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notesSlides/notesSlide9.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8"/>
  </p:notesMasterIdLst>
  <p:sldIdLst>
    <p:sldId id="730" r:id="rId2"/>
    <p:sldId id="731" r:id="rId3"/>
    <p:sldId id="338" r:id="rId4"/>
    <p:sldId id="319" r:id="rId5"/>
    <p:sldId id="320" r:id="rId6"/>
    <p:sldId id="326" r:id="rId7"/>
    <p:sldId id="327" r:id="rId8"/>
    <p:sldId id="328" r:id="rId9"/>
    <p:sldId id="330" r:id="rId10"/>
    <p:sldId id="329" r:id="rId11"/>
    <p:sldId id="318" r:id="rId12"/>
    <p:sldId id="335" r:id="rId13"/>
    <p:sldId id="339" r:id="rId14"/>
    <p:sldId id="337" r:id="rId15"/>
    <p:sldId id="340" r:id="rId16"/>
    <p:sldId id="256" r:id="rId17"/>
    <p:sldId id="257" r:id="rId18"/>
    <p:sldId id="258" r:id="rId19"/>
    <p:sldId id="260" r:id="rId20"/>
    <p:sldId id="262" r:id="rId21"/>
    <p:sldId id="263" r:id="rId22"/>
    <p:sldId id="264" r:id="rId23"/>
    <p:sldId id="269" r:id="rId24"/>
    <p:sldId id="272" r:id="rId25"/>
    <p:sldId id="273" r:id="rId26"/>
    <p:sldId id="277" r:id="rId27"/>
    <p:sldId id="278" r:id="rId28"/>
    <p:sldId id="279" r:id="rId29"/>
    <p:sldId id="280" r:id="rId30"/>
    <p:sldId id="281" r:id="rId31"/>
    <p:sldId id="287" r:id="rId32"/>
    <p:sldId id="288" r:id="rId33"/>
    <p:sldId id="289" r:id="rId34"/>
    <p:sldId id="293" r:id="rId35"/>
    <p:sldId id="307" r:id="rId36"/>
    <p:sldId id="294" r:id="rId37"/>
    <p:sldId id="295" r:id="rId38"/>
    <p:sldId id="297" r:id="rId39"/>
    <p:sldId id="298" r:id="rId40"/>
    <p:sldId id="311" r:id="rId41"/>
    <p:sldId id="308" r:id="rId42"/>
    <p:sldId id="282" r:id="rId43"/>
    <p:sldId id="309" r:id="rId44"/>
    <p:sldId id="312" r:id="rId45"/>
    <p:sldId id="313" r:id="rId46"/>
    <p:sldId id="314" r:id="rId47"/>
    <p:sldId id="315" r:id="rId48"/>
    <p:sldId id="316" r:id="rId49"/>
    <p:sldId id="341" r:id="rId50"/>
    <p:sldId id="324" r:id="rId51"/>
    <p:sldId id="325" r:id="rId52"/>
    <p:sldId id="323" r:id="rId53"/>
    <p:sldId id="322" r:id="rId54"/>
    <p:sldId id="261" r:id="rId55"/>
    <p:sldId id="259" r:id="rId56"/>
    <p:sldId id="265" r:id="rId57"/>
    <p:sldId id="266" r:id="rId58"/>
    <p:sldId id="268" r:id="rId59"/>
    <p:sldId id="267" r:id="rId60"/>
    <p:sldId id="274" r:id="rId61"/>
    <p:sldId id="271" r:id="rId62"/>
    <p:sldId id="275" r:id="rId63"/>
    <p:sldId id="276" r:id="rId64"/>
    <p:sldId id="290" r:id="rId65"/>
    <p:sldId id="291" r:id="rId66"/>
    <p:sldId id="306" r:id="rId67"/>
    <p:sldId id="473" r:id="rId68"/>
    <p:sldId id="474" r:id="rId69"/>
    <p:sldId id="509" r:id="rId70"/>
    <p:sldId id="475" r:id="rId71"/>
    <p:sldId id="472" r:id="rId72"/>
    <p:sldId id="465" r:id="rId73"/>
    <p:sldId id="464" r:id="rId74"/>
    <p:sldId id="483" r:id="rId75"/>
    <p:sldId id="467" r:id="rId76"/>
    <p:sldId id="469" r:id="rId77"/>
    <p:sldId id="468" r:id="rId78"/>
    <p:sldId id="482" r:id="rId79"/>
    <p:sldId id="479" r:id="rId80"/>
    <p:sldId id="470" r:id="rId81"/>
    <p:sldId id="476" r:id="rId82"/>
    <p:sldId id="478" r:id="rId83"/>
    <p:sldId id="480" r:id="rId84"/>
    <p:sldId id="499" r:id="rId85"/>
    <p:sldId id="485" r:id="rId86"/>
    <p:sldId id="488" r:id="rId87"/>
    <p:sldId id="489" r:id="rId88"/>
    <p:sldId id="487" r:id="rId89"/>
    <p:sldId id="492" r:id="rId90"/>
    <p:sldId id="556" r:id="rId91"/>
    <p:sldId id="495" r:id="rId92"/>
    <p:sldId id="496" r:id="rId93"/>
    <p:sldId id="537" r:id="rId94"/>
    <p:sldId id="497" r:id="rId95"/>
    <p:sldId id="536" r:id="rId96"/>
    <p:sldId id="547" r:id="rId97"/>
    <p:sldId id="548" r:id="rId98"/>
    <p:sldId id="549" r:id="rId99"/>
    <p:sldId id="555" r:id="rId100"/>
    <p:sldId id="586" r:id="rId101"/>
    <p:sldId id="559" r:id="rId102"/>
    <p:sldId id="508" r:id="rId103"/>
    <p:sldId id="587" r:id="rId104"/>
    <p:sldId id="588" r:id="rId105"/>
    <p:sldId id="589" r:id="rId106"/>
    <p:sldId id="591" r:id="rId107"/>
    <p:sldId id="590" r:id="rId108"/>
    <p:sldId id="568" r:id="rId109"/>
    <p:sldId id="570" r:id="rId110"/>
    <p:sldId id="629" r:id="rId111"/>
    <p:sldId id="598" r:id="rId112"/>
    <p:sldId id="612" r:id="rId113"/>
    <p:sldId id="613" r:id="rId114"/>
    <p:sldId id="614" r:id="rId115"/>
    <p:sldId id="615" r:id="rId116"/>
    <p:sldId id="617" r:id="rId117"/>
    <p:sldId id="616" r:id="rId118"/>
    <p:sldId id="618" r:id="rId119"/>
    <p:sldId id="619" r:id="rId120"/>
    <p:sldId id="620" r:id="rId121"/>
    <p:sldId id="624" r:id="rId122"/>
    <p:sldId id="630" r:id="rId123"/>
    <p:sldId id="626" r:id="rId124"/>
    <p:sldId id="631" r:id="rId125"/>
    <p:sldId id="632" r:id="rId126"/>
    <p:sldId id="627" r:id="rId127"/>
    <p:sldId id="628" r:id="rId128"/>
    <p:sldId id="651" r:id="rId129"/>
    <p:sldId id="634" r:id="rId130"/>
    <p:sldId id="639" r:id="rId131"/>
    <p:sldId id="645" r:id="rId132"/>
    <p:sldId id="646" r:id="rId133"/>
    <p:sldId id="647" r:id="rId134"/>
    <p:sldId id="648" r:id="rId135"/>
    <p:sldId id="650" r:id="rId136"/>
    <p:sldId id="365" r:id="rId137"/>
    <p:sldId id="347" r:id="rId138"/>
    <p:sldId id="349" r:id="rId139"/>
    <p:sldId id="348" r:id="rId140"/>
    <p:sldId id="366" r:id="rId141"/>
    <p:sldId id="361" r:id="rId142"/>
    <p:sldId id="367" r:id="rId143"/>
    <p:sldId id="368" r:id="rId144"/>
    <p:sldId id="369" r:id="rId145"/>
    <p:sldId id="370" r:id="rId146"/>
    <p:sldId id="652" r:id="rId147"/>
    <p:sldId id="653" r:id="rId148"/>
    <p:sldId id="654" r:id="rId149"/>
    <p:sldId id="655" r:id="rId150"/>
    <p:sldId id="373" r:id="rId151"/>
    <p:sldId id="404" r:id="rId152"/>
    <p:sldId id="423" r:id="rId153"/>
    <p:sldId id="372" r:id="rId154"/>
    <p:sldId id="424" r:id="rId155"/>
    <p:sldId id="425" r:id="rId156"/>
    <p:sldId id="385" r:id="rId157"/>
    <p:sldId id="387" r:id="rId158"/>
    <p:sldId id="386" r:id="rId159"/>
    <p:sldId id="388" r:id="rId160"/>
    <p:sldId id="426" r:id="rId161"/>
    <p:sldId id="389" r:id="rId162"/>
    <p:sldId id="427" r:id="rId163"/>
    <p:sldId id="428" r:id="rId164"/>
    <p:sldId id="429" r:id="rId165"/>
    <p:sldId id="391" r:id="rId166"/>
    <p:sldId id="392" r:id="rId167"/>
    <p:sldId id="447" r:id="rId168"/>
    <p:sldId id="430" r:id="rId169"/>
    <p:sldId id="442" r:id="rId170"/>
    <p:sldId id="443" r:id="rId171"/>
    <p:sldId id="459" r:id="rId172"/>
    <p:sldId id="458" r:id="rId173"/>
    <p:sldId id="460" r:id="rId174"/>
    <p:sldId id="444" r:id="rId175"/>
    <p:sldId id="461" r:id="rId176"/>
    <p:sldId id="462" r:id="rId177"/>
    <p:sldId id="463" r:id="rId178"/>
    <p:sldId id="455" r:id="rId179"/>
    <p:sldId id="656" r:id="rId180"/>
    <p:sldId id="657" r:id="rId181"/>
    <p:sldId id="658" r:id="rId182"/>
    <p:sldId id="659" r:id="rId183"/>
    <p:sldId id="660" r:id="rId184"/>
    <p:sldId id="477" r:id="rId185"/>
    <p:sldId id="661" r:id="rId186"/>
    <p:sldId id="662" r:id="rId187"/>
    <p:sldId id="663" r:id="rId188"/>
    <p:sldId id="664" r:id="rId189"/>
    <p:sldId id="484" r:id="rId190"/>
    <p:sldId id="486" r:id="rId191"/>
    <p:sldId id="493" r:id="rId192"/>
    <p:sldId id="690" r:id="rId193"/>
    <p:sldId id="494" r:id="rId194"/>
    <p:sldId id="691" r:id="rId195"/>
    <p:sldId id="692" r:id="rId196"/>
    <p:sldId id="693" r:id="rId197"/>
    <p:sldId id="694" r:id="rId198"/>
    <p:sldId id="695" r:id="rId199"/>
    <p:sldId id="696" r:id="rId200"/>
    <p:sldId id="501" r:id="rId201"/>
    <p:sldId id="697" r:id="rId202"/>
    <p:sldId id="503" r:id="rId203"/>
    <p:sldId id="504" r:id="rId204"/>
    <p:sldId id="505" r:id="rId205"/>
    <p:sldId id="698" r:id="rId206"/>
    <p:sldId id="699" r:id="rId207"/>
    <p:sldId id="700" r:id="rId208"/>
    <p:sldId id="701" r:id="rId209"/>
    <p:sldId id="702" r:id="rId210"/>
    <p:sldId id="703" r:id="rId211"/>
    <p:sldId id="704" r:id="rId212"/>
    <p:sldId id="705" r:id="rId213"/>
    <p:sldId id="706" r:id="rId214"/>
    <p:sldId id="707" r:id="rId215"/>
    <p:sldId id="708" r:id="rId216"/>
    <p:sldId id="709" r:id="rId217"/>
    <p:sldId id="710" r:id="rId218"/>
    <p:sldId id="270" r:id="rId219"/>
    <p:sldId id="711" r:id="rId220"/>
    <p:sldId id="712" r:id="rId221"/>
    <p:sldId id="713" r:id="rId222"/>
    <p:sldId id="714" r:id="rId223"/>
    <p:sldId id="715" r:id="rId224"/>
    <p:sldId id="334" r:id="rId225"/>
    <p:sldId id="716" r:id="rId226"/>
    <p:sldId id="336" r:id="rId227"/>
    <p:sldId id="717" r:id="rId228"/>
    <p:sldId id="718" r:id="rId229"/>
    <p:sldId id="719" r:id="rId230"/>
    <p:sldId id="720" r:id="rId231"/>
    <p:sldId id="721" r:id="rId232"/>
    <p:sldId id="331" r:id="rId233"/>
    <p:sldId id="342" r:id="rId234"/>
    <p:sldId id="722" r:id="rId235"/>
    <p:sldId id="344" r:id="rId236"/>
    <p:sldId id="723" r:id="rId237"/>
    <p:sldId id="345" r:id="rId238"/>
    <p:sldId id="346" r:id="rId239"/>
    <p:sldId id="350" r:id="rId240"/>
    <p:sldId id="353" r:id="rId241"/>
    <p:sldId id="358" r:id="rId242"/>
    <p:sldId id="351" r:id="rId243"/>
    <p:sldId id="354" r:id="rId244"/>
    <p:sldId id="352" r:id="rId245"/>
    <p:sldId id="355" r:id="rId246"/>
    <p:sldId id="356" r:id="rId247"/>
    <p:sldId id="357" r:id="rId248"/>
    <p:sldId id="724" r:id="rId249"/>
    <p:sldId id="360" r:id="rId250"/>
    <p:sldId id="725" r:id="rId251"/>
    <p:sldId id="726" r:id="rId252"/>
    <p:sldId id="727" r:id="rId253"/>
    <p:sldId id="728" r:id="rId254"/>
    <p:sldId id="362" r:id="rId255"/>
    <p:sldId id="363" r:id="rId256"/>
    <p:sldId id="729" r:id="rId2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7E5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E2FA1-31DE-446B-A6DE-BDBE8560151A}" type="datetimeFigureOut">
              <a:rPr lang="zh-CN" altLang="en-US" smtClean="0"/>
              <a:t>2025/4/26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4AC8D-2FD9-4388-8A14-4E0EC9A08316}" type="slidenum">
              <a:rPr lang="zh-CN" altLang="en-US" smtClean="0"/>
              <a:t>‹#›</a:t>
            </a:fld>
            <a:endParaRPr lang="zh-CN" altLang="en-US"/>
          </a:p>
        </p:txBody>
      </p:sp>
    </p:spTree>
    <p:extLst>
      <p:ext uri="{BB962C8B-B14F-4D97-AF65-F5344CB8AC3E}">
        <p14:creationId xmlns:p14="http://schemas.microsoft.com/office/powerpoint/2010/main" val="3644320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059085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901AA5-350E-47AB-AB06-BC5E21597674}" type="slidenum">
              <a:rPr lang="zh-CN" altLang="en-US" smtClean="0"/>
              <a:t>217</a:t>
            </a:fld>
            <a:endParaRPr lang="zh-CN" altLang="en-US"/>
          </a:p>
        </p:txBody>
      </p:sp>
    </p:spTree>
    <p:extLst>
      <p:ext uri="{BB962C8B-B14F-4D97-AF65-F5344CB8AC3E}">
        <p14:creationId xmlns:p14="http://schemas.microsoft.com/office/powerpoint/2010/main" val="266276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901AA5-350E-47AB-AB06-BC5E21597674}" type="slidenum">
              <a:rPr lang="zh-CN" altLang="en-US" smtClean="0"/>
              <a:t>225</a:t>
            </a:fld>
            <a:endParaRPr lang="zh-CN" altLang="en-US"/>
          </a:p>
        </p:txBody>
      </p:sp>
    </p:spTree>
    <p:extLst>
      <p:ext uri="{BB962C8B-B14F-4D97-AF65-F5344CB8AC3E}">
        <p14:creationId xmlns:p14="http://schemas.microsoft.com/office/powerpoint/2010/main" val="686981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CD02-F27F-1C64-67DE-908CB140AFA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D64D6-9DEB-2492-8E45-19E503E65F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BD54B-DEE9-5A19-943E-5264F9EEF16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232D7D9-1535-D189-A347-208E096CCEBF}"/>
              </a:ext>
            </a:extLst>
          </p:cNvPr>
          <p:cNvSpPr>
            <a:spLocks noGrp="1"/>
          </p:cNvSpPr>
          <p:nvPr>
            <p:ph type="sldNum" sz="quarter" idx="5"/>
          </p:nvPr>
        </p:nvSpPr>
        <p:spPr/>
        <p:txBody>
          <a:bodyPr/>
          <a:lstStyle/>
          <a:p>
            <a:fld id="{E6901AA5-350E-47AB-AB06-BC5E21597674}" type="slidenum">
              <a:rPr lang="zh-CN" altLang="en-US" smtClean="0"/>
              <a:t>226</a:t>
            </a:fld>
            <a:endParaRPr lang="zh-CN" altLang="en-US"/>
          </a:p>
        </p:txBody>
      </p:sp>
    </p:spTree>
    <p:extLst>
      <p:ext uri="{BB962C8B-B14F-4D97-AF65-F5344CB8AC3E}">
        <p14:creationId xmlns:p14="http://schemas.microsoft.com/office/powerpoint/2010/main" val="122754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30B1C-B36B-3400-4C5B-0E8D9F373E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9923D9-9C72-6235-5AEF-205090127C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6060C1-096B-9830-B65D-8BBFA961A35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550E521-C26E-2E4C-3DA9-1CBB7F53C6A0}"/>
              </a:ext>
            </a:extLst>
          </p:cNvPr>
          <p:cNvSpPr>
            <a:spLocks noGrp="1"/>
          </p:cNvSpPr>
          <p:nvPr>
            <p:ph type="sldNum" sz="quarter" idx="5"/>
          </p:nvPr>
        </p:nvSpPr>
        <p:spPr/>
        <p:txBody>
          <a:bodyPr/>
          <a:lstStyle/>
          <a:p>
            <a:fld id="{E6901AA5-350E-47AB-AB06-BC5E21597674}" type="slidenum">
              <a:rPr lang="zh-CN" altLang="en-US" smtClean="0"/>
              <a:t>227</a:t>
            </a:fld>
            <a:endParaRPr lang="zh-CN" altLang="en-US"/>
          </a:p>
        </p:txBody>
      </p:sp>
    </p:spTree>
    <p:extLst>
      <p:ext uri="{BB962C8B-B14F-4D97-AF65-F5344CB8AC3E}">
        <p14:creationId xmlns:p14="http://schemas.microsoft.com/office/powerpoint/2010/main" val="157885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C02D1-6CBF-7ABC-214B-52309031B2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A0314B-9F65-6C56-ABDC-037B632BBA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24601E-5733-F608-5AC8-2A78C971029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30B794C-2BA4-020D-6CD0-BE80233E3C90}"/>
              </a:ext>
            </a:extLst>
          </p:cNvPr>
          <p:cNvSpPr>
            <a:spLocks noGrp="1"/>
          </p:cNvSpPr>
          <p:nvPr>
            <p:ph type="sldNum" sz="quarter" idx="5"/>
          </p:nvPr>
        </p:nvSpPr>
        <p:spPr/>
        <p:txBody>
          <a:bodyPr/>
          <a:lstStyle/>
          <a:p>
            <a:fld id="{E6901AA5-350E-47AB-AB06-BC5E21597674}" type="slidenum">
              <a:rPr lang="zh-CN" altLang="en-US" smtClean="0"/>
              <a:t>228</a:t>
            </a:fld>
            <a:endParaRPr lang="zh-CN" altLang="en-US"/>
          </a:p>
        </p:txBody>
      </p:sp>
    </p:spTree>
    <p:extLst>
      <p:ext uri="{BB962C8B-B14F-4D97-AF65-F5344CB8AC3E}">
        <p14:creationId xmlns:p14="http://schemas.microsoft.com/office/powerpoint/2010/main" val="3858775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901AA5-350E-47AB-AB06-BC5E21597674}" type="slidenum">
              <a:rPr lang="zh-CN" altLang="en-US" smtClean="0"/>
              <a:t>234</a:t>
            </a:fld>
            <a:endParaRPr lang="zh-CN" altLang="en-US"/>
          </a:p>
        </p:txBody>
      </p:sp>
    </p:spTree>
    <p:extLst>
      <p:ext uri="{BB962C8B-B14F-4D97-AF65-F5344CB8AC3E}">
        <p14:creationId xmlns:p14="http://schemas.microsoft.com/office/powerpoint/2010/main" val="114953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6901AA5-350E-47AB-AB06-BC5E21597674}" type="slidenum">
              <a:rPr lang="zh-CN" altLang="en-US" smtClean="0"/>
              <a:t>236</a:t>
            </a:fld>
            <a:endParaRPr lang="zh-CN" altLang="en-US"/>
          </a:p>
        </p:txBody>
      </p:sp>
    </p:spTree>
    <p:extLst>
      <p:ext uri="{BB962C8B-B14F-4D97-AF65-F5344CB8AC3E}">
        <p14:creationId xmlns:p14="http://schemas.microsoft.com/office/powerpoint/2010/main" val="4135413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5D491-D5E5-1A64-09B8-609AF4206E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8EA39A-E40B-D2C0-316C-8A022A0BEE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35D808-75AC-E2F1-B809-AE22DD81A68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681A4C7-6DAA-9E9A-0669-D1366DAD3B17}"/>
              </a:ext>
            </a:extLst>
          </p:cNvPr>
          <p:cNvSpPr>
            <a:spLocks noGrp="1"/>
          </p:cNvSpPr>
          <p:nvPr>
            <p:ph type="sldNum" sz="quarter" idx="5"/>
          </p:nvPr>
        </p:nvSpPr>
        <p:spPr/>
        <p:txBody>
          <a:bodyPr/>
          <a:lstStyle/>
          <a:p>
            <a:fld id="{E6901AA5-350E-47AB-AB06-BC5E21597674}" type="slidenum">
              <a:rPr lang="zh-CN" altLang="en-US" smtClean="0"/>
              <a:t>239</a:t>
            </a:fld>
            <a:endParaRPr lang="zh-CN" altLang="en-US"/>
          </a:p>
        </p:txBody>
      </p:sp>
    </p:spTree>
    <p:extLst>
      <p:ext uri="{BB962C8B-B14F-4D97-AF65-F5344CB8AC3E}">
        <p14:creationId xmlns:p14="http://schemas.microsoft.com/office/powerpoint/2010/main" val="77165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7E2F101-8EA6-4C95-9A95-9F5C37D42E3A}" type="slidenum">
              <a:rPr lang="zh-CN" altLang="en-US" smtClean="0"/>
              <a:t>55</a:t>
            </a:fld>
            <a:endParaRPr lang="zh-CN" altLang="en-US"/>
          </a:p>
        </p:txBody>
      </p:sp>
    </p:spTree>
    <p:extLst>
      <p:ext uri="{BB962C8B-B14F-4D97-AF65-F5344CB8AC3E}">
        <p14:creationId xmlns:p14="http://schemas.microsoft.com/office/powerpoint/2010/main" val="17917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137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DCC3A8-1B46-4F08-9E12-0AA23E16C8F3}" type="slidenum">
              <a:rPr lang="zh-CN" altLang="en-US" smtClean="0"/>
              <a:t>175</a:t>
            </a:fld>
            <a:endParaRPr lang="zh-CN" altLang="en-US"/>
          </a:p>
        </p:txBody>
      </p:sp>
    </p:spTree>
    <p:extLst>
      <p:ext uri="{BB962C8B-B14F-4D97-AF65-F5344CB8AC3E}">
        <p14:creationId xmlns:p14="http://schemas.microsoft.com/office/powerpoint/2010/main" val="379307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DCC3A8-1B46-4F08-9E12-0AA23E16C8F3}" type="slidenum">
              <a:rPr lang="zh-CN" altLang="en-US" smtClean="0"/>
              <a:t>177</a:t>
            </a:fld>
            <a:endParaRPr lang="zh-CN" altLang="en-US"/>
          </a:p>
        </p:txBody>
      </p:sp>
    </p:spTree>
    <p:extLst>
      <p:ext uri="{BB962C8B-B14F-4D97-AF65-F5344CB8AC3E}">
        <p14:creationId xmlns:p14="http://schemas.microsoft.com/office/powerpoint/2010/main" val="111975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DCC3A8-1B46-4F08-9E12-0AA23E16C8F3}" type="slidenum">
              <a:rPr lang="zh-CN" altLang="en-US" smtClean="0"/>
              <a:t>179</a:t>
            </a:fld>
            <a:endParaRPr lang="zh-CN" altLang="en-US"/>
          </a:p>
        </p:txBody>
      </p:sp>
    </p:spTree>
    <p:extLst>
      <p:ext uri="{BB962C8B-B14F-4D97-AF65-F5344CB8AC3E}">
        <p14:creationId xmlns:p14="http://schemas.microsoft.com/office/powerpoint/2010/main" val="2080463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81CAD-1035-B034-A982-1EE9FD525F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E4C3915-A5E7-0F89-D528-C777225BB1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98A1691-923B-B74D-A125-05769FBDB4D3}"/>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5" name="页脚占位符 4">
            <a:extLst>
              <a:ext uri="{FF2B5EF4-FFF2-40B4-BE49-F238E27FC236}">
                <a16:creationId xmlns:a16="http://schemas.microsoft.com/office/drawing/2014/main" id="{BD032A94-1D23-28F4-273F-1B1AD34411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1BBA37-05FA-2656-EB8F-70B2AD275E71}"/>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3108916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27DF4-51CD-595A-136A-7C6B4A8D276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CD4FC74-0278-AC2C-99E6-1041583ED32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DEFAC2-6DD8-2D98-6824-DA3244D02256}"/>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5" name="页脚占位符 4">
            <a:extLst>
              <a:ext uri="{FF2B5EF4-FFF2-40B4-BE49-F238E27FC236}">
                <a16:creationId xmlns:a16="http://schemas.microsoft.com/office/drawing/2014/main" id="{AFD97F73-C8CD-6D1E-22F6-D22F390B16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E68BDE-D851-78E3-3519-F0CB6A829EF5}"/>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4044741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2BAECC-A124-643E-51F7-00C3FB3CA8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A08864-3580-AA8C-D7D5-1F509C77202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AE4C2B-E633-7ADB-02CE-6AAAE98551AC}"/>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5" name="页脚占位符 4">
            <a:extLst>
              <a:ext uri="{FF2B5EF4-FFF2-40B4-BE49-F238E27FC236}">
                <a16:creationId xmlns:a16="http://schemas.microsoft.com/office/drawing/2014/main" id="{96151D2C-20CA-7CE5-5516-1EFA451B9A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80BAD8-CDCA-684D-EE0D-235B49D348FC}"/>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141602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C6860-9916-188B-46CB-2B3AB60FB1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6B7D2C-1E99-0314-8BA7-906D5B1324D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8B15A1-5494-8D06-9A2A-89CCFF6FAFD0}"/>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5" name="页脚占位符 4">
            <a:extLst>
              <a:ext uri="{FF2B5EF4-FFF2-40B4-BE49-F238E27FC236}">
                <a16:creationId xmlns:a16="http://schemas.microsoft.com/office/drawing/2014/main" id="{2D17F77B-0988-FEC9-7A38-0FFB73D9A5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DE8300-8C30-DF3B-A614-585814C90B14}"/>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214043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7E084-0B9F-5309-6318-DBBA1669802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AB71C01-6880-371C-EB0E-6903465070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CE21F2-A2FB-950D-7235-7E1F853D0E9C}"/>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5" name="页脚占位符 4">
            <a:extLst>
              <a:ext uri="{FF2B5EF4-FFF2-40B4-BE49-F238E27FC236}">
                <a16:creationId xmlns:a16="http://schemas.microsoft.com/office/drawing/2014/main" id="{805E2E84-2E35-FDFA-EEE9-EDCD72DD63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D2BC71-7C29-7C96-7213-5DDA1A4AEAB0}"/>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79649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9B38C-1DB1-6B88-27C9-0E88D2E132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E167D1-9F46-5E19-32B6-66E1B92F3E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1FF7FD-0443-041D-782F-7CB22BA5FF2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93FD2E3-800C-A85F-CFBB-83135CA490C9}"/>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6" name="页脚占位符 5">
            <a:extLst>
              <a:ext uri="{FF2B5EF4-FFF2-40B4-BE49-F238E27FC236}">
                <a16:creationId xmlns:a16="http://schemas.microsoft.com/office/drawing/2014/main" id="{813F62BA-F1B8-F06B-5E5C-922BB966E6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1CC634-80CA-DB24-5359-4235BFFA4D45}"/>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292451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3092A-CB5D-9DD9-19C1-EF71E4F5CCF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CD0EAF5-FB79-96EC-97BD-8F4E98211F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24170F5-B61A-EC0C-5B78-9B480875680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EE4A3D-14AF-7151-F715-FEBB11087B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A43BFF-59DD-8C01-4256-F86C297EA2C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C7F8E46-2C4B-4749-29A7-CEB5B788CD69}"/>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8" name="页脚占位符 7">
            <a:extLst>
              <a:ext uri="{FF2B5EF4-FFF2-40B4-BE49-F238E27FC236}">
                <a16:creationId xmlns:a16="http://schemas.microsoft.com/office/drawing/2014/main" id="{EF63CB45-FAA1-F1A5-59FA-52C42744EC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7EEFE33-74A5-09FE-245B-0DE89DC31067}"/>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410799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94B05-F9A3-297A-028C-8DDDBFF1F6B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67F0593-6E4A-63B1-8A1F-DC5317CC793C}"/>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4" name="页脚占位符 3">
            <a:extLst>
              <a:ext uri="{FF2B5EF4-FFF2-40B4-BE49-F238E27FC236}">
                <a16:creationId xmlns:a16="http://schemas.microsoft.com/office/drawing/2014/main" id="{A20D9AD1-4BDC-3BE2-C1B2-BDFCEDAD717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52A3404-755F-291F-02A7-284C8B00E2C8}"/>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1046872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07DDBD-0260-500B-A35C-CB0AE91F30FA}"/>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3" name="页脚占位符 2">
            <a:extLst>
              <a:ext uri="{FF2B5EF4-FFF2-40B4-BE49-F238E27FC236}">
                <a16:creationId xmlns:a16="http://schemas.microsoft.com/office/drawing/2014/main" id="{EEDAE848-722A-B797-82E7-3D547DEE17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C89B04-2107-31CF-3F7A-AB88C35F5857}"/>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23077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E62FC-EF9E-3EAB-495E-37EF617C8C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DB31112-A662-595F-2B29-8BA7761C9A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3EA1896-4779-0B04-DBDB-16B4FC887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65F6E2-E0A4-3C3B-4BFF-35EF1390410F}"/>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6" name="页脚占位符 5">
            <a:extLst>
              <a:ext uri="{FF2B5EF4-FFF2-40B4-BE49-F238E27FC236}">
                <a16:creationId xmlns:a16="http://schemas.microsoft.com/office/drawing/2014/main" id="{4576614B-F937-72C0-D6F6-D2BED96B02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A679350-B079-A97D-F95D-99D3B5CA3AF3}"/>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119757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E9703-AC38-62D5-E6B1-53CCEAFD0B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A753D6-CEB5-93F6-13FA-8A0D45E42F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0DE9680-4EC1-82D9-787E-C08BFDF92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F8E29C-8934-B166-476C-BA83F11B01B4}"/>
              </a:ext>
            </a:extLst>
          </p:cNvPr>
          <p:cNvSpPr>
            <a:spLocks noGrp="1"/>
          </p:cNvSpPr>
          <p:nvPr>
            <p:ph type="dt" sz="half" idx="10"/>
          </p:nvPr>
        </p:nvSpPr>
        <p:spPr/>
        <p:txBody>
          <a:bodyPr/>
          <a:lstStyle/>
          <a:p>
            <a:fld id="{2243C3B7-B9C4-4D43-BBA0-DF01F18E557D}" type="datetimeFigureOut">
              <a:rPr lang="zh-CN" altLang="en-US" smtClean="0"/>
              <a:t>2025/4/26</a:t>
            </a:fld>
            <a:endParaRPr lang="zh-CN" altLang="en-US"/>
          </a:p>
        </p:txBody>
      </p:sp>
      <p:sp>
        <p:nvSpPr>
          <p:cNvPr id="6" name="页脚占位符 5">
            <a:extLst>
              <a:ext uri="{FF2B5EF4-FFF2-40B4-BE49-F238E27FC236}">
                <a16:creationId xmlns:a16="http://schemas.microsoft.com/office/drawing/2014/main" id="{B8E9D616-63F2-3F24-7B1F-737595E35F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CBD70D-AEF7-144D-7762-0402108EF1C4}"/>
              </a:ext>
            </a:extLst>
          </p:cNvPr>
          <p:cNvSpPr>
            <a:spLocks noGrp="1"/>
          </p:cNvSpPr>
          <p:nvPr>
            <p:ph type="sldNum" sz="quarter" idx="12"/>
          </p:nvPr>
        </p:nvSpPr>
        <p:spPr/>
        <p:txBody>
          <a:body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580012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3992D89-DDCE-DFF8-F491-C380D5503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B630275-32F8-725E-42B7-F686CD17F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984D4A-C2BD-7058-D431-4AF717C58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3C3B7-B9C4-4D43-BBA0-DF01F18E557D}" type="datetimeFigureOut">
              <a:rPr lang="zh-CN" altLang="en-US" smtClean="0"/>
              <a:t>2025/4/26</a:t>
            </a:fld>
            <a:endParaRPr lang="zh-CN" altLang="en-US"/>
          </a:p>
        </p:txBody>
      </p:sp>
      <p:sp>
        <p:nvSpPr>
          <p:cNvPr id="5" name="页脚占位符 4">
            <a:extLst>
              <a:ext uri="{FF2B5EF4-FFF2-40B4-BE49-F238E27FC236}">
                <a16:creationId xmlns:a16="http://schemas.microsoft.com/office/drawing/2014/main" id="{8430D74A-5B9A-8BDA-CC42-360566EC86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12403B9-0136-C1B8-D0BB-3C7E85D3E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66C8D-AC41-4103-92DE-0A5F39D33D47}" type="slidenum">
              <a:rPr lang="zh-CN" altLang="en-US" smtClean="0"/>
              <a:t>‹#›</a:t>
            </a:fld>
            <a:endParaRPr lang="zh-CN" altLang="en-US"/>
          </a:p>
        </p:txBody>
      </p:sp>
    </p:spTree>
    <p:extLst>
      <p:ext uri="{BB962C8B-B14F-4D97-AF65-F5344CB8AC3E}">
        <p14:creationId xmlns:p14="http://schemas.microsoft.com/office/powerpoint/2010/main" val="4088323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cuiyuhao.com/posts/8a630bae/" TargetMode="External"/><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s://blog.csdn.net/o0haidee0o/article/details/127408244" TargetMode="External"/><Relationship Id="rId4" Type="http://schemas.openxmlformats.org/officeDocument/2006/relationships/hyperlink" Target="https://blog.csdn.net/feng__shuai/article/details/125665305" TargetMode="External"/></Relationships>
</file>

<file path=ppt/slides/_rels/slide102.xml.rels><?xml version="1.0" encoding="UTF-8" standalone="yes"?>
<Relationships xmlns="http://schemas.openxmlformats.org/package/2006/relationships"><Relationship Id="rId2" Type="http://schemas.openxmlformats.org/officeDocument/2006/relationships/hyperlink" Target="https://www.bilibili.com/video/BV13w411o7cu/?spm_id_from=333.337.search-card.all.click&amp;vd_source=41153896bf1019e7753d37a8f613b0fb"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07.xml.rels><?xml version="1.0" encoding="UTF-8" standalone="yes"?>
<Relationships xmlns="http://schemas.openxmlformats.org/package/2006/relationships"><Relationship Id="rId3" Type="http://schemas.openxmlformats.org/officeDocument/2006/relationships/hyperlink" Target="https://www.bilibili.com/video/BV13w411o7cu/?spm_id_from=333.1007.top_right_bar_window_history.content.click&amp;vd_source=41153896bf1019e7753d37a8f613b0fb" TargetMode="External"/><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hyperlink" Target="https://www.bilibili.com/video/BV13w411o7cu/?spm_id_from=333.1007.top_right_bar_window_history.content.click&amp;vd_source=41153896bf1019e7753d37a8f613b0fb"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bilibili.com/video/BV13w411o7cu/?spm_id_from=333.1007.top_right_bar_window_history.content.click&amp;vd_source=41153896bf1019e7753d37a8f613b0fb"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hyperlink" Target="https://zhuanlan.zhihu.com/p/34204282" TargetMode="External"/><Relationship Id="rId5" Type="http://schemas.openxmlformats.org/officeDocument/2006/relationships/image" Target="../media/image139.png"/><Relationship Id="rId4" Type="http://schemas.openxmlformats.org/officeDocument/2006/relationships/image" Target="../media/image138.png"/></Relationships>
</file>

<file path=ppt/slides/_rels/slide124.xml.rels><?xml version="1.0" encoding="UTF-8" standalone="yes"?>
<Relationships xmlns="http://schemas.openxmlformats.org/package/2006/relationships"><Relationship Id="rId3" Type="http://schemas.openxmlformats.org/officeDocument/2006/relationships/hyperlink" Target="https://zhuanlan.zhihu.com/p/34204282" TargetMode="External"/><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220.png"/></Relationships>
</file>

<file path=ppt/slides/_rels/slide12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hyperlink" Target="https://blog.csdn.net/LostUnravel/article/details/137613493"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44.png"/><Relationship Id="rId4"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145.png"/><Relationship Id="rId4" Type="http://schemas.openxmlformats.org/officeDocument/2006/relationships/tags" Target="../tags/tag17.xml"/><Relationship Id="rId9"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146.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slideLayout" Target="../slideLayouts/slideLayout2.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image" Target="../media/image147.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135.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48.png"/><Relationship Id="rId5" Type="http://schemas.openxmlformats.org/officeDocument/2006/relationships/slideLayout" Target="../slideLayouts/slideLayout2.xml"/><Relationship Id="rId4" Type="http://schemas.openxmlformats.org/officeDocument/2006/relationships/tags" Target="../tags/tag53.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0.png"/><Relationship Id="rId7" Type="http://schemas.openxmlformats.org/officeDocument/2006/relationships/image" Target="../media/image15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image" Target="../media/image153.png"/><Relationship Id="rId4" Type="http://schemas.openxmlformats.org/officeDocument/2006/relationships/image" Target="../media/image151.png"/><Relationship Id="rId9" Type="http://schemas.openxmlformats.org/officeDocument/2006/relationships/image" Target="../media/image1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69.png"/><Relationship Id="rId4" Type="http://schemas.openxmlformats.org/officeDocument/2006/relationships/image" Target="../media/image168.png"/></Relationships>
</file>

<file path=ppt/slides/_rels/slide14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169.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168.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167.png"/><Relationship Id="rId5" Type="http://schemas.openxmlformats.org/officeDocument/2006/relationships/tags" Target="../tags/tag58.xml"/><Relationship Id="rId10" Type="http://schemas.openxmlformats.org/officeDocument/2006/relationships/image" Target="../media/image166.png"/><Relationship Id="rId4" Type="http://schemas.openxmlformats.org/officeDocument/2006/relationships/tags" Target="../tags/tag57.xml"/><Relationship Id="rId9"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168.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167.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66.png"/><Relationship Id="rId5" Type="http://schemas.openxmlformats.org/officeDocument/2006/relationships/tags" Target="../tags/tag66.xml"/><Relationship Id="rId10" Type="http://schemas.openxmlformats.org/officeDocument/2006/relationships/slideLayout" Target="../slideLayouts/slideLayout2.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175.png"/><Relationship Id="rId2" Type="http://schemas.openxmlformats.org/officeDocument/2006/relationships/tags" Target="../tags/tag72.xml"/><Relationship Id="rId16" Type="http://schemas.openxmlformats.org/officeDocument/2006/relationships/image" Target="../media/image179.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74.png"/><Relationship Id="rId5" Type="http://schemas.openxmlformats.org/officeDocument/2006/relationships/tags" Target="../tags/tag75.xml"/><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tags" Target="../tags/tag74.xml"/><Relationship Id="rId9" Type="http://schemas.openxmlformats.org/officeDocument/2006/relationships/image" Target="../media/image172.png"/><Relationship Id="rId1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7.png"/></Relationships>
</file>

<file path=ppt/slides/_rels/slide15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1.png"/><Relationship Id="rId7" Type="http://schemas.openxmlformats.org/officeDocument/2006/relationships/image" Target="../media/image189.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6.png"/><Relationship Id="rId10" Type="http://schemas.openxmlformats.org/officeDocument/2006/relationships/image" Target="../media/image192.png"/><Relationship Id="rId4" Type="http://schemas.openxmlformats.org/officeDocument/2006/relationships/image" Target="../media/image182.png"/><Relationship Id="rId9" Type="http://schemas.openxmlformats.org/officeDocument/2006/relationships/image" Target="../media/image19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www.zhihu.com/tardis/zm/art/317749434?source_id=1005" TargetMode="Externa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6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16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67.xml.rels><?xml version="1.0" encoding="UTF-8" standalone="yes"?>
<Relationships xmlns="http://schemas.openxmlformats.org/package/2006/relationships"><Relationship Id="rId3" Type="http://schemas.openxmlformats.org/officeDocument/2006/relationships/hyperlink" Target="https://zhuanlan.zhihu.com/p/649756898" TargetMode="External"/><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169.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171.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3" Type="http://schemas.openxmlformats.org/officeDocument/2006/relationships/tags" Target="../tags/tag79.xml"/><Relationship Id="rId21" Type="http://schemas.openxmlformats.org/officeDocument/2006/relationships/tags" Target="../tags/tag97.xml"/><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10" Type="http://schemas.openxmlformats.org/officeDocument/2006/relationships/tags" Target="../tags/tag86.xml"/><Relationship Id="rId19" Type="http://schemas.openxmlformats.org/officeDocument/2006/relationships/tags" Target="../tags/tag95.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blog.csdn.net/qq_40765537/article/details/112471341" TargetMode="External"/><Relationship Id="rId1" Type="http://schemas.openxmlformats.org/officeDocument/2006/relationships/slideLayout" Target="../slideLayouts/slideLayout2.xml"/><Relationship Id="rId5" Type="http://schemas.openxmlformats.org/officeDocument/2006/relationships/hyperlink" Target="https://blog.csdn.net/weixin_41712499/article/details/108753170" TargetMode="External"/><Relationship Id="rId4" Type="http://schemas.openxmlformats.org/officeDocument/2006/relationships/image" Target="../media/image223.png"/></Relationships>
</file>

<file path=ppt/slides/_rels/slide17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image" Target="../media/image228.png"/><Relationship Id="rId4" Type="http://schemas.openxmlformats.org/officeDocument/2006/relationships/tags" Target="../tags/tag106.xml"/><Relationship Id="rId9"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230.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229.png"/><Relationship Id="rId5" Type="http://schemas.openxmlformats.org/officeDocument/2006/relationships/tags" Target="../tags/tag115.xml"/><Relationship Id="rId10" Type="http://schemas.openxmlformats.org/officeDocument/2006/relationships/notesSlide" Target="../notesSlides/notesSlide7.xml"/><Relationship Id="rId4" Type="http://schemas.openxmlformats.org/officeDocument/2006/relationships/tags" Target="../tags/tag114.xml"/><Relationship Id="rId9"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7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8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84.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image" Target="../media/image650.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640.png"/><Relationship Id="rId2" Type="http://schemas.openxmlformats.org/officeDocument/2006/relationships/tags" Target="../tags/tag120.xml"/><Relationship Id="rId16" Type="http://schemas.openxmlformats.org/officeDocument/2006/relationships/image" Target="../media/image630.png"/><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slideLayout" Target="../slideLayouts/slideLayout2.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18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52.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251.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250.png"/><Relationship Id="rId5" Type="http://schemas.openxmlformats.org/officeDocument/2006/relationships/tags" Target="../tags/tag137.xml"/><Relationship Id="rId10" Type="http://schemas.openxmlformats.org/officeDocument/2006/relationships/image" Target="../media/image249.png"/><Relationship Id="rId4" Type="http://schemas.openxmlformats.org/officeDocument/2006/relationships/tags" Target="../tags/tag136.xml"/><Relationship Id="rId9" Type="http://schemas.openxmlformats.org/officeDocument/2006/relationships/image" Target="../media/image248.png"/></Relationships>
</file>

<file path=ppt/slides/_rels/slide18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18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18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tags" Target="../tags/tag142.xml"/><Relationship Id="rId7"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image" Target="../media/image840.png"/><Relationship Id="rId5" Type="http://schemas.openxmlformats.org/officeDocument/2006/relationships/tags" Target="../tags/tag144.xml"/><Relationship Id="rId10" Type="http://schemas.openxmlformats.org/officeDocument/2006/relationships/image" Target="../media/image830.png"/><Relationship Id="rId4" Type="http://schemas.openxmlformats.org/officeDocument/2006/relationships/tags" Target="../tags/tag143.xml"/><Relationship Id="rId9" Type="http://schemas.openxmlformats.org/officeDocument/2006/relationships/image" Target="../media/image8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6" Type="http://schemas.openxmlformats.org/officeDocument/2006/relationships/tags" Target="../tags/tag171.xml"/><Relationship Id="rId21" Type="http://schemas.openxmlformats.org/officeDocument/2006/relationships/tags" Target="../tags/tag166.xml"/><Relationship Id="rId42" Type="http://schemas.openxmlformats.org/officeDocument/2006/relationships/tags" Target="../tags/tag187.xml"/><Relationship Id="rId47" Type="http://schemas.openxmlformats.org/officeDocument/2006/relationships/tags" Target="../tags/tag192.xml"/><Relationship Id="rId63" Type="http://schemas.openxmlformats.org/officeDocument/2006/relationships/tags" Target="../tags/tag208.xml"/><Relationship Id="rId68" Type="http://schemas.openxmlformats.org/officeDocument/2006/relationships/tags" Target="../tags/tag213.xml"/><Relationship Id="rId84" Type="http://schemas.openxmlformats.org/officeDocument/2006/relationships/tags" Target="../tags/tag229.xml"/><Relationship Id="rId16" Type="http://schemas.openxmlformats.org/officeDocument/2006/relationships/tags" Target="../tags/tag161.xml"/><Relationship Id="rId11" Type="http://schemas.openxmlformats.org/officeDocument/2006/relationships/tags" Target="../tags/tag156.xml"/><Relationship Id="rId32" Type="http://schemas.openxmlformats.org/officeDocument/2006/relationships/tags" Target="../tags/tag177.xml"/><Relationship Id="rId37" Type="http://schemas.openxmlformats.org/officeDocument/2006/relationships/tags" Target="../tags/tag182.xml"/><Relationship Id="rId53" Type="http://schemas.openxmlformats.org/officeDocument/2006/relationships/tags" Target="../tags/tag198.xml"/><Relationship Id="rId58" Type="http://schemas.openxmlformats.org/officeDocument/2006/relationships/tags" Target="../tags/tag203.xml"/><Relationship Id="rId74" Type="http://schemas.openxmlformats.org/officeDocument/2006/relationships/tags" Target="../tags/tag219.xml"/><Relationship Id="rId79" Type="http://schemas.openxmlformats.org/officeDocument/2006/relationships/tags" Target="../tags/tag224.xml"/><Relationship Id="rId5" Type="http://schemas.openxmlformats.org/officeDocument/2006/relationships/tags" Target="../tags/tag150.xml"/><Relationship Id="rId19" Type="http://schemas.openxmlformats.org/officeDocument/2006/relationships/tags" Target="../tags/tag16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tags" Target="../tags/tag180.xml"/><Relationship Id="rId43" Type="http://schemas.openxmlformats.org/officeDocument/2006/relationships/tags" Target="../tags/tag188.xml"/><Relationship Id="rId48" Type="http://schemas.openxmlformats.org/officeDocument/2006/relationships/tags" Target="../tags/tag193.xml"/><Relationship Id="rId56" Type="http://schemas.openxmlformats.org/officeDocument/2006/relationships/tags" Target="../tags/tag201.xml"/><Relationship Id="rId64" Type="http://schemas.openxmlformats.org/officeDocument/2006/relationships/tags" Target="../tags/tag209.xml"/><Relationship Id="rId69" Type="http://schemas.openxmlformats.org/officeDocument/2006/relationships/tags" Target="../tags/tag214.xml"/><Relationship Id="rId77" Type="http://schemas.openxmlformats.org/officeDocument/2006/relationships/tags" Target="../tags/tag222.xml"/><Relationship Id="rId8" Type="http://schemas.openxmlformats.org/officeDocument/2006/relationships/tags" Target="../tags/tag153.xml"/><Relationship Id="rId51" Type="http://schemas.openxmlformats.org/officeDocument/2006/relationships/tags" Target="../tags/tag196.xml"/><Relationship Id="rId72" Type="http://schemas.openxmlformats.org/officeDocument/2006/relationships/tags" Target="../tags/tag217.xml"/><Relationship Id="rId80" Type="http://schemas.openxmlformats.org/officeDocument/2006/relationships/tags" Target="../tags/tag225.xml"/><Relationship Id="rId85" Type="http://schemas.openxmlformats.org/officeDocument/2006/relationships/slideLayout" Target="../slideLayouts/slideLayout2.xml"/><Relationship Id="rId3" Type="http://schemas.openxmlformats.org/officeDocument/2006/relationships/tags" Target="../tags/tag148.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tags" Target="../tags/tag178.xml"/><Relationship Id="rId38" Type="http://schemas.openxmlformats.org/officeDocument/2006/relationships/tags" Target="../tags/tag183.xml"/><Relationship Id="rId46" Type="http://schemas.openxmlformats.org/officeDocument/2006/relationships/tags" Target="../tags/tag191.xml"/><Relationship Id="rId59" Type="http://schemas.openxmlformats.org/officeDocument/2006/relationships/tags" Target="../tags/tag204.xml"/><Relationship Id="rId67" Type="http://schemas.openxmlformats.org/officeDocument/2006/relationships/tags" Target="../tags/tag212.xml"/><Relationship Id="rId20" Type="http://schemas.openxmlformats.org/officeDocument/2006/relationships/tags" Target="../tags/tag165.xml"/><Relationship Id="rId41" Type="http://schemas.openxmlformats.org/officeDocument/2006/relationships/tags" Target="../tags/tag186.xml"/><Relationship Id="rId54" Type="http://schemas.openxmlformats.org/officeDocument/2006/relationships/tags" Target="../tags/tag199.xml"/><Relationship Id="rId62" Type="http://schemas.openxmlformats.org/officeDocument/2006/relationships/tags" Target="../tags/tag207.xml"/><Relationship Id="rId70" Type="http://schemas.openxmlformats.org/officeDocument/2006/relationships/tags" Target="../tags/tag215.xml"/><Relationship Id="rId75" Type="http://schemas.openxmlformats.org/officeDocument/2006/relationships/tags" Target="../tags/tag220.xml"/><Relationship Id="rId83" Type="http://schemas.openxmlformats.org/officeDocument/2006/relationships/tags" Target="../tags/tag228.xml"/><Relationship Id="rId1" Type="http://schemas.openxmlformats.org/officeDocument/2006/relationships/tags" Target="../tags/tag146.xml"/><Relationship Id="rId6" Type="http://schemas.openxmlformats.org/officeDocument/2006/relationships/tags" Target="../tags/tag151.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tags" Target="../tags/tag181.xml"/><Relationship Id="rId49" Type="http://schemas.openxmlformats.org/officeDocument/2006/relationships/tags" Target="../tags/tag194.xml"/><Relationship Id="rId57" Type="http://schemas.openxmlformats.org/officeDocument/2006/relationships/tags" Target="../tags/tag202.xml"/><Relationship Id="rId10" Type="http://schemas.openxmlformats.org/officeDocument/2006/relationships/tags" Target="../tags/tag155.xml"/><Relationship Id="rId31" Type="http://schemas.openxmlformats.org/officeDocument/2006/relationships/tags" Target="../tags/tag176.xml"/><Relationship Id="rId44" Type="http://schemas.openxmlformats.org/officeDocument/2006/relationships/tags" Target="../tags/tag189.xml"/><Relationship Id="rId52" Type="http://schemas.openxmlformats.org/officeDocument/2006/relationships/tags" Target="../tags/tag197.xml"/><Relationship Id="rId60" Type="http://schemas.openxmlformats.org/officeDocument/2006/relationships/tags" Target="../tags/tag205.xml"/><Relationship Id="rId65" Type="http://schemas.openxmlformats.org/officeDocument/2006/relationships/tags" Target="../tags/tag210.xml"/><Relationship Id="rId73" Type="http://schemas.openxmlformats.org/officeDocument/2006/relationships/tags" Target="../tags/tag218.xml"/><Relationship Id="rId78" Type="http://schemas.openxmlformats.org/officeDocument/2006/relationships/tags" Target="../tags/tag223.xml"/><Relationship Id="rId81" Type="http://schemas.openxmlformats.org/officeDocument/2006/relationships/tags" Target="../tags/tag226.xml"/><Relationship Id="rId4" Type="http://schemas.openxmlformats.org/officeDocument/2006/relationships/tags" Target="../tags/tag149.xml"/><Relationship Id="rId9" Type="http://schemas.openxmlformats.org/officeDocument/2006/relationships/tags" Target="../tags/tag154.xml"/><Relationship Id="rId13" Type="http://schemas.openxmlformats.org/officeDocument/2006/relationships/tags" Target="../tags/tag158.xml"/><Relationship Id="rId18" Type="http://schemas.openxmlformats.org/officeDocument/2006/relationships/tags" Target="../tags/tag163.xml"/><Relationship Id="rId39" Type="http://schemas.openxmlformats.org/officeDocument/2006/relationships/tags" Target="../tags/tag184.xml"/><Relationship Id="rId34" Type="http://schemas.openxmlformats.org/officeDocument/2006/relationships/tags" Target="../tags/tag179.xml"/><Relationship Id="rId50" Type="http://schemas.openxmlformats.org/officeDocument/2006/relationships/tags" Target="../tags/tag195.xml"/><Relationship Id="rId55" Type="http://schemas.openxmlformats.org/officeDocument/2006/relationships/tags" Target="../tags/tag200.xml"/><Relationship Id="rId76" Type="http://schemas.openxmlformats.org/officeDocument/2006/relationships/tags" Target="../tags/tag221.xml"/><Relationship Id="rId7" Type="http://schemas.openxmlformats.org/officeDocument/2006/relationships/tags" Target="../tags/tag152.xml"/><Relationship Id="rId71" Type="http://schemas.openxmlformats.org/officeDocument/2006/relationships/tags" Target="../tags/tag216.xml"/><Relationship Id="rId2" Type="http://schemas.openxmlformats.org/officeDocument/2006/relationships/tags" Target="../tags/tag147.xml"/><Relationship Id="rId29" Type="http://schemas.openxmlformats.org/officeDocument/2006/relationships/tags" Target="../tags/tag174.xml"/><Relationship Id="rId24" Type="http://schemas.openxmlformats.org/officeDocument/2006/relationships/tags" Target="../tags/tag169.xml"/><Relationship Id="rId40" Type="http://schemas.openxmlformats.org/officeDocument/2006/relationships/tags" Target="../tags/tag185.xml"/><Relationship Id="rId45" Type="http://schemas.openxmlformats.org/officeDocument/2006/relationships/tags" Target="../tags/tag190.xml"/><Relationship Id="rId66" Type="http://schemas.openxmlformats.org/officeDocument/2006/relationships/tags" Target="../tags/tag211.xml"/><Relationship Id="rId61" Type="http://schemas.openxmlformats.org/officeDocument/2006/relationships/tags" Target="../tags/tag206.xml"/><Relationship Id="rId82" Type="http://schemas.openxmlformats.org/officeDocument/2006/relationships/tags" Target="../tags/tag227.xml"/></Relationships>
</file>

<file path=ppt/slides/_rels/slide19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pytorch.org/cppdocs/installing.html" TargetMode="External"/><Relationship Id="rId2" Type="http://schemas.openxmlformats.org/officeDocument/2006/relationships/image" Target="../media/image266.png"/><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94.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tags" Target="../tags/tag247.xml"/><Relationship Id="rId26" Type="http://schemas.openxmlformats.org/officeDocument/2006/relationships/slideLayout" Target="../slideLayouts/slideLayout2.xml"/><Relationship Id="rId3" Type="http://schemas.openxmlformats.org/officeDocument/2006/relationships/tags" Target="../tags/tag232.xml"/><Relationship Id="rId21" Type="http://schemas.openxmlformats.org/officeDocument/2006/relationships/tags" Target="../tags/tag250.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tags" Target="../tags/tag246.xml"/><Relationship Id="rId25" Type="http://schemas.openxmlformats.org/officeDocument/2006/relationships/tags" Target="../tags/tag254.xml"/><Relationship Id="rId2" Type="http://schemas.openxmlformats.org/officeDocument/2006/relationships/tags" Target="../tags/tag231.xml"/><Relationship Id="rId16" Type="http://schemas.openxmlformats.org/officeDocument/2006/relationships/tags" Target="../tags/tag245.xml"/><Relationship Id="rId20" Type="http://schemas.openxmlformats.org/officeDocument/2006/relationships/tags" Target="../tags/tag249.xml"/><Relationship Id="rId29" Type="http://schemas.openxmlformats.org/officeDocument/2006/relationships/hyperlink" Target="https://www.bilibili.com/video/BV1UT421k7rA/?spm_id_from=333.337.search-card.all.click&amp;vd_source=41153896bf1019e7753d37a8f613b0fb" TargetMode="Externa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24" Type="http://schemas.openxmlformats.org/officeDocument/2006/relationships/tags" Target="../tags/tag253.xml"/><Relationship Id="rId5" Type="http://schemas.openxmlformats.org/officeDocument/2006/relationships/tags" Target="../tags/tag234.xml"/><Relationship Id="rId15" Type="http://schemas.openxmlformats.org/officeDocument/2006/relationships/tags" Target="../tags/tag244.xml"/><Relationship Id="rId23" Type="http://schemas.openxmlformats.org/officeDocument/2006/relationships/tags" Target="../tags/tag252.xml"/><Relationship Id="rId28" Type="http://schemas.openxmlformats.org/officeDocument/2006/relationships/hyperlink" Target="https://www.bilibili.com/video/BV1UR4y1X7Zf/?spm_id_from=333.1387.homepage.video_card.click&amp;vd_source=41153896bf1019e7753d37a8f613b0fb" TargetMode="External"/><Relationship Id="rId10" Type="http://schemas.openxmlformats.org/officeDocument/2006/relationships/tags" Target="../tags/tag239.xml"/><Relationship Id="rId19" Type="http://schemas.openxmlformats.org/officeDocument/2006/relationships/tags" Target="../tags/tag248.xml"/><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tags" Target="../tags/tag243.xml"/><Relationship Id="rId22" Type="http://schemas.openxmlformats.org/officeDocument/2006/relationships/tags" Target="../tags/tag251.xml"/><Relationship Id="rId27" Type="http://schemas.openxmlformats.org/officeDocument/2006/relationships/notesSlide" Target="../notesSlides/notesSlide9.xml"/><Relationship Id="rId30" Type="http://schemas.openxmlformats.org/officeDocument/2006/relationships/image" Target="../media/image268.png"/></Relationships>
</file>

<file path=ppt/slides/_rels/slide195.xml.rels><?xml version="1.0" encoding="UTF-8" standalone="yes"?>
<Relationships xmlns="http://schemas.openxmlformats.org/package/2006/relationships"><Relationship Id="rId2" Type="http://schemas.openxmlformats.org/officeDocument/2006/relationships/hyperlink" Target="https://zhuanlan.zhihu.com/p/435908830" TargetMode="Externa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hyperlink" Target="https://www.bilibili.com/video/BV1bH4y1w7mm/?spm_id_from=333.337.search-card.all.click&amp;vd_source=41153896bf1019e7753d37a8f613b0fb" TargetMode="Externa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hyperlink" Target="https://zhuanlan.zhihu.com/p/638788074" TargetMode="Externa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71.png"/><Relationship Id="rId4" Type="http://schemas.openxmlformats.org/officeDocument/2006/relationships/image" Target="../media/image270.jpeg"/></Relationships>
</file>

<file path=ppt/slides/_rels/slide198.xml.rels><?xml version="1.0" encoding="UTF-8" standalone="yes"?>
<Relationships xmlns="http://schemas.openxmlformats.org/package/2006/relationships"><Relationship Id="rId3" Type="http://schemas.openxmlformats.org/officeDocument/2006/relationships/hyperlink" Target="https://zhuanlan.zhihu.com/p/638788074" TargetMode="External"/><Relationship Id="rId2" Type="http://schemas.openxmlformats.org/officeDocument/2006/relationships/image" Target="../media/image2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9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github.com/Liu-xiandong/How_to_optimize_in_GPU/tree/master/reduce" TargetMode="External"/><Relationship Id="rId7" Type="http://schemas.openxmlformats.org/officeDocument/2006/relationships/image" Target="../media/image25.png"/><Relationship Id="rId2" Type="http://schemas.openxmlformats.org/officeDocument/2006/relationships/hyperlink" Target="https://zhuanlan.zhihu.com/p/426978026"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png"/></Relationships>
</file>

<file path=ppt/slides/_rels/slide20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tags" Target="../tags/tag267.xml"/><Relationship Id="rId18" Type="http://schemas.openxmlformats.org/officeDocument/2006/relationships/tags" Target="../tags/tag272.xml"/><Relationship Id="rId26" Type="http://schemas.openxmlformats.org/officeDocument/2006/relationships/tags" Target="../tags/tag280.xml"/><Relationship Id="rId3" Type="http://schemas.openxmlformats.org/officeDocument/2006/relationships/tags" Target="../tags/tag257.xml"/><Relationship Id="rId21" Type="http://schemas.openxmlformats.org/officeDocument/2006/relationships/tags" Target="../tags/tag275.xml"/><Relationship Id="rId7" Type="http://schemas.openxmlformats.org/officeDocument/2006/relationships/tags" Target="../tags/tag261.xml"/><Relationship Id="rId12" Type="http://schemas.openxmlformats.org/officeDocument/2006/relationships/tags" Target="../tags/tag266.xml"/><Relationship Id="rId17" Type="http://schemas.openxmlformats.org/officeDocument/2006/relationships/tags" Target="../tags/tag271.xml"/><Relationship Id="rId25" Type="http://schemas.openxmlformats.org/officeDocument/2006/relationships/tags" Target="../tags/tag279.xml"/><Relationship Id="rId2" Type="http://schemas.openxmlformats.org/officeDocument/2006/relationships/tags" Target="../tags/tag256.xml"/><Relationship Id="rId16" Type="http://schemas.openxmlformats.org/officeDocument/2006/relationships/tags" Target="../tags/tag270.xml"/><Relationship Id="rId20" Type="http://schemas.openxmlformats.org/officeDocument/2006/relationships/tags" Target="../tags/tag274.xml"/><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tags" Target="../tags/tag265.xml"/><Relationship Id="rId24" Type="http://schemas.openxmlformats.org/officeDocument/2006/relationships/tags" Target="../tags/tag278.xml"/><Relationship Id="rId5" Type="http://schemas.openxmlformats.org/officeDocument/2006/relationships/tags" Target="../tags/tag259.xml"/><Relationship Id="rId15" Type="http://schemas.openxmlformats.org/officeDocument/2006/relationships/tags" Target="../tags/tag269.xml"/><Relationship Id="rId23" Type="http://schemas.openxmlformats.org/officeDocument/2006/relationships/tags" Target="../tags/tag277.xml"/><Relationship Id="rId10" Type="http://schemas.openxmlformats.org/officeDocument/2006/relationships/tags" Target="../tags/tag264.xml"/><Relationship Id="rId19" Type="http://schemas.openxmlformats.org/officeDocument/2006/relationships/tags" Target="../tags/tag273.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tags" Target="../tags/tag268.xml"/><Relationship Id="rId22" Type="http://schemas.openxmlformats.org/officeDocument/2006/relationships/tags" Target="../tags/tag276.xml"/><Relationship Id="rId27"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hyperlink" Target="https://zhuanlan.zhihu.com/p/680091531" TargetMode="Externa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image" Target="../media/image263.jpe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slideLayout" Target="../slideLayouts/slideLayout2.xml"/><Relationship Id="rId5" Type="http://schemas.openxmlformats.org/officeDocument/2006/relationships/tags" Target="../tags/tag285.xml"/><Relationship Id="rId10" Type="http://schemas.openxmlformats.org/officeDocument/2006/relationships/tags" Target="../tags/tag290.xml"/><Relationship Id="rId4" Type="http://schemas.openxmlformats.org/officeDocument/2006/relationships/tags" Target="../tags/tag284.xml"/><Relationship Id="rId9" Type="http://schemas.openxmlformats.org/officeDocument/2006/relationships/tags" Target="../tags/tag289.xml"/></Relationships>
</file>

<file path=ppt/slides/_rels/slide203.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image" Target="../media/image263.jpeg"/><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hyperlink" Target="https://zhuanlan.zhihu.com/p/680091531" TargetMode="Externa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slideLayout" Target="../slideLayouts/slideLayout2.xml"/><Relationship Id="rId5" Type="http://schemas.openxmlformats.org/officeDocument/2006/relationships/tags" Target="../tags/tag295.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1.xml"/><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hyperlink" Target="https://github.com/Bruce-Lee-LY/cuda_hgemm" TargetMode="External"/><Relationship Id="rId2" Type="http://schemas.openxmlformats.org/officeDocument/2006/relationships/hyperlink" Target="https://github.com/xlite-dev/CUDA-Learn-Notes"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www.cnblogs.com/cuancuancuanhao/p/7763256.html" TargetMode="External"/><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08.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710.png"/><Relationship Id="rId3" Type="http://schemas.openxmlformats.org/officeDocument/2006/relationships/image" Target="../media/image770.png"/><Relationship Id="rId7" Type="http://schemas.openxmlformats.org/officeDocument/2006/relationships/image" Target="../media/image1110.png"/><Relationship Id="rId12" Type="http://schemas.openxmlformats.org/officeDocument/2006/relationships/image" Target="../media/image1610.png"/><Relationship Id="rId17" Type="http://schemas.openxmlformats.org/officeDocument/2006/relationships/image" Target="../media/image2010.png"/><Relationship Id="rId2" Type="http://schemas.openxmlformats.org/officeDocument/2006/relationships/image" Target="../media/image282.png"/><Relationship Id="rId16" Type="http://schemas.openxmlformats.org/officeDocument/2006/relationships/hyperlink" Target="https://www.cnblogs.com/cuancuancuanhao/p/7763256.html" TargetMode="External"/><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510.png"/><Relationship Id="rId5" Type="http://schemas.openxmlformats.org/officeDocument/2006/relationships/image" Target="../media/image910.png"/><Relationship Id="rId15" Type="http://schemas.openxmlformats.org/officeDocument/2006/relationships/image" Target="../media/image283.png"/><Relationship Id="rId10" Type="http://schemas.openxmlformats.org/officeDocument/2006/relationships/image" Target="../media/image1410.png"/><Relationship Id="rId4" Type="http://schemas.openxmlformats.org/officeDocument/2006/relationships/image" Target="../media/image811.png"/><Relationship Id="rId9" Type="http://schemas.openxmlformats.org/officeDocument/2006/relationships/image" Target="../media/image1310.png"/><Relationship Id="rId14" Type="http://schemas.openxmlformats.org/officeDocument/2006/relationships/image" Target="../media/image1810.png"/></Relationships>
</file>

<file path=ppt/slides/_rels/slide20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 Id="rId4" Type="http://schemas.openxmlformats.org/officeDocument/2006/relationships/hyperlink" Target="https://www.cnblogs.com/cuancuancuanhao/p/7763256.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0.xml.rels><?xml version="1.0" encoding="UTF-8" standalone="yes"?>
<Relationships xmlns="http://schemas.openxmlformats.org/package/2006/relationships"><Relationship Id="rId8" Type="http://schemas.openxmlformats.org/officeDocument/2006/relationships/image" Target="../media/image2810.png"/><Relationship Id="rId13" Type="http://schemas.openxmlformats.org/officeDocument/2006/relationships/image" Target="../media/image3310.png"/><Relationship Id="rId3" Type="http://schemas.openxmlformats.org/officeDocument/2006/relationships/image" Target="../media/image2310.png"/><Relationship Id="rId7" Type="http://schemas.openxmlformats.org/officeDocument/2006/relationships/image" Target="../media/image2710.png"/><Relationship Id="rId12" Type="http://schemas.openxmlformats.org/officeDocument/2006/relationships/image" Target="../media/image322.png"/><Relationship Id="rId2" Type="http://schemas.openxmlformats.org/officeDocument/2006/relationships/image" Target="../media/image2200.png"/><Relationship Id="rId16" Type="http://schemas.openxmlformats.org/officeDocument/2006/relationships/hyperlink" Target="https://www.cnblogs.com/cuancuancuanhao/p/7763256.html" TargetMode="External"/><Relationship Id="rId1" Type="http://schemas.openxmlformats.org/officeDocument/2006/relationships/slideLayout" Target="../slideLayouts/slideLayout2.xml"/><Relationship Id="rId6" Type="http://schemas.openxmlformats.org/officeDocument/2006/relationships/image" Target="../media/image2640.png"/><Relationship Id="rId11" Type="http://schemas.openxmlformats.org/officeDocument/2006/relationships/image" Target="../media/image317.png"/><Relationship Id="rId5" Type="http://schemas.openxmlformats.org/officeDocument/2006/relationships/image" Target="../media/image2510.png"/><Relationship Id="rId15" Type="http://schemas.openxmlformats.org/officeDocument/2006/relationships/image" Target="../media/image354.png"/><Relationship Id="rId10" Type="http://schemas.openxmlformats.org/officeDocument/2006/relationships/image" Target="../media/image3010.png"/><Relationship Id="rId4" Type="http://schemas.openxmlformats.org/officeDocument/2006/relationships/image" Target="../media/image2410.png"/><Relationship Id="rId9" Type="http://schemas.openxmlformats.org/officeDocument/2006/relationships/image" Target="../media/image2910.png"/><Relationship Id="rId14" Type="http://schemas.openxmlformats.org/officeDocument/2006/relationships/image" Target="../media/image3410.png"/></Relationships>
</file>

<file path=ppt/slides/_rels/slide211.xml.rels><?xml version="1.0" encoding="UTF-8" standalone="yes"?>
<Relationships xmlns="http://schemas.openxmlformats.org/package/2006/relationships"><Relationship Id="rId3" Type="http://schemas.openxmlformats.org/officeDocument/2006/relationships/hyperlink" Target="https://zhuanlan.zhihu.com/p/666391239" TargetMode="External"/><Relationship Id="rId2" Type="http://schemas.openxmlformats.org/officeDocument/2006/relationships/image" Target="../media/image286.png"/><Relationship Id="rId1" Type="http://schemas.openxmlformats.org/officeDocument/2006/relationships/slideLayout" Target="../slideLayouts/slideLayout2.xml"/><Relationship Id="rId5" Type="http://schemas.openxmlformats.org/officeDocument/2006/relationships/hyperlink" Target="https://www.cnblogs.com/cuancuancuanhao/p/7763256.html" TargetMode="External"/><Relationship Id="rId4" Type="http://schemas.openxmlformats.org/officeDocument/2006/relationships/image" Target="../media/image287.png"/></Relationships>
</file>

<file path=ppt/slides/_rels/slide21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21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1.xml"/><Relationship Id="rId4" Type="http://schemas.openxmlformats.org/officeDocument/2006/relationships/image" Target="../media/image279.png"/></Relationships>
</file>

<file path=ppt/slides/_rels/slide22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22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6.png"/></Relationships>
</file>

<file path=ppt/slides/_rels/slide22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evanw.github.io/float-toy/" TargetMode="External"/><Relationship Id="rId4" Type="http://schemas.openxmlformats.org/officeDocument/2006/relationships/hyperlink" Target="https://www.toolhelper.cn/Digit/BaseConvert"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09.png"/><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s://github.com/Chtholly-Boss/swizzle" TargetMode="External"/><Relationship Id="rId2" Type="http://schemas.openxmlformats.org/officeDocument/2006/relationships/hyperlink" Target="https://zhuanlan.zhihu.com/p/20579515046" TargetMode="External"/><Relationship Id="rId1" Type="http://schemas.openxmlformats.org/officeDocument/2006/relationships/slideLayout" Target="../slideLayouts/slideLayout2.xml"/><Relationship Id="rId5" Type="http://schemas.openxmlformats.org/officeDocument/2006/relationships/hyperlink" Target="https://zhida.zhihu.com/search?content_id=251249374&amp;content_type=Article&amp;match_order=1&amp;q=Cache+line&amp;zhida_source=entity" TargetMode="External"/><Relationship Id="rId4" Type="http://schemas.openxmlformats.org/officeDocument/2006/relationships/hyperlink" Target="https://zhuanlan.zhihu.com/p/11132414477" TargetMode="External"/></Relationships>
</file>

<file path=ppt/slides/_rels/slide232.xml.rels><?xml version="1.0" encoding="UTF-8" standalone="yes"?>
<Relationships xmlns="http://schemas.openxmlformats.org/package/2006/relationships"><Relationship Id="rId3" Type="http://schemas.openxmlformats.org/officeDocument/2006/relationships/hyperlink" Target="https://github.com/Chtholly-Boss/swizzle" TargetMode="External"/><Relationship Id="rId2" Type="http://schemas.openxmlformats.org/officeDocument/2006/relationships/hyperlink" Target="https://zhuanlan.zhihu.com/p/20579515046"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hyperlink" Target="https://zhuanlan.zhihu.com/p/639297098" TargetMode="Externa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s://zhuanlan.zhihu.com/p/63929709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zhuanlan.zhihu.com/p/20579515046" TargetMode="External"/><Relationship Id="rId7" Type="http://schemas.openxmlformats.org/officeDocument/2006/relationships/image" Target="../media/image321.png"/><Relationship Id="rId2" Type="http://schemas.openxmlformats.org/officeDocument/2006/relationships/image" Target="../media/image316.jpeg"/><Relationship Id="rId1" Type="http://schemas.openxmlformats.org/officeDocument/2006/relationships/slideLayout" Target="../slideLayouts/slideLayout2.xml"/><Relationship Id="rId6" Type="http://schemas.openxmlformats.org/officeDocument/2006/relationships/image" Target="../media/image319.jpeg"/><Relationship Id="rId5" Type="http://schemas.openxmlformats.org/officeDocument/2006/relationships/image" Target="../media/image318.png"/><Relationship Id="rId4" Type="http://schemas.openxmlformats.org/officeDocument/2006/relationships/hyperlink" Target="https://github.com/Chtholly-Boss/swizzle" TargetMode="External"/></Relationships>
</file>

<file path=ppt/slides/_rels/slide236.xml.rels><?xml version="1.0" encoding="UTF-8" standalone="yes"?>
<Relationships xmlns="http://schemas.openxmlformats.org/package/2006/relationships"><Relationship Id="rId3" Type="http://schemas.openxmlformats.org/officeDocument/2006/relationships/hyperlink" Target="https://zhuanlan.zhihu.com/p/2057951504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6.png"/><Relationship Id="rId4" Type="http://schemas.openxmlformats.org/officeDocument/2006/relationships/hyperlink" Target="https://github.com/Chtholly-Boss/swizzle" TargetMode="External"/></Relationships>
</file>

<file path=ppt/slides/_rels/slide237.xml.rels><?xml version="1.0" encoding="UTF-8" standalone="yes"?>
<Relationships xmlns="http://schemas.openxmlformats.org/package/2006/relationships"><Relationship Id="rId3" Type="http://schemas.openxmlformats.org/officeDocument/2006/relationships/hyperlink" Target="https://zhuanlan.zhihu.com/p/20579515046" TargetMode="External"/><Relationship Id="rId2" Type="http://schemas.openxmlformats.org/officeDocument/2006/relationships/image" Target="../media/image322.jpeg"/><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hyperlink" Target="https://github.com/Chtholly-Boss/swizzle"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323.jpeg"/><Relationship Id="rId1" Type="http://schemas.openxmlformats.org/officeDocument/2006/relationships/slideLayout" Target="../slideLayouts/slideLayout2.xml"/><Relationship Id="rId5" Type="http://schemas.openxmlformats.org/officeDocument/2006/relationships/hyperlink" Target="https://github.com/Chtholly-Boss/swizzle" TargetMode="External"/><Relationship Id="rId4" Type="http://schemas.openxmlformats.org/officeDocument/2006/relationships/hyperlink" Target="https://zhuanlan.zhihu.com/p/20579515046"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325.png"/><Relationship Id="rId7" Type="http://schemas.openxmlformats.org/officeDocument/2006/relationships/image" Target="../media/image32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hyperlink" Target="https://zhuanlan.zhihu.com/p/21142007017" TargetMode="External"/><Relationship Id="rId4" Type="http://schemas.openxmlformats.org/officeDocument/2006/relationships/hyperlink" Target="https://github.com/Chtholly-Boss/swizz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3" Type="http://schemas.openxmlformats.org/officeDocument/2006/relationships/hyperlink" Target="https://zhuanlan.zhihu.com/p/592689326" TargetMode="External"/><Relationship Id="rId2" Type="http://schemas.openxmlformats.org/officeDocument/2006/relationships/hyperlink" Target="https://zhuanlan.zhihu.com/p/588953452" TargetMode="External"/><Relationship Id="rId1" Type="http://schemas.openxmlformats.org/officeDocument/2006/relationships/slideLayout" Target="../slideLayouts/slideLayout2.xml"/><Relationship Id="rId5" Type="http://schemas.openxmlformats.org/officeDocument/2006/relationships/hyperlink" Target="https://zhuanlan.zhihu.com/p/600091558" TargetMode="External"/><Relationship Id="rId4" Type="http://schemas.openxmlformats.org/officeDocument/2006/relationships/hyperlink" Target="https://zhuanlan.zhihu.com/p/595533802"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hyperlink" Target="https://zhuanlan.zhihu.com/p/592689326"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s://developer.nvidia.com/blog/cutlass-linear-algebra-cuda/" TargetMode="External"/><Relationship Id="rId2" Type="http://schemas.openxmlformats.org/officeDocument/2006/relationships/image" Target="../media/image328.png"/><Relationship Id="rId1" Type="http://schemas.openxmlformats.org/officeDocument/2006/relationships/slideLayout" Target="../slideLayouts/slideLayout2.xml"/><Relationship Id="rId4" Type="http://schemas.openxmlformats.org/officeDocument/2006/relationships/image" Target="../media/image329.png"/></Relationships>
</file>

<file path=ppt/slides/_rels/slide24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hyperlink" Target="https://developer.nvidia.com/blog/cutlass-linear-algebra-cuda/" TargetMode="External"/><Relationship Id="rId1" Type="http://schemas.openxmlformats.org/officeDocument/2006/relationships/slideLayout" Target="../slideLayouts/slideLayout2.xml"/><Relationship Id="rId4" Type="http://schemas.openxmlformats.org/officeDocument/2006/relationships/image" Target="../media/image332.png"/></Relationships>
</file>

<file path=ppt/slides/_rels/slide246.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 Id="rId4" Type="http://schemas.openxmlformats.org/officeDocument/2006/relationships/hyperlink" Target="https://developer.nvidia.com/blog/cutlass-linear-algebra-cuda/" TargetMode="External"/></Relationships>
</file>

<file path=ppt/slides/_rels/slide247.xml.rels><?xml version="1.0" encoding="UTF-8" standalone="yes"?>
<Relationships xmlns="http://schemas.openxmlformats.org/package/2006/relationships"><Relationship Id="rId3" Type="http://schemas.openxmlformats.org/officeDocument/2006/relationships/hyperlink" Target="https://developer.nvidia.com/blog/cutlass-linear-algebra-cuda/" TargetMode="External"/><Relationship Id="rId2" Type="http://schemas.openxmlformats.org/officeDocument/2006/relationships/image" Target="../media/image333.png"/><Relationship Id="rId1" Type="http://schemas.openxmlformats.org/officeDocument/2006/relationships/slideLayout" Target="../slideLayouts/slideLayout2.xml"/><Relationship Id="rId4" Type="http://schemas.openxmlformats.org/officeDocument/2006/relationships/image" Target="../media/image33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s://zhuanlan.zhihu.com/p/600091558" TargetMode="External"/><Relationship Id="rId2" Type="http://schemas.openxmlformats.org/officeDocument/2006/relationships/hyperlink" Target="https://zhuanlan.zhihu.com/p/595533802" TargetMode="External"/><Relationship Id="rId1" Type="http://schemas.openxmlformats.org/officeDocument/2006/relationships/slideLayout" Target="../slideLayouts/slideLayout2.xml"/><Relationship Id="rId4" Type="http://schemas.openxmlformats.org/officeDocument/2006/relationships/image" Target="../media/image3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41.png"/><Relationship Id="rId4" Type="http://schemas.openxmlformats.org/officeDocument/2006/relationships/image" Target="../media/image339.png"/></Relationships>
</file>

<file path=ppt/slides/_rels/slide25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2.xml"/><Relationship Id="rId5" Type="http://schemas.openxmlformats.org/officeDocument/2006/relationships/image" Target="../media/image344.png"/><Relationship Id="rId4" Type="http://schemas.openxmlformats.org/officeDocument/2006/relationships/image" Target="../media/image343.png"/></Relationships>
</file>

<file path=ppt/slides/_rels/slide25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s://zhuanlan.zhihu.com/p/592689326" TargetMode="External"/><Relationship Id="rId2" Type="http://schemas.openxmlformats.org/officeDocument/2006/relationships/image" Target="../media/image347.png"/><Relationship Id="rId1" Type="http://schemas.openxmlformats.org/officeDocument/2006/relationships/slideLayout" Target="../slideLayouts/slideLayout2.xml"/><Relationship Id="rId4" Type="http://schemas.openxmlformats.org/officeDocument/2006/relationships/image" Target="../media/image348.png"/></Relationships>
</file>

<file path=ppt/slides/_rels/slide25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hyperlink" Target="https://zhuanlan.zhihu.com/p/461060382" TargetMode="External"/><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zhuanlan.zhihu.com/p/669957986"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zhuanlan.zhihu.com/p/478846788" TargetMode="External"/><Relationship Id="rId2" Type="http://schemas.openxmlformats.org/officeDocument/2006/relationships/hyperlink" Target="https://zhuanlan.zhihu.com/p/441146275" TargetMode="External"/><Relationship Id="rId1" Type="http://schemas.openxmlformats.org/officeDocument/2006/relationships/slideLayout" Target="../slideLayouts/slideLayout2.xml"/><Relationship Id="rId5" Type="http://schemas.openxmlformats.org/officeDocument/2006/relationships/hyperlink" Target="https://zhuanlan.zhihu.com/p/435908830" TargetMode="External"/><Relationship Id="rId4" Type="http://schemas.openxmlformats.org/officeDocument/2006/relationships/hyperlink" Target="https://zhuanlan.zhihu.com/p/410278370"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zhuanlan.zhihu.com/p/435908830"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hyperlink" Target="https://www.bilibili.com/video/BV1bH4y1w7mm/?spm_id_from=333.337.search-card.all.click&amp;vd_source=41153896bf1019e7753d37a8f613b0fb"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zhuanlan.zhihu.com/p/435908830"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zhuanlan.zhihu.com/p/441146275"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zhuanlan.zhihu.com/p/441146275"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zhuanlan.zhihu.com/p/441146275"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zhuanlan.zhihu.com/p/41027837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zhuanlan.zhihu.com/p/410278370"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zhuanlan.zhihu.com/p/410278370"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zhuanlan.zhihu.com/p/442930482"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zhuanlan.zhihu.com/p/442930482"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zhuanlan.zhihu.com/p/442930482"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zhuanlan.zhihu.com/p/442930482" TargetMode="Externa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zhuanlan.zhihu.com/p/508810115" TargetMode="External"/><Relationship Id="rId4" Type="http://schemas.openxmlformats.org/officeDocument/2006/relationships/hyperlink" Target="https://fancyerii.github.io/2024/01/17/vscode-cuda-debu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techpowerup.com/gpu-specs/geforce-rtx-4090.c3889"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blog.csdn.net/luokang21/article/details/14329535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bilibili.com/video/BV16741137Mw/?spm_id_from=333.999.0.0&amp;vd_source=41153896bf1019e7753d37a8f613b0fb" TargetMode="Externa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forums.tomshardware.com/threads/effective-memory-clock-speed-confusions.3518637/#post-21259343" TargetMode="External"/><Relationship Id="rId5" Type="http://schemas.openxmlformats.org/officeDocument/2006/relationships/hyperlink" Target="https://zhuanlan.zhihu.com/p/83935084" TargetMode="Externa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cnblogs.com/lanlancky/p/17414299.html"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blog.csdn.net/qq_51302564/article/details/11949158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zhuanlan.zhihu.com/p/413145211" TargetMode="External"/><Relationship Id="rId1" Type="http://schemas.openxmlformats.org/officeDocument/2006/relationships/slideLayout" Target="../slideLayouts/slideLayout2.xml"/><Relationship Id="rId4" Type="http://schemas.openxmlformats.org/officeDocument/2006/relationships/hyperlink" Target="https://www.youtube.com/watch?v=lTmYrKwjSOU"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hyperlink" Target="https://www.youtube.com/watch?v=lTmYrKwjSOU" TargetMode="External"/><Relationship Id="rId5" Type="http://schemas.openxmlformats.org/officeDocument/2006/relationships/hyperlink" Target="https://zhuanlan.zhihu.com/p/413145211" TargetMode="Externa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hyperlink" Target="https://zhuanlan.zhihu.com/p/659142274"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hyperlink" Target="https://zhuanlan.zhihu.com/p/659142274"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s://zhuanlan.zhihu.com/p/669957986"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zhuanlan.zhihu.com/p/641639133" TargetMode="External"/><Relationship Id="rId2" Type="http://schemas.openxmlformats.org/officeDocument/2006/relationships/hyperlink" Target="https://zhida.zhihu.com/search?content_id=230717543&amp;content_type=Article&amp;match_order=1&amp;q=%E5%90%88%E5%B9%B6%E8%AE%BF%E5%AD%98&amp;zhida_source=entity"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zhuanlan.zhihu.com/p/450242129"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zhuanlan.zhihu.com/p/632244210" TargetMode="Externa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8" Type="http://schemas.openxmlformats.org/officeDocument/2006/relationships/hyperlink" Target="https://zhuanlan.zhihu.com/p/632244210" TargetMode="External"/><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hyperlink" Target="https://zhuanlan.zhihu.com/p/450242129"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zhuanlan.zhihu.com/p/450242129"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zhuanlan.zhihu.com/p/632244210" TargetMode="External"/><Relationship Id="rId4" Type="http://schemas.openxmlformats.org/officeDocument/2006/relationships/image" Target="../media/image76.jpeg"/></Relationships>
</file>

<file path=ppt/slides/_rels/slide76.xml.rels><?xml version="1.0" encoding="UTF-8" standalone="yes"?>
<Relationships xmlns="http://schemas.openxmlformats.org/package/2006/relationships"><Relationship Id="rId8" Type="http://schemas.openxmlformats.org/officeDocument/2006/relationships/hyperlink" Target="https://zhuanlan.zhihu.com/p/632244210" TargetMode="External"/><Relationship Id="rId3" Type="http://schemas.openxmlformats.org/officeDocument/2006/relationships/image" Target="../media/image77.png"/><Relationship Id="rId7" Type="http://schemas.openxmlformats.org/officeDocument/2006/relationships/image" Target="../media/image72.png"/><Relationship Id="rId2" Type="http://schemas.openxmlformats.org/officeDocument/2006/relationships/hyperlink" Target="https://zhuanlan.zhihu.com/p/450242129"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jpeg"/></Relationships>
</file>

<file path=ppt/slides/_rels/slide7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hyperlink" Target="https://zhuanlan.zhihu.com/p/450242129"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6.jpeg"/><Relationship Id="rId9" Type="http://schemas.openxmlformats.org/officeDocument/2006/relationships/hyperlink" Target="https://zhuanlan.zhihu.com/p/632244210"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zhuanlan.zhihu.com/p/641639133" TargetMode="External"/><Relationship Id="rId1" Type="http://schemas.openxmlformats.org/officeDocument/2006/relationships/slideLayout" Target="../slideLayouts/slideLayout2.xml"/><Relationship Id="rId4" Type="http://schemas.openxmlformats.org/officeDocument/2006/relationships/hyperlink" Target="https://docs.nvidia.com/nsight-compute/ProfilingGuide/index.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zhuanlan.zhihu.com/p/641639133" TargetMode="External"/><Relationship Id="rId1" Type="http://schemas.openxmlformats.org/officeDocument/2006/relationships/slideLayout" Target="../slideLayouts/slideLayout2.xml"/><Relationship Id="rId4" Type="http://schemas.openxmlformats.org/officeDocument/2006/relationships/hyperlink" Target="https://docs.nvidia.com/nsight-compute/ProfilingGuide/index.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hyperlink" Target="https://docs.nvidia.com/nsight-compute/ProfilingGuide/index.html"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zhuanlan.zhihu.com/p/632244210"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s://zhuanlan.zhihu.com/p/702516288"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zhuanlan.zhihu.com/p/702516288"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zhuanlan.zhihu.com/p/702516288"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zhuanlan.zhihu.com/p/702516288"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zhuanlan.zhihu.com/p/70251628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zhuanlan.zhihu.com/p/657005697" TargetMode="External"/><Relationship Id="rId7" Type="http://schemas.openxmlformats.org/officeDocument/2006/relationships/image" Target="../media/image93.png"/><Relationship Id="rId2" Type="http://schemas.openxmlformats.org/officeDocument/2006/relationships/hyperlink" Target="https://blog.csdn.net/wd1603926823/article/details/108871290" TargetMode="External"/><Relationship Id="rId1" Type="http://schemas.openxmlformats.org/officeDocument/2006/relationships/slideLayout" Target="../slideLayouts/slideLayout2.xml"/><Relationship Id="rId6" Type="http://schemas.openxmlformats.org/officeDocument/2006/relationships/hyperlink" Target="https://blog.csdn.net/feng__shuai/article/details/125665305" TargetMode="External"/><Relationship Id="rId5" Type="http://schemas.openxmlformats.org/officeDocument/2006/relationships/hyperlink" Target="https://so.csdn.net/so/search?q=warp&amp;spm=1001.2101.3001.7020" TargetMode="External"/><Relationship Id="rId4" Type="http://schemas.openxmlformats.org/officeDocument/2006/relationships/hyperlink" Target="https://blog.csdn.net/feng__shuai/article/details/127684650"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6487A-702E-B87A-BD5E-3FCA2C33E3A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104F3A0-90ED-45A4-CE6A-7CE8CFC5CB32}"/>
              </a:ext>
            </a:extLst>
          </p:cNvPr>
          <p:cNvSpPr>
            <a:spLocks noGrp="1"/>
          </p:cNvSpPr>
          <p:nvPr>
            <p:ph type="title"/>
          </p:nvPr>
        </p:nvSpPr>
        <p:spPr/>
        <p:txBody>
          <a:bodyPr/>
          <a:lstStyle/>
          <a:p>
            <a:r>
              <a:rPr lang="zh-CN" altLang="en-US" sz="7200">
                <a:latin typeface="字制区喜脉体" panose="02000603000000000000" pitchFamily="2" charset="-122"/>
                <a:ea typeface="字制区喜脉体" panose="02000603000000000000" pitchFamily="2" charset="-122"/>
                <a:cs typeface="+mn-cs"/>
              </a:rPr>
              <a:t>宇宙安全声明</a:t>
            </a:r>
          </a:p>
        </p:txBody>
      </p:sp>
      <p:sp>
        <p:nvSpPr>
          <p:cNvPr id="3" name="内容占位符 2">
            <a:extLst>
              <a:ext uri="{FF2B5EF4-FFF2-40B4-BE49-F238E27FC236}">
                <a16:creationId xmlns:a16="http://schemas.microsoft.com/office/drawing/2014/main" id="{54171C0B-7EF0-BB95-AA91-F5567F9B28A6}"/>
              </a:ext>
            </a:extLst>
          </p:cNvPr>
          <p:cNvSpPr>
            <a:spLocks noGrp="1"/>
          </p:cNvSpPr>
          <p:nvPr>
            <p:ph idx="1"/>
          </p:nvPr>
        </p:nvSpPr>
        <p:spPr/>
        <p:txBody>
          <a:bodyPr>
            <a:normAutofit/>
          </a:bodyPr>
          <a:lstStyle/>
          <a:p>
            <a:pPr>
              <a:lnSpc>
                <a:spcPct val="110000"/>
              </a:lnSpc>
            </a:pPr>
            <a:r>
              <a:rPr lang="zh-CN" altLang="en-US" sz="4000">
                <a:latin typeface="字制区喜脉体" panose="02000603000000000000" pitchFamily="2" charset="-122"/>
                <a:ea typeface="字制区喜脉体" panose="02000603000000000000" pitchFamily="2" charset="-122"/>
              </a:rPr>
              <a:t>这部分没有找到系统的学习资料所以课程大部分的观点和结论都是参考零零散散的博客和结合实验现象的</a:t>
            </a:r>
            <a:r>
              <a:rPr lang="zh-CN" altLang="en-US" sz="4000">
                <a:highlight>
                  <a:srgbClr val="FFFF00"/>
                </a:highlight>
                <a:latin typeface="字制区喜脉体" panose="02000603000000000000" pitchFamily="2" charset="-122"/>
                <a:ea typeface="字制区喜脉体" panose="02000603000000000000" pitchFamily="2" charset="-122"/>
              </a:rPr>
              <a:t>猜测</a:t>
            </a:r>
            <a:r>
              <a:rPr lang="zh-CN" altLang="en-US" sz="4000">
                <a:latin typeface="字制区喜脉体" panose="02000603000000000000" pitchFamily="2" charset="-122"/>
                <a:ea typeface="字制区喜脉体" panose="02000603000000000000" pitchFamily="2" charset="-122"/>
              </a:rPr>
              <a:t>，因此难免有错误，介意者勿看</a:t>
            </a:r>
            <a:r>
              <a:rPr lang="en-US" altLang="zh-CN" sz="4000">
                <a:latin typeface="字制区喜脉体" panose="02000603000000000000" pitchFamily="2" charset="-122"/>
                <a:ea typeface="字制区喜脉体" panose="02000603000000000000" pitchFamily="2" charset="-122"/>
              </a:rPr>
              <a:t>~</a:t>
            </a:r>
          </a:p>
          <a:p>
            <a:pPr>
              <a:lnSpc>
                <a:spcPct val="110000"/>
              </a:lnSpc>
            </a:pPr>
            <a:r>
              <a:rPr lang="zh-CN" altLang="en-US" sz="4000">
                <a:latin typeface="字制区喜脉体" panose="02000603000000000000" pitchFamily="2" charset="-122"/>
                <a:ea typeface="字制区喜脉体" panose="02000603000000000000" pitchFamily="2" charset="-122"/>
              </a:rPr>
              <a:t>所有参考均会以链接的形式提供，并在视频中强调出处，坚决维护原创者的劳动成果</a:t>
            </a:r>
            <a:r>
              <a:rPr lang="en-US" altLang="zh-CN" sz="4000">
                <a:latin typeface="字制区喜脉体" panose="02000603000000000000" pitchFamily="2" charset="-122"/>
                <a:ea typeface="字制区喜脉体" panose="02000603000000000000" pitchFamily="2" charset="-122"/>
              </a:rPr>
              <a:t>~</a:t>
            </a:r>
          </a:p>
        </p:txBody>
      </p:sp>
    </p:spTree>
    <p:extLst>
      <p:ext uri="{BB962C8B-B14F-4D97-AF65-F5344CB8AC3E}">
        <p14:creationId xmlns:p14="http://schemas.microsoft.com/office/powerpoint/2010/main" val="121289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3380" y="491490"/>
            <a:ext cx="7955280" cy="2125980"/>
          </a:xfrm>
          <a:prstGeom prst="rect">
            <a:avLst/>
          </a:prstGeom>
        </p:spPr>
      </p:pic>
      <p:sp>
        <p:nvSpPr>
          <p:cNvPr id="5" name="矩形 4"/>
          <p:cNvSpPr/>
          <p:nvPr/>
        </p:nvSpPr>
        <p:spPr>
          <a:xfrm>
            <a:off x="1386840" y="2900045"/>
            <a:ext cx="864108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1386840" y="291211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 name="矩形 6"/>
          <p:cNvSpPr/>
          <p:nvPr/>
        </p:nvSpPr>
        <p:spPr>
          <a:xfrm>
            <a:off x="1744345" y="290004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cg:</a:t>
            </a:r>
          </a:p>
          <a:p>
            <a:pPr algn="ctr"/>
            <a:r>
              <a:rPr lang="en-US" altLang="zh-CN" sz="900" b="1"/>
              <a:t>72</a:t>
            </a:r>
          </a:p>
        </p:txBody>
      </p:sp>
      <p:sp>
        <p:nvSpPr>
          <p:cNvPr id="8" name="矩形 7"/>
          <p:cNvSpPr/>
          <p:nvPr/>
        </p:nvSpPr>
        <p:spPr>
          <a:xfrm>
            <a:off x="2214245" y="2947035"/>
            <a:ext cx="1579245" cy="243205"/>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nodes:</a:t>
            </a:r>
          </a:p>
          <a:p>
            <a:pPr algn="ctr"/>
            <a:r>
              <a:rPr lang="en-US" altLang="zh-CN" sz="900" b="1"/>
              <a:t>2048*8=16384</a:t>
            </a:r>
          </a:p>
        </p:txBody>
      </p:sp>
      <p:sp>
        <p:nvSpPr>
          <p:cNvPr id="9" name="矩形 8"/>
          <p:cNvSpPr/>
          <p:nvPr/>
        </p:nvSpPr>
        <p:spPr>
          <a:xfrm>
            <a:off x="3793490" y="2947035"/>
            <a:ext cx="1579245" cy="24320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leafs:</a:t>
            </a:r>
          </a:p>
          <a:p>
            <a:pPr algn="ctr"/>
            <a:r>
              <a:rPr lang="en-US" altLang="zh-CN" sz="900" b="1"/>
              <a:t>2048*8=16384</a:t>
            </a:r>
          </a:p>
        </p:txBody>
      </p:sp>
      <p:sp>
        <p:nvSpPr>
          <p:cNvPr id="10" name="矩形 9"/>
          <p:cNvSpPr/>
          <p:nvPr/>
        </p:nvSpPr>
        <p:spPr>
          <a:xfrm>
            <a:off x="5372735" y="2947035"/>
            <a:ext cx="2905125" cy="24320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visitd_hash_set.keys:</a:t>
            </a:r>
          </a:p>
          <a:p>
            <a:pPr algn="ctr"/>
            <a:r>
              <a:rPr lang="en-US" altLang="zh-CN" sz="900" b="1">
                <a:solidFill>
                  <a:schemeClr val="tx1"/>
                </a:solidFill>
              </a:rPr>
              <a:t>4099*8=32792</a:t>
            </a:r>
          </a:p>
        </p:txBody>
      </p:sp>
      <p:sp>
        <p:nvSpPr>
          <p:cNvPr id="11" name="矩形 10"/>
          <p:cNvSpPr/>
          <p:nvPr/>
        </p:nvSpPr>
        <p:spPr>
          <a:xfrm>
            <a:off x="8277860" y="2947035"/>
            <a:ext cx="1750695" cy="243205"/>
          </a:xfrm>
          <a:prstGeom prst="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visitd_hash_set.used:</a:t>
            </a:r>
          </a:p>
          <a:p>
            <a:pPr algn="ctr"/>
            <a:r>
              <a:rPr lang="en-US" altLang="zh-CN" sz="900" b="1">
                <a:solidFill>
                  <a:schemeClr val="tx1"/>
                </a:solidFill>
              </a:rPr>
              <a:t>129*4=516</a:t>
            </a:r>
          </a:p>
        </p:txBody>
      </p:sp>
      <p:sp>
        <p:nvSpPr>
          <p:cNvPr id="12" name="矩形 11"/>
          <p:cNvSpPr/>
          <p:nvPr/>
        </p:nvSpPr>
        <p:spPr>
          <a:xfrm>
            <a:off x="1386840" y="3552825"/>
            <a:ext cx="653415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1384935" y="357949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4" name="矩形 13"/>
          <p:cNvSpPr/>
          <p:nvPr/>
        </p:nvSpPr>
        <p:spPr>
          <a:xfrm>
            <a:off x="1746885" y="3579495"/>
            <a:ext cx="1258570" cy="28956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cplan.work_data</a:t>
            </a:r>
          </a:p>
          <a:p>
            <a:pPr algn="ctr"/>
            <a:r>
              <a:rPr lang="en-US" altLang="zh-CN" sz="900" b="1">
                <a:solidFill>
                  <a:schemeClr val="tx1"/>
                </a:solidFill>
              </a:rPr>
              <a:t>1728</a:t>
            </a:r>
          </a:p>
        </p:txBody>
      </p:sp>
      <p:sp>
        <p:nvSpPr>
          <p:cNvPr id="52" name="矩形 51"/>
          <p:cNvSpPr/>
          <p:nvPr/>
        </p:nvSpPr>
        <p:spPr>
          <a:xfrm>
            <a:off x="8432165" y="3552825"/>
            <a:ext cx="462915" cy="31623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cplan</a:t>
            </a:r>
          </a:p>
        </p:txBody>
      </p:sp>
      <p:sp>
        <p:nvSpPr>
          <p:cNvPr id="54" name="文本框 53"/>
          <p:cNvSpPr txBox="1"/>
          <p:nvPr/>
        </p:nvSpPr>
        <p:spPr>
          <a:xfrm>
            <a:off x="8521700" y="3846830"/>
            <a:ext cx="422275" cy="275590"/>
          </a:xfrm>
          <a:prstGeom prst="rect">
            <a:avLst/>
          </a:prstGeom>
          <a:noFill/>
        </p:spPr>
        <p:txBody>
          <a:bodyPr wrap="square" rtlCol="0">
            <a:spAutoFit/>
          </a:bodyPr>
          <a:lstStyle/>
          <a:p>
            <a:r>
              <a:rPr lang="zh-CN" altLang="en-US" sz="1200" b="1">
                <a:latin typeface="Times New Roman" panose="02020603050405020304" pitchFamily="18" charset="0"/>
                <a:cs typeface="Times New Roman" panose="02020603050405020304" pitchFamily="18" charset="0"/>
              </a:rPr>
              <a:t>栈</a:t>
            </a:r>
          </a:p>
        </p:txBody>
      </p:sp>
      <p:sp>
        <p:nvSpPr>
          <p:cNvPr id="15" name="文本框 14"/>
          <p:cNvSpPr txBox="1"/>
          <p:nvPr/>
        </p:nvSpPr>
        <p:spPr>
          <a:xfrm>
            <a:off x="455930" y="2971800"/>
            <a:ext cx="803275" cy="275590"/>
          </a:xfrm>
          <a:prstGeom prst="rect">
            <a:avLst/>
          </a:prstGeom>
          <a:noFill/>
        </p:spPr>
        <p:txBody>
          <a:bodyPr wrap="square" rtlCol="0">
            <a:spAutoFit/>
          </a:bodyPr>
          <a:lstStyle/>
          <a:p>
            <a:r>
              <a:rPr lang="en-US" altLang="zh-CN" sz="1200" b="1">
                <a:latin typeface="Times New Roman" panose="02020603050405020304" pitchFamily="18" charset="0"/>
                <a:cs typeface="Times New Roman" panose="02020603050405020304" pitchFamily="18" charset="0"/>
              </a:rPr>
              <a:t>cgraph</a:t>
            </a:r>
          </a:p>
        </p:txBody>
      </p:sp>
      <p:sp>
        <p:nvSpPr>
          <p:cNvPr id="16" name="文本框 15"/>
          <p:cNvSpPr txBox="1"/>
          <p:nvPr/>
        </p:nvSpPr>
        <p:spPr>
          <a:xfrm>
            <a:off x="455930" y="3594100"/>
            <a:ext cx="803275" cy="275590"/>
          </a:xfrm>
          <a:prstGeom prst="rect">
            <a:avLst/>
          </a:prstGeom>
          <a:noFill/>
        </p:spPr>
        <p:txBody>
          <a:bodyPr wrap="square" rtlCol="0">
            <a:spAutoFit/>
          </a:bodyPr>
          <a:lstStyle/>
          <a:p>
            <a:r>
              <a:rPr lang="en-US" altLang="zh-CN" sz="1200" b="1">
                <a:latin typeface="Times New Roman" panose="02020603050405020304" pitchFamily="18" charset="0"/>
                <a:cs typeface="Times New Roman" panose="02020603050405020304" pitchFamily="18" charset="0"/>
              </a:rPr>
              <a:t>cplan</a:t>
            </a:r>
          </a:p>
        </p:txBody>
      </p:sp>
      <p:sp>
        <p:nvSpPr>
          <p:cNvPr id="19" name="矩形 18"/>
          <p:cNvSpPr/>
          <p:nvPr/>
        </p:nvSpPr>
        <p:spPr>
          <a:xfrm>
            <a:off x="1402080" y="4421505"/>
            <a:ext cx="4018915" cy="34734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2807970" y="4768850"/>
            <a:ext cx="1362075" cy="237490"/>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threadpool</a:t>
            </a:r>
          </a:p>
        </p:txBody>
      </p:sp>
      <p:sp>
        <p:nvSpPr>
          <p:cNvPr id="21" name="矩形 20"/>
          <p:cNvSpPr/>
          <p:nvPr/>
        </p:nvSpPr>
        <p:spPr>
          <a:xfrm>
            <a:off x="1402080" y="5251450"/>
            <a:ext cx="1771650" cy="34734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p:cNvSpPr txBox="1"/>
          <p:nvPr/>
        </p:nvSpPr>
        <p:spPr>
          <a:xfrm>
            <a:off x="1526540" y="5605145"/>
            <a:ext cx="1504950" cy="237490"/>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workers(16</a:t>
            </a:r>
            <a:r>
              <a:rPr lang="zh-CN" altLang="en-US" sz="1600" b="1">
                <a:solidFill>
                  <a:schemeClr val="tx1"/>
                </a:solidFill>
                <a:latin typeface="Times New Roman" panose="02020603050405020304" pitchFamily="18" charset="0"/>
                <a:ea typeface="Consolas" panose="020B0609020204030204"/>
                <a:cs typeface="Times New Roman" panose="02020603050405020304" pitchFamily="18" charset="0"/>
              </a:rPr>
              <a:t>个</a:t>
            </a: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a:t>
            </a:r>
          </a:p>
        </p:txBody>
      </p:sp>
      <p:cxnSp>
        <p:nvCxnSpPr>
          <p:cNvPr id="26" name="直接连接符 25"/>
          <p:cNvCxnSpPr/>
          <p:nvPr/>
        </p:nvCxnSpPr>
        <p:spPr>
          <a:xfrm>
            <a:off x="1526540" y="5269865"/>
            <a:ext cx="0" cy="33528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a:off x="3032760" y="5251450"/>
            <a:ext cx="0" cy="33528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1668780" y="5263515"/>
            <a:ext cx="0" cy="33528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1938655" y="5261610"/>
            <a:ext cx="1362075" cy="237490"/>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a:t>
            </a:r>
          </a:p>
        </p:txBody>
      </p:sp>
      <p:cxnSp>
        <p:nvCxnSpPr>
          <p:cNvPr id="38" name="直接箭头连接符 37"/>
          <p:cNvCxnSpPr>
            <a:endCxn id="21" idx="1"/>
          </p:cNvCxnSpPr>
          <p:nvPr/>
        </p:nvCxnSpPr>
        <p:spPr>
          <a:xfrm flipH="1">
            <a:off x="1401998" y="4600649"/>
            <a:ext cx="2576195" cy="824865"/>
          </a:xfrm>
          <a:prstGeom prst="straightConnector1">
            <a:avLst/>
          </a:prstGeom>
          <a:ln w="28575" cmpd="sng">
            <a:solidFill>
              <a:schemeClr val="tx1"/>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1" idx="1"/>
            <a:endCxn id="19" idx="1"/>
          </p:cNvCxnSpPr>
          <p:nvPr/>
        </p:nvCxnSpPr>
        <p:spPr>
          <a:xfrm flipV="1">
            <a:off x="1401998" y="4595569"/>
            <a:ext cx="0" cy="829945"/>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1" name="直接箭头连接符 30"/>
          <p:cNvCxnSpPr>
            <a:endCxn id="19" idx="1"/>
          </p:cNvCxnSpPr>
          <p:nvPr/>
        </p:nvCxnSpPr>
        <p:spPr>
          <a:xfrm flipH="1" flipV="1">
            <a:off x="1401998" y="4595569"/>
            <a:ext cx="121920" cy="829945"/>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2" name="直接箭头连接符 31"/>
          <p:cNvCxnSpPr/>
          <p:nvPr/>
        </p:nvCxnSpPr>
        <p:spPr>
          <a:xfrm flipH="1" flipV="1">
            <a:off x="1398823" y="4619064"/>
            <a:ext cx="259715" cy="806450"/>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flipV="1">
            <a:off x="1398823" y="4605094"/>
            <a:ext cx="1632585" cy="820420"/>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3" name="文本框 22"/>
          <p:cNvSpPr txBox="1"/>
          <p:nvPr/>
        </p:nvSpPr>
        <p:spPr>
          <a:xfrm>
            <a:off x="5959475" y="4721860"/>
            <a:ext cx="1717675" cy="460375"/>
          </a:xfrm>
          <a:prstGeom prst="rect">
            <a:avLst/>
          </a:prstGeom>
          <a:noFill/>
        </p:spPr>
        <p:txBody>
          <a:bodyPr wrap="square" rtlCol="0">
            <a:spAutoFit/>
          </a:bodyPr>
          <a:lstStyle/>
          <a:p>
            <a:r>
              <a:rPr lang="zh-CN" altLang="en-US" sz="1200" b="1">
                <a:latin typeface="Times New Roman" panose="02020603050405020304" pitchFamily="18" charset="0"/>
                <a:cs typeface="Times New Roman" panose="02020603050405020304" pitchFamily="18" charset="0"/>
              </a:rPr>
              <a:t>这个</a:t>
            </a:r>
            <a:r>
              <a:rPr lang="en-US" altLang="zh-CN" sz="1200" b="1">
                <a:latin typeface="Times New Roman" panose="02020603050405020304" pitchFamily="18" charset="0"/>
                <a:cs typeface="Times New Roman" panose="02020603050405020304" pitchFamily="18" charset="0"/>
              </a:rPr>
              <a:t>demo</a:t>
            </a:r>
            <a:r>
              <a:rPr lang="zh-CN" altLang="en-US" sz="1200" b="1">
                <a:latin typeface="Times New Roman" panose="02020603050405020304" pitchFamily="18" charset="0"/>
                <a:cs typeface="Times New Roman" panose="02020603050405020304" pitchFamily="18" charset="0"/>
              </a:rPr>
              <a:t>里面线程池是独立的不依赖</a:t>
            </a:r>
            <a:r>
              <a:rPr lang="en-US" altLang="zh-CN" sz="1200" b="1">
                <a:latin typeface="Times New Roman" panose="02020603050405020304" pitchFamily="18" charset="0"/>
                <a:cs typeface="Times New Roman" panose="02020603050405020304" pitchFamily="18" charset="0"/>
              </a:rPr>
              <a:t>cplan</a:t>
            </a:r>
          </a:p>
        </p:txBody>
      </p:sp>
      <p:cxnSp>
        <p:nvCxnSpPr>
          <p:cNvPr id="24" name="直接箭头连接符 23"/>
          <p:cNvCxnSpPr>
            <a:endCxn id="7" idx="1"/>
          </p:cNvCxnSpPr>
          <p:nvPr/>
        </p:nvCxnSpPr>
        <p:spPr>
          <a:xfrm flipH="1" flipV="1">
            <a:off x="1744263" y="3045534"/>
            <a:ext cx="798830" cy="159575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5" name="直接箭头连接符 24"/>
          <p:cNvCxnSpPr>
            <a:endCxn id="52" idx="1"/>
          </p:cNvCxnSpPr>
          <p:nvPr/>
        </p:nvCxnSpPr>
        <p:spPr>
          <a:xfrm flipV="1">
            <a:off x="2148123" y="3711014"/>
            <a:ext cx="6283960" cy="87503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65AFE-B427-0123-4A0E-E823FB325C4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1E43378-040F-56E5-6E01-605093CBA6C2}"/>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2F1C24C7-4A4F-B0F8-B944-D8F9FAAAB2BC}"/>
              </a:ext>
            </a:extLst>
          </p:cNvPr>
          <p:cNvSpPr txBox="1"/>
          <p:nvPr/>
        </p:nvSpPr>
        <p:spPr>
          <a:xfrm>
            <a:off x="5044143" y="477220"/>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6" name="文本框 5">
            <a:extLst>
              <a:ext uri="{FF2B5EF4-FFF2-40B4-BE49-F238E27FC236}">
                <a16:creationId xmlns:a16="http://schemas.microsoft.com/office/drawing/2014/main" id="{453BDB74-AC8E-5C12-36B4-54A5004B1EAD}"/>
              </a:ext>
            </a:extLst>
          </p:cNvPr>
          <p:cNvSpPr txBox="1"/>
          <p:nvPr/>
        </p:nvSpPr>
        <p:spPr>
          <a:xfrm>
            <a:off x="5120360" y="4177937"/>
            <a:ext cx="4980777" cy="2308324"/>
          </a:xfrm>
          <a:prstGeom prst="rect">
            <a:avLst/>
          </a:prstGeom>
          <a:noFill/>
        </p:spPr>
        <p:txBody>
          <a:bodyPr wrap="square">
            <a:spAutoFit/>
          </a:bodyPr>
          <a:lstStyle/>
          <a:p>
            <a:r>
              <a:rPr lang="en-US" altLang="zh-CN" sz="7200" b="1" i="0">
                <a:solidFill>
                  <a:srgbClr val="222226"/>
                </a:solidFill>
                <a:latin typeface="字制区喜脉体" panose="02000603000000000000" pitchFamily="2" charset="-122"/>
                <a:ea typeface="字制区喜脉体" panose="02000603000000000000" pitchFamily="2" charset="-122"/>
              </a:rPr>
              <a:t>warp scheduler</a:t>
            </a:r>
            <a:endParaRPr lang="zh-CN" altLang="en-US" sz="7200"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0010819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02615" y="730885"/>
            <a:ext cx="3512185" cy="4900295"/>
          </a:xfrm>
          <a:prstGeom prst="rect">
            <a:avLst/>
          </a:prstGeom>
        </p:spPr>
      </p:pic>
      <p:sp>
        <p:nvSpPr>
          <p:cNvPr id="8" name="矩形 7"/>
          <p:cNvSpPr/>
          <p:nvPr/>
        </p:nvSpPr>
        <p:spPr>
          <a:xfrm>
            <a:off x="1158240" y="1042670"/>
            <a:ext cx="377190" cy="76200"/>
          </a:xfrm>
          <a:prstGeom prst="rect">
            <a:avLst/>
          </a:prstGeom>
          <a:noFill/>
          <a:ln w="952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p:cNvSpPr/>
          <p:nvPr/>
        </p:nvSpPr>
        <p:spPr>
          <a:xfrm>
            <a:off x="2660015" y="1039495"/>
            <a:ext cx="377190" cy="76200"/>
          </a:xfrm>
          <a:prstGeom prst="rect">
            <a:avLst/>
          </a:prstGeom>
          <a:noFill/>
          <a:ln w="952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p:cNvSpPr/>
          <p:nvPr/>
        </p:nvSpPr>
        <p:spPr>
          <a:xfrm>
            <a:off x="1155065" y="2715895"/>
            <a:ext cx="377190" cy="76200"/>
          </a:xfrm>
          <a:prstGeom prst="rect">
            <a:avLst/>
          </a:prstGeom>
          <a:noFill/>
          <a:ln w="952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p:cNvSpPr/>
          <p:nvPr/>
        </p:nvSpPr>
        <p:spPr>
          <a:xfrm>
            <a:off x="2656840" y="2712720"/>
            <a:ext cx="377190" cy="76200"/>
          </a:xfrm>
          <a:prstGeom prst="rect">
            <a:avLst/>
          </a:prstGeom>
          <a:noFill/>
          <a:ln w="952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 name="文本框 1"/>
          <p:cNvSpPr txBox="1"/>
          <p:nvPr/>
        </p:nvSpPr>
        <p:spPr>
          <a:xfrm>
            <a:off x="4937760" y="385990"/>
            <a:ext cx="6096000" cy="829945"/>
          </a:xfrm>
          <a:prstGeom prst="rect">
            <a:avLst/>
          </a:prstGeom>
          <a:noFill/>
        </p:spPr>
        <p:txBody>
          <a:bodyPr wrap="square" rtlCol="0" anchor="t">
            <a:spAutoFit/>
          </a:bodyPr>
          <a:lstStyle/>
          <a:p>
            <a:r>
              <a:rPr lang="zh-CN" altLang="en-US" sz="1600">
                <a:solidFill>
                  <a:srgbClr val="4D4D4D"/>
                </a:solidFill>
                <a:latin typeface="字制区喜脉体" panose="02000603000000000000" pitchFamily="2" charset="-122"/>
                <a:ea typeface="字制区喜脉体" panose="02000603000000000000" pitchFamily="2" charset="-122"/>
                <a:sym typeface="+mn-ea"/>
              </a:rPr>
              <a:t>对于</a:t>
            </a:r>
            <a:r>
              <a:rPr lang="en-US" altLang="zh-CN" sz="1600">
                <a:solidFill>
                  <a:srgbClr val="4D4D4D"/>
                </a:solidFill>
                <a:latin typeface="字制区喜脉体" panose="02000603000000000000" pitchFamily="2" charset="-122"/>
                <a:ea typeface="字制区喜脉体" panose="02000603000000000000" pitchFamily="2" charset="-122"/>
                <a:sym typeface="+mn-ea"/>
              </a:rPr>
              <a:t>4090</a:t>
            </a:r>
            <a:r>
              <a:rPr lang="zh-CN" altLang="en-US" sz="1600">
                <a:solidFill>
                  <a:srgbClr val="4D4D4D"/>
                </a:solidFill>
                <a:latin typeface="字制区喜脉体" panose="02000603000000000000" pitchFamily="2" charset="-122"/>
                <a:ea typeface="字制区喜脉体" panose="02000603000000000000" pitchFamily="2" charset="-122"/>
                <a:sym typeface="+mn-ea"/>
              </a:rPr>
              <a:t>显卡来说，每个</a:t>
            </a:r>
            <a:r>
              <a:rPr lang="en-US" altLang="zh-CN" sz="1600">
                <a:solidFill>
                  <a:srgbClr val="4D4D4D"/>
                </a:solidFill>
                <a:latin typeface="字制区喜脉体" panose="02000603000000000000" pitchFamily="2" charset="-122"/>
                <a:ea typeface="字制区喜脉体" panose="02000603000000000000" pitchFamily="2" charset="-122"/>
                <a:sym typeface="+mn-ea"/>
              </a:rPr>
              <a:t>SM</a:t>
            </a:r>
            <a:r>
              <a:rPr lang="zh-CN" altLang="en-US" sz="1600">
                <a:solidFill>
                  <a:srgbClr val="4D4D4D"/>
                </a:solidFill>
                <a:latin typeface="字制区喜脉体" panose="02000603000000000000" pitchFamily="2" charset="-122"/>
                <a:ea typeface="字制区喜脉体" panose="02000603000000000000" pitchFamily="2" charset="-122"/>
                <a:sym typeface="+mn-ea"/>
              </a:rPr>
              <a:t>最多可以处理</a:t>
            </a:r>
            <a:r>
              <a:rPr lang="en-US" altLang="zh-CN" sz="1600">
                <a:solidFill>
                  <a:srgbClr val="4D4D4D"/>
                </a:solidFill>
                <a:latin typeface="字制区喜脉体" panose="02000603000000000000" pitchFamily="2" charset="-122"/>
                <a:ea typeface="字制区喜脉体" panose="02000603000000000000" pitchFamily="2" charset="-122"/>
                <a:sym typeface="+mn-ea"/>
              </a:rPr>
              <a:t>48</a:t>
            </a:r>
            <a:r>
              <a:rPr lang="zh-CN" altLang="en-US" sz="1600">
                <a:solidFill>
                  <a:srgbClr val="4D4D4D"/>
                </a:solidFill>
                <a:latin typeface="字制区喜脉体" panose="02000603000000000000" pitchFamily="2" charset="-122"/>
                <a:ea typeface="字制区喜脉体" panose="02000603000000000000" pitchFamily="2" charset="-122"/>
                <a:sym typeface="+mn-ea"/>
              </a:rPr>
              <a:t>个</a:t>
            </a:r>
            <a:r>
              <a:rPr lang="en-US" altLang="zh-CN" sz="1600">
                <a:solidFill>
                  <a:srgbClr val="4D4D4D"/>
                </a:solidFill>
                <a:latin typeface="字制区喜脉体" panose="02000603000000000000" pitchFamily="2" charset="-122"/>
                <a:ea typeface="字制区喜脉体" panose="02000603000000000000" pitchFamily="2" charset="-122"/>
                <a:sym typeface="+mn-ea"/>
              </a:rPr>
              <a:t>warp</a:t>
            </a:r>
            <a:r>
              <a:rPr lang="zh-CN" altLang="en-US" sz="1600">
                <a:solidFill>
                  <a:srgbClr val="4D4D4D"/>
                </a:solidFill>
                <a:latin typeface="字制区喜脉体" panose="02000603000000000000" pitchFamily="2" charset="-122"/>
                <a:ea typeface="字制区喜脉体" panose="02000603000000000000" pitchFamily="2" charset="-122"/>
                <a:sym typeface="+mn-ea"/>
              </a:rPr>
              <a:t>，</a:t>
            </a:r>
          </a:p>
          <a:p>
            <a:r>
              <a:rPr lang="zh-CN" altLang="en-US" sz="1600">
                <a:solidFill>
                  <a:srgbClr val="4D4D4D"/>
                </a:solidFill>
                <a:latin typeface="字制区喜脉体" panose="02000603000000000000" pitchFamily="2" charset="-122"/>
                <a:ea typeface="字制区喜脉体" panose="02000603000000000000" pitchFamily="2" charset="-122"/>
                <a:sym typeface="+mn-ea"/>
              </a:rPr>
              <a:t>而从架构图上</a:t>
            </a:r>
            <a:r>
              <a:rPr lang="en-US" altLang="zh-CN" sz="1600">
                <a:solidFill>
                  <a:srgbClr val="4D4D4D"/>
                </a:solidFill>
                <a:latin typeface="字制区喜脉体" panose="02000603000000000000" pitchFamily="2" charset="-122"/>
                <a:ea typeface="字制区喜脉体" panose="02000603000000000000" pitchFamily="2" charset="-122"/>
                <a:sym typeface="+mn-ea"/>
              </a:rPr>
              <a:t>4090</a:t>
            </a:r>
            <a:r>
              <a:rPr lang="zh-CN" altLang="en-US" sz="1600">
                <a:solidFill>
                  <a:srgbClr val="4D4D4D"/>
                </a:solidFill>
                <a:latin typeface="字制区喜脉体" panose="02000603000000000000" pitchFamily="2" charset="-122"/>
                <a:ea typeface="字制区喜脉体" panose="02000603000000000000" pitchFamily="2" charset="-122"/>
                <a:sym typeface="+mn-ea"/>
              </a:rPr>
              <a:t>上面有</a:t>
            </a:r>
            <a:r>
              <a:rPr lang="en-US" altLang="zh-CN" sz="1600">
                <a:solidFill>
                  <a:srgbClr val="4D4D4D"/>
                </a:solidFill>
                <a:latin typeface="字制区喜脉体" panose="02000603000000000000" pitchFamily="2" charset="-122"/>
                <a:ea typeface="字制区喜脉体" panose="02000603000000000000" pitchFamily="2" charset="-122"/>
                <a:sym typeface="+mn-ea"/>
              </a:rPr>
              <a:t>4</a:t>
            </a:r>
            <a:r>
              <a:rPr lang="zh-CN" altLang="en-US" sz="1600">
                <a:solidFill>
                  <a:srgbClr val="4D4D4D"/>
                </a:solidFill>
                <a:latin typeface="字制区喜脉体" panose="02000603000000000000" pitchFamily="2" charset="-122"/>
                <a:ea typeface="字制区喜脉体" panose="02000603000000000000" pitchFamily="2" charset="-122"/>
                <a:sym typeface="+mn-ea"/>
              </a:rPr>
              <a:t>个</a:t>
            </a:r>
            <a:r>
              <a:rPr lang="en-US" altLang="zh-CN" sz="1600">
                <a:solidFill>
                  <a:srgbClr val="4D4D4D"/>
                </a:solidFill>
                <a:latin typeface="字制区喜脉体" panose="02000603000000000000" pitchFamily="2" charset="-122"/>
                <a:ea typeface="字制区喜脉体" panose="02000603000000000000" pitchFamily="2" charset="-122"/>
                <a:sym typeface="+mn-ea"/>
              </a:rPr>
              <a:t>warp scheduler</a:t>
            </a:r>
            <a:r>
              <a:rPr lang="zh-CN" altLang="en-US" sz="1600">
                <a:solidFill>
                  <a:srgbClr val="4D4D4D"/>
                </a:solidFill>
                <a:latin typeface="字制区喜脉体" panose="02000603000000000000" pitchFamily="2" charset="-122"/>
                <a:ea typeface="字制区喜脉体" panose="02000603000000000000" pitchFamily="2" charset="-122"/>
                <a:sym typeface="+mn-ea"/>
              </a:rPr>
              <a:t>，所以每个</a:t>
            </a:r>
            <a:r>
              <a:rPr lang="en-US" altLang="zh-CN" sz="1600">
                <a:solidFill>
                  <a:srgbClr val="4D4D4D"/>
                </a:solidFill>
                <a:latin typeface="字制区喜脉体" panose="02000603000000000000" pitchFamily="2" charset="-122"/>
                <a:ea typeface="字制区喜脉体" panose="02000603000000000000" pitchFamily="2" charset="-122"/>
                <a:sym typeface="+mn-ea"/>
              </a:rPr>
              <a:t>warp scheduler</a:t>
            </a:r>
            <a:r>
              <a:rPr lang="zh-CN" altLang="en-US" sz="1600">
                <a:solidFill>
                  <a:srgbClr val="4D4D4D"/>
                </a:solidFill>
                <a:latin typeface="字制区喜脉体" panose="02000603000000000000" pitchFamily="2" charset="-122"/>
                <a:ea typeface="字制区喜脉体" panose="02000603000000000000" pitchFamily="2" charset="-122"/>
                <a:sym typeface="+mn-ea"/>
              </a:rPr>
              <a:t>可以负责</a:t>
            </a:r>
            <a:r>
              <a:rPr lang="en-US" altLang="zh-CN" sz="1600">
                <a:solidFill>
                  <a:srgbClr val="4D4D4D"/>
                </a:solidFill>
                <a:latin typeface="字制区喜脉体" panose="02000603000000000000" pitchFamily="2" charset="-122"/>
                <a:ea typeface="字制区喜脉体" panose="02000603000000000000" pitchFamily="2" charset="-122"/>
                <a:sym typeface="+mn-ea"/>
              </a:rPr>
              <a:t>issue 12</a:t>
            </a:r>
            <a:r>
              <a:rPr lang="zh-CN" altLang="en-US" sz="1600">
                <a:solidFill>
                  <a:srgbClr val="4D4D4D"/>
                </a:solidFill>
                <a:latin typeface="字制区喜脉体" panose="02000603000000000000" pitchFamily="2" charset="-122"/>
                <a:ea typeface="字制区喜脉体" panose="02000603000000000000" pitchFamily="2" charset="-122"/>
                <a:sym typeface="+mn-ea"/>
              </a:rPr>
              <a:t>个</a:t>
            </a:r>
            <a:r>
              <a:rPr lang="en-US" altLang="zh-CN" sz="1600">
                <a:solidFill>
                  <a:srgbClr val="4D4D4D"/>
                </a:solidFill>
                <a:latin typeface="字制区喜脉体" panose="02000603000000000000" pitchFamily="2" charset="-122"/>
                <a:ea typeface="字制区喜脉体" panose="02000603000000000000" pitchFamily="2" charset="-122"/>
                <a:sym typeface="+mn-ea"/>
              </a:rPr>
              <a:t>warp</a:t>
            </a:r>
            <a:r>
              <a:rPr lang="zh-CN" altLang="en-US" sz="1600">
                <a:solidFill>
                  <a:srgbClr val="4D4D4D"/>
                </a:solidFill>
                <a:latin typeface="字制区喜脉体" panose="02000603000000000000" pitchFamily="2" charset="-122"/>
                <a:ea typeface="字制区喜脉体" panose="02000603000000000000" pitchFamily="2" charset="-122"/>
                <a:sym typeface="+mn-ea"/>
              </a:rPr>
              <a:t>（有</a:t>
            </a:r>
            <a:r>
              <a:rPr lang="en-US" altLang="zh-CN" sz="1600">
                <a:solidFill>
                  <a:srgbClr val="4D4D4D"/>
                </a:solidFill>
                <a:latin typeface="字制区喜脉体" panose="02000603000000000000" pitchFamily="2" charset="-122"/>
                <a:ea typeface="字制区喜脉体" panose="02000603000000000000" pitchFamily="2" charset="-122"/>
                <a:sym typeface="+mn-ea"/>
              </a:rPr>
              <a:t>12</a:t>
            </a:r>
            <a:r>
              <a:rPr lang="zh-CN" altLang="en-US" sz="1600">
                <a:solidFill>
                  <a:srgbClr val="4D4D4D"/>
                </a:solidFill>
                <a:latin typeface="字制区喜脉体" panose="02000603000000000000" pitchFamily="2" charset="-122"/>
                <a:ea typeface="字制区喜脉体" panose="02000603000000000000" pitchFamily="2" charset="-122"/>
                <a:sym typeface="+mn-ea"/>
              </a:rPr>
              <a:t>个</a:t>
            </a:r>
            <a:r>
              <a:rPr lang="en-US" altLang="zh-CN" sz="1600">
                <a:solidFill>
                  <a:srgbClr val="4D4D4D"/>
                </a:solidFill>
                <a:latin typeface="字制区喜脉体" panose="02000603000000000000" pitchFamily="2" charset="-122"/>
                <a:ea typeface="字制区喜脉体" panose="02000603000000000000" pitchFamily="2" charset="-122"/>
                <a:sym typeface="+mn-ea"/>
              </a:rPr>
              <a:t>warp slots</a:t>
            </a:r>
            <a:r>
              <a:rPr lang="zh-CN" altLang="en-US" sz="1600">
                <a:solidFill>
                  <a:srgbClr val="4D4D4D"/>
                </a:solidFill>
                <a:latin typeface="字制区喜脉体" panose="02000603000000000000" pitchFamily="2" charset="-122"/>
                <a:ea typeface="字制区喜脉体" panose="02000603000000000000" pitchFamily="2" charset="-122"/>
                <a:sym typeface="+mn-ea"/>
              </a:rPr>
              <a:t>）</a:t>
            </a:r>
          </a:p>
        </p:txBody>
      </p:sp>
      <p:sp>
        <p:nvSpPr>
          <p:cNvPr id="3" name="文本框 2"/>
          <p:cNvSpPr txBox="1"/>
          <p:nvPr/>
        </p:nvSpPr>
        <p:spPr>
          <a:xfrm>
            <a:off x="1155065" y="5673090"/>
            <a:ext cx="2505075" cy="337185"/>
          </a:xfrm>
          <a:prstGeom prst="rect">
            <a:avLst/>
          </a:prstGeom>
        </p:spPr>
        <p:txBody>
          <a:bodyPr wrap="square">
            <a:spAutoFit/>
          </a:bodyPr>
          <a:lstStyle/>
          <a:p>
            <a:r>
              <a:rPr lang="en-US" altLang="zh-CN" sz="1600" b="1">
                <a:solidFill>
                  <a:srgbClr val="000000"/>
                </a:solidFill>
                <a:latin typeface="字制区喜脉体" panose="02000603000000000000" pitchFamily="2" charset="-122"/>
                <a:ea typeface="字制区喜脉体" panose="02000603000000000000" pitchFamily="2" charset="-122"/>
              </a:rPr>
              <a:t>Ada AD102 GPU SM</a:t>
            </a:r>
          </a:p>
        </p:txBody>
      </p:sp>
      <p:sp>
        <p:nvSpPr>
          <p:cNvPr id="7" name="矩形 6"/>
          <p:cNvSpPr/>
          <p:nvPr/>
        </p:nvSpPr>
        <p:spPr>
          <a:xfrm>
            <a:off x="6268720" y="141795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文本框 9"/>
          <p:cNvSpPr txBox="1"/>
          <p:nvPr/>
        </p:nvSpPr>
        <p:spPr>
          <a:xfrm>
            <a:off x="4241074" y="6073775"/>
            <a:ext cx="7950926" cy="830997"/>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3"/>
              </a:rPr>
              <a:t>NVIDIA GPU </a:t>
            </a:r>
            <a:r>
              <a:rPr lang="zh-CN" altLang="en-US" sz="1600">
                <a:latin typeface="字制区喜脉体" panose="02000603000000000000" pitchFamily="2" charset="-122"/>
                <a:ea typeface="字制区喜脉体" panose="02000603000000000000" pitchFamily="2" charset="-122"/>
                <a:hlinkClick r:id="rId3"/>
              </a:rPr>
              <a:t>架构与 </a:t>
            </a:r>
            <a:r>
              <a:rPr lang="en-US" altLang="zh-CN" sz="1600">
                <a:latin typeface="字制区喜脉体" panose="02000603000000000000" pitchFamily="2" charset="-122"/>
                <a:ea typeface="字制区喜脉体" panose="02000603000000000000" pitchFamily="2" charset="-122"/>
                <a:hlinkClick r:id="rId3"/>
              </a:rPr>
              <a:t>CUDA </a:t>
            </a:r>
            <a:r>
              <a:rPr lang="zh-CN" altLang="en-US" sz="1600">
                <a:latin typeface="字制区喜脉体" panose="02000603000000000000" pitchFamily="2" charset="-122"/>
                <a:ea typeface="字制区喜脉体" panose="02000603000000000000" pitchFamily="2" charset="-122"/>
                <a:hlinkClick r:id="rId3"/>
              </a:rPr>
              <a:t>算力 </a:t>
            </a:r>
            <a:r>
              <a:rPr lang="en-US" altLang="zh-CN" sz="1600">
                <a:latin typeface="字制区喜脉体" panose="02000603000000000000" pitchFamily="2" charset="-122"/>
                <a:ea typeface="字制区喜脉体" panose="02000603000000000000" pitchFamily="2" charset="-122"/>
                <a:hlinkClick r:id="rId3"/>
              </a:rPr>
              <a:t>- CuiYuhao's Blog</a:t>
            </a:r>
          </a:p>
          <a:p>
            <a:r>
              <a:rPr lang="en-US" altLang="zh-CN" sz="1600">
                <a:latin typeface="字制区喜脉体" panose="02000603000000000000" pitchFamily="2" charset="-122"/>
                <a:ea typeface="字制区喜脉体" panose="02000603000000000000" pitchFamily="2" charset="-122"/>
                <a:sym typeface="+mn-ea"/>
                <a:hlinkClick r:id="rId4"/>
              </a:rPr>
              <a:t>cuda</a:t>
            </a:r>
            <a:r>
              <a:rPr lang="zh-CN" altLang="en-US" sz="1600">
                <a:latin typeface="字制区喜脉体" panose="02000603000000000000" pitchFamily="2" charset="-122"/>
                <a:ea typeface="字制区喜脉体" panose="02000603000000000000" pitchFamily="2" charset="-122"/>
                <a:sym typeface="+mn-ea"/>
                <a:hlinkClick r:id="rId4"/>
              </a:rPr>
              <a:t>的</a:t>
            </a:r>
            <a:r>
              <a:rPr lang="en-US" altLang="zh-CN" sz="1600">
                <a:latin typeface="字制区喜脉体" panose="02000603000000000000" pitchFamily="2" charset="-122"/>
                <a:ea typeface="字制区喜脉体" panose="02000603000000000000" pitchFamily="2" charset="-122"/>
                <a:sym typeface="+mn-ea"/>
                <a:hlinkClick r:id="rId4"/>
              </a:rPr>
              <a:t>warp scheduler</a:t>
            </a:r>
            <a:r>
              <a:rPr lang="zh-CN" altLang="en-US" sz="1600">
                <a:latin typeface="字制区喜脉体" panose="02000603000000000000" pitchFamily="2" charset="-122"/>
                <a:ea typeface="字制区喜脉体" panose="02000603000000000000" pitchFamily="2" charset="-122"/>
                <a:sym typeface="+mn-ea"/>
                <a:hlinkClick r:id="rId4"/>
              </a:rPr>
              <a:t>知识</a:t>
            </a:r>
            <a:r>
              <a:rPr lang="en-US" altLang="zh-CN" sz="1600">
                <a:latin typeface="字制区喜脉体" panose="02000603000000000000" pitchFamily="2" charset="-122"/>
                <a:ea typeface="字制区喜脉体" panose="02000603000000000000" pitchFamily="2" charset="-122"/>
                <a:sym typeface="+mn-ea"/>
                <a:hlinkClick r:id="rId4"/>
              </a:rPr>
              <a:t>-CSDN</a:t>
            </a:r>
            <a:r>
              <a:rPr lang="zh-CN" altLang="en-US" sz="1600">
                <a:latin typeface="字制区喜脉体" panose="02000603000000000000" pitchFamily="2" charset="-122"/>
                <a:ea typeface="字制区喜脉体" panose="02000603000000000000" pitchFamily="2" charset="-122"/>
                <a:sym typeface="+mn-ea"/>
                <a:hlinkClick r:id="rId4"/>
              </a:rPr>
              <a:t>博客</a:t>
            </a:r>
            <a:endParaRPr lang="zh-CN" altLang="en-US" sz="1600">
              <a:latin typeface="字制区喜脉体" panose="02000603000000000000" pitchFamily="2" charset="-122"/>
              <a:ea typeface="字制区喜脉体" panose="02000603000000000000" pitchFamily="2" charset="-122"/>
              <a:hlinkClick r:id="rId4"/>
            </a:endParaRPr>
          </a:p>
          <a:p>
            <a:r>
              <a:rPr lang="en-US" altLang="zh-CN" sz="1600">
                <a:latin typeface="字制区喜脉体" panose="02000603000000000000" pitchFamily="2" charset="-122"/>
                <a:ea typeface="字制区喜脉体" panose="02000603000000000000" pitchFamily="2" charset="-122"/>
                <a:sym typeface="+mn-ea"/>
                <a:hlinkClick r:id="rId5"/>
              </a:rPr>
              <a:t>Nsight Compute(NCU) Scheduler Statistics </a:t>
            </a:r>
            <a:r>
              <a:rPr lang="zh-CN" altLang="en-US" sz="1600">
                <a:latin typeface="字制区喜脉体" panose="02000603000000000000" pitchFamily="2" charset="-122"/>
                <a:ea typeface="字制区喜脉体" panose="02000603000000000000" pitchFamily="2" charset="-122"/>
                <a:sym typeface="+mn-ea"/>
                <a:hlinkClick r:id="rId5"/>
              </a:rPr>
              <a:t>数据解读</a:t>
            </a:r>
            <a:r>
              <a:rPr lang="en-US" altLang="zh-CN" sz="1600">
                <a:latin typeface="字制区喜脉体" panose="02000603000000000000" pitchFamily="2" charset="-122"/>
                <a:ea typeface="字制区喜脉体" panose="02000603000000000000" pitchFamily="2" charset="-122"/>
                <a:sym typeface="+mn-ea"/>
                <a:hlinkClick r:id="rId5"/>
              </a:rPr>
              <a:t>_nsys compute ncu-CSDN</a:t>
            </a:r>
            <a:r>
              <a:rPr lang="zh-CN" altLang="en-US" sz="1600">
                <a:latin typeface="字制区喜脉体" panose="02000603000000000000" pitchFamily="2" charset="-122"/>
                <a:ea typeface="字制区喜脉体" panose="02000603000000000000" pitchFamily="2" charset="-122"/>
                <a:sym typeface="+mn-ea"/>
                <a:hlinkClick r:id="rId5"/>
              </a:rPr>
              <a:t>博客</a:t>
            </a:r>
            <a:endParaRPr lang="en-US" altLang="zh-CN" sz="1600">
              <a:latin typeface="字制区喜脉体" panose="02000603000000000000" pitchFamily="2" charset="-122"/>
              <a:ea typeface="字制区喜脉体" panose="02000603000000000000" pitchFamily="2" charset="-122"/>
              <a:hlinkClick r:id="rId3"/>
            </a:endParaRPr>
          </a:p>
        </p:txBody>
      </p:sp>
      <p:sp>
        <p:nvSpPr>
          <p:cNvPr id="13" name="矩形 12"/>
          <p:cNvSpPr/>
          <p:nvPr/>
        </p:nvSpPr>
        <p:spPr>
          <a:xfrm>
            <a:off x="6268720" y="174942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矩形 13"/>
          <p:cNvSpPr/>
          <p:nvPr/>
        </p:nvSpPr>
        <p:spPr>
          <a:xfrm>
            <a:off x="6268720" y="208089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 name="矩形 14"/>
          <p:cNvSpPr/>
          <p:nvPr/>
        </p:nvSpPr>
        <p:spPr>
          <a:xfrm>
            <a:off x="6268720" y="241236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p:cNvSpPr/>
          <p:nvPr/>
        </p:nvSpPr>
        <p:spPr>
          <a:xfrm>
            <a:off x="6268720" y="274383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矩形 16"/>
          <p:cNvSpPr/>
          <p:nvPr/>
        </p:nvSpPr>
        <p:spPr>
          <a:xfrm>
            <a:off x="6268720" y="307530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矩形 17"/>
          <p:cNvSpPr/>
          <p:nvPr/>
        </p:nvSpPr>
        <p:spPr>
          <a:xfrm>
            <a:off x="6268720" y="340677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9" name="矩形 18"/>
          <p:cNvSpPr/>
          <p:nvPr/>
        </p:nvSpPr>
        <p:spPr>
          <a:xfrm>
            <a:off x="6268720" y="373824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0" name="矩形 19"/>
          <p:cNvSpPr/>
          <p:nvPr/>
        </p:nvSpPr>
        <p:spPr>
          <a:xfrm>
            <a:off x="6268720" y="406971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矩形 20"/>
          <p:cNvSpPr/>
          <p:nvPr/>
        </p:nvSpPr>
        <p:spPr>
          <a:xfrm>
            <a:off x="6268720" y="440118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6268720" y="473265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p:cNvSpPr/>
          <p:nvPr/>
        </p:nvSpPr>
        <p:spPr>
          <a:xfrm>
            <a:off x="6268720" y="5064125"/>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 name="文本框 27"/>
          <p:cNvSpPr txBox="1"/>
          <p:nvPr/>
        </p:nvSpPr>
        <p:spPr>
          <a:xfrm>
            <a:off x="7521575" y="1582420"/>
            <a:ext cx="2921635" cy="829945"/>
          </a:xfrm>
          <a:prstGeom prst="rect">
            <a:avLst/>
          </a:prstGeom>
          <a:noFill/>
        </p:spPr>
        <p:txBody>
          <a:bodyPr wrap="square" rtlCol="0" anchor="t">
            <a:spAutoFit/>
          </a:bodyPr>
          <a:lstStyle/>
          <a:p>
            <a:r>
              <a:rPr lang="zh-CN" altLang="en-US" sz="1600">
                <a:solidFill>
                  <a:srgbClr val="4D4D4D"/>
                </a:solidFill>
                <a:latin typeface="字制区喜脉体" panose="02000603000000000000" pitchFamily="2" charset="-122"/>
                <a:ea typeface="字制区喜脉体" panose="02000603000000000000" pitchFamily="2" charset="-122"/>
                <a:sym typeface="+mn-ea"/>
              </a:rPr>
              <a:t>用于存放等待调度执行的</a:t>
            </a:r>
            <a:r>
              <a:rPr lang="en-US" altLang="zh-CN" sz="1600">
                <a:solidFill>
                  <a:srgbClr val="4D4D4D"/>
                </a:solidFill>
                <a:latin typeface="字制区喜脉体" panose="02000603000000000000" pitchFamily="2" charset="-122"/>
                <a:ea typeface="字制区喜脉体" panose="02000603000000000000" pitchFamily="2" charset="-122"/>
                <a:sym typeface="+mn-ea"/>
              </a:rPr>
              <a:t> warp </a:t>
            </a:r>
            <a:r>
              <a:rPr lang="zh-CN" altLang="en-US" sz="1600">
                <a:solidFill>
                  <a:srgbClr val="4D4D4D"/>
                </a:solidFill>
                <a:latin typeface="字制区喜脉体" panose="02000603000000000000" pitchFamily="2" charset="-122"/>
                <a:ea typeface="字制区喜脉体" panose="02000603000000000000" pitchFamily="2" charset="-122"/>
                <a:sym typeface="+mn-ea"/>
              </a:rPr>
              <a:t>的</a:t>
            </a:r>
            <a:r>
              <a:rPr lang="en-US" altLang="zh-CN" sz="1600">
                <a:solidFill>
                  <a:srgbClr val="4D4D4D"/>
                </a:solidFill>
                <a:latin typeface="字制区喜脉体" panose="02000603000000000000" pitchFamily="2" charset="-122"/>
                <a:ea typeface="字制区喜脉体" panose="02000603000000000000" pitchFamily="2" charset="-122"/>
                <a:sym typeface="+mn-ea"/>
              </a:rPr>
              <a:t> “</a:t>
            </a:r>
            <a:r>
              <a:rPr lang="zh-CN" altLang="en-US" sz="1600">
                <a:solidFill>
                  <a:srgbClr val="4D4D4D"/>
                </a:solidFill>
                <a:latin typeface="字制区喜脉体" panose="02000603000000000000" pitchFamily="2" charset="-122"/>
                <a:ea typeface="字制区喜脉体" panose="02000603000000000000" pitchFamily="2" charset="-122"/>
                <a:sym typeface="+mn-ea"/>
              </a:rPr>
              <a:t>槽位</a:t>
            </a:r>
            <a:r>
              <a:rPr lang="en-US" altLang="zh-CN" sz="1600">
                <a:solidFill>
                  <a:srgbClr val="4D4D4D"/>
                </a:solidFill>
                <a:latin typeface="字制区喜脉体" panose="02000603000000000000" pitchFamily="2" charset="-122"/>
                <a:ea typeface="字制区喜脉体" panose="02000603000000000000" pitchFamily="2" charset="-122"/>
                <a:sym typeface="+mn-ea"/>
              </a:rPr>
              <a:t>”</a:t>
            </a:r>
            <a:r>
              <a:rPr lang="zh-CN" altLang="en-US" sz="1600">
                <a:solidFill>
                  <a:srgbClr val="4D4D4D"/>
                </a:solidFill>
                <a:latin typeface="字制区喜脉体" panose="02000603000000000000" pitchFamily="2" charset="-122"/>
                <a:ea typeface="字制区喜脉体" panose="02000603000000000000" pitchFamily="2" charset="-122"/>
                <a:sym typeface="+mn-ea"/>
              </a:rPr>
              <a:t>（用于记录每个</a:t>
            </a:r>
            <a:r>
              <a:rPr lang="en-US" altLang="zh-CN" sz="1600">
                <a:solidFill>
                  <a:srgbClr val="4D4D4D"/>
                </a:solidFill>
                <a:latin typeface="字制区喜脉体" panose="02000603000000000000" pitchFamily="2" charset="-122"/>
                <a:ea typeface="字制区喜脉体" panose="02000603000000000000" pitchFamily="2" charset="-122"/>
                <a:sym typeface="+mn-ea"/>
              </a:rPr>
              <a:t>warp</a:t>
            </a:r>
            <a:r>
              <a:rPr lang="zh-CN" altLang="en-US" sz="1600">
                <a:solidFill>
                  <a:srgbClr val="4D4D4D"/>
                </a:solidFill>
                <a:latin typeface="字制区喜脉体" panose="02000603000000000000" pitchFamily="2" charset="-122"/>
                <a:ea typeface="字制区喜脉体" panose="02000603000000000000" pitchFamily="2" charset="-122"/>
                <a:sym typeface="+mn-ea"/>
              </a:rPr>
              <a:t>的执行状态？）</a:t>
            </a:r>
          </a:p>
        </p:txBody>
      </p:sp>
      <p:sp>
        <p:nvSpPr>
          <p:cNvPr id="29" name="文本框 28"/>
          <p:cNvSpPr txBox="1"/>
          <p:nvPr/>
        </p:nvSpPr>
        <p:spPr>
          <a:xfrm>
            <a:off x="6769100" y="1796370"/>
            <a:ext cx="881380" cy="58356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warp slot</a:t>
            </a:r>
          </a:p>
        </p:txBody>
      </p:sp>
      <p:sp>
        <p:nvSpPr>
          <p:cNvPr id="30" name="矩形 29"/>
          <p:cNvSpPr/>
          <p:nvPr/>
        </p:nvSpPr>
        <p:spPr>
          <a:xfrm>
            <a:off x="4189730" y="3420700"/>
            <a:ext cx="1380490" cy="448310"/>
          </a:xfrm>
          <a:prstGeom prst="rect">
            <a:avLst/>
          </a:prstGeom>
          <a:solidFill>
            <a:schemeClr val="accent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warp scheduler</a:t>
            </a:r>
          </a:p>
        </p:txBody>
      </p:sp>
      <p:sp>
        <p:nvSpPr>
          <p:cNvPr id="31" name="左大括号 30"/>
          <p:cNvSpPr/>
          <p:nvPr/>
        </p:nvSpPr>
        <p:spPr>
          <a:xfrm>
            <a:off x="5708015" y="1417955"/>
            <a:ext cx="349250" cy="444944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2" name="矩形 31"/>
          <p:cNvSpPr/>
          <p:nvPr/>
        </p:nvSpPr>
        <p:spPr>
          <a:xfrm>
            <a:off x="6268720" y="5649595"/>
            <a:ext cx="433705" cy="33147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文本框 32"/>
          <p:cNvSpPr txBox="1"/>
          <p:nvPr/>
        </p:nvSpPr>
        <p:spPr>
          <a:xfrm>
            <a:off x="6769100" y="5549899"/>
            <a:ext cx="881380" cy="58356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issue slot</a:t>
            </a:r>
          </a:p>
        </p:txBody>
      </p:sp>
      <p:sp>
        <p:nvSpPr>
          <p:cNvPr id="35" name="矩形 34"/>
          <p:cNvSpPr/>
          <p:nvPr/>
        </p:nvSpPr>
        <p:spPr>
          <a:xfrm>
            <a:off x="7886700" y="4127500"/>
            <a:ext cx="433705" cy="3314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矩形 35"/>
          <p:cNvSpPr/>
          <p:nvPr/>
        </p:nvSpPr>
        <p:spPr>
          <a:xfrm>
            <a:off x="7886700" y="4650105"/>
            <a:ext cx="433705" cy="33147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7" name="矩形 36"/>
          <p:cNvSpPr/>
          <p:nvPr/>
        </p:nvSpPr>
        <p:spPr>
          <a:xfrm>
            <a:off x="7886700" y="5172710"/>
            <a:ext cx="433705" cy="331470"/>
          </a:xfrm>
          <a:prstGeom prst="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文本框 37"/>
          <p:cNvSpPr txBox="1"/>
          <p:nvPr/>
        </p:nvSpPr>
        <p:spPr>
          <a:xfrm>
            <a:off x="8484870" y="4127500"/>
            <a:ext cx="1590947"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stalled </a:t>
            </a:r>
            <a:r>
              <a:rPr lang="zh-CN" altLang="en-US" sz="1600">
                <a:solidFill>
                  <a:srgbClr val="4D4D4D"/>
                </a:solidFill>
                <a:latin typeface="字制区喜脉体" panose="02000603000000000000" pitchFamily="2" charset="-122"/>
                <a:ea typeface="字制区喜脉体" panose="02000603000000000000" pitchFamily="2" charset="-122"/>
                <a:sym typeface="+mn-ea"/>
              </a:rPr>
              <a:t>停滞的</a:t>
            </a:r>
          </a:p>
        </p:txBody>
      </p:sp>
      <p:sp>
        <p:nvSpPr>
          <p:cNvPr id="39" name="文本框 38"/>
          <p:cNvSpPr txBox="1"/>
          <p:nvPr/>
        </p:nvSpPr>
        <p:spPr>
          <a:xfrm>
            <a:off x="8484870" y="4644390"/>
            <a:ext cx="2108835"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eligible </a:t>
            </a:r>
            <a:r>
              <a:rPr lang="zh-CN" altLang="en-US" sz="1600">
                <a:solidFill>
                  <a:srgbClr val="4D4D4D"/>
                </a:solidFill>
                <a:latin typeface="字制区喜脉体" panose="02000603000000000000" pitchFamily="2" charset="-122"/>
                <a:ea typeface="字制区喜脉体" panose="02000603000000000000" pitchFamily="2" charset="-122"/>
                <a:sym typeface="+mn-ea"/>
              </a:rPr>
              <a:t>符合条件的</a:t>
            </a:r>
          </a:p>
        </p:txBody>
      </p:sp>
      <p:sp>
        <p:nvSpPr>
          <p:cNvPr id="41" name="文本框 40"/>
          <p:cNvSpPr txBox="1"/>
          <p:nvPr/>
        </p:nvSpPr>
        <p:spPr>
          <a:xfrm>
            <a:off x="8484870" y="5198745"/>
            <a:ext cx="1869621"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selected </a:t>
            </a:r>
            <a:r>
              <a:rPr lang="zh-CN" altLang="en-US" sz="1600">
                <a:solidFill>
                  <a:srgbClr val="4D4D4D"/>
                </a:solidFill>
                <a:latin typeface="字制区喜脉体" panose="02000603000000000000" pitchFamily="2" charset="-122"/>
                <a:ea typeface="字制区喜脉体" panose="02000603000000000000" pitchFamily="2" charset="-122"/>
                <a:sym typeface="+mn-ea"/>
              </a:rPr>
              <a:t>被选中的</a:t>
            </a:r>
          </a:p>
        </p:txBody>
      </p:sp>
      <p:sp>
        <p:nvSpPr>
          <p:cNvPr id="42" name="矩形 41"/>
          <p:cNvSpPr/>
          <p:nvPr/>
        </p:nvSpPr>
        <p:spPr>
          <a:xfrm>
            <a:off x="7650480" y="4008755"/>
            <a:ext cx="2907665" cy="1640840"/>
          </a:xfrm>
          <a:prstGeom prst="rect">
            <a:avLst/>
          </a:prstGeom>
          <a:noFill/>
          <a:ln>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3" name="文本框 42"/>
          <p:cNvSpPr txBox="1"/>
          <p:nvPr/>
        </p:nvSpPr>
        <p:spPr>
          <a:xfrm>
            <a:off x="8191500" y="3671570"/>
            <a:ext cx="977900"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active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59180" y="144907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0</a:t>
            </a:r>
          </a:p>
        </p:txBody>
      </p:sp>
      <p:sp>
        <p:nvSpPr>
          <p:cNvPr id="13" name="矩形 12"/>
          <p:cNvSpPr/>
          <p:nvPr/>
        </p:nvSpPr>
        <p:spPr>
          <a:xfrm>
            <a:off x="1059180" y="178054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1</a:t>
            </a:r>
          </a:p>
        </p:txBody>
      </p:sp>
      <p:sp>
        <p:nvSpPr>
          <p:cNvPr id="14" name="矩形 13"/>
          <p:cNvSpPr/>
          <p:nvPr/>
        </p:nvSpPr>
        <p:spPr>
          <a:xfrm>
            <a:off x="1059815" y="211201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2</a:t>
            </a:r>
          </a:p>
        </p:txBody>
      </p:sp>
      <p:sp>
        <p:nvSpPr>
          <p:cNvPr id="15" name="矩形 14"/>
          <p:cNvSpPr/>
          <p:nvPr/>
        </p:nvSpPr>
        <p:spPr>
          <a:xfrm>
            <a:off x="1060450" y="244348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3</a:t>
            </a:r>
          </a:p>
        </p:txBody>
      </p:sp>
      <p:sp>
        <p:nvSpPr>
          <p:cNvPr id="16" name="矩形 15"/>
          <p:cNvSpPr/>
          <p:nvPr/>
        </p:nvSpPr>
        <p:spPr>
          <a:xfrm>
            <a:off x="1061085" y="277495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4</a:t>
            </a:r>
          </a:p>
        </p:txBody>
      </p:sp>
      <p:sp>
        <p:nvSpPr>
          <p:cNvPr id="17" name="矩形 16"/>
          <p:cNvSpPr/>
          <p:nvPr/>
        </p:nvSpPr>
        <p:spPr>
          <a:xfrm>
            <a:off x="1061720" y="310642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5</a:t>
            </a:r>
          </a:p>
        </p:txBody>
      </p:sp>
      <p:sp>
        <p:nvSpPr>
          <p:cNvPr id="18" name="矩形 17"/>
          <p:cNvSpPr/>
          <p:nvPr/>
        </p:nvSpPr>
        <p:spPr>
          <a:xfrm>
            <a:off x="1062355" y="343789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6</a:t>
            </a:r>
          </a:p>
        </p:txBody>
      </p:sp>
      <p:sp>
        <p:nvSpPr>
          <p:cNvPr id="19" name="矩形 18"/>
          <p:cNvSpPr/>
          <p:nvPr/>
        </p:nvSpPr>
        <p:spPr>
          <a:xfrm>
            <a:off x="1062990" y="376936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20" name="矩形 19"/>
          <p:cNvSpPr/>
          <p:nvPr/>
        </p:nvSpPr>
        <p:spPr>
          <a:xfrm>
            <a:off x="1063625" y="410083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21" name="矩形 20"/>
          <p:cNvSpPr/>
          <p:nvPr/>
        </p:nvSpPr>
        <p:spPr>
          <a:xfrm>
            <a:off x="1064260" y="443230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22" name="矩形 21"/>
          <p:cNvSpPr/>
          <p:nvPr/>
        </p:nvSpPr>
        <p:spPr>
          <a:xfrm>
            <a:off x="1064895" y="476377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23" name="矩形 22"/>
          <p:cNvSpPr/>
          <p:nvPr/>
        </p:nvSpPr>
        <p:spPr>
          <a:xfrm>
            <a:off x="1065530" y="509524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32" name="矩形 31"/>
          <p:cNvSpPr/>
          <p:nvPr/>
        </p:nvSpPr>
        <p:spPr>
          <a:xfrm>
            <a:off x="1066165" y="5680710"/>
            <a:ext cx="433705" cy="33147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矩形 34"/>
          <p:cNvSpPr/>
          <p:nvPr/>
        </p:nvSpPr>
        <p:spPr>
          <a:xfrm>
            <a:off x="5479192" y="1561355"/>
            <a:ext cx="433705" cy="3314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矩形 35"/>
          <p:cNvSpPr/>
          <p:nvPr/>
        </p:nvSpPr>
        <p:spPr>
          <a:xfrm>
            <a:off x="5479192" y="2083960"/>
            <a:ext cx="433705" cy="33147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7" name="矩形 36"/>
          <p:cNvSpPr/>
          <p:nvPr/>
        </p:nvSpPr>
        <p:spPr>
          <a:xfrm>
            <a:off x="5479192" y="2606565"/>
            <a:ext cx="433705" cy="331470"/>
          </a:xfrm>
          <a:prstGeom prst="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文本框 37"/>
          <p:cNvSpPr txBox="1"/>
          <p:nvPr/>
        </p:nvSpPr>
        <p:spPr>
          <a:xfrm>
            <a:off x="6077362" y="1561355"/>
            <a:ext cx="1870710"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stalled </a:t>
            </a:r>
            <a:r>
              <a:rPr lang="zh-CN" altLang="en-US" sz="1600">
                <a:solidFill>
                  <a:srgbClr val="4D4D4D"/>
                </a:solidFill>
                <a:latin typeface="字制区喜脉体" panose="02000603000000000000" pitchFamily="2" charset="-122"/>
                <a:ea typeface="字制区喜脉体" panose="02000603000000000000" pitchFamily="2" charset="-122"/>
                <a:sym typeface="+mn-ea"/>
              </a:rPr>
              <a:t>停滞的</a:t>
            </a:r>
          </a:p>
        </p:txBody>
      </p:sp>
      <p:sp>
        <p:nvSpPr>
          <p:cNvPr id="39" name="文本框 38"/>
          <p:cNvSpPr txBox="1"/>
          <p:nvPr/>
        </p:nvSpPr>
        <p:spPr>
          <a:xfrm>
            <a:off x="6077362" y="2078245"/>
            <a:ext cx="2108835"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eligible </a:t>
            </a:r>
            <a:r>
              <a:rPr lang="zh-CN" altLang="en-US" sz="1600">
                <a:solidFill>
                  <a:srgbClr val="4D4D4D"/>
                </a:solidFill>
                <a:latin typeface="字制区喜脉体" panose="02000603000000000000" pitchFamily="2" charset="-122"/>
                <a:ea typeface="字制区喜脉体" panose="02000603000000000000" pitchFamily="2" charset="-122"/>
                <a:sym typeface="+mn-ea"/>
              </a:rPr>
              <a:t>符合条件的</a:t>
            </a:r>
          </a:p>
        </p:txBody>
      </p:sp>
      <p:sp>
        <p:nvSpPr>
          <p:cNvPr id="41" name="文本框 40"/>
          <p:cNvSpPr txBox="1"/>
          <p:nvPr/>
        </p:nvSpPr>
        <p:spPr>
          <a:xfrm>
            <a:off x="6077362" y="2632600"/>
            <a:ext cx="2180590"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selected </a:t>
            </a:r>
            <a:r>
              <a:rPr lang="zh-CN" altLang="en-US" sz="1600">
                <a:solidFill>
                  <a:srgbClr val="4D4D4D"/>
                </a:solidFill>
                <a:latin typeface="字制区喜脉体" panose="02000603000000000000" pitchFamily="2" charset="-122"/>
                <a:ea typeface="字制区喜脉体" panose="02000603000000000000" pitchFamily="2" charset="-122"/>
                <a:sym typeface="+mn-ea"/>
              </a:rPr>
              <a:t>被选中的</a:t>
            </a:r>
          </a:p>
        </p:txBody>
      </p:sp>
      <p:sp>
        <p:nvSpPr>
          <p:cNvPr id="24" name="文本框 23"/>
          <p:cNvSpPr txBox="1"/>
          <p:nvPr/>
        </p:nvSpPr>
        <p:spPr>
          <a:xfrm>
            <a:off x="782320" y="6214745"/>
            <a:ext cx="1036955"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cycle 1</a:t>
            </a:r>
          </a:p>
        </p:txBody>
      </p:sp>
      <p:sp>
        <p:nvSpPr>
          <p:cNvPr id="25" name="矩形 24"/>
          <p:cNvSpPr/>
          <p:nvPr/>
        </p:nvSpPr>
        <p:spPr>
          <a:xfrm>
            <a:off x="1066165" y="509524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11</a:t>
            </a:r>
          </a:p>
        </p:txBody>
      </p:sp>
      <p:sp>
        <p:nvSpPr>
          <p:cNvPr id="26" name="矩形 25"/>
          <p:cNvSpPr/>
          <p:nvPr/>
        </p:nvSpPr>
        <p:spPr>
          <a:xfrm>
            <a:off x="1066165" y="476377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10</a:t>
            </a:r>
          </a:p>
        </p:txBody>
      </p:sp>
      <p:sp>
        <p:nvSpPr>
          <p:cNvPr id="27" name="矩形 26"/>
          <p:cNvSpPr/>
          <p:nvPr/>
        </p:nvSpPr>
        <p:spPr>
          <a:xfrm>
            <a:off x="1066165" y="443230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9</a:t>
            </a:r>
          </a:p>
        </p:txBody>
      </p:sp>
      <p:sp>
        <p:nvSpPr>
          <p:cNvPr id="28" name="矩形 27"/>
          <p:cNvSpPr/>
          <p:nvPr/>
        </p:nvSpPr>
        <p:spPr>
          <a:xfrm>
            <a:off x="1066165" y="4106545"/>
            <a:ext cx="433705" cy="331470"/>
          </a:xfrm>
          <a:prstGeom prst="rect">
            <a:avLst/>
          </a:prstGeom>
          <a:solidFill>
            <a:srgbClr val="FFFF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8</a:t>
            </a:r>
          </a:p>
        </p:txBody>
      </p:sp>
      <p:sp>
        <p:nvSpPr>
          <p:cNvPr id="29" name="矩形 28"/>
          <p:cNvSpPr/>
          <p:nvPr/>
        </p:nvSpPr>
        <p:spPr>
          <a:xfrm>
            <a:off x="1060450" y="3769360"/>
            <a:ext cx="433705" cy="331470"/>
          </a:xfrm>
          <a:prstGeom prst="rect">
            <a:avLst/>
          </a:prstGeom>
          <a:solidFill>
            <a:schemeClr val="accent6"/>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7</a:t>
            </a:r>
          </a:p>
        </p:txBody>
      </p:sp>
      <p:sp>
        <p:nvSpPr>
          <p:cNvPr id="30" name="文本框 29"/>
          <p:cNvSpPr txBox="1"/>
          <p:nvPr/>
        </p:nvSpPr>
        <p:spPr>
          <a:xfrm>
            <a:off x="409303" y="438785"/>
            <a:ext cx="1624602" cy="92333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eligible</a:t>
            </a:r>
          </a:p>
          <a:p>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selected</a:t>
            </a:r>
          </a:p>
          <a:p>
            <a:r>
              <a:rPr lang="en-US" altLang="zh-CN">
                <a:latin typeface="字制区喜脉体" panose="02000603000000000000" pitchFamily="2" charset="-122"/>
                <a:ea typeface="字制区喜脉体" panose="02000603000000000000" pitchFamily="2" charset="-122"/>
              </a:rPr>
              <a:t>3</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stalled</a:t>
            </a:r>
          </a:p>
        </p:txBody>
      </p:sp>
      <p:sp>
        <p:nvSpPr>
          <p:cNvPr id="31" name="矩形 30"/>
          <p:cNvSpPr/>
          <p:nvPr/>
        </p:nvSpPr>
        <p:spPr>
          <a:xfrm>
            <a:off x="1066165" y="5685155"/>
            <a:ext cx="433705" cy="331470"/>
          </a:xfrm>
          <a:prstGeom prst="rect">
            <a:avLst/>
          </a:prstGeom>
          <a:solidFill>
            <a:srgbClr val="FFFF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8</a:t>
            </a:r>
          </a:p>
        </p:txBody>
      </p:sp>
      <p:sp>
        <p:nvSpPr>
          <p:cNvPr id="34" name="矩形 33"/>
          <p:cNvSpPr/>
          <p:nvPr/>
        </p:nvSpPr>
        <p:spPr>
          <a:xfrm>
            <a:off x="2148840" y="144907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0</a:t>
            </a:r>
          </a:p>
        </p:txBody>
      </p:sp>
      <p:sp>
        <p:nvSpPr>
          <p:cNvPr id="40" name="矩形 39"/>
          <p:cNvSpPr/>
          <p:nvPr/>
        </p:nvSpPr>
        <p:spPr>
          <a:xfrm>
            <a:off x="2148840" y="178054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1</a:t>
            </a:r>
          </a:p>
        </p:txBody>
      </p:sp>
      <p:sp>
        <p:nvSpPr>
          <p:cNvPr id="42" name="矩形 41"/>
          <p:cNvSpPr/>
          <p:nvPr/>
        </p:nvSpPr>
        <p:spPr>
          <a:xfrm>
            <a:off x="2149475" y="211201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2</a:t>
            </a:r>
          </a:p>
        </p:txBody>
      </p:sp>
      <p:sp>
        <p:nvSpPr>
          <p:cNvPr id="43" name="矩形 42"/>
          <p:cNvSpPr/>
          <p:nvPr/>
        </p:nvSpPr>
        <p:spPr>
          <a:xfrm>
            <a:off x="2150110" y="244348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3</a:t>
            </a:r>
          </a:p>
        </p:txBody>
      </p:sp>
      <p:sp>
        <p:nvSpPr>
          <p:cNvPr id="44" name="矩形 43"/>
          <p:cNvSpPr/>
          <p:nvPr/>
        </p:nvSpPr>
        <p:spPr>
          <a:xfrm>
            <a:off x="2150745" y="277495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4</a:t>
            </a:r>
          </a:p>
        </p:txBody>
      </p:sp>
      <p:sp>
        <p:nvSpPr>
          <p:cNvPr id="45" name="矩形 44"/>
          <p:cNvSpPr/>
          <p:nvPr/>
        </p:nvSpPr>
        <p:spPr>
          <a:xfrm>
            <a:off x="2151380" y="310642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5</a:t>
            </a:r>
          </a:p>
        </p:txBody>
      </p:sp>
      <p:sp>
        <p:nvSpPr>
          <p:cNvPr id="46" name="矩形 45"/>
          <p:cNvSpPr/>
          <p:nvPr/>
        </p:nvSpPr>
        <p:spPr>
          <a:xfrm>
            <a:off x="2152015" y="343789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6</a:t>
            </a:r>
          </a:p>
        </p:txBody>
      </p:sp>
      <p:sp>
        <p:nvSpPr>
          <p:cNvPr id="47" name="矩形 46"/>
          <p:cNvSpPr/>
          <p:nvPr/>
        </p:nvSpPr>
        <p:spPr>
          <a:xfrm>
            <a:off x="2152650" y="376936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48" name="矩形 47"/>
          <p:cNvSpPr/>
          <p:nvPr/>
        </p:nvSpPr>
        <p:spPr>
          <a:xfrm>
            <a:off x="2153285" y="410083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49" name="矩形 48"/>
          <p:cNvSpPr/>
          <p:nvPr/>
        </p:nvSpPr>
        <p:spPr>
          <a:xfrm>
            <a:off x="2153920" y="443230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50" name="矩形 49"/>
          <p:cNvSpPr/>
          <p:nvPr/>
        </p:nvSpPr>
        <p:spPr>
          <a:xfrm>
            <a:off x="2154555" y="476377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51" name="矩形 50"/>
          <p:cNvSpPr/>
          <p:nvPr/>
        </p:nvSpPr>
        <p:spPr>
          <a:xfrm>
            <a:off x="2155190" y="509524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52" name="矩形 51"/>
          <p:cNvSpPr/>
          <p:nvPr/>
        </p:nvSpPr>
        <p:spPr>
          <a:xfrm>
            <a:off x="2155825" y="5680710"/>
            <a:ext cx="433705" cy="33147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文本框 52"/>
          <p:cNvSpPr txBox="1"/>
          <p:nvPr/>
        </p:nvSpPr>
        <p:spPr>
          <a:xfrm>
            <a:off x="1871980" y="6214745"/>
            <a:ext cx="1036955"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cycle 2</a:t>
            </a:r>
          </a:p>
        </p:txBody>
      </p:sp>
      <p:sp>
        <p:nvSpPr>
          <p:cNvPr id="54" name="矩形 53"/>
          <p:cNvSpPr/>
          <p:nvPr/>
        </p:nvSpPr>
        <p:spPr>
          <a:xfrm>
            <a:off x="2155825" y="509524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11</a:t>
            </a:r>
          </a:p>
        </p:txBody>
      </p:sp>
      <p:sp>
        <p:nvSpPr>
          <p:cNvPr id="55" name="矩形 54"/>
          <p:cNvSpPr/>
          <p:nvPr/>
        </p:nvSpPr>
        <p:spPr>
          <a:xfrm>
            <a:off x="2155825" y="476377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10</a:t>
            </a:r>
          </a:p>
        </p:txBody>
      </p:sp>
      <p:sp>
        <p:nvSpPr>
          <p:cNvPr id="56" name="矩形 55"/>
          <p:cNvSpPr/>
          <p:nvPr/>
        </p:nvSpPr>
        <p:spPr>
          <a:xfrm>
            <a:off x="2155825" y="443230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9</a:t>
            </a:r>
          </a:p>
        </p:txBody>
      </p:sp>
      <p:sp>
        <p:nvSpPr>
          <p:cNvPr id="57" name="矩形 56"/>
          <p:cNvSpPr/>
          <p:nvPr/>
        </p:nvSpPr>
        <p:spPr>
          <a:xfrm>
            <a:off x="2155825" y="4106545"/>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8</a:t>
            </a:r>
          </a:p>
        </p:txBody>
      </p:sp>
      <p:sp>
        <p:nvSpPr>
          <p:cNvPr id="58" name="矩形 57"/>
          <p:cNvSpPr/>
          <p:nvPr/>
        </p:nvSpPr>
        <p:spPr>
          <a:xfrm>
            <a:off x="2150110" y="3769360"/>
            <a:ext cx="433705" cy="331470"/>
          </a:xfrm>
          <a:prstGeom prst="rect">
            <a:avLst/>
          </a:prstGeom>
          <a:solidFill>
            <a:srgbClr val="FFFF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7</a:t>
            </a:r>
          </a:p>
        </p:txBody>
      </p:sp>
      <p:sp>
        <p:nvSpPr>
          <p:cNvPr id="59" name="文本框 58"/>
          <p:cNvSpPr txBox="1"/>
          <p:nvPr/>
        </p:nvSpPr>
        <p:spPr>
          <a:xfrm>
            <a:off x="1819275" y="404229"/>
            <a:ext cx="1517650" cy="92202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eligible</a:t>
            </a:r>
          </a:p>
          <a:p>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selected</a:t>
            </a:r>
          </a:p>
          <a:p>
            <a:r>
              <a:rPr lang="en-US" altLang="zh-CN">
                <a:latin typeface="字制区喜脉体" panose="02000603000000000000" pitchFamily="2" charset="-122"/>
                <a:ea typeface="字制区喜脉体" panose="02000603000000000000" pitchFamily="2" charset="-122"/>
              </a:rPr>
              <a:t>4</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stalled</a:t>
            </a:r>
          </a:p>
        </p:txBody>
      </p:sp>
      <p:sp>
        <p:nvSpPr>
          <p:cNvPr id="60" name="矩形 59"/>
          <p:cNvSpPr/>
          <p:nvPr/>
        </p:nvSpPr>
        <p:spPr>
          <a:xfrm>
            <a:off x="2155825" y="5685155"/>
            <a:ext cx="433705" cy="331470"/>
          </a:xfrm>
          <a:prstGeom prst="rect">
            <a:avLst/>
          </a:prstGeom>
          <a:solidFill>
            <a:srgbClr val="FFFF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7</a:t>
            </a:r>
          </a:p>
        </p:txBody>
      </p:sp>
      <p:sp>
        <p:nvSpPr>
          <p:cNvPr id="61" name="矩形 60"/>
          <p:cNvSpPr/>
          <p:nvPr/>
        </p:nvSpPr>
        <p:spPr>
          <a:xfrm>
            <a:off x="3282950" y="144907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0</a:t>
            </a:r>
          </a:p>
        </p:txBody>
      </p:sp>
      <p:sp>
        <p:nvSpPr>
          <p:cNvPr id="62" name="矩形 61"/>
          <p:cNvSpPr/>
          <p:nvPr/>
        </p:nvSpPr>
        <p:spPr>
          <a:xfrm>
            <a:off x="3282950" y="178054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1</a:t>
            </a:r>
          </a:p>
        </p:txBody>
      </p:sp>
      <p:sp>
        <p:nvSpPr>
          <p:cNvPr id="63" name="矩形 62"/>
          <p:cNvSpPr/>
          <p:nvPr/>
        </p:nvSpPr>
        <p:spPr>
          <a:xfrm>
            <a:off x="3283585" y="211201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2</a:t>
            </a:r>
          </a:p>
        </p:txBody>
      </p:sp>
      <p:sp>
        <p:nvSpPr>
          <p:cNvPr id="64" name="矩形 63"/>
          <p:cNvSpPr/>
          <p:nvPr/>
        </p:nvSpPr>
        <p:spPr>
          <a:xfrm>
            <a:off x="3284220" y="244348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3</a:t>
            </a:r>
          </a:p>
        </p:txBody>
      </p:sp>
      <p:sp>
        <p:nvSpPr>
          <p:cNvPr id="65" name="矩形 64"/>
          <p:cNvSpPr/>
          <p:nvPr/>
        </p:nvSpPr>
        <p:spPr>
          <a:xfrm>
            <a:off x="3284855" y="277495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4</a:t>
            </a:r>
          </a:p>
        </p:txBody>
      </p:sp>
      <p:sp>
        <p:nvSpPr>
          <p:cNvPr id="66" name="矩形 65"/>
          <p:cNvSpPr/>
          <p:nvPr/>
        </p:nvSpPr>
        <p:spPr>
          <a:xfrm>
            <a:off x="3285490" y="310642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5</a:t>
            </a:r>
          </a:p>
        </p:txBody>
      </p:sp>
      <p:sp>
        <p:nvSpPr>
          <p:cNvPr id="67" name="矩形 66"/>
          <p:cNvSpPr/>
          <p:nvPr/>
        </p:nvSpPr>
        <p:spPr>
          <a:xfrm>
            <a:off x="3286125" y="343789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6</a:t>
            </a:r>
          </a:p>
        </p:txBody>
      </p:sp>
      <p:sp>
        <p:nvSpPr>
          <p:cNvPr id="68" name="矩形 67"/>
          <p:cNvSpPr/>
          <p:nvPr/>
        </p:nvSpPr>
        <p:spPr>
          <a:xfrm>
            <a:off x="3286760" y="376936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7</a:t>
            </a:r>
          </a:p>
        </p:txBody>
      </p:sp>
      <p:sp>
        <p:nvSpPr>
          <p:cNvPr id="69" name="矩形 68"/>
          <p:cNvSpPr/>
          <p:nvPr/>
        </p:nvSpPr>
        <p:spPr>
          <a:xfrm>
            <a:off x="3287395" y="410083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70" name="矩形 69"/>
          <p:cNvSpPr/>
          <p:nvPr/>
        </p:nvSpPr>
        <p:spPr>
          <a:xfrm>
            <a:off x="3288030" y="443230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71" name="矩形 70"/>
          <p:cNvSpPr/>
          <p:nvPr/>
        </p:nvSpPr>
        <p:spPr>
          <a:xfrm>
            <a:off x="3288665" y="476377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72" name="矩形 71"/>
          <p:cNvSpPr/>
          <p:nvPr/>
        </p:nvSpPr>
        <p:spPr>
          <a:xfrm>
            <a:off x="3289300" y="509524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73" name="矩形 72"/>
          <p:cNvSpPr/>
          <p:nvPr/>
        </p:nvSpPr>
        <p:spPr>
          <a:xfrm>
            <a:off x="3278686" y="5692684"/>
            <a:ext cx="433705" cy="33147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4" name="文本框 73"/>
          <p:cNvSpPr txBox="1"/>
          <p:nvPr/>
        </p:nvSpPr>
        <p:spPr>
          <a:xfrm>
            <a:off x="3006090" y="6214745"/>
            <a:ext cx="1036955"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cycle 3</a:t>
            </a:r>
          </a:p>
        </p:txBody>
      </p:sp>
      <p:sp>
        <p:nvSpPr>
          <p:cNvPr id="75" name="矩形 74"/>
          <p:cNvSpPr/>
          <p:nvPr/>
        </p:nvSpPr>
        <p:spPr>
          <a:xfrm>
            <a:off x="3289935" y="509524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11</a:t>
            </a:r>
          </a:p>
        </p:txBody>
      </p:sp>
      <p:sp>
        <p:nvSpPr>
          <p:cNvPr id="76" name="矩形 75"/>
          <p:cNvSpPr/>
          <p:nvPr/>
        </p:nvSpPr>
        <p:spPr>
          <a:xfrm>
            <a:off x="3289935" y="476377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10</a:t>
            </a:r>
          </a:p>
        </p:txBody>
      </p:sp>
      <p:sp>
        <p:nvSpPr>
          <p:cNvPr id="77" name="矩形 76"/>
          <p:cNvSpPr/>
          <p:nvPr/>
        </p:nvSpPr>
        <p:spPr>
          <a:xfrm>
            <a:off x="3289935" y="443230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9</a:t>
            </a:r>
          </a:p>
        </p:txBody>
      </p:sp>
      <p:sp>
        <p:nvSpPr>
          <p:cNvPr id="78" name="矩形 77"/>
          <p:cNvSpPr/>
          <p:nvPr/>
        </p:nvSpPr>
        <p:spPr>
          <a:xfrm>
            <a:off x="3289935" y="4106545"/>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8</a:t>
            </a:r>
          </a:p>
        </p:txBody>
      </p:sp>
      <p:sp>
        <p:nvSpPr>
          <p:cNvPr id="80" name="文本框 79"/>
          <p:cNvSpPr txBox="1"/>
          <p:nvPr/>
        </p:nvSpPr>
        <p:spPr>
          <a:xfrm>
            <a:off x="3138487" y="384810"/>
            <a:ext cx="1517650" cy="92202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eligible</a:t>
            </a:r>
          </a:p>
          <a:p>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selected</a:t>
            </a:r>
          </a:p>
          <a:p>
            <a:r>
              <a:rPr lang="en-US" altLang="zh-CN">
                <a:latin typeface="字制区喜脉体" panose="02000603000000000000" pitchFamily="2" charset="-122"/>
                <a:ea typeface="字制区喜脉体" panose="02000603000000000000" pitchFamily="2" charset="-122"/>
              </a:rPr>
              <a:t>4</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stalled</a:t>
            </a:r>
          </a:p>
        </p:txBody>
      </p:sp>
      <p:sp>
        <p:nvSpPr>
          <p:cNvPr id="83" name="矩形 82"/>
          <p:cNvSpPr/>
          <p:nvPr/>
        </p:nvSpPr>
        <p:spPr>
          <a:xfrm>
            <a:off x="4439285" y="144907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0</a:t>
            </a:r>
          </a:p>
        </p:txBody>
      </p:sp>
      <p:sp>
        <p:nvSpPr>
          <p:cNvPr id="84" name="矩形 83"/>
          <p:cNvSpPr/>
          <p:nvPr/>
        </p:nvSpPr>
        <p:spPr>
          <a:xfrm>
            <a:off x="4439285" y="178054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1</a:t>
            </a:r>
          </a:p>
        </p:txBody>
      </p:sp>
      <p:sp>
        <p:nvSpPr>
          <p:cNvPr id="85" name="矩形 84"/>
          <p:cNvSpPr/>
          <p:nvPr/>
        </p:nvSpPr>
        <p:spPr>
          <a:xfrm>
            <a:off x="4439920" y="211201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2</a:t>
            </a:r>
          </a:p>
        </p:txBody>
      </p:sp>
      <p:sp>
        <p:nvSpPr>
          <p:cNvPr id="86" name="矩形 85"/>
          <p:cNvSpPr/>
          <p:nvPr/>
        </p:nvSpPr>
        <p:spPr>
          <a:xfrm>
            <a:off x="4440555" y="244348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3</a:t>
            </a:r>
          </a:p>
        </p:txBody>
      </p:sp>
      <p:sp>
        <p:nvSpPr>
          <p:cNvPr id="87" name="矩形 86"/>
          <p:cNvSpPr/>
          <p:nvPr/>
        </p:nvSpPr>
        <p:spPr>
          <a:xfrm>
            <a:off x="4441190" y="277495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4</a:t>
            </a:r>
          </a:p>
        </p:txBody>
      </p:sp>
      <p:sp>
        <p:nvSpPr>
          <p:cNvPr id="88" name="矩形 87"/>
          <p:cNvSpPr/>
          <p:nvPr/>
        </p:nvSpPr>
        <p:spPr>
          <a:xfrm>
            <a:off x="4441825" y="310642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5</a:t>
            </a:r>
          </a:p>
        </p:txBody>
      </p:sp>
      <p:sp>
        <p:nvSpPr>
          <p:cNvPr id="89" name="矩形 88"/>
          <p:cNvSpPr/>
          <p:nvPr/>
        </p:nvSpPr>
        <p:spPr>
          <a:xfrm>
            <a:off x="4442460" y="343789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6</a:t>
            </a:r>
          </a:p>
        </p:txBody>
      </p:sp>
      <p:sp>
        <p:nvSpPr>
          <p:cNvPr id="90" name="矩形 89"/>
          <p:cNvSpPr/>
          <p:nvPr/>
        </p:nvSpPr>
        <p:spPr>
          <a:xfrm>
            <a:off x="4443095" y="3769360"/>
            <a:ext cx="433705" cy="33147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7</a:t>
            </a:r>
          </a:p>
        </p:txBody>
      </p:sp>
      <p:sp>
        <p:nvSpPr>
          <p:cNvPr id="91" name="矩形 90"/>
          <p:cNvSpPr/>
          <p:nvPr/>
        </p:nvSpPr>
        <p:spPr>
          <a:xfrm>
            <a:off x="4443730" y="410083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92" name="矩形 91"/>
          <p:cNvSpPr/>
          <p:nvPr/>
        </p:nvSpPr>
        <p:spPr>
          <a:xfrm>
            <a:off x="4444365" y="443230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93" name="矩形 92"/>
          <p:cNvSpPr/>
          <p:nvPr/>
        </p:nvSpPr>
        <p:spPr>
          <a:xfrm>
            <a:off x="4445000" y="476377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94" name="矩形 93"/>
          <p:cNvSpPr/>
          <p:nvPr/>
        </p:nvSpPr>
        <p:spPr>
          <a:xfrm>
            <a:off x="4445635" y="5095240"/>
            <a:ext cx="433705" cy="33147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字制区喜脉体" panose="02000603000000000000" pitchFamily="2" charset="-122"/>
              <a:ea typeface="字制区喜脉体" panose="02000603000000000000" pitchFamily="2" charset="-122"/>
            </a:endParaRPr>
          </a:p>
        </p:txBody>
      </p:sp>
      <p:sp>
        <p:nvSpPr>
          <p:cNvPr id="95" name="矩形 94"/>
          <p:cNvSpPr/>
          <p:nvPr/>
        </p:nvSpPr>
        <p:spPr>
          <a:xfrm>
            <a:off x="4446270" y="5680710"/>
            <a:ext cx="433705" cy="33147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6" name="文本框 95"/>
          <p:cNvSpPr txBox="1"/>
          <p:nvPr/>
        </p:nvSpPr>
        <p:spPr>
          <a:xfrm>
            <a:off x="4162425" y="6214745"/>
            <a:ext cx="1036955" cy="337185"/>
          </a:xfrm>
          <a:prstGeom prst="rect">
            <a:avLst/>
          </a:prstGeom>
          <a:noFill/>
        </p:spPr>
        <p:txBody>
          <a:bodyPr wrap="square" rtlCol="0" anchor="t">
            <a:spAutoFit/>
          </a:bodyPr>
          <a:lstStyle/>
          <a:p>
            <a:r>
              <a:rPr lang="en-US" altLang="zh-CN" sz="1600">
                <a:solidFill>
                  <a:srgbClr val="4D4D4D"/>
                </a:solidFill>
                <a:latin typeface="字制区喜脉体" panose="02000603000000000000" pitchFamily="2" charset="-122"/>
                <a:ea typeface="字制区喜脉体" panose="02000603000000000000" pitchFamily="2" charset="-122"/>
                <a:sym typeface="+mn-ea"/>
              </a:rPr>
              <a:t>cycle 4</a:t>
            </a:r>
          </a:p>
        </p:txBody>
      </p:sp>
      <p:sp>
        <p:nvSpPr>
          <p:cNvPr id="97" name="矩形 96"/>
          <p:cNvSpPr/>
          <p:nvPr/>
        </p:nvSpPr>
        <p:spPr>
          <a:xfrm>
            <a:off x="4446270" y="509524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11</a:t>
            </a:r>
          </a:p>
        </p:txBody>
      </p:sp>
      <p:sp>
        <p:nvSpPr>
          <p:cNvPr id="98" name="矩形 97"/>
          <p:cNvSpPr/>
          <p:nvPr/>
        </p:nvSpPr>
        <p:spPr>
          <a:xfrm>
            <a:off x="4446270" y="4763770"/>
            <a:ext cx="433705" cy="331470"/>
          </a:xfrm>
          <a:prstGeom prst="rect">
            <a:avLst/>
          </a:prstGeom>
          <a:solidFill>
            <a:srgbClr val="FFFF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10</a:t>
            </a:r>
          </a:p>
        </p:txBody>
      </p:sp>
      <p:sp>
        <p:nvSpPr>
          <p:cNvPr id="99" name="矩形 98"/>
          <p:cNvSpPr/>
          <p:nvPr/>
        </p:nvSpPr>
        <p:spPr>
          <a:xfrm>
            <a:off x="4446270" y="4432300"/>
            <a:ext cx="433705" cy="331470"/>
          </a:xfrm>
          <a:prstGeom prst="rect">
            <a:avLst/>
          </a:prstGeom>
          <a:solidFill>
            <a:schemeClr val="accent6"/>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9</a:t>
            </a:r>
          </a:p>
        </p:txBody>
      </p:sp>
      <p:sp>
        <p:nvSpPr>
          <p:cNvPr id="100" name="矩形 99"/>
          <p:cNvSpPr/>
          <p:nvPr/>
        </p:nvSpPr>
        <p:spPr>
          <a:xfrm>
            <a:off x="4446270" y="4106545"/>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8</a:t>
            </a:r>
          </a:p>
        </p:txBody>
      </p:sp>
      <p:sp>
        <p:nvSpPr>
          <p:cNvPr id="101" name="文本框 100"/>
          <p:cNvSpPr txBox="1"/>
          <p:nvPr/>
        </p:nvSpPr>
        <p:spPr>
          <a:xfrm>
            <a:off x="4439285" y="342265"/>
            <a:ext cx="1517650" cy="92202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eligible</a:t>
            </a:r>
          </a:p>
          <a:p>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selected</a:t>
            </a:r>
          </a:p>
          <a:p>
            <a:r>
              <a:rPr lang="en-US" altLang="zh-CN">
                <a:latin typeface="字制区喜脉体" panose="02000603000000000000" pitchFamily="2" charset="-122"/>
                <a:ea typeface="字制区喜脉体" panose="02000603000000000000" pitchFamily="2" charset="-122"/>
              </a:rPr>
              <a:t>4</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stalled</a:t>
            </a:r>
          </a:p>
        </p:txBody>
      </p:sp>
      <p:sp>
        <p:nvSpPr>
          <p:cNvPr id="102" name="矩形 101"/>
          <p:cNvSpPr/>
          <p:nvPr/>
        </p:nvSpPr>
        <p:spPr>
          <a:xfrm>
            <a:off x="4446270" y="376936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7</a:t>
            </a:r>
          </a:p>
        </p:txBody>
      </p:sp>
      <p:sp>
        <p:nvSpPr>
          <p:cNvPr id="103" name="矩形 102"/>
          <p:cNvSpPr/>
          <p:nvPr/>
        </p:nvSpPr>
        <p:spPr>
          <a:xfrm>
            <a:off x="4446270" y="3437890"/>
            <a:ext cx="433705" cy="331470"/>
          </a:xfrm>
          <a:prstGeom prst="rect">
            <a:avLst/>
          </a:prstGeom>
          <a:solidFill>
            <a:schemeClr val="accent2"/>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solidFill>
                  <a:schemeClr val="tx1"/>
                </a:solidFill>
                <a:latin typeface="字制区喜脉体" panose="02000603000000000000" pitchFamily="2" charset="-122"/>
                <a:ea typeface="字制区喜脉体" panose="02000603000000000000" pitchFamily="2" charset="-122"/>
              </a:rPr>
              <a:t>6</a:t>
            </a:r>
          </a:p>
        </p:txBody>
      </p:sp>
      <p:sp>
        <p:nvSpPr>
          <p:cNvPr id="104" name="矩形 103"/>
          <p:cNvSpPr/>
          <p:nvPr/>
        </p:nvSpPr>
        <p:spPr>
          <a:xfrm>
            <a:off x="4446270" y="5680710"/>
            <a:ext cx="433705" cy="331470"/>
          </a:xfrm>
          <a:prstGeom prst="rect">
            <a:avLst/>
          </a:prstGeom>
          <a:solidFill>
            <a:srgbClr val="FFFF00"/>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solidFill>
                  <a:schemeClr val="tx1"/>
                </a:solidFill>
                <a:latin typeface="字制区喜脉体" panose="02000603000000000000" pitchFamily="2" charset="-122"/>
                <a:ea typeface="字制区喜脉体" panose="02000603000000000000" pitchFamily="2" charset="-122"/>
              </a:rPr>
              <a:t>10</a:t>
            </a:r>
          </a:p>
        </p:txBody>
      </p:sp>
      <p:sp>
        <p:nvSpPr>
          <p:cNvPr id="108" name="文本框 107"/>
          <p:cNvSpPr txBox="1"/>
          <p:nvPr/>
        </p:nvSpPr>
        <p:spPr>
          <a:xfrm>
            <a:off x="5367248" y="3363386"/>
            <a:ext cx="3889557" cy="2800767"/>
          </a:xfrm>
          <a:prstGeom prst="rect">
            <a:avLst/>
          </a:prstGeom>
        </p:spPr>
        <p:txBody>
          <a:bodyPr wrap="square">
            <a:spAutoFit/>
          </a:bodyPr>
          <a:lstStyle/>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cycles_active</a:t>
            </a:r>
            <a:r>
              <a:rPr lang="zh-CN" altLang="en-US" sz="1600" b="0" i="0">
                <a:solidFill>
                  <a:srgbClr val="4D4D4D"/>
                </a:solidFill>
                <a:latin typeface="字制区喜脉体" panose="02000603000000000000" pitchFamily="2" charset="-122"/>
                <a:ea typeface="字制区喜脉体" panose="02000603000000000000" pitchFamily="2" charset="-122"/>
              </a:rPr>
              <a:t>：</a:t>
            </a:r>
            <a:r>
              <a:rPr lang="en-US" altLang="zh-CN" sz="1600" b="0" i="0">
                <a:solidFill>
                  <a:srgbClr val="4D4D4D"/>
                </a:solidFill>
                <a:latin typeface="字制区喜脉体" panose="02000603000000000000" pitchFamily="2" charset="-122"/>
                <a:ea typeface="字制区喜脉体" panose="02000603000000000000" pitchFamily="2" charset="-122"/>
              </a:rPr>
              <a:t>4</a:t>
            </a:r>
          </a:p>
          <a:p>
            <a:pPr marL="0" indent="0"/>
            <a:r>
              <a:rPr lang="en-US" altLang="zh-CN" sz="1600">
                <a:solidFill>
                  <a:srgbClr val="4D4D4D"/>
                </a:solidFill>
                <a:latin typeface="字制区喜脉体" panose="02000603000000000000" pitchFamily="2" charset="-122"/>
                <a:ea typeface="字制区喜脉体" panose="02000603000000000000" pitchFamily="2" charset="-122"/>
                <a:sym typeface="+mn-ea"/>
              </a:rPr>
              <a:t>warps_active</a:t>
            </a:r>
            <a:r>
              <a:rPr lang="zh-CN" altLang="en-US" sz="1600" b="0" i="0">
                <a:solidFill>
                  <a:srgbClr val="4D4D4D"/>
                </a:solidFill>
                <a:latin typeface="字制区喜脉体" panose="02000603000000000000" pitchFamily="2" charset="-122"/>
                <a:ea typeface="字制区喜脉体" panose="02000603000000000000" pitchFamily="2" charset="-122"/>
              </a:rPr>
              <a:t>：</a:t>
            </a:r>
            <a:r>
              <a:rPr lang="en-US" altLang="zh-CN" sz="1600" b="0" i="0">
                <a:solidFill>
                  <a:srgbClr val="4D4D4D"/>
                </a:solidFill>
                <a:latin typeface="字制区喜脉体" panose="02000603000000000000" pitchFamily="2" charset="-122"/>
                <a:ea typeface="字制区喜脉体" panose="02000603000000000000" pitchFamily="2" charset="-122"/>
              </a:rPr>
              <a:t>20=5+5+4+6</a:t>
            </a:r>
          </a:p>
          <a:p>
            <a:pPr marL="0" indent="0"/>
            <a:endParaRPr lang="en-US" altLang="zh-CN" sz="1600" b="0" i="0">
              <a:solidFill>
                <a:srgbClr val="4D4D4D"/>
              </a:solidFill>
              <a:latin typeface="字制区喜脉体" panose="02000603000000000000" pitchFamily="2" charset="-122"/>
              <a:ea typeface="字制区喜脉体" panose="02000603000000000000" pitchFamily="2" charset="-122"/>
            </a:endParaRP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warps_active/cycles_active: 5=20/4</a:t>
            </a: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achieved_occupancy: 41.67%=5/12</a:t>
            </a:r>
          </a:p>
          <a:p>
            <a:pPr marL="0" indent="0"/>
            <a:endParaRPr lang="en-US" altLang="zh-CN" sz="1600" b="0" i="0">
              <a:solidFill>
                <a:srgbClr val="4D4D4D"/>
              </a:solidFill>
              <a:latin typeface="字制区喜脉体" panose="02000603000000000000" pitchFamily="2" charset="-122"/>
              <a:ea typeface="字制区喜脉体" panose="02000603000000000000" pitchFamily="2" charset="-122"/>
            </a:endParaRP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warps_stalled: 15</a:t>
            </a: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warps_eligible: 5</a:t>
            </a: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warps_issued: 3</a:t>
            </a: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warps_issued/cycle_active: 0.75=3/4</a:t>
            </a:r>
          </a:p>
          <a:p>
            <a:pPr marL="0" indent="0"/>
            <a:r>
              <a:rPr lang="en-US" altLang="zh-CN" sz="1600" b="0" i="0">
                <a:solidFill>
                  <a:srgbClr val="4D4D4D"/>
                </a:solidFill>
                <a:latin typeface="字制区喜脉体" panose="02000603000000000000" pitchFamily="2" charset="-122"/>
                <a:ea typeface="字制区喜脉体" panose="02000603000000000000" pitchFamily="2" charset="-122"/>
              </a:rPr>
              <a:t>issue_slot_utilization: 0.75</a:t>
            </a:r>
          </a:p>
        </p:txBody>
      </p:sp>
      <p:sp>
        <p:nvSpPr>
          <p:cNvPr id="3" name="文本框 2">
            <a:extLst>
              <a:ext uri="{FF2B5EF4-FFF2-40B4-BE49-F238E27FC236}">
                <a16:creationId xmlns:a16="http://schemas.microsoft.com/office/drawing/2014/main" id="{59B13B5E-6FB4-D075-ED5C-C1ADBB67D4C4}"/>
              </a:ext>
            </a:extLst>
          </p:cNvPr>
          <p:cNvSpPr txBox="1"/>
          <p:nvPr/>
        </p:nvSpPr>
        <p:spPr>
          <a:xfrm>
            <a:off x="4291011" y="6488668"/>
            <a:ext cx="7900989"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进阶</a:t>
            </a:r>
            <a:r>
              <a:rPr lang="en-US" altLang="zh-CN">
                <a:latin typeface="字制区喜脉体" panose="02000603000000000000" pitchFamily="2" charset="-122"/>
                <a:ea typeface="字制区喜脉体" panose="02000603000000000000" pitchFamily="2" charset="-122"/>
                <a:hlinkClick r:id="rId2"/>
              </a:rPr>
              <a:t>】</a:t>
            </a:r>
            <a:r>
              <a:rPr lang="zh-CN" altLang="en-US">
                <a:latin typeface="字制区喜脉体" panose="02000603000000000000" pitchFamily="2" charset="-122"/>
                <a:ea typeface="字制区喜脉体" panose="02000603000000000000" pitchFamily="2" charset="-122"/>
                <a:hlinkClick r:id="rId2"/>
              </a:rPr>
              <a:t>深入理解 </a:t>
            </a:r>
            <a:r>
              <a:rPr lang="en-US" altLang="zh-CN">
                <a:latin typeface="字制区喜脉体" panose="02000603000000000000" pitchFamily="2" charset="-122"/>
                <a:ea typeface="字制区喜脉体" panose="02000603000000000000" pitchFamily="2" charset="-122"/>
                <a:hlinkClick r:id="rId2"/>
              </a:rPr>
              <a:t>Nsight System </a:t>
            </a:r>
            <a:r>
              <a:rPr lang="zh-CN" altLang="en-US">
                <a:latin typeface="字制区喜脉体" panose="02000603000000000000" pitchFamily="2" charset="-122"/>
                <a:ea typeface="字制区喜脉体" panose="02000603000000000000" pitchFamily="2" charset="-122"/>
                <a:hlinkClick r:id="rId2"/>
              </a:rPr>
              <a:t>和 </a:t>
            </a:r>
            <a:r>
              <a:rPr lang="en-US" altLang="zh-CN">
                <a:latin typeface="字制区喜脉体" panose="02000603000000000000" pitchFamily="2" charset="-122"/>
                <a:ea typeface="字制区喜脉体" panose="02000603000000000000" pitchFamily="2" charset="-122"/>
                <a:hlinkClick r:id="rId2"/>
              </a:rPr>
              <a:t>Nsight Compute_</a:t>
            </a:r>
            <a:r>
              <a:rPr lang="zh-CN" altLang="en-US">
                <a:latin typeface="字制区喜脉体" panose="02000603000000000000" pitchFamily="2" charset="-122"/>
                <a:ea typeface="字制区喜脉体" panose="02000603000000000000" pitchFamily="2" charset="-122"/>
                <a:hlinkClick r:id="rId2"/>
              </a:rPr>
              <a:t>哔哩哔哩</a:t>
            </a:r>
            <a:r>
              <a:rPr lang="en-US" altLang="zh-CN">
                <a:latin typeface="字制区喜脉体" panose="02000603000000000000" pitchFamily="2" charset="-122"/>
                <a:ea typeface="字制区喜脉体" panose="02000603000000000000" pitchFamily="2" charset="-122"/>
                <a:hlinkClick r:id="rId2"/>
              </a:rPr>
              <a:t>_bilibili</a:t>
            </a:r>
            <a:endParaRPr lang="zh-CN" altLang="en-US">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23510030-4E97-92D6-7492-AE052108E2F2}"/>
              </a:ext>
            </a:extLst>
          </p:cNvPr>
          <p:cNvSpPr txBox="1"/>
          <p:nvPr/>
        </p:nvSpPr>
        <p:spPr>
          <a:xfrm>
            <a:off x="8521702" y="1373521"/>
            <a:ext cx="3493135" cy="1856919"/>
          </a:xfrm>
          <a:prstGeom prst="rect">
            <a:avLst/>
          </a:prstGeom>
        </p:spPr>
        <p:txBody>
          <a:bodyPr wrap="square">
            <a:spAutoFit/>
          </a:bodyPr>
          <a:lstStyle/>
          <a:p>
            <a:pPr marL="203200">
              <a:spcBef>
                <a:spcPts val="400"/>
              </a:spcBef>
              <a:spcAft>
                <a:spcPct val="0"/>
              </a:spcAft>
            </a:pPr>
            <a:r>
              <a:rPr lang="zh-CN" altLang="en-US">
                <a:latin typeface="字制区喜脉体" panose="02000603000000000000" pitchFamily="2" charset="-122"/>
                <a:ea typeface="字制区喜脉体" panose="02000603000000000000" pitchFamily="2" charset="-122"/>
              </a:rPr>
              <a:t>造成</a:t>
            </a:r>
            <a:r>
              <a:rPr lang="en-US" altLang="zh-CN">
                <a:latin typeface="字制区喜脉体" panose="02000603000000000000" pitchFamily="2" charset="-122"/>
                <a:ea typeface="字制区喜脉体" panose="02000603000000000000" pitchFamily="2" charset="-122"/>
              </a:rPr>
              <a:t>stalled</a:t>
            </a:r>
            <a:r>
              <a:rPr lang="zh-CN" altLang="en-US">
                <a:latin typeface="字制区喜脉体" panose="02000603000000000000" pitchFamily="2" charset="-122"/>
                <a:ea typeface="字制区喜脉体" panose="02000603000000000000" pitchFamily="2" charset="-122"/>
              </a:rPr>
              <a:t>主要有以下</a:t>
            </a:r>
            <a:r>
              <a:rPr lang="en-US" altLang="zh-CN">
                <a:latin typeface="字制区喜脉体" panose="02000603000000000000" pitchFamily="2" charset="-122"/>
                <a:ea typeface="字制区喜脉体" panose="02000603000000000000" pitchFamily="2" charset="-122"/>
              </a:rPr>
              <a:t>5</a:t>
            </a:r>
            <a:r>
              <a:rPr lang="zh-CN" altLang="en-US">
                <a:latin typeface="字制区喜脉体" panose="02000603000000000000" pitchFamily="2" charset="-122"/>
                <a:ea typeface="字制区喜脉体" panose="02000603000000000000" pitchFamily="2" charset="-122"/>
              </a:rPr>
              <a:t>种情况</a:t>
            </a:r>
            <a:r>
              <a:rPr lang="zh-CN" altLang="en-US" sz="1600">
                <a:latin typeface="字制区喜脉体" panose="02000603000000000000" pitchFamily="2" charset="-122"/>
                <a:ea typeface="字制区喜脉体" panose="02000603000000000000" pitchFamily="2" charset="-122"/>
              </a:rPr>
              <a:t>：</a:t>
            </a:r>
          </a:p>
          <a:p>
            <a:pPr marL="203200" indent="0">
              <a:spcBef>
                <a:spcPts val="400"/>
              </a:spcBef>
              <a:spcAft>
                <a:spcPct val="0"/>
              </a:spcAft>
              <a:buFont typeface="Arial" panose="020B0604020202020204"/>
              <a:buChar char="•"/>
            </a:pPr>
            <a:r>
              <a:rPr lang="zh-CN" altLang="en-US" sz="1600" b="0" i="0">
                <a:latin typeface="字制区喜脉体" panose="02000603000000000000" pitchFamily="2" charset="-122"/>
                <a:ea typeface="字制区喜脉体" panose="02000603000000000000" pitchFamily="2" charset="-122"/>
              </a:rPr>
              <a:t>在取指令</a:t>
            </a:r>
          </a:p>
          <a:p>
            <a:pPr marL="203200" indent="0">
              <a:spcBef>
                <a:spcPts val="400"/>
              </a:spcBef>
              <a:spcAft>
                <a:spcPct val="0"/>
              </a:spcAft>
              <a:buFont typeface="Arial" panose="020B0604020202020204"/>
              <a:buChar char="•"/>
            </a:pPr>
            <a:r>
              <a:rPr lang="zh-CN" altLang="en-US" sz="1600" b="0" i="0">
                <a:latin typeface="字制区喜脉体" panose="02000603000000000000" pitchFamily="2" charset="-122"/>
                <a:ea typeface="字制区喜脉体" panose="02000603000000000000" pitchFamily="2" charset="-122"/>
              </a:rPr>
              <a:t>依赖内存指令的访存结果</a:t>
            </a:r>
          </a:p>
          <a:p>
            <a:pPr marL="203200" indent="0">
              <a:spcBef>
                <a:spcPts val="400"/>
              </a:spcBef>
              <a:spcAft>
                <a:spcPct val="0"/>
              </a:spcAft>
              <a:buFont typeface="Arial" panose="020B0604020202020204"/>
              <a:buChar char="•"/>
            </a:pPr>
            <a:r>
              <a:rPr lang="zh-CN" altLang="en-US" sz="1600" b="0" i="0">
                <a:latin typeface="字制区喜脉体" panose="02000603000000000000" pitchFamily="2" charset="-122"/>
                <a:ea typeface="字制区喜脉体" panose="02000603000000000000" pitchFamily="2" charset="-122"/>
              </a:rPr>
              <a:t>依赖之前指令的执行结果</a:t>
            </a:r>
          </a:p>
          <a:p>
            <a:pPr marL="203200" indent="0">
              <a:spcBef>
                <a:spcPts val="400"/>
              </a:spcBef>
              <a:spcAft>
                <a:spcPct val="0"/>
              </a:spcAft>
              <a:buFont typeface="Arial" panose="020B0604020202020204"/>
              <a:buChar char="•"/>
            </a:pPr>
            <a:r>
              <a:rPr lang="en-US" altLang="zh-CN" sz="1600" b="0" i="0">
                <a:latin typeface="字制区喜脉体" panose="02000603000000000000" pitchFamily="2" charset="-122"/>
                <a:ea typeface="字制区喜脉体" panose="02000603000000000000" pitchFamily="2" charset="-122"/>
              </a:rPr>
              <a:t>pipeline</a:t>
            </a:r>
            <a:r>
              <a:rPr lang="zh-CN" altLang="en-US" sz="1600" b="0" i="0">
                <a:latin typeface="字制区喜脉体" panose="02000603000000000000" pitchFamily="2" charset="-122"/>
                <a:ea typeface="字制区喜脉体" panose="02000603000000000000" pitchFamily="2" charset="-122"/>
              </a:rPr>
              <a:t>正在忙</a:t>
            </a:r>
          </a:p>
          <a:p>
            <a:pPr marL="203200" indent="0">
              <a:spcBef>
                <a:spcPts val="400"/>
              </a:spcBef>
              <a:spcAft>
                <a:spcPct val="0"/>
              </a:spcAft>
              <a:buFont typeface="Arial" panose="020B0604020202020204"/>
              <a:buChar char="•"/>
            </a:pPr>
            <a:r>
              <a:rPr lang="zh-CN" altLang="en-US" sz="1600" b="0" i="0">
                <a:latin typeface="字制区喜脉体" panose="02000603000000000000" pitchFamily="2" charset="-122"/>
                <a:ea typeface="字制区喜脉体" panose="02000603000000000000" pitchFamily="2" charset="-122"/>
              </a:rPr>
              <a:t>同步</a:t>
            </a:r>
            <a:r>
              <a:rPr lang="en-US" altLang="zh-CN" sz="1600" b="0" i="0">
                <a:latin typeface="字制区喜脉体" panose="02000603000000000000" pitchFamily="2" charset="-122"/>
                <a:ea typeface="字制区喜脉体" panose="02000603000000000000" pitchFamily="2" charset="-122"/>
              </a:rPr>
              <a:t>barrier</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1A8ED55-31A8-E270-7FFF-C40C6FA85B34}"/>
              </a:ext>
            </a:extLst>
          </p:cNvPr>
          <p:cNvSpPr txBox="1"/>
          <p:nvPr/>
        </p:nvSpPr>
        <p:spPr>
          <a:xfrm>
            <a:off x="482055" y="3842882"/>
            <a:ext cx="11115675" cy="830997"/>
          </a:xfrm>
          <a:prstGeom prst="rect">
            <a:avLst/>
          </a:prstGeom>
          <a:noFill/>
        </p:spPr>
        <p:txBody>
          <a:bodyPr wrap="square">
            <a:spAutoFit/>
          </a:bodyPr>
          <a:lstStyle/>
          <a:p>
            <a:r>
              <a:rPr lang="zh-CN" altLang="en-US" sz="1600" b="1">
                <a:highlight>
                  <a:srgbClr val="FFFF00"/>
                </a:highlight>
                <a:latin typeface="字制区喜脉体" panose="02000603000000000000" pitchFamily="2" charset="-122"/>
                <a:ea typeface="字制区喜脉体" panose="02000603000000000000" pitchFamily="2" charset="-122"/>
              </a:rPr>
              <a:t>这个内核的理论占用率不会受到任何块限制的影响。计算出的理论占用率（</a:t>
            </a:r>
            <a:r>
              <a:rPr lang="en-US" altLang="zh-CN" sz="1600" b="1">
                <a:highlight>
                  <a:srgbClr val="FFFF00"/>
                </a:highlight>
                <a:latin typeface="字制区喜脉体" panose="02000603000000000000" pitchFamily="2" charset="-122"/>
                <a:ea typeface="字制区喜脉体" panose="02000603000000000000" pitchFamily="2" charset="-122"/>
              </a:rPr>
              <a:t>100.0%</a:t>
            </a:r>
            <a:r>
              <a:rPr lang="zh-CN" altLang="en-US" sz="1600" b="1">
                <a:highlight>
                  <a:srgbClr val="FFFF00"/>
                </a:highlight>
                <a:latin typeface="字制区喜脉体" panose="02000603000000000000" pitchFamily="2" charset="-122"/>
                <a:ea typeface="字制区喜脉体" panose="02000603000000000000" pitchFamily="2" charset="-122"/>
              </a:rPr>
              <a:t>）与测量到的实际占用率（</a:t>
            </a:r>
            <a:r>
              <a:rPr lang="en-US" altLang="zh-CN" sz="1600" b="1">
                <a:highlight>
                  <a:srgbClr val="FFFF00"/>
                </a:highlight>
                <a:latin typeface="字制区喜脉体" panose="02000603000000000000" pitchFamily="2" charset="-122"/>
                <a:ea typeface="字制区喜脉体" panose="02000603000000000000" pitchFamily="2" charset="-122"/>
              </a:rPr>
              <a:t>43.2%</a:t>
            </a:r>
            <a:r>
              <a:rPr lang="zh-CN" altLang="en-US" sz="1600" b="1">
                <a:highlight>
                  <a:srgbClr val="FFFF00"/>
                </a:highlight>
                <a:latin typeface="字制区喜脉体" panose="02000603000000000000" pitchFamily="2" charset="-122"/>
                <a:ea typeface="字制区喜脉体" panose="02000603000000000000" pitchFamily="2" charset="-122"/>
              </a:rPr>
              <a:t>）之间的差异可能是由于线程束调度开销或在内核执行期间的负载不平衡造成的。负载不平衡可能发生在同一块内的线程束之间，也可能发生在同一内核的不同块之间。有关优化占用的更多详细信息，请参阅 </a:t>
            </a:r>
            <a:r>
              <a:rPr lang="en-US" altLang="zh-CN" sz="1600" b="1">
                <a:highlight>
                  <a:srgbClr val="FFFF00"/>
                </a:highlight>
                <a:latin typeface="字制区喜脉体" panose="02000603000000000000" pitchFamily="2" charset="-122"/>
                <a:ea typeface="字制区喜脉体" panose="02000603000000000000" pitchFamily="2" charset="-122"/>
              </a:rPr>
              <a:t>CUDA </a:t>
            </a:r>
            <a:r>
              <a:rPr lang="zh-CN" altLang="en-US" sz="1600" b="1">
                <a:highlight>
                  <a:srgbClr val="FFFF00"/>
                </a:highlight>
                <a:latin typeface="字制区喜脉体" panose="02000603000000000000" pitchFamily="2" charset="-122"/>
                <a:ea typeface="字制区喜脉体" panose="02000603000000000000" pitchFamily="2" charset="-122"/>
              </a:rPr>
              <a:t>最佳实践指南。</a:t>
            </a:r>
          </a:p>
        </p:txBody>
      </p:sp>
      <p:pic>
        <p:nvPicPr>
          <p:cNvPr id="7" name="图片 6">
            <a:extLst>
              <a:ext uri="{FF2B5EF4-FFF2-40B4-BE49-F238E27FC236}">
                <a16:creationId xmlns:a16="http://schemas.microsoft.com/office/drawing/2014/main" id="{5266D964-B3D5-FA24-CEA5-50FA21F3B728}"/>
              </a:ext>
            </a:extLst>
          </p:cNvPr>
          <p:cNvPicPr>
            <a:picLocks noChangeAspect="1"/>
          </p:cNvPicPr>
          <p:nvPr/>
        </p:nvPicPr>
        <p:blipFill>
          <a:blip r:embed="rId2"/>
          <a:stretch>
            <a:fillRect/>
          </a:stretch>
        </p:blipFill>
        <p:spPr>
          <a:xfrm>
            <a:off x="1158240" y="2115192"/>
            <a:ext cx="9675223" cy="1644640"/>
          </a:xfrm>
          <a:prstGeom prst="rect">
            <a:avLst/>
          </a:prstGeom>
        </p:spPr>
      </p:pic>
      <p:sp>
        <p:nvSpPr>
          <p:cNvPr id="8" name="文本框 7">
            <a:extLst>
              <a:ext uri="{FF2B5EF4-FFF2-40B4-BE49-F238E27FC236}">
                <a16:creationId xmlns:a16="http://schemas.microsoft.com/office/drawing/2014/main" id="{2F93698D-4334-7470-C74A-7ED709497FC1}"/>
              </a:ext>
            </a:extLst>
          </p:cNvPr>
          <p:cNvSpPr txBox="1"/>
          <p:nvPr/>
        </p:nvSpPr>
        <p:spPr>
          <a:xfrm>
            <a:off x="482055" y="1056549"/>
            <a:ext cx="11115675" cy="1076325"/>
          </a:xfrm>
          <a:prstGeom prst="rect">
            <a:avLst/>
          </a:prstGeom>
        </p:spPr>
        <p:txBody>
          <a:bodyPr wrap="square">
            <a:spAutoFit/>
          </a:bodyPr>
          <a:lstStyle/>
          <a:p>
            <a:pPr marL="0" indent="0"/>
            <a:r>
              <a:rPr lang="zh-CN" altLang="en-US" sz="1600" b="1" i="0">
                <a:highlight>
                  <a:srgbClr val="FFFF00"/>
                </a:highlight>
                <a:latin typeface="字制区喜脉体" panose="02000603000000000000" pitchFamily="2" charset="-122"/>
                <a:ea typeface="字制区喜脉体" panose="02000603000000000000" pitchFamily="2" charset="-122"/>
              </a:rPr>
              <a:t>占用率是指每个多处理器上活跃线程束的数量与可能的最大活跃线程束数量之比。另一种看待占用率的方式是，将其视为硬件处理线程束的能力中正在被积极使用的那部分所占的百分比。然而，较高的占用率并不总是能带来更高的性能，不过，较低的占用率总会降低隐藏延迟的能力，进而导致整体性能下降。在执行过程中，理论占用率和实际达到的占用率之间存在较大差异，通常意味着工作负载高度不均衡。</a:t>
            </a:r>
          </a:p>
        </p:txBody>
      </p:sp>
      <p:sp>
        <p:nvSpPr>
          <p:cNvPr id="9" name="文本框 8">
            <a:extLst>
              <a:ext uri="{FF2B5EF4-FFF2-40B4-BE49-F238E27FC236}">
                <a16:creationId xmlns:a16="http://schemas.microsoft.com/office/drawing/2014/main" id="{4033088A-75E0-B054-5FD1-3935406A9EAF}"/>
              </a:ext>
            </a:extLst>
          </p:cNvPr>
          <p:cNvSpPr txBox="1"/>
          <p:nvPr/>
        </p:nvSpPr>
        <p:spPr>
          <a:xfrm>
            <a:off x="731021" y="4917719"/>
            <a:ext cx="4774247" cy="1359026"/>
          </a:xfrm>
          <a:prstGeom prst="rect">
            <a:avLst/>
          </a:prstGeom>
          <a:noFill/>
        </p:spPr>
        <p:txBody>
          <a:bodyPr wrap="square">
            <a:spAutoFit/>
          </a:bodyPr>
          <a:lstStyle/>
          <a:p>
            <a:pPr>
              <a:lnSpc>
                <a:spcPts val="2025"/>
              </a:lnSpc>
            </a:pPr>
            <a:r>
              <a:rPr lang="en-US" altLang="zh-CN" sz="1400" b="0">
                <a:solidFill>
                  <a:srgbClr val="569CD6"/>
                </a:solidFill>
                <a:effectLst/>
                <a:latin typeface="字制区喜脉体" panose="02000603000000000000" pitchFamily="2" charset="-122"/>
                <a:ea typeface="字制区喜脉体" panose="02000603000000000000" pitchFamily="2" charset="-122"/>
              </a:rPr>
              <a:t>void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CDCAA"/>
                </a:solidFill>
                <a:effectLst/>
                <a:latin typeface="字制区喜脉体" panose="02000603000000000000" pitchFamily="2" charset="-122"/>
                <a:ea typeface="字制区喜脉体" panose="02000603000000000000" pitchFamily="2" charset="-122"/>
              </a:rPr>
              <a:t>add1</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threadIdx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blockDim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p:txBody>
      </p:sp>
    </p:spTree>
    <p:extLst>
      <p:ext uri="{BB962C8B-B14F-4D97-AF65-F5344CB8AC3E}">
        <p14:creationId xmlns:p14="http://schemas.microsoft.com/office/powerpoint/2010/main" val="31550501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5C9D98-3EF3-05DA-4C1C-A2748D8B8D09}"/>
              </a:ext>
            </a:extLst>
          </p:cNvPr>
          <p:cNvPicPr>
            <a:picLocks noChangeAspect="1"/>
          </p:cNvPicPr>
          <p:nvPr/>
        </p:nvPicPr>
        <p:blipFill>
          <a:blip r:embed="rId2"/>
          <a:stretch>
            <a:fillRect/>
          </a:stretch>
        </p:blipFill>
        <p:spPr>
          <a:xfrm>
            <a:off x="867045" y="1392137"/>
            <a:ext cx="10215154" cy="4007784"/>
          </a:xfrm>
          <a:prstGeom prst="rect">
            <a:avLst/>
          </a:prstGeom>
        </p:spPr>
      </p:pic>
      <p:sp>
        <p:nvSpPr>
          <p:cNvPr id="7" name="文本框 6">
            <a:extLst>
              <a:ext uri="{FF2B5EF4-FFF2-40B4-BE49-F238E27FC236}">
                <a16:creationId xmlns:a16="http://schemas.microsoft.com/office/drawing/2014/main" id="{C25DB538-8353-8E33-6369-E40B2841E27E}"/>
              </a:ext>
            </a:extLst>
          </p:cNvPr>
          <p:cNvSpPr txBox="1"/>
          <p:nvPr/>
        </p:nvSpPr>
        <p:spPr>
          <a:xfrm>
            <a:off x="514348" y="107690"/>
            <a:ext cx="10920549" cy="1323439"/>
          </a:xfrm>
          <a:prstGeom prst="rect">
            <a:avLst/>
          </a:prstGeom>
          <a:noFill/>
        </p:spPr>
        <p:txBody>
          <a:bodyPr wrap="square">
            <a:spAutoFit/>
          </a:bodyPr>
          <a:lstStyle/>
          <a:p>
            <a:r>
              <a:rPr lang="zh-CN" altLang="en-US" sz="1600" b="1">
                <a:highlight>
                  <a:srgbClr val="FFFF00"/>
                </a:highlight>
                <a:latin typeface="字制区喜脉体" panose="02000603000000000000" pitchFamily="2" charset="-122"/>
                <a:ea typeface="字制区喜脉体" panose="02000603000000000000" pitchFamily="2" charset="-122"/>
              </a:rPr>
              <a:t>调度器发出指令的活动摘要。每个调度器都维护一个它可以为其发出指令的线程束池。线程束池中的线程束上限（理论线程束数）受启动配置的限制。在每个周期，每个调度器都会检查池中分配的线程束的状态（活动线程束）。未停滞的活动线程束（符合条件的线程束）已准备好发出它们的下一条指令。从符合条件的线程束集合中，调度器选择一个线程束以发出一条或多条指令（已发出线程束）。在没有符合条件的线程束的周期中，指令发出槽会被跳过，且不会发出任何指令。有许多跳过的指令发出槽表明延迟隐藏效果差。</a:t>
            </a:r>
          </a:p>
        </p:txBody>
      </p:sp>
      <p:sp>
        <p:nvSpPr>
          <p:cNvPr id="10" name="文本框 9">
            <a:extLst>
              <a:ext uri="{FF2B5EF4-FFF2-40B4-BE49-F238E27FC236}">
                <a16:creationId xmlns:a16="http://schemas.microsoft.com/office/drawing/2014/main" id="{C407FFC7-DD79-E6A6-96E4-72FAFE3BCB68}"/>
              </a:ext>
            </a:extLst>
          </p:cNvPr>
          <p:cNvSpPr txBox="1"/>
          <p:nvPr/>
        </p:nvSpPr>
        <p:spPr>
          <a:xfrm>
            <a:off x="514348" y="5399921"/>
            <a:ext cx="11064242" cy="1323439"/>
          </a:xfrm>
          <a:prstGeom prst="rect">
            <a:avLst/>
          </a:prstGeom>
          <a:noFill/>
        </p:spPr>
        <p:txBody>
          <a:bodyPr wrap="square">
            <a:spAutoFit/>
          </a:bodyPr>
          <a:lstStyle/>
          <a:p>
            <a:r>
              <a:rPr lang="zh-CN" altLang="en-US" sz="1600" b="1">
                <a:highlight>
                  <a:srgbClr val="FFFF00"/>
                </a:highlight>
                <a:latin typeface="字制区喜脉体" panose="02000603000000000000" pitchFamily="2" charset="-122"/>
                <a:ea typeface="字制区喜脉体" panose="02000603000000000000" pitchFamily="2" charset="-122"/>
              </a:rPr>
              <a:t>每个调度器都有能力每个周期发出一条指令，但对于这个内核，每个调度器每</a:t>
            </a:r>
            <a:r>
              <a:rPr lang="en-US" altLang="zh-CN" sz="1600" b="1">
                <a:highlight>
                  <a:srgbClr val="FFFF00"/>
                </a:highlight>
                <a:latin typeface="字制区喜脉体" panose="02000603000000000000" pitchFamily="2" charset="-122"/>
                <a:ea typeface="字制区喜脉体" panose="02000603000000000000" pitchFamily="2" charset="-122"/>
              </a:rPr>
              <a:t>23.9</a:t>
            </a:r>
            <a:r>
              <a:rPr lang="zh-CN" altLang="en-US" sz="1600" b="1">
                <a:highlight>
                  <a:srgbClr val="FFFF00"/>
                </a:highlight>
                <a:latin typeface="字制区喜脉体" panose="02000603000000000000" pitchFamily="2" charset="-122"/>
                <a:ea typeface="字制区喜脉体" panose="02000603000000000000" pitchFamily="2" charset="-122"/>
              </a:rPr>
              <a:t>个周期才发出一条指令。这可能会导致硬件资源未充分利用，并可能带来不太理想的表现。在每个调度器最多</a:t>
            </a:r>
            <a:r>
              <a:rPr lang="en-US" altLang="zh-CN" sz="1600" b="1">
                <a:highlight>
                  <a:srgbClr val="FFFF00"/>
                </a:highlight>
                <a:latin typeface="字制区喜脉体" panose="02000603000000000000" pitchFamily="2" charset="-122"/>
                <a:ea typeface="字制区喜脉体" panose="02000603000000000000" pitchFamily="2" charset="-122"/>
              </a:rPr>
              <a:t>12</a:t>
            </a:r>
            <a:r>
              <a:rPr lang="zh-CN" altLang="en-US" sz="1600" b="1">
                <a:highlight>
                  <a:srgbClr val="FFFF00"/>
                </a:highlight>
                <a:latin typeface="字制区喜脉体" panose="02000603000000000000" pitchFamily="2" charset="-122"/>
                <a:ea typeface="字制区喜脉体" panose="02000603000000000000" pitchFamily="2" charset="-122"/>
              </a:rPr>
              <a:t>个线程束的情况下，这个内核每个调度器平均分配了</a:t>
            </a:r>
            <a:r>
              <a:rPr lang="en-US" altLang="zh-CN" sz="1600" b="1">
                <a:highlight>
                  <a:srgbClr val="FFFF00"/>
                </a:highlight>
                <a:latin typeface="字制区喜脉体" panose="02000603000000000000" pitchFamily="2" charset="-122"/>
                <a:ea typeface="字制区喜脉体" panose="02000603000000000000" pitchFamily="2" charset="-122"/>
              </a:rPr>
              <a:t>5.15</a:t>
            </a:r>
            <a:r>
              <a:rPr lang="zh-CN" altLang="en-US" sz="1600" b="1">
                <a:highlight>
                  <a:srgbClr val="FFFF00"/>
                </a:highlight>
                <a:latin typeface="字制区喜脉体" panose="02000603000000000000" pitchFamily="2" charset="-122"/>
                <a:ea typeface="字制区喜脉体" panose="02000603000000000000" pitchFamily="2" charset="-122"/>
              </a:rPr>
              <a:t>个活动线程束，但每个周期平均只有</a:t>
            </a:r>
            <a:r>
              <a:rPr lang="en-US" altLang="zh-CN" sz="1600" b="1">
                <a:highlight>
                  <a:srgbClr val="FFFF00"/>
                </a:highlight>
                <a:latin typeface="字制区喜脉体" panose="02000603000000000000" pitchFamily="2" charset="-122"/>
                <a:ea typeface="字制区喜脉体" panose="02000603000000000000" pitchFamily="2" charset="-122"/>
              </a:rPr>
              <a:t>0.04</a:t>
            </a:r>
            <a:r>
              <a:rPr lang="zh-CN" altLang="en-US" sz="1600" b="1">
                <a:highlight>
                  <a:srgbClr val="FFFF00"/>
                </a:highlight>
                <a:latin typeface="字制区喜脉体" panose="02000603000000000000" pitchFamily="2" charset="-122"/>
                <a:ea typeface="字制区喜脉体" panose="02000603000000000000" pitchFamily="2" charset="-122"/>
              </a:rPr>
              <a:t>个线程束是符合条件的。符合条件的线程束是活动线程束的一个子集，它们已准备好发出下一条指令。每个周期如果没有符合条件的线程束，就不会发出指令，指令发出槽位将保持未使用。为了增加符合条件的线程束数量，可以通过检查“线程束状态统计”和“源计数器”部分中的主要停滞原因来减少活动线程束停滞的时间。</a:t>
            </a:r>
          </a:p>
        </p:txBody>
      </p:sp>
      <p:sp>
        <p:nvSpPr>
          <p:cNvPr id="11" name="矩形 10">
            <a:extLst>
              <a:ext uri="{FF2B5EF4-FFF2-40B4-BE49-F238E27FC236}">
                <a16:creationId xmlns:a16="http://schemas.microsoft.com/office/drawing/2014/main" id="{3546B483-3F5D-FDE2-122D-8B0717E0EC5B}"/>
              </a:ext>
            </a:extLst>
          </p:cNvPr>
          <p:cNvSpPr/>
          <p:nvPr/>
        </p:nvSpPr>
        <p:spPr>
          <a:xfrm>
            <a:off x="5661389" y="2324463"/>
            <a:ext cx="352062" cy="136525"/>
          </a:xfrm>
          <a:prstGeom prst="rect">
            <a:avLst/>
          </a:prstGeom>
          <a:noFill/>
          <a:ln w="22225">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DB3FA68B-1125-5AE6-DABD-3C77834319C5}"/>
              </a:ext>
            </a:extLst>
          </p:cNvPr>
          <p:cNvSpPr/>
          <p:nvPr/>
        </p:nvSpPr>
        <p:spPr>
          <a:xfrm>
            <a:off x="7042150" y="5399921"/>
            <a:ext cx="469900" cy="286503"/>
          </a:xfrm>
          <a:prstGeom prst="rect">
            <a:avLst/>
          </a:prstGeom>
          <a:noFill/>
          <a:ln w="22225">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7BF73E40-9500-9E70-497B-E2B68D5F7251}"/>
              </a:ext>
            </a:extLst>
          </p:cNvPr>
          <p:cNvSpPr/>
          <p:nvPr/>
        </p:nvSpPr>
        <p:spPr>
          <a:xfrm>
            <a:off x="10331814" y="5686424"/>
            <a:ext cx="469900" cy="223839"/>
          </a:xfrm>
          <a:prstGeom prst="rect">
            <a:avLst/>
          </a:prstGeom>
          <a:noFill/>
          <a:ln w="22225">
            <a:solidFill>
              <a:srgbClr val="7030A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矩形 13">
            <a:extLst>
              <a:ext uri="{FF2B5EF4-FFF2-40B4-BE49-F238E27FC236}">
                <a16:creationId xmlns:a16="http://schemas.microsoft.com/office/drawing/2014/main" id="{2D03127F-DB31-6F60-675D-CC917AF45764}"/>
              </a:ext>
            </a:extLst>
          </p:cNvPr>
          <p:cNvSpPr/>
          <p:nvPr/>
        </p:nvSpPr>
        <p:spPr>
          <a:xfrm>
            <a:off x="5681663" y="2013354"/>
            <a:ext cx="331788" cy="136525"/>
          </a:xfrm>
          <a:prstGeom prst="rect">
            <a:avLst/>
          </a:prstGeom>
          <a:noFill/>
          <a:ln w="22225">
            <a:solidFill>
              <a:srgbClr val="7030A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 name="矩形 14">
            <a:extLst>
              <a:ext uri="{FF2B5EF4-FFF2-40B4-BE49-F238E27FC236}">
                <a16:creationId xmlns:a16="http://schemas.microsoft.com/office/drawing/2014/main" id="{2E8CD0FA-E04E-B5BF-FE57-2DFED42E9592}"/>
              </a:ext>
            </a:extLst>
          </p:cNvPr>
          <p:cNvSpPr/>
          <p:nvPr/>
        </p:nvSpPr>
        <p:spPr>
          <a:xfrm>
            <a:off x="5681662" y="2156605"/>
            <a:ext cx="307613" cy="136525"/>
          </a:xfrm>
          <a:prstGeom prst="rect">
            <a:avLst/>
          </a:prstGeom>
          <a:noFill/>
          <a:ln w="22225">
            <a:solidFill>
              <a:srgbClr val="00B05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4FA87EE9-6093-36A4-C19D-DF9A2E051950}"/>
              </a:ext>
            </a:extLst>
          </p:cNvPr>
          <p:cNvSpPr/>
          <p:nvPr/>
        </p:nvSpPr>
        <p:spPr>
          <a:xfrm>
            <a:off x="3046474" y="5945981"/>
            <a:ext cx="487301" cy="211932"/>
          </a:xfrm>
          <a:prstGeom prst="rect">
            <a:avLst/>
          </a:prstGeom>
          <a:noFill/>
          <a:ln w="22225">
            <a:solidFill>
              <a:srgbClr val="00B05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42225151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0AD1738-9E4D-AAD7-FBD0-D066FF5713DE}"/>
              </a:ext>
            </a:extLst>
          </p:cNvPr>
          <p:cNvPicPr>
            <a:picLocks noChangeAspect="1"/>
          </p:cNvPicPr>
          <p:nvPr/>
        </p:nvPicPr>
        <p:blipFill>
          <a:blip r:embed="rId2"/>
          <a:stretch>
            <a:fillRect/>
          </a:stretch>
        </p:blipFill>
        <p:spPr>
          <a:xfrm>
            <a:off x="1809645" y="1160801"/>
            <a:ext cx="8744155" cy="4758081"/>
          </a:xfrm>
          <a:prstGeom prst="rect">
            <a:avLst/>
          </a:prstGeom>
        </p:spPr>
      </p:pic>
      <p:sp>
        <p:nvSpPr>
          <p:cNvPr id="11" name="文本框 10">
            <a:extLst>
              <a:ext uri="{FF2B5EF4-FFF2-40B4-BE49-F238E27FC236}">
                <a16:creationId xmlns:a16="http://schemas.microsoft.com/office/drawing/2014/main" id="{B9A7F012-EBFA-5F43-75C7-9888BF3CCD6E}"/>
              </a:ext>
            </a:extLst>
          </p:cNvPr>
          <p:cNvSpPr txBox="1"/>
          <p:nvPr/>
        </p:nvSpPr>
        <p:spPr>
          <a:xfrm>
            <a:off x="517492" y="130494"/>
            <a:ext cx="11157012" cy="954107"/>
          </a:xfrm>
          <a:prstGeom prst="rect">
            <a:avLst/>
          </a:prstGeom>
          <a:noFill/>
        </p:spPr>
        <p:txBody>
          <a:bodyPr wrap="square">
            <a:spAutoFit/>
          </a:bodyPr>
          <a:lstStyle/>
          <a:p>
            <a:r>
              <a:rPr lang="zh-CN" altLang="en-US" sz="1400" b="1">
                <a:highlight>
                  <a:srgbClr val="FFFF00"/>
                </a:highlight>
                <a:latin typeface="字制区喜脉体" panose="02000603000000000000" pitchFamily="2" charset="-122"/>
                <a:ea typeface="字制区喜脉体" panose="02000603000000000000" pitchFamily="2" charset="-122"/>
              </a:rPr>
              <a:t>分析内核执行期间所有线程束花费周期的状态。线程束状态描述了一个线程束发出下一条指令的准备情况或无法发出指令。线程束每条指令的周期数定义了两条连续指令之间的延迟。该值越高，隐藏这种延迟所需的线程束并行度就越高。对于每个线程束状态，图表显示了在该状态下每条已发出指令平均花费的周期数。停滞并不总是影响整体性能，也不是完全可以避免的。只有当调度器无法每个周期都发出指令时，才需要关注停滞原因。当执行包含混合库代码和用户代码的内核时，这些指标显示的是综合值。</a:t>
            </a:r>
          </a:p>
        </p:txBody>
      </p:sp>
      <p:sp>
        <p:nvSpPr>
          <p:cNvPr id="13" name="文本框 12">
            <a:extLst>
              <a:ext uri="{FF2B5EF4-FFF2-40B4-BE49-F238E27FC236}">
                <a16:creationId xmlns:a16="http://schemas.microsoft.com/office/drawing/2014/main" id="{DB53A52E-F519-BD13-0417-EC7DE7B6AC59}"/>
              </a:ext>
            </a:extLst>
          </p:cNvPr>
          <p:cNvSpPr txBox="1"/>
          <p:nvPr/>
        </p:nvSpPr>
        <p:spPr>
          <a:xfrm>
            <a:off x="460341" y="5918882"/>
            <a:ext cx="11271312" cy="738664"/>
          </a:xfrm>
          <a:prstGeom prst="rect">
            <a:avLst/>
          </a:prstGeom>
          <a:noFill/>
        </p:spPr>
        <p:txBody>
          <a:bodyPr wrap="square">
            <a:spAutoFit/>
          </a:bodyPr>
          <a:lstStyle/>
          <a:p>
            <a:r>
              <a:rPr lang="zh-CN" altLang="en-US" sz="1400" b="1">
                <a:highlight>
                  <a:srgbClr val="FFFF00"/>
                </a:highlight>
                <a:latin typeface="字制区喜脉体" panose="02000603000000000000" pitchFamily="2" charset="-122"/>
                <a:ea typeface="字制区喜脉体" panose="02000603000000000000" pitchFamily="2" charset="-122"/>
              </a:rPr>
              <a:t>平均而言，这个内核的每个线程束花费</a:t>
            </a:r>
            <a:r>
              <a:rPr lang="en-US" altLang="zh-CN" sz="1400" b="1">
                <a:highlight>
                  <a:srgbClr val="FFFF00"/>
                </a:highlight>
                <a:latin typeface="字制区喜脉体" panose="02000603000000000000" pitchFamily="2" charset="-122"/>
                <a:ea typeface="字制区喜脉体" panose="02000603000000000000" pitchFamily="2" charset="-122"/>
              </a:rPr>
              <a:t>115.2</a:t>
            </a:r>
            <a:r>
              <a:rPr lang="zh-CN" altLang="en-US" sz="1400" b="1">
                <a:highlight>
                  <a:srgbClr val="FFFF00"/>
                </a:highlight>
                <a:latin typeface="字制区喜脉体" panose="02000603000000000000" pitchFamily="2" charset="-122"/>
                <a:ea typeface="字制区喜脉体" panose="02000603000000000000" pitchFamily="2" charset="-122"/>
              </a:rPr>
              <a:t>个周期因等待</a:t>
            </a:r>
            <a:r>
              <a:rPr lang="en-US" altLang="zh-CN" sz="1400" b="1">
                <a:highlight>
                  <a:srgbClr val="FFFF00"/>
                </a:highlight>
                <a:latin typeface="字制区喜脉体" panose="02000603000000000000" pitchFamily="2" charset="-122"/>
                <a:ea typeface="字制区喜脉体" panose="02000603000000000000" pitchFamily="2" charset="-122"/>
              </a:rPr>
              <a:t>L1TEX</a:t>
            </a:r>
            <a:r>
              <a:rPr lang="zh-CN" altLang="en-US" sz="1400" b="1">
                <a:highlight>
                  <a:srgbClr val="FFFF00"/>
                </a:highlight>
                <a:latin typeface="字制区喜脉体" panose="02000603000000000000" pitchFamily="2" charset="-122"/>
                <a:ea typeface="字制区喜脉体" panose="02000603000000000000" pitchFamily="2" charset="-122"/>
              </a:rPr>
              <a:t>（本地、全局、表面、纹理）操作的计分板依赖而停滞。找到产生被等待数据的指令以确定罪魁祸首。为了减少等待</a:t>
            </a:r>
            <a:r>
              <a:rPr lang="en-US" altLang="zh-CN" sz="1400" b="1">
                <a:highlight>
                  <a:srgbClr val="FFFF00"/>
                </a:highlight>
                <a:latin typeface="字制区喜脉体" panose="02000603000000000000" pitchFamily="2" charset="-122"/>
                <a:ea typeface="字制区喜脉体" panose="02000603000000000000" pitchFamily="2" charset="-122"/>
              </a:rPr>
              <a:t>L1TEX</a:t>
            </a:r>
            <a:r>
              <a:rPr lang="zh-CN" altLang="en-US" sz="1400" b="1">
                <a:highlight>
                  <a:srgbClr val="FFFF00"/>
                </a:highlight>
                <a:latin typeface="字制区喜脉体" panose="02000603000000000000" pitchFamily="2" charset="-122"/>
                <a:ea typeface="字制区喜脉体" panose="02000603000000000000" pitchFamily="2" charset="-122"/>
              </a:rPr>
              <a:t>数据访问的周期数，请验证内存访问模式是否针对目标架构进行了优化，尝试通过增加数据局部性（合并）或更改缓存配置来提高缓存命中率。考虑将频繁使用的数据移动到共享内存中。这种停滞类型占到了发布两条指令之间总平均</a:t>
            </a:r>
            <a:r>
              <a:rPr lang="en-US" altLang="zh-CN" sz="1400" b="1">
                <a:highlight>
                  <a:srgbClr val="FFFF00"/>
                </a:highlight>
                <a:latin typeface="字制区喜脉体" panose="02000603000000000000" pitchFamily="2" charset="-122"/>
                <a:ea typeface="字制区喜脉体" panose="02000603000000000000" pitchFamily="2" charset="-122"/>
              </a:rPr>
              <a:t>123.0</a:t>
            </a:r>
            <a:r>
              <a:rPr lang="zh-CN" altLang="en-US" sz="1400" b="1">
                <a:highlight>
                  <a:srgbClr val="FFFF00"/>
                </a:highlight>
                <a:latin typeface="字制区喜脉体" panose="02000603000000000000" pitchFamily="2" charset="-122"/>
                <a:ea typeface="字制区喜脉体" panose="02000603000000000000" pitchFamily="2" charset="-122"/>
              </a:rPr>
              <a:t>个周期的大约</a:t>
            </a:r>
            <a:r>
              <a:rPr lang="en-US" altLang="zh-CN" sz="1400" b="1">
                <a:highlight>
                  <a:srgbClr val="FFFF00"/>
                </a:highlight>
                <a:latin typeface="字制区喜脉体" panose="02000603000000000000" pitchFamily="2" charset="-122"/>
                <a:ea typeface="字制区喜脉体" panose="02000603000000000000" pitchFamily="2" charset="-122"/>
              </a:rPr>
              <a:t>93.7%</a:t>
            </a:r>
            <a:r>
              <a:rPr lang="zh-CN" altLang="en-US" sz="1400" b="1">
                <a:highlight>
                  <a:srgbClr val="FFFF00"/>
                </a:highlight>
                <a:latin typeface="字制区喜脉体" panose="02000603000000000000" pitchFamily="2" charset="-122"/>
                <a:ea typeface="字制区喜脉体" panose="02000603000000000000" pitchFamily="2" charset="-122"/>
              </a:rPr>
              <a:t>。</a:t>
            </a:r>
          </a:p>
        </p:txBody>
      </p:sp>
    </p:spTree>
    <p:extLst>
      <p:ext uri="{BB962C8B-B14F-4D97-AF65-F5344CB8AC3E}">
        <p14:creationId xmlns:p14="http://schemas.microsoft.com/office/powerpoint/2010/main" val="7578092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5063ED-32A4-D430-EBC1-BF64C2F79CF7}"/>
              </a:ext>
            </a:extLst>
          </p:cNvPr>
          <p:cNvPicPr>
            <a:picLocks noChangeAspect="1"/>
          </p:cNvPicPr>
          <p:nvPr/>
        </p:nvPicPr>
        <p:blipFill>
          <a:blip r:embed="rId2"/>
          <a:stretch>
            <a:fillRect/>
          </a:stretch>
        </p:blipFill>
        <p:spPr>
          <a:xfrm>
            <a:off x="1095375" y="1614174"/>
            <a:ext cx="10001250" cy="2086428"/>
          </a:xfrm>
          <a:prstGeom prst="rect">
            <a:avLst/>
          </a:prstGeom>
        </p:spPr>
      </p:pic>
      <p:sp>
        <p:nvSpPr>
          <p:cNvPr id="7" name="文本框 6">
            <a:extLst>
              <a:ext uri="{FF2B5EF4-FFF2-40B4-BE49-F238E27FC236}">
                <a16:creationId xmlns:a16="http://schemas.microsoft.com/office/drawing/2014/main" id="{880961A4-7A33-1834-15ED-3B142F383AA6}"/>
              </a:ext>
            </a:extLst>
          </p:cNvPr>
          <p:cNvSpPr txBox="1"/>
          <p:nvPr/>
        </p:nvSpPr>
        <p:spPr>
          <a:xfrm>
            <a:off x="1200150" y="575786"/>
            <a:ext cx="10001250" cy="830997"/>
          </a:xfrm>
          <a:prstGeom prst="rect">
            <a:avLst/>
          </a:prstGeom>
          <a:noFill/>
        </p:spPr>
        <p:txBody>
          <a:bodyPr wrap="square">
            <a:spAutoFit/>
          </a:bodyPr>
          <a:lstStyle/>
          <a:p>
            <a:r>
              <a:rPr lang="zh-CN" altLang="en-US" sz="1600" b="1">
                <a:highlight>
                  <a:srgbClr val="FFFF00"/>
                </a:highlight>
                <a:latin typeface="字制区喜脉体" panose="02000603000000000000" pitchFamily="2" charset="-122"/>
                <a:ea typeface="字制区喜脉体" panose="02000603000000000000" pitchFamily="2" charset="-122"/>
              </a:rPr>
              <a:t>源指标，包括分支效率和采样线程束停滞原因。线程束停滞采样指标是在内核运行期间定期采样的。它们指示线程束何时停滞且无法被调度。请参阅文档以获取所有停滞原因的描述。只有当调度器无法每个周期都发出指令时，才需要关注停滞问题。</a:t>
            </a:r>
          </a:p>
        </p:txBody>
      </p:sp>
      <p:pic>
        <p:nvPicPr>
          <p:cNvPr id="9" name="图片 8">
            <a:extLst>
              <a:ext uri="{FF2B5EF4-FFF2-40B4-BE49-F238E27FC236}">
                <a16:creationId xmlns:a16="http://schemas.microsoft.com/office/drawing/2014/main" id="{6013B3F6-7203-39F6-1D2E-32418D02521B}"/>
              </a:ext>
            </a:extLst>
          </p:cNvPr>
          <p:cNvPicPr>
            <a:picLocks noChangeAspect="1"/>
          </p:cNvPicPr>
          <p:nvPr/>
        </p:nvPicPr>
        <p:blipFill>
          <a:blip r:embed="rId3"/>
          <a:stretch>
            <a:fillRect/>
          </a:stretch>
        </p:blipFill>
        <p:spPr>
          <a:xfrm>
            <a:off x="4081691" y="3214133"/>
            <a:ext cx="3666667" cy="771429"/>
          </a:xfrm>
          <a:prstGeom prst="rect">
            <a:avLst/>
          </a:prstGeom>
        </p:spPr>
      </p:pic>
      <p:pic>
        <p:nvPicPr>
          <p:cNvPr id="11" name="图片 10">
            <a:extLst>
              <a:ext uri="{FF2B5EF4-FFF2-40B4-BE49-F238E27FC236}">
                <a16:creationId xmlns:a16="http://schemas.microsoft.com/office/drawing/2014/main" id="{F6FA0D65-D6F9-38D3-C9B6-FE46D9B84341}"/>
              </a:ext>
            </a:extLst>
          </p:cNvPr>
          <p:cNvPicPr>
            <a:picLocks noChangeAspect="1"/>
          </p:cNvPicPr>
          <p:nvPr/>
        </p:nvPicPr>
        <p:blipFill>
          <a:blip r:embed="rId4"/>
          <a:stretch>
            <a:fillRect/>
          </a:stretch>
        </p:blipFill>
        <p:spPr>
          <a:xfrm>
            <a:off x="1014939" y="4203970"/>
            <a:ext cx="5081061" cy="2193181"/>
          </a:xfrm>
          <a:prstGeom prst="rect">
            <a:avLst/>
          </a:prstGeom>
        </p:spPr>
      </p:pic>
      <p:pic>
        <p:nvPicPr>
          <p:cNvPr id="13" name="图片 12">
            <a:extLst>
              <a:ext uri="{FF2B5EF4-FFF2-40B4-BE49-F238E27FC236}">
                <a16:creationId xmlns:a16="http://schemas.microsoft.com/office/drawing/2014/main" id="{DD9C38B1-13B1-38DF-3E2A-9391E7BD9F43}"/>
              </a:ext>
            </a:extLst>
          </p:cNvPr>
          <p:cNvPicPr>
            <a:picLocks noChangeAspect="1"/>
          </p:cNvPicPr>
          <p:nvPr/>
        </p:nvPicPr>
        <p:blipFill>
          <a:blip r:embed="rId5"/>
          <a:stretch>
            <a:fillRect/>
          </a:stretch>
        </p:blipFill>
        <p:spPr>
          <a:xfrm>
            <a:off x="5315060" y="4629131"/>
            <a:ext cx="1771429" cy="1342857"/>
          </a:xfrm>
          <a:prstGeom prst="rect">
            <a:avLst/>
          </a:prstGeom>
        </p:spPr>
      </p:pic>
    </p:spTree>
    <p:extLst>
      <p:ext uri="{BB962C8B-B14F-4D97-AF65-F5344CB8AC3E}">
        <p14:creationId xmlns:p14="http://schemas.microsoft.com/office/powerpoint/2010/main" val="5572354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35FB82-A422-EDB5-C03D-A0EDD251505B}"/>
              </a:ext>
            </a:extLst>
          </p:cNvPr>
          <p:cNvPicPr>
            <a:picLocks noChangeAspect="1"/>
          </p:cNvPicPr>
          <p:nvPr/>
        </p:nvPicPr>
        <p:blipFill>
          <a:blip r:embed="rId2"/>
          <a:stretch>
            <a:fillRect/>
          </a:stretch>
        </p:blipFill>
        <p:spPr>
          <a:xfrm>
            <a:off x="765129" y="0"/>
            <a:ext cx="9750471" cy="4047198"/>
          </a:xfrm>
          <a:prstGeom prst="rect">
            <a:avLst/>
          </a:prstGeom>
        </p:spPr>
      </p:pic>
      <p:sp>
        <p:nvSpPr>
          <p:cNvPr id="5" name="文本框 4">
            <a:extLst>
              <a:ext uri="{FF2B5EF4-FFF2-40B4-BE49-F238E27FC236}">
                <a16:creationId xmlns:a16="http://schemas.microsoft.com/office/drawing/2014/main" id="{004E22AA-1348-D475-B2A0-7E8489933F77}"/>
              </a:ext>
            </a:extLst>
          </p:cNvPr>
          <p:cNvSpPr txBox="1"/>
          <p:nvPr/>
        </p:nvSpPr>
        <p:spPr>
          <a:xfrm>
            <a:off x="4842510" y="6464300"/>
            <a:ext cx="7228840" cy="337185"/>
          </a:xfrm>
          <a:prstGeom prst="rect">
            <a:avLst/>
          </a:prstGeom>
        </p:spPr>
        <p:txBody>
          <a:bodyPr wrap="square">
            <a:spAutoFit/>
          </a:bodyPr>
          <a:lstStyle/>
          <a:p>
            <a:r>
              <a:rPr lang="zh-CN" altLang="en-US" sz="1600">
                <a:latin typeface="字制区喜脉体" panose="02000603000000000000" pitchFamily="2" charset="-122"/>
                <a:ea typeface="字制区喜脉体" panose="02000603000000000000" pitchFamily="2" charset="-122"/>
                <a:hlinkClick r:id="rId3"/>
              </a:rPr>
              <a:t>【</a:t>
            </a:r>
            <a:r>
              <a:rPr lang="en-US" altLang="zh-CN" sz="1600">
                <a:latin typeface="字制区喜脉体" panose="02000603000000000000" pitchFamily="2" charset="-122"/>
                <a:ea typeface="字制区喜脉体" panose="02000603000000000000" pitchFamily="2" charset="-122"/>
                <a:hlinkClick r:id="rId3"/>
              </a:rPr>
              <a:t>CUDA</a:t>
            </a:r>
            <a:r>
              <a:rPr lang="zh-CN" altLang="en-US" sz="1600">
                <a:latin typeface="字制区喜脉体" panose="02000603000000000000" pitchFamily="2" charset="-122"/>
                <a:ea typeface="字制区喜脉体" panose="02000603000000000000" pitchFamily="2" charset="-122"/>
                <a:hlinkClick r:id="rId3"/>
              </a:rPr>
              <a:t>进阶】深入理解 </a:t>
            </a:r>
            <a:r>
              <a:rPr lang="en-US" altLang="zh-CN" sz="1600">
                <a:latin typeface="字制区喜脉体" panose="02000603000000000000" pitchFamily="2" charset="-122"/>
                <a:ea typeface="字制区喜脉体" panose="02000603000000000000" pitchFamily="2" charset="-122"/>
                <a:hlinkClick r:id="rId3"/>
              </a:rPr>
              <a:t>Nsight System </a:t>
            </a:r>
            <a:r>
              <a:rPr lang="zh-CN" altLang="en-US" sz="1600">
                <a:latin typeface="字制区喜脉体" panose="02000603000000000000" pitchFamily="2" charset="-122"/>
                <a:ea typeface="字制区喜脉体" panose="02000603000000000000" pitchFamily="2" charset="-122"/>
                <a:hlinkClick r:id="rId3"/>
              </a:rPr>
              <a:t>和 </a:t>
            </a:r>
            <a:r>
              <a:rPr lang="en-US" altLang="zh-CN" sz="1600">
                <a:latin typeface="字制区喜脉体" panose="02000603000000000000" pitchFamily="2" charset="-122"/>
                <a:ea typeface="字制区喜脉体" panose="02000603000000000000" pitchFamily="2" charset="-122"/>
                <a:hlinkClick r:id="rId3"/>
              </a:rPr>
              <a:t>Nsight Compute_</a:t>
            </a:r>
            <a:r>
              <a:rPr lang="zh-CN" altLang="en-US" sz="1600">
                <a:latin typeface="字制区喜脉体" panose="02000603000000000000" pitchFamily="2" charset="-122"/>
                <a:ea typeface="字制区喜脉体" panose="02000603000000000000" pitchFamily="2" charset="-122"/>
                <a:hlinkClick r:id="rId3"/>
              </a:rPr>
              <a:t>哔哩哔哩</a:t>
            </a:r>
            <a:r>
              <a:rPr lang="en-US" altLang="zh-CN" sz="1600">
                <a:latin typeface="字制区喜脉体" panose="02000603000000000000" pitchFamily="2" charset="-122"/>
                <a:ea typeface="字制区喜脉体" panose="02000603000000000000" pitchFamily="2" charset="-122"/>
                <a:hlinkClick r:id="rId3"/>
              </a:rPr>
              <a:t>_bilibili</a:t>
            </a:r>
          </a:p>
        </p:txBody>
      </p:sp>
      <p:pic>
        <p:nvPicPr>
          <p:cNvPr id="9" name="图片 8">
            <a:extLst>
              <a:ext uri="{FF2B5EF4-FFF2-40B4-BE49-F238E27FC236}">
                <a16:creationId xmlns:a16="http://schemas.microsoft.com/office/drawing/2014/main" id="{A7B92105-4F37-72C0-C462-4305CA6F6C93}"/>
              </a:ext>
            </a:extLst>
          </p:cNvPr>
          <p:cNvPicPr>
            <a:picLocks noChangeAspect="1"/>
          </p:cNvPicPr>
          <p:nvPr/>
        </p:nvPicPr>
        <p:blipFill>
          <a:blip r:embed="rId4"/>
          <a:stretch>
            <a:fillRect/>
          </a:stretch>
        </p:blipFill>
        <p:spPr>
          <a:xfrm>
            <a:off x="282529" y="4158825"/>
            <a:ext cx="5609772" cy="2193848"/>
          </a:xfrm>
          <a:prstGeom prst="rect">
            <a:avLst/>
          </a:prstGeom>
        </p:spPr>
      </p:pic>
      <p:pic>
        <p:nvPicPr>
          <p:cNvPr id="11" name="图片 10">
            <a:extLst>
              <a:ext uri="{FF2B5EF4-FFF2-40B4-BE49-F238E27FC236}">
                <a16:creationId xmlns:a16="http://schemas.microsoft.com/office/drawing/2014/main" id="{F338CA17-D428-31AE-D5D0-6C3FA2FB14F3}"/>
              </a:ext>
            </a:extLst>
          </p:cNvPr>
          <p:cNvPicPr>
            <a:picLocks noChangeAspect="1"/>
          </p:cNvPicPr>
          <p:nvPr/>
        </p:nvPicPr>
        <p:blipFill>
          <a:blip r:embed="rId5"/>
          <a:stretch>
            <a:fillRect/>
          </a:stretch>
        </p:blipFill>
        <p:spPr>
          <a:xfrm>
            <a:off x="6096000" y="4158825"/>
            <a:ext cx="5111947" cy="2193848"/>
          </a:xfrm>
          <a:prstGeom prst="rect">
            <a:avLst/>
          </a:prstGeom>
        </p:spPr>
      </p:pic>
    </p:spTree>
    <p:extLst>
      <p:ext uri="{BB962C8B-B14F-4D97-AF65-F5344CB8AC3E}">
        <p14:creationId xmlns:p14="http://schemas.microsoft.com/office/powerpoint/2010/main" val="39001614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0DBFFB5-2984-16B4-F96B-B62ACF937700}"/>
              </a:ext>
            </a:extLst>
          </p:cNvPr>
          <p:cNvPicPr>
            <a:picLocks noChangeAspect="1"/>
          </p:cNvPicPr>
          <p:nvPr/>
        </p:nvPicPr>
        <p:blipFill>
          <a:blip r:embed="rId2"/>
          <a:stretch>
            <a:fillRect/>
          </a:stretch>
        </p:blipFill>
        <p:spPr>
          <a:xfrm>
            <a:off x="24571" y="338524"/>
            <a:ext cx="12142857" cy="6180952"/>
          </a:xfrm>
          <a:prstGeom prst="rect">
            <a:avLst/>
          </a:prstGeom>
        </p:spPr>
      </p:pic>
      <p:sp>
        <p:nvSpPr>
          <p:cNvPr id="5" name="文本框 4">
            <a:extLst>
              <a:ext uri="{FF2B5EF4-FFF2-40B4-BE49-F238E27FC236}">
                <a16:creationId xmlns:a16="http://schemas.microsoft.com/office/drawing/2014/main" id="{BB14A511-11C4-6AE0-D0AA-7F584426D9EE}"/>
              </a:ext>
            </a:extLst>
          </p:cNvPr>
          <p:cNvSpPr txBox="1"/>
          <p:nvPr/>
        </p:nvSpPr>
        <p:spPr>
          <a:xfrm>
            <a:off x="4842510" y="6464300"/>
            <a:ext cx="7228840" cy="337185"/>
          </a:xfrm>
          <a:prstGeom prst="rect">
            <a:avLst/>
          </a:prstGeom>
        </p:spPr>
        <p:txBody>
          <a:bodyPr wrap="square">
            <a:spAutoFit/>
          </a:bodyPr>
          <a:lstStyle/>
          <a:p>
            <a:r>
              <a:rPr lang="zh-CN" altLang="en-US" sz="1600">
                <a:latin typeface="字制区喜脉体" panose="02000603000000000000" pitchFamily="2" charset="-122"/>
                <a:ea typeface="字制区喜脉体" panose="02000603000000000000" pitchFamily="2" charset="-122"/>
                <a:hlinkClick r:id="rId3"/>
              </a:rPr>
              <a:t>【</a:t>
            </a:r>
            <a:r>
              <a:rPr lang="en-US" altLang="zh-CN" sz="1600">
                <a:latin typeface="字制区喜脉体" panose="02000603000000000000" pitchFamily="2" charset="-122"/>
                <a:ea typeface="字制区喜脉体" panose="02000603000000000000" pitchFamily="2" charset="-122"/>
                <a:hlinkClick r:id="rId3"/>
              </a:rPr>
              <a:t>CUDA</a:t>
            </a:r>
            <a:r>
              <a:rPr lang="zh-CN" altLang="en-US" sz="1600">
                <a:latin typeface="字制区喜脉体" panose="02000603000000000000" pitchFamily="2" charset="-122"/>
                <a:ea typeface="字制区喜脉体" panose="02000603000000000000" pitchFamily="2" charset="-122"/>
                <a:hlinkClick r:id="rId3"/>
              </a:rPr>
              <a:t>进阶】深入理解 </a:t>
            </a:r>
            <a:r>
              <a:rPr lang="en-US" altLang="zh-CN" sz="1600">
                <a:latin typeface="字制区喜脉体" panose="02000603000000000000" pitchFamily="2" charset="-122"/>
                <a:ea typeface="字制区喜脉体" panose="02000603000000000000" pitchFamily="2" charset="-122"/>
                <a:hlinkClick r:id="rId3"/>
              </a:rPr>
              <a:t>Nsight System </a:t>
            </a:r>
            <a:r>
              <a:rPr lang="zh-CN" altLang="en-US" sz="1600">
                <a:latin typeface="字制区喜脉体" panose="02000603000000000000" pitchFamily="2" charset="-122"/>
                <a:ea typeface="字制区喜脉体" panose="02000603000000000000" pitchFamily="2" charset="-122"/>
                <a:hlinkClick r:id="rId3"/>
              </a:rPr>
              <a:t>和 </a:t>
            </a:r>
            <a:r>
              <a:rPr lang="en-US" altLang="zh-CN" sz="1600">
                <a:latin typeface="字制区喜脉体" panose="02000603000000000000" pitchFamily="2" charset="-122"/>
                <a:ea typeface="字制区喜脉体" panose="02000603000000000000" pitchFamily="2" charset="-122"/>
                <a:hlinkClick r:id="rId3"/>
              </a:rPr>
              <a:t>Nsight Compute_</a:t>
            </a:r>
            <a:r>
              <a:rPr lang="zh-CN" altLang="en-US" sz="1600">
                <a:latin typeface="字制区喜脉体" panose="02000603000000000000" pitchFamily="2" charset="-122"/>
                <a:ea typeface="字制区喜脉体" panose="02000603000000000000" pitchFamily="2" charset="-122"/>
                <a:hlinkClick r:id="rId3"/>
              </a:rPr>
              <a:t>哔哩哔哩</a:t>
            </a:r>
            <a:r>
              <a:rPr lang="en-US" altLang="zh-CN" sz="1600">
                <a:latin typeface="字制区喜脉体" panose="02000603000000000000" pitchFamily="2" charset="-122"/>
                <a:ea typeface="字制区喜脉体" panose="02000603000000000000" pitchFamily="2" charset="-122"/>
                <a:hlinkClick r:id="rId3"/>
              </a:rPr>
              <a:t>_bilibili</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54156" y="209551"/>
            <a:ext cx="9883687" cy="6051708"/>
          </a:xfrm>
          <a:prstGeom prst="rect">
            <a:avLst/>
          </a:prstGeom>
        </p:spPr>
      </p:pic>
      <p:sp>
        <p:nvSpPr>
          <p:cNvPr id="2" name="文本框 1">
            <a:extLst>
              <a:ext uri="{FF2B5EF4-FFF2-40B4-BE49-F238E27FC236}">
                <a16:creationId xmlns:a16="http://schemas.microsoft.com/office/drawing/2014/main" id="{6D00123A-A830-B194-CAF2-633689A48DC7}"/>
              </a:ext>
            </a:extLst>
          </p:cNvPr>
          <p:cNvSpPr txBox="1"/>
          <p:nvPr/>
        </p:nvSpPr>
        <p:spPr>
          <a:xfrm>
            <a:off x="4842510" y="6464300"/>
            <a:ext cx="7228840" cy="337185"/>
          </a:xfrm>
          <a:prstGeom prst="rect">
            <a:avLst/>
          </a:prstGeom>
        </p:spPr>
        <p:txBody>
          <a:bodyPr wrap="square">
            <a:spAutoFit/>
          </a:bodyPr>
          <a:lstStyle/>
          <a:p>
            <a:r>
              <a:rPr lang="zh-CN" altLang="en-US" sz="1600">
                <a:latin typeface="字制区喜脉体" panose="02000603000000000000" pitchFamily="2" charset="-122"/>
                <a:ea typeface="字制区喜脉体" panose="02000603000000000000" pitchFamily="2" charset="-122"/>
                <a:hlinkClick r:id="rId3"/>
              </a:rPr>
              <a:t>【</a:t>
            </a:r>
            <a:r>
              <a:rPr lang="en-US" altLang="zh-CN" sz="1600">
                <a:latin typeface="字制区喜脉体" panose="02000603000000000000" pitchFamily="2" charset="-122"/>
                <a:ea typeface="字制区喜脉体" panose="02000603000000000000" pitchFamily="2" charset="-122"/>
                <a:hlinkClick r:id="rId3"/>
              </a:rPr>
              <a:t>CUDA</a:t>
            </a:r>
            <a:r>
              <a:rPr lang="zh-CN" altLang="en-US" sz="1600">
                <a:latin typeface="字制区喜脉体" panose="02000603000000000000" pitchFamily="2" charset="-122"/>
                <a:ea typeface="字制区喜脉体" panose="02000603000000000000" pitchFamily="2" charset="-122"/>
                <a:hlinkClick r:id="rId3"/>
              </a:rPr>
              <a:t>进阶】深入理解 </a:t>
            </a:r>
            <a:r>
              <a:rPr lang="en-US" altLang="zh-CN" sz="1600">
                <a:latin typeface="字制区喜脉体" panose="02000603000000000000" pitchFamily="2" charset="-122"/>
                <a:ea typeface="字制区喜脉体" panose="02000603000000000000" pitchFamily="2" charset="-122"/>
                <a:hlinkClick r:id="rId3"/>
              </a:rPr>
              <a:t>Nsight System </a:t>
            </a:r>
            <a:r>
              <a:rPr lang="zh-CN" altLang="en-US" sz="1600">
                <a:latin typeface="字制区喜脉体" panose="02000603000000000000" pitchFamily="2" charset="-122"/>
                <a:ea typeface="字制区喜脉体" panose="02000603000000000000" pitchFamily="2" charset="-122"/>
                <a:hlinkClick r:id="rId3"/>
              </a:rPr>
              <a:t>和 </a:t>
            </a:r>
            <a:r>
              <a:rPr lang="en-US" altLang="zh-CN" sz="1600">
                <a:latin typeface="字制区喜脉体" panose="02000603000000000000" pitchFamily="2" charset="-122"/>
                <a:ea typeface="字制区喜脉体" panose="02000603000000000000" pitchFamily="2" charset="-122"/>
                <a:hlinkClick r:id="rId3"/>
              </a:rPr>
              <a:t>Nsight Compute_</a:t>
            </a:r>
            <a:r>
              <a:rPr lang="zh-CN" altLang="en-US" sz="1600">
                <a:latin typeface="字制区喜脉体" panose="02000603000000000000" pitchFamily="2" charset="-122"/>
                <a:ea typeface="字制区喜脉体" panose="02000603000000000000" pitchFamily="2" charset="-122"/>
                <a:hlinkClick r:id="rId3"/>
              </a:rPr>
              <a:t>哔哩哔哩</a:t>
            </a:r>
            <a:r>
              <a:rPr lang="en-US" altLang="zh-CN" sz="1600">
                <a:latin typeface="字制区喜脉体" panose="02000603000000000000" pitchFamily="2" charset="-122"/>
                <a:ea typeface="字制区喜脉体" panose="02000603000000000000" pitchFamily="2" charset="-122"/>
                <a:hlinkClick r:id="rId3"/>
              </a:rPr>
              <a:t>_bilibili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40970" y="230505"/>
            <a:ext cx="6767195" cy="4343400"/>
          </a:xfrm>
          <a:prstGeom prst="rect">
            <a:avLst/>
          </a:prstGeom>
        </p:spPr>
      </p:pic>
      <p:pic>
        <p:nvPicPr>
          <p:cNvPr id="6" name="图片 5"/>
          <p:cNvPicPr>
            <a:picLocks noChangeAspect="1"/>
          </p:cNvPicPr>
          <p:nvPr/>
        </p:nvPicPr>
        <p:blipFill>
          <a:blip r:embed="rId3"/>
          <a:stretch>
            <a:fillRect/>
          </a:stretch>
        </p:blipFill>
        <p:spPr>
          <a:xfrm>
            <a:off x="7120890" y="230505"/>
            <a:ext cx="3436620" cy="2194560"/>
          </a:xfrm>
          <a:prstGeom prst="rect">
            <a:avLst/>
          </a:prstGeom>
        </p:spPr>
      </p:pic>
      <p:sp>
        <p:nvSpPr>
          <p:cNvPr id="17" name="矩形 16"/>
          <p:cNvSpPr/>
          <p:nvPr/>
        </p:nvSpPr>
        <p:spPr>
          <a:xfrm>
            <a:off x="300990" y="4942840"/>
            <a:ext cx="4018915" cy="34734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1706880" y="5290185"/>
            <a:ext cx="1362075" cy="237490"/>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threadpool</a:t>
            </a:r>
          </a:p>
        </p:txBody>
      </p:sp>
      <p:sp>
        <p:nvSpPr>
          <p:cNvPr id="2" name="矩形 1"/>
          <p:cNvSpPr/>
          <p:nvPr/>
        </p:nvSpPr>
        <p:spPr>
          <a:xfrm>
            <a:off x="300990" y="5772785"/>
            <a:ext cx="1771650" cy="34734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nvSpPr>
        <p:spPr>
          <a:xfrm>
            <a:off x="425450" y="6126480"/>
            <a:ext cx="1504950" cy="237490"/>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workers(16</a:t>
            </a:r>
            <a:r>
              <a:rPr lang="zh-CN" altLang="en-US" sz="1600" b="1">
                <a:solidFill>
                  <a:schemeClr val="tx1"/>
                </a:solidFill>
                <a:latin typeface="Times New Roman" panose="02020603050405020304" pitchFamily="18" charset="0"/>
                <a:ea typeface="Consolas" panose="020B0609020204030204"/>
                <a:cs typeface="Times New Roman" panose="02020603050405020304" pitchFamily="18" charset="0"/>
              </a:rPr>
              <a:t>个</a:t>
            </a: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a:t>
            </a:r>
          </a:p>
        </p:txBody>
      </p:sp>
      <p:cxnSp>
        <p:nvCxnSpPr>
          <p:cNvPr id="26" name="直接连接符 25"/>
          <p:cNvCxnSpPr/>
          <p:nvPr/>
        </p:nvCxnSpPr>
        <p:spPr>
          <a:xfrm>
            <a:off x="425450" y="5791200"/>
            <a:ext cx="0" cy="33528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a:off x="1931670" y="5772785"/>
            <a:ext cx="0" cy="33528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567690" y="5784850"/>
            <a:ext cx="0" cy="33528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837565" y="5782945"/>
            <a:ext cx="1362075" cy="237490"/>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a:t>
            </a:r>
          </a:p>
        </p:txBody>
      </p:sp>
      <p:cxnSp>
        <p:nvCxnSpPr>
          <p:cNvPr id="38" name="直接箭头连接符 37"/>
          <p:cNvCxnSpPr>
            <a:endCxn id="2" idx="1"/>
          </p:cNvCxnSpPr>
          <p:nvPr/>
        </p:nvCxnSpPr>
        <p:spPr>
          <a:xfrm flipH="1">
            <a:off x="300908" y="5121984"/>
            <a:ext cx="2576195" cy="824865"/>
          </a:xfrm>
          <a:prstGeom prst="straightConnector1">
            <a:avLst/>
          </a:prstGeom>
          <a:ln w="28575" cmpd="sng">
            <a:solidFill>
              <a:schemeClr val="tx1"/>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 idx="1"/>
            <a:endCxn id="17" idx="1"/>
          </p:cNvCxnSpPr>
          <p:nvPr/>
        </p:nvCxnSpPr>
        <p:spPr>
          <a:xfrm flipV="1">
            <a:off x="300908" y="5116904"/>
            <a:ext cx="0" cy="829945"/>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1" name="直接箭头连接符 30"/>
          <p:cNvCxnSpPr>
            <a:endCxn id="17" idx="1"/>
          </p:cNvCxnSpPr>
          <p:nvPr/>
        </p:nvCxnSpPr>
        <p:spPr>
          <a:xfrm flipH="1" flipV="1">
            <a:off x="300908" y="5116904"/>
            <a:ext cx="121920" cy="829945"/>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2" name="直接箭头连接符 31"/>
          <p:cNvCxnSpPr/>
          <p:nvPr/>
        </p:nvCxnSpPr>
        <p:spPr>
          <a:xfrm flipH="1" flipV="1">
            <a:off x="297733" y="5140399"/>
            <a:ext cx="259715" cy="806450"/>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flipV="1">
            <a:off x="297733" y="5126429"/>
            <a:ext cx="1632585" cy="820420"/>
          </a:xfrm>
          <a:prstGeom prst="straightConnector1">
            <a:avLst/>
          </a:prstGeom>
          <a:ln w="28575" cmpd="sng">
            <a:solidFill>
              <a:srgbClr val="FF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2A07B-01D2-3E72-207B-6B2A3F4C17E3}"/>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1E81CB94-3B5F-5762-2693-10370B0FF7E3}"/>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781205AB-9E16-4810-431E-89124AF7F35A}"/>
              </a:ext>
            </a:extLst>
          </p:cNvPr>
          <p:cNvSpPr txBox="1"/>
          <p:nvPr/>
        </p:nvSpPr>
        <p:spPr>
          <a:xfrm>
            <a:off x="5044143" y="477220"/>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6" name="文本框 5">
            <a:extLst>
              <a:ext uri="{FF2B5EF4-FFF2-40B4-BE49-F238E27FC236}">
                <a16:creationId xmlns:a16="http://schemas.microsoft.com/office/drawing/2014/main" id="{E790E270-9A06-7F0E-0A6C-B165686A3818}"/>
              </a:ext>
            </a:extLst>
          </p:cNvPr>
          <p:cNvSpPr txBox="1"/>
          <p:nvPr/>
        </p:nvSpPr>
        <p:spPr>
          <a:xfrm>
            <a:off x="4780725" y="4262872"/>
            <a:ext cx="4980777" cy="2123658"/>
          </a:xfrm>
          <a:prstGeom prst="rect">
            <a:avLst/>
          </a:prstGeom>
          <a:noFill/>
        </p:spPr>
        <p:txBody>
          <a:bodyPr wrap="square">
            <a:spAutoFit/>
          </a:bodyPr>
          <a:lstStyle/>
          <a:p>
            <a:pPr algn="ctr"/>
            <a:r>
              <a:rPr lang="en-US" altLang="zh-CN" sz="6600">
                <a:latin typeface="字制区喜脉体" panose="02000603000000000000" pitchFamily="2" charset="-122"/>
                <a:ea typeface="字制区喜脉体" panose="02000603000000000000" pitchFamily="2" charset="-122"/>
              </a:rPr>
              <a:t>Warp</a:t>
            </a:r>
            <a:r>
              <a:rPr lang="zh-CN" altLang="en-US" sz="6600">
                <a:latin typeface="字制区喜脉体" panose="02000603000000000000" pitchFamily="2" charset="-122"/>
                <a:ea typeface="字制区喜脉体" panose="02000603000000000000" pitchFamily="2" charset="-122"/>
              </a:rPr>
              <a:t>调度与</a:t>
            </a:r>
            <a:r>
              <a:rPr lang="en-US" altLang="zh-CN" sz="6600">
                <a:latin typeface="字制区喜脉体" panose="02000603000000000000" pitchFamily="2" charset="-122"/>
                <a:ea typeface="字制区喜脉体" panose="02000603000000000000" pitchFamily="2" charset="-122"/>
              </a:rPr>
              <a:t>Transpose</a:t>
            </a:r>
            <a:endParaRPr lang="zh-CN" altLang="en-US" sz="66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608506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66091" y="1478189"/>
            <a:ext cx="8920480" cy="828040"/>
          </a:xfrm>
          <a:prstGeom prst="rect">
            <a:avLst/>
          </a:prstGeom>
        </p:spPr>
      </p:pic>
      <p:pic>
        <p:nvPicPr>
          <p:cNvPr id="6" name="图片 5"/>
          <p:cNvPicPr>
            <a:picLocks noChangeAspect="1"/>
          </p:cNvPicPr>
          <p:nvPr/>
        </p:nvPicPr>
        <p:blipFill>
          <a:blip r:embed="rId3"/>
          <a:stretch>
            <a:fillRect/>
          </a:stretch>
        </p:blipFill>
        <p:spPr>
          <a:xfrm>
            <a:off x="1566091" y="2306229"/>
            <a:ext cx="8920480" cy="2673985"/>
          </a:xfrm>
          <a:prstGeom prst="rect">
            <a:avLst/>
          </a:prstGeom>
        </p:spPr>
      </p:pic>
      <p:sp>
        <p:nvSpPr>
          <p:cNvPr id="2" name="矩形 1"/>
          <p:cNvSpPr/>
          <p:nvPr/>
        </p:nvSpPr>
        <p:spPr>
          <a:xfrm>
            <a:off x="1802946" y="4120424"/>
            <a:ext cx="7006590" cy="23685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nvSpPr>
        <p:spPr>
          <a:xfrm>
            <a:off x="8809536" y="3988979"/>
            <a:ext cx="2563495" cy="368300"/>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warp slot</a:t>
            </a:r>
            <a:r>
              <a:rPr lang="zh-CN" altLang="en-US">
                <a:highlight>
                  <a:srgbClr val="FFFF00"/>
                </a:highlight>
                <a:latin typeface="字制区喜脉体" panose="02000603000000000000" pitchFamily="2" charset="-122"/>
                <a:ea typeface="字制区喜脉体" panose="02000603000000000000" pitchFamily="2" charset="-122"/>
              </a:rPr>
              <a:t>都是不满的</a:t>
            </a:r>
          </a:p>
        </p:txBody>
      </p:sp>
      <p:sp>
        <p:nvSpPr>
          <p:cNvPr id="5" name="文本框 4">
            <a:extLst>
              <a:ext uri="{FF2B5EF4-FFF2-40B4-BE49-F238E27FC236}">
                <a16:creationId xmlns:a16="http://schemas.microsoft.com/office/drawing/2014/main" id="{A02F8CE2-9B18-69CB-5E28-7A2ABA80B3D6}"/>
              </a:ext>
            </a:extLst>
          </p:cNvPr>
          <p:cNvSpPr txBox="1"/>
          <p:nvPr/>
        </p:nvSpPr>
        <p:spPr>
          <a:xfrm>
            <a:off x="280554" y="289612"/>
            <a:ext cx="9229206" cy="707886"/>
          </a:xfrm>
          <a:prstGeom prst="rect">
            <a:avLst/>
          </a:prstGeom>
          <a:noFill/>
        </p:spPr>
        <p:txBody>
          <a:bodyPr wrap="square" rtlCol="0">
            <a:spAutoFit/>
          </a:bodyPr>
          <a:lstStyle/>
          <a:p>
            <a:r>
              <a:rPr lang="en-US" altLang="zh-CN" sz="4000">
                <a:latin typeface="字制区喜脉体" panose="02000603000000000000" pitchFamily="2" charset="-122"/>
                <a:ea typeface="字制区喜脉体" panose="02000603000000000000" pitchFamily="2" charset="-122"/>
              </a:rPr>
              <a:t>Naive</a:t>
            </a:r>
            <a:r>
              <a:rPr lang="zh-CN" altLang="en-US" sz="4000">
                <a:latin typeface="字制区喜脉体" panose="02000603000000000000" pitchFamily="2" charset="-122"/>
                <a:ea typeface="字制区喜脉体" panose="02000603000000000000" pitchFamily="2" charset="-122"/>
              </a:rPr>
              <a:t>版本不同的</a:t>
            </a:r>
            <a:r>
              <a:rPr lang="en-US" altLang="zh-CN" sz="4000">
                <a:latin typeface="字制区喜脉体" panose="02000603000000000000" pitchFamily="2" charset="-122"/>
                <a:ea typeface="字制区喜脉体" panose="02000603000000000000" pitchFamily="2" charset="-122"/>
              </a:rPr>
              <a:t>block</a:t>
            </a:r>
            <a:r>
              <a:rPr lang="zh-CN" altLang="en-US" sz="4000">
                <a:latin typeface="字制区喜脉体" panose="02000603000000000000" pitchFamily="2" charset="-122"/>
                <a:ea typeface="字制区喜脉体" panose="02000603000000000000" pitchFamily="2" charset="-122"/>
              </a:rPr>
              <a:t>排布分析</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79475" y="1226910"/>
            <a:ext cx="10433050" cy="968375"/>
          </a:xfrm>
          <a:prstGeom prst="rect">
            <a:avLst/>
          </a:prstGeom>
        </p:spPr>
      </p:pic>
      <p:pic>
        <p:nvPicPr>
          <p:cNvPr id="7" name="图片 6"/>
          <p:cNvPicPr>
            <a:picLocks noChangeAspect="1"/>
          </p:cNvPicPr>
          <p:nvPr/>
        </p:nvPicPr>
        <p:blipFill>
          <a:blip r:embed="rId3"/>
          <a:stretch>
            <a:fillRect/>
          </a:stretch>
        </p:blipFill>
        <p:spPr>
          <a:xfrm>
            <a:off x="879475" y="2195285"/>
            <a:ext cx="10433050" cy="4466590"/>
          </a:xfrm>
          <a:prstGeom prst="rect">
            <a:avLst/>
          </a:prstGeom>
        </p:spPr>
      </p:pic>
      <p:sp>
        <p:nvSpPr>
          <p:cNvPr id="2" name="文本框 1">
            <a:extLst>
              <a:ext uri="{FF2B5EF4-FFF2-40B4-BE49-F238E27FC236}">
                <a16:creationId xmlns:a16="http://schemas.microsoft.com/office/drawing/2014/main" id="{86DD6590-94A3-83CD-0468-082AE1F014B4}"/>
              </a:ext>
            </a:extLst>
          </p:cNvPr>
          <p:cNvSpPr txBox="1"/>
          <p:nvPr/>
        </p:nvSpPr>
        <p:spPr>
          <a:xfrm>
            <a:off x="280554" y="289612"/>
            <a:ext cx="9229206" cy="707886"/>
          </a:xfrm>
          <a:prstGeom prst="rect">
            <a:avLst/>
          </a:prstGeom>
          <a:noFill/>
        </p:spPr>
        <p:txBody>
          <a:bodyPr wrap="square" rtlCol="0">
            <a:spAutoFit/>
          </a:bodyPr>
          <a:lstStyle/>
          <a:p>
            <a:r>
              <a:rPr lang="en-US" altLang="zh-CN" sz="4000">
                <a:latin typeface="字制区喜脉体" panose="02000603000000000000" pitchFamily="2" charset="-122"/>
                <a:ea typeface="字制区喜脉体" panose="02000603000000000000" pitchFamily="2" charset="-122"/>
              </a:rPr>
              <a:t>Naive</a:t>
            </a:r>
            <a:r>
              <a:rPr lang="zh-CN" altLang="en-US" sz="4000">
                <a:latin typeface="字制区喜脉体" panose="02000603000000000000" pitchFamily="2" charset="-122"/>
                <a:ea typeface="字制区喜脉体" panose="02000603000000000000" pitchFamily="2" charset="-122"/>
              </a:rPr>
              <a:t>版本不同的</a:t>
            </a:r>
            <a:r>
              <a:rPr lang="en-US" altLang="zh-CN" sz="4000">
                <a:latin typeface="字制区喜脉体" panose="02000603000000000000" pitchFamily="2" charset="-122"/>
                <a:ea typeface="字制区喜脉体" panose="02000603000000000000" pitchFamily="2" charset="-122"/>
              </a:rPr>
              <a:t>block</a:t>
            </a:r>
            <a:r>
              <a:rPr lang="zh-CN" altLang="en-US" sz="4000">
                <a:latin typeface="字制区喜脉体" panose="02000603000000000000" pitchFamily="2" charset="-122"/>
                <a:ea typeface="字制区喜脉体" panose="02000603000000000000" pitchFamily="2" charset="-122"/>
              </a:rPr>
              <a:t>排布分析</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54050" y="523874"/>
            <a:ext cx="9366885" cy="304800"/>
          </a:xfrm>
          <a:prstGeom prst="rect">
            <a:avLst/>
          </a:prstGeom>
        </p:spPr>
      </p:pic>
      <p:pic>
        <p:nvPicPr>
          <p:cNvPr id="5" name="图片 4"/>
          <p:cNvPicPr>
            <a:picLocks noChangeAspect="1"/>
          </p:cNvPicPr>
          <p:nvPr/>
        </p:nvPicPr>
        <p:blipFill>
          <a:blip r:embed="rId3"/>
          <a:stretch>
            <a:fillRect/>
          </a:stretch>
        </p:blipFill>
        <p:spPr>
          <a:xfrm>
            <a:off x="654050" y="942657"/>
            <a:ext cx="5746750" cy="2705100"/>
          </a:xfrm>
          <a:prstGeom prst="rect">
            <a:avLst/>
          </a:prstGeom>
        </p:spPr>
      </p:pic>
      <p:sp>
        <p:nvSpPr>
          <p:cNvPr id="6" name="文本框 5"/>
          <p:cNvSpPr txBox="1"/>
          <p:nvPr/>
        </p:nvSpPr>
        <p:spPr>
          <a:xfrm>
            <a:off x="569595" y="3761740"/>
            <a:ext cx="10004425" cy="119888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smsp_average_warps_issue_stalled_long_scoreboard_per_issue_active.ratio</a:t>
            </a:r>
          </a:p>
          <a:p>
            <a:r>
              <a:rPr lang="en-US" altLang="zh-CN" sz="1200" b="1">
                <a:latin typeface="字制区喜脉体" panose="02000603000000000000" pitchFamily="2" charset="-122"/>
                <a:ea typeface="字制区喜脉体" panose="02000603000000000000" pitchFamily="2" charset="-122"/>
              </a:rPr>
              <a:t>average # of warps resident per issue cycle, waiting for a scoreboard dependency on L1TEX (local, global, surface, tex) operation (This ratio metric represents the value expressed as a ratio across all sub - unit instances) Warp was stalled waiting for a scoreboard dependency on a L1TEX (local, global, surface, tex) operation.To reduce the number of cycles waiting on L1TEX data accesses verify the memory access patterns are optimal for the target architecture. Also, attempt to increase cache hit rates by increasing data locality, or by changing the cache configuration, and consider moving frequently used data to shared memory.</a:t>
            </a:r>
          </a:p>
        </p:txBody>
      </p:sp>
      <p:sp>
        <p:nvSpPr>
          <p:cNvPr id="7" name="文本框 6"/>
          <p:cNvSpPr txBox="1"/>
          <p:nvPr/>
        </p:nvSpPr>
        <p:spPr>
          <a:xfrm>
            <a:off x="569595" y="5001669"/>
            <a:ext cx="10086340" cy="1077218"/>
          </a:xfrm>
          <a:prstGeom prst="rect">
            <a:avLst/>
          </a:prstGeom>
        </p:spPr>
        <p:txBody>
          <a:bodyPr wrap="square">
            <a:spAutoFit/>
          </a:bodyPr>
          <a:lstStyle/>
          <a:p>
            <a:pPr marL="0" indent="0"/>
            <a:r>
              <a:rPr lang="zh-CN" altLang="en-US" sz="1600" b="0" i="0">
                <a:latin typeface="字制区喜脉体" panose="02000603000000000000" pitchFamily="2" charset="-122"/>
                <a:ea typeface="字制区喜脉体" panose="02000603000000000000" pitchFamily="2" charset="-122"/>
              </a:rPr>
              <a:t>每个发射周期中驻留的平均线程束数量，这些线程束在等待 </a:t>
            </a:r>
            <a:r>
              <a:rPr lang="en-US" altLang="zh-CN" sz="1600" b="0" i="0">
                <a:latin typeface="字制区喜脉体" panose="02000603000000000000" pitchFamily="2" charset="-122"/>
                <a:ea typeface="字制区喜脉体" panose="02000603000000000000" pitchFamily="2" charset="-122"/>
              </a:rPr>
              <a:t>L1TEX</a:t>
            </a:r>
            <a:r>
              <a:rPr lang="zh-CN" altLang="en-US" sz="1600" b="0" i="0">
                <a:latin typeface="字制区喜脉体" panose="02000603000000000000" pitchFamily="2" charset="-122"/>
                <a:ea typeface="字制区喜脉体" panose="02000603000000000000" pitchFamily="2" charset="-122"/>
              </a:rPr>
              <a:t>（本地、全局、表面、纹理）操作的记分牌依赖（此比率度量表示为所有子单元实例的比率值）。线程束在</a:t>
            </a:r>
            <a:r>
              <a:rPr lang="zh-CN" altLang="en-US" sz="1600" b="0" i="0">
                <a:highlight>
                  <a:srgbClr val="FFFF00"/>
                </a:highlight>
                <a:latin typeface="字制区喜脉体" panose="02000603000000000000" pitchFamily="2" charset="-122"/>
                <a:ea typeface="字制区喜脉体" panose="02000603000000000000" pitchFamily="2" charset="-122"/>
              </a:rPr>
              <a:t>等待 </a:t>
            </a:r>
            <a:r>
              <a:rPr lang="en-US" altLang="zh-CN" sz="1600" b="0" i="0">
                <a:highlight>
                  <a:srgbClr val="FFFF00"/>
                </a:highlight>
                <a:latin typeface="字制区喜脉体" panose="02000603000000000000" pitchFamily="2" charset="-122"/>
                <a:ea typeface="字制区喜脉体" panose="02000603000000000000" pitchFamily="2" charset="-122"/>
              </a:rPr>
              <a:t>L1TEX</a:t>
            </a:r>
            <a:r>
              <a:rPr lang="zh-CN" altLang="en-US" sz="1600" b="0" i="0">
                <a:highlight>
                  <a:srgbClr val="FFFF00"/>
                </a:highlight>
                <a:latin typeface="字制区喜脉体" panose="02000603000000000000" pitchFamily="2" charset="-122"/>
                <a:ea typeface="字制区喜脉体" panose="02000603000000000000" pitchFamily="2" charset="-122"/>
              </a:rPr>
              <a:t>（本地、全局、表面、纹理）操作</a:t>
            </a:r>
            <a:r>
              <a:rPr lang="zh-CN" altLang="en-US" sz="1600" b="0" i="0">
                <a:latin typeface="字制区喜脉体" panose="02000603000000000000" pitchFamily="2" charset="-122"/>
                <a:ea typeface="字制区喜脉体" panose="02000603000000000000" pitchFamily="2" charset="-122"/>
              </a:rPr>
              <a:t>的记分牌依赖时停滞。为减少等待 </a:t>
            </a:r>
            <a:r>
              <a:rPr lang="en-US" altLang="zh-CN" sz="1600" b="0" i="0">
                <a:latin typeface="字制区喜脉体" panose="02000603000000000000" pitchFamily="2" charset="-122"/>
                <a:ea typeface="字制区喜脉体" panose="02000603000000000000" pitchFamily="2" charset="-122"/>
              </a:rPr>
              <a:t>L1TEX </a:t>
            </a:r>
            <a:r>
              <a:rPr lang="zh-CN" altLang="en-US" sz="1600" b="0" i="0">
                <a:latin typeface="字制区喜脉体" panose="02000603000000000000" pitchFamily="2" charset="-122"/>
                <a:ea typeface="字制区喜脉体" panose="02000603000000000000" pitchFamily="2" charset="-122"/>
              </a:rPr>
              <a:t>数据访问的周期数，需验证内存访问模式对于目标架构是否为最优。此外，尝试通过提高数据局部性或改变缓存配置来提高缓存命中率，并考虑将频繁使用的数据移至共享内存。</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1160" y="302260"/>
            <a:ext cx="11409680" cy="365125"/>
          </a:xfrm>
          <a:prstGeom prst="rect">
            <a:avLst/>
          </a:prstGeom>
        </p:spPr>
      </p:pic>
      <p:sp>
        <p:nvSpPr>
          <p:cNvPr id="5" name="文本框 4"/>
          <p:cNvSpPr txBox="1"/>
          <p:nvPr/>
        </p:nvSpPr>
        <p:spPr>
          <a:xfrm>
            <a:off x="342265" y="859790"/>
            <a:ext cx="11293475" cy="1815882"/>
          </a:xfrm>
          <a:prstGeom prst="rect">
            <a:avLst/>
          </a:prstGeom>
        </p:spPr>
        <p:txBody>
          <a:bodyPr wrap="square">
            <a:spAutoFit/>
          </a:bodyPr>
          <a:lstStyle/>
          <a:p>
            <a:pPr marL="0" indent="0"/>
            <a:r>
              <a:rPr lang="en-US" altLang="zh-CN" sz="1600" b="0" i="0">
                <a:latin typeface="字制区喜脉体" panose="02000603000000000000" pitchFamily="2" charset="-122"/>
                <a:ea typeface="字制区喜脉体" panose="02000603000000000000" pitchFamily="2" charset="-122"/>
              </a:rPr>
              <a:t>smsp_average_warps_issue_stalled_drain_per_issue_active.ratio</a:t>
            </a:r>
          </a:p>
          <a:p>
            <a:pPr marL="0" indent="0"/>
            <a:r>
              <a:rPr lang="en-US" altLang="zh-CN" sz="1600" b="0" i="0">
                <a:latin typeface="字制区喜脉体" panose="02000603000000000000" pitchFamily="2" charset="-122"/>
                <a:ea typeface="字制区喜脉体" panose="02000603000000000000" pitchFamily="2" charset="-122"/>
              </a:rPr>
              <a:t>average # of warps resident per issue cycle, waiting after EXIT for all memory instructions to complete so that warp resources can be freed (This ratio metric represents the value expressed as a ratio across all sub - unit instances) Warp was stalled after EXIT waiting for all memory instructions to complete so that warp resources can be freed. A high number of stalls due to draining warps typically occurs when a lot of data is written to memory towards the end of a kernel. Make sure the memory access patterns of these store operations are optimal for the target architecture and consider parallelized data reduction, if applicable.</a:t>
            </a:r>
          </a:p>
        </p:txBody>
      </p:sp>
      <p:sp>
        <p:nvSpPr>
          <p:cNvPr id="6" name="文本框 5"/>
          <p:cNvSpPr txBox="1"/>
          <p:nvPr/>
        </p:nvSpPr>
        <p:spPr>
          <a:xfrm>
            <a:off x="342265" y="2730500"/>
            <a:ext cx="11244580" cy="1076325"/>
          </a:xfrm>
          <a:prstGeom prst="rect">
            <a:avLst/>
          </a:prstGeom>
        </p:spPr>
        <p:txBody>
          <a:bodyPr wrap="square">
            <a:spAutoFit/>
          </a:bodyPr>
          <a:lstStyle/>
          <a:p>
            <a:pPr marL="0" indent="0"/>
            <a:r>
              <a:rPr lang="zh-CN" altLang="en-US" sz="1600" b="0" i="0">
                <a:latin typeface="字制区喜脉体" panose="02000603000000000000" pitchFamily="2" charset="-122"/>
                <a:ea typeface="字制区喜脉体" panose="02000603000000000000" pitchFamily="2" charset="-122"/>
              </a:rPr>
              <a:t>每个发射周期中驻留的平均线程束数量，在线程束退出（</a:t>
            </a:r>
            <a:r>
              <a:rPr lang="en-US" altLang="zh-CN" sz="1600" b="0" i="0">
                <a:latin typeface="字制区喜脉体" panose="02000603000000000000" pitchFamily="2" charset="-122"/>
                <a:ea typeface="字制区喜脉体" panose="02000603000000000000" pitchFamily="2" charset="-122"/>
              </a:rPr>
              <a:t>EXIT</a:t>
            </a:r>
            <a:r>
              <a:rPr lang="zh-CN" altLang="en-US" sz="1600" b="0" i="0">
                <a:latin typeface="字制区喜脉体" panose="02000603000000000000" pitchFamily="2" charset="-122"/>
                <a:ea typeface="字制区喜脉体" panose="02000603000000000000" pitchFamily="2" charset="-122"/>
              </a:rPr>
              <a:t>）后等待所有内存指令完成，以便释放线程束资源（该比率指标表示为所有子单元实例的比率值）。线程束在线束退出后停滞，等待所有内存指令完成，以便释放线程束资源。</a:t>
            </a:r>
            <a:r>
              <a:rPr lang="zh-CN" altLang="en-US" sz="1600" b="0" i="0">
                <a:highlight>
                  <a:srgbClr val="FFFF00"/>
                </a:highlight>
                <a:latin typeface="字制区喜脉体" panose="02000603000000000000" pitchFamily="2" charset="-122"/>
                <a:ea typeface="字制区喜脉体" panose="02000603000000000000" pitchFamily="2" charset="-122"/>
              </a:rPr>
              <a:t>当在内核结束时大量数据写入内存时，通常会因线程束排空而出现大量停滞</a:t>
            </a:r>
            <a:r>
              <a:rPr lang="zh-CN" altLang="en-US" sz="1600" b="0" i="0">
                <a:latin typeface="字制区喜脉体" panose="02000603000000000000" pitchFamily="2" charset="-122"/>
                <a:ea typeface="字制区喜脉体" panose="02000603000000000000" pitchFamily="2" charset="-122"/>
              </a:rPr>
              <a:t>。确保这些存储操作的内存访问模式对于目标架构是最优的，并在适用的情况下考虑并行化数据缩减。</a:t>
            </a:r>
          </a:p>
        </p:txBody>
      </p:sp>
      <p:pic>
        <p:nvPicPr>
          <p:cNvPr id="7" name="图片 6"/>
          <p:cNvPicPr>
            <a:picLocks noChangeAspect="1"/>
          </p:cNvPicPr>
          <p:nvPr/>
        </p:nvPicPr>
        <p:blipFill>
          <a:blip r:embed="rId3"/>
          <a:stretch>
            <a:fillRect/>
          </a:stretch>
        </p:blipFill>
        <p:spPr>
          <a:xfrm>
            <a:off x="454478" y="4087495"/>
            <a:ext cx="5365750" cy="18478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4729" y="890270"/>
            <a:ext cx="10397490" cy="2061210"/>
          </a:xfrm>
          <a:prstGeom prst="rect">
            <a:avLst/>
          </a:prstGeom>
        </p:spPr>
        <p:txBody>
          <a:bodyPr wrap="square">
            <a:spAutoFit/>
          </a:bodyPr>
          <a:lstStyle/>
          <a:p>
            <a:pPr marL="0" indent="0"/>
            <a:r>
              <a:rPr lang="en-US" altLang="zh-CN" sz="1600" b="0" i="0">
                <a:latin typeface="字制区喜脉体" panose="02000603000000000000" pitchFamily="2" charset="-122"/>
                <a:ea typeface="字制区喜脉体" panose="02000603000000000000" pitchFamily="2" charset="-122"/>
              </a:rPr>
              <a:t>smsp_average_warps_issue_stalled_short_scoreboard_per_issue_active.ratio</a:t>
            </a:r>
          </a:p>
          <a:p>
            <a:pPr marL="0" indent="0"/>
            <a:r>
              <a:rPr lang="en-US" altLang="zh-CN" sz="1600" b="0" i="0">
                <a:latin typeface="字制区喜脉体" panose="02000603000000000000" pitchFamily="2" charset="-122"/>
                <a:ea typeface="字制区喜脉体" panose="02000603000000000000" pitchFamily="2" charset="-122"/>
              </a:rPr>
              <a:t>average # of warps resident per issue cycle, waiting for a scoreboard dependency on MIO operation (other than (local, global, surface, tex) (This ratio metric represents the value expressed as a ratio across all sub - unit instances)Warp was stalled waiting for a scoreboard dependency on a MIO (memory input/output) operation (not to L1TEX). The primary reason for a high number of stalls due to short scoreboards is typically memory operations to shared memory. Other reasons include frequent execution of special math instructions (e.g. MFU0) or dynamic branching (e.g. BRX, JMX).Verify if there are shared memory operations and reduce bank conflicts, if applicable.</a:t>
            </a:r>
          </a:p>
        </p:txBody>
      </p:sp>
      <p:pic>
        <p:nvPicPr>
          <p:cNvPr id="5" name="图片 4"/>
          <p:cNvPicPr>
            <a:picLocks noChangeAspect="1"/>
          </p:cNvPicPr>
          <p:nvPr/>
        </p:nvPicPr>
        <p:blipFill>
          <a:blip r:embed="rId2"/>
          <a:stretch>
            <a:fillRect/>
          </a:stretch>
        </p:blipFill>
        <p:spPr>
          <a:xfrm>
            <a:off x="464729" y="497840"/>
            <a:ext cx="9251315" cy="356235"/>
          </a:xfrm>
          <a:prstGeom prst="rect">
            <a:avLst/>
          </a:prstGeom>
        </p:spPr>
      </p:pic>
      <p:sp>
        <p:nvSpPr>
          <p:cNvPr id="6" name="文本框 5"/>
          <p:cNvSpPr txBox="1"/>
          <p:nvPr/>
        </p:nvSpPr>
        <p:spPr>
          <a:xfrm>
            <a:off x="464729" y="3001010"/>
            <a:ext cx="10125075" cy="1322070"/>
          </a:xfrm>
          <a:prstGeom prst="rect">
            <a:avLst/>
          </a:prstGeom>
        </p:spPr>
        <p:txBody>
          <a:bodyPr wrap="square">
            <a:spAutoFit/>
          </a:bodyPr>
          <a:lstStyle/>
          <a:p>
            <a:pPr marL="0" indent="0"/>
            <a:r>
              <a:rPr lang="zh-CN" altLang="en-US" sz="1600" b="0" i="0">
                <a:latin typeface="字制区喜脉体" panose="02000603000000000000" pitchFamily="2" charset="-122"/>
                <a:ea typeface="字制区喜脉体" panose="02000603000000000000" pitchFamily="2" charset="-122"/>
              </a:rPr>
              <a:t>每个发射周期中驻留的平均线程束数量，这些线程束在等待除（本地、全局、表面、纹理）操作之外的 </a:t>
            </a:r>
            <a:r>
              <a:rPr lang="en-US" altLang="zh-CN" sz="1600" b="0" i="0">
                <a:latin typeface="字制区喜脉体" panose="02000603000000000000" pitchFamily="2" charset="-122"/>
                <a:ea typeface="字制区喜脉体" panose="02000603000000000000" pitchFamily="2" charset="-122"/>
              </a:rPr>
              <a:t>MIO</a:t>
            </a:r>
            <a:r>
              <a:rPr lang="zh-CN" altLang="en-US" sz="1600" b="0" i="0">
                <a:latin typeface="字制区喜脉体" panose="02000603000000000000" pitchFamily="2" charset="-122"/>
                <a:ea typeface="字制区喜脉体" panose="02000603000000000000" pitchFamily="2" charset="-122"/>
              </a:rPr>
              <a:t>（内存输入 </a:t>
            </a:r>
            <a:r>
              <a:rPr lang="en-US" altLang="zh-CN" sz="1600" b="0" i="0">
                <a:latin typeface="字制区喜脉体" panose="02000603000000000000" pitchFamily="2" charset="-122"/>
                <a:ea typeface="字制区喜脉体" panose="02000603000000000000" pitchFamily="2" charset="-122"/>
              </a:rPr>
              <a:t>/ </a:t>
            </a:r>
            <a:r>
              <a:rPr lang="zh-CN" altLang="en-US" sz="1600" b="0" i="0">
                <a:latin typeface="字制区喜脉体" panose="02000603000000000000" pitchFamily="2" charset="-122"/>
                <a:ea typeface="字制区喜脉体" panose="02000603000000000000" pitchFamily="2" charset="-122"/>
              </a:rPr>
              <a:t>输出）操作的记分牌依赖（此比率度量表示为所有子单元实例的比率值）。线程束在等待 </a:t>
            </a:r>
            <a:r>
              <a:rPr lang="en-US" altLang="zh-CN" sz="1600" b="0" i="0">
                <a:latin typeface="字制区喜脉体" panose="02000603000000000000" pitchFamily="2" charset="-122"/>
                <a:ea typeface="字制区喜脉体" panose="02000603000000000000" pitchFamily="2" charset="-122"/>
              </a:rPr>
              <a:t>MIO</a:t>
            </a:r>
            <a:r>
              <a:rPr lang="zh-CN" altLang="en-US" sz="1600" b="0" i="0">
                <a:latin typeface="字制区喜脉体" panose="02000603000000000000" pitchFamily="2" charset="-122"/>
                <a:ea typeface="字制区喜脉体" panose="02000603000000000000" pitchFamily="2" charset="-122"/>
              </a:rPr>
              <a:t>（内存输入 </a:t>
            </a:r>
            <a:r>
              <a:rPr lang="en-US" altLang="zh-CN" sz="1600" b="0" i="0">
                <a:latin typeface="字制区喜脉体" panose="02000603000000000000" pitchFamily="2" charset="-122"/>
                <a:ea typeface="字制区喜脉体" panose="02000603000000000000" pitchFamily="2" charset="-122"/>
              </a:rPr>
              <a:t>/ </a:t>
            </a:r>
            <a:r>
              <a:rPr lang="zh-CN" altLang="en-US" sz="1600" b="0" i="0">
                <a:latin typeface="字制区喜脉体" panose="02000603000000000000" pitchFamily="2" charset="-122"/>
                <a:ea typeface="字制区喜脉体" panose="02000603000000000000" pitchFamily="2" charset="-122"/>
              </a:rPr>
              <a:t>输出）操作（而非 </a:t>
            </a:r>
            <a:r>
              <a:rPr lang="en-US" altLang="zh-CN" sz="1600" b="0" i="0">
                <a:latin typeface="字制区喜脉体" panose="02000603000000000000" pitchFamily="2" charset="-122"/>
                <a:ea typeface="字制区喜脉体" panose="02000603000000000000" pitchFamily="2" charset="-122"/>
              </a:rPr>
              <a:t>L1TEX</a:t>
            </a:r>
            <a:r>
              <a:rPr lang="zh-CN" altLang="en-US" sz="1600" b="0" i="0">
                <a:latin typeface="字制区喜脉体" panose="02000603000000000000" pitchFamily="2" charset="-122"/>
                <a:ea typeface="字制区喜脉体" panose="02000603000000000000" pitchFamily="2" charset="-122"/>
              </a:rPr>
              <a:t>）的记分牌依赖时停滞。由于短记分牌导致大量停滞的</a:t>
            </a:r>
            <a:r>
              <a:rPr lang="zh-CN" altLang="en-US" sz="1600" b="0" i="0">
                <a:highlight>
                  <a:srgbClr val="FFFF00"/>
                </a:highlight>
                <a:latin typeface="字制区喜脉体" panose="02000603000000000000" pitchFamily="2" charset="-122"/>
                <a:ea typeface="字制区喜脉体" panose="02000603000000000000" pitchFamily="2" charset="-122"/>
              </a:rPr>
              <a:t>主要原因通常是对共享内存的内存操作。其他原因包括频繁执行特殊数学指令（例如 </a:t>
            </a:r>
            <a:r>
              <a:rPr lang="en-US" altLang="zh-CN" sz="1600" b="0" i="0">
                <a:highlight>
                  <a:srgbClr val="FFFF00"/>
                </a:highlight>
                <a:latin typeface="字制区喜脉体" panose="02000603000000000000" pitchFamily="2" charset="-122"/>
                <a:ea typeface="字制区喜脉体" panose="02000603000000000000" pitchFamily="2" charset="-122"/>
              </a:rPr>
              <a:t>MFU0</a:t>
            </a:r>
            <a:r>
              <a:rPr lang="zh-CN" altLang="en-US" sz="1600" b="0" i="0">
                <a:highlight>
                  <a:srgbClr val="FFFF00"/>
                </a:highlight>
                <a:latin typeface="字制区喜脉体" panose="02000603000000000000" pitchFamily="2" charset="-122"/>
                <a:ea typeface="字制区喜脉体" panose="02000603000000000000" pitchFamily="2" charset="-122"/>
              </a:rPr>
              <a:t>）或动态分支（例如 </a:t>
            </a:r>
            <a:r>
              <a:rPr lang="en-US" altLang="zh-CN" sz="1600" b="0" i="0">
                <a:highlight>
                  <a:srgbClr val="FFFF00"/>
                </a:highlight>
                <a:latin typeface="字制区喜脉体" panose="02000603000000000000" pitchFamily="2" charset="-122"/>
                <a:ea typeface="字制区喜脉体" panose="02000603000000000000" pitchFamily="2" charset="-122"/>
              </a:rPr>
              <a:t>BRX</a:t>
            </a:r>
            <a:r>
              <a:rPr lang="zh-CN" altLang="en-US" sz="1600" b="0" i="0">
                <a:highlight>
                  <a:srgbClr val="FFFF00"/>
                </a:highlight>
                <a:latin typeface="字制区喜脉体" panose="02000603000000000000" pitchFamily="2" charset="-122"/>
                <a:ea typeface="字制区喜脉体" panose="02000603000000000000" pitchFamily="2" charset="-122"/>
              </a:rPr>
              <a:t>、</a:t>
            </a:r>
            <a:r>
              <a:rPr lang="en-US" altLang="zh-CN" sz="1600" b="0" i="0">
                <a:highlight>
                  <a:srgbClr val="FFFF00"/>
                </a:highlight>
                <a:latin typeface="字制区喜脉体" panose="02000603000000000000" pitchFamily="2" charset="-122"/>
                <a:ea typeface="字制区喜脉体" panose="02000603000000000000" pitchFamily="2" charset="-122"/>
              </a:rPr>
              <a:t>JMX</a:t>
            </a:r>
            <a:r>
              <a:rPr lang="zh-CN" altLang="en-US" sz="1600" b="0" i="0">
                <a:highlight>
                  <a:srgbClr val="FFFF00"/>
                </a:highlight>
                <a:latin typeface="字制区喜脉体" panose="02000603000000000000" pitchFamily="2" charset="-122"/>
                <a:ea typeface="字制区喜脉体" panose="02000603000000000000" pitchFamily="2" charset="-122"/>
              </a:rPr>
              <a:t>）</a:t>
            </a:r>
            <a:r>
              <a:rPr lang="zh-CN" altLang="en-US" sz="1600" b="0" i="0">
                <a:latin typeface="字制区喜脉体" panose="02000603000000000000" pitchFamily="2" charset="-122"/>
                <a:ea typeface="字制区喜脉体" panose="02000603000000000000" pitchFamily="2" charset="-122"/>
              </a:rPr>
              <a:t>。如果适用，检查是否存在共享内存操作并减少存储体冲突。</a:t>
            </a:r>
          </a:p>
        </p:txBody>
      </p:sp>
      <p:pic>
        <p:nvPicPr>
          <p:cNvPr id="7" name="图片 6"/>
          <p:cNvPicPr>
            <a:picLocks noChangeAspect="1"/>
          </p:cNvPicPr>
          <p:nvPr/>
        </p:nvPicPr>
        <p:blipFill>
          <a:blip r:embed="rId3"/>
          <a:stretch>
            <a:fillRect/>
          </a:stretch>
        </p:blipFill>
        <p:spPr>
          <a:xfrm>
            <a:off x="6996339" y="4166326"/>
            <a:ext cx="3865880" cy="257111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671830" y="809625"/>
            <a:ext cx="5899150" cy="3524250"/>
          </a:xfrm>
          <a:prstGeom prst="rect">
            <a:avLst/>
          </a:prstGeom>
        </p:spPr>
      </p:pic>
      <p:pic>
        <p:nvPicPr>
          <p:cNvPr id="7" name="图片 6"/>
          <p:cNvPicPr>
            <a:picLocks noChangeAspect="1"/>
          </p:cNvPicPr>
          <p:nvPr/>
        </p:nvPicPr>
        <p:blipFill>
          <a:blip r:embed="rId3"/>
          <a:stretch>
            <a:fillRect/>
          </a:stretch>
        </p:blipFill>
        <p:spPr>
          <a:xfrm>
            <a:off x="671830" y="203200"/>
            <a:ext cx="6487795" cy="467360"/>
          </a:xfrm>
          <a:prstGeom prst="rect">
            <a:avLst/>
          </a:prstGeom>
        </p:spPr>
      </p:pic>
      <p:sp>
        <p:nvSpPr>
          <p:cNvPr id="8" name="文本框 7"/>
          <p:cNvSpPr txBox="1"/>
          <p:nvPr/>
        </p:nvSpPr>
        <p:spPr>
          <a:xfrm>
            <a:off x="511810" y="4551045"/>
            <a:ext cx="11566525" cy="1569660"/>
          </a:xfrm>
          <a:prstGeom prst="rect">
            <a:avLst/>
          </a:prstGeom>
        </p:spPr>
        <p:txBody>
          <a:bodyPr wrap="square">
            <a:spAutoFit/>
          </a:bodyPr>
          <a:lstStyle/>
          <a:p>
            <a:pPr marL="0" indent="0"/>
            <a:r>
              <a:rPr lang="en-US" altLang="zh-CN" sz="1600" b="0" i="0">
                <a:latin typeface="字制区喜脉体" panose="02000603000000000000" pitchFamily="2" charset="-122"/>
                <a:ea typeface="字制区喜脉体" panose="02000603000000000000" pitchFamily="2" charset="-122"/>
              </a:rPr>
              <a:t>smsp_average_warps_issue_stalled_lg_throttle_per_issue_active.ratio</a:t>
            </a:r>
          </a:p>
          <a:p>
            <a:pPr marL="0" indent="0"/>
            <a:r>
              <a:rPr lang="en-US" altLang="zh-CN" sz="1600" b="0" i="0">
                <a:latin typeface="字制区喜脉体" panose="02000603000000000000" pitchFamily="2" charset="-122"/>
                <a:ea typeface="字制区喜脉体" panose="02000603000000000000" pitchFamily="2" charset="-122"/>
              </a:rPr>
              <a:t>average # of warps resident per issue cycle, waiting for a free entry in the LSU instruction queue (This ratio metric represents the value expressed as a ratio across all sub - unit instances) Warp was stalled waiting for the L1 instruction queue for local and global (LG) memory operations to be not full. Typically, this stall occurs only when executing local or global memory instructions extremely frequently. If applicable, consider combining multiple lower - width memory operations into fewer wider memory operations and try interleaving memory operations and math instructions.</a:t>
            </a:r>
          </a:p>
        </p:txBody>
      </p:sp>
      <p:sp>
        <p:nvSpPr>
          <p:cNvPr id="9" name="文本框 8"/>
          <p:cNvSpPr txBox="1"/>
          <p:nvPr/>
        </p:nvSpPr>
        <p:spPr>
          <a:xfrm>
            <a:off x="6703695" y="1161415"/>
            <a:ext cx="5080000" cy="1815882"/>
          </a:xfrm>
          <a:prstGeom prst="rect">
            <a:avLst/>
          </a:prstGeom>
        </p:spPr>
        <p:txBody>
          <a:bodyPr>
            <a:spAutoFit/>
          </a:bodyPr>
          <a:lstStyle/>
          <a:p>
            <a:pPr marL="0" indent="0"/>
            <a:r>
              <a:rPr lang="zh-CN" altLang="en-US" sz="1600" b="0" i="0">
                <a:latin typeface="字制区喜脉体" panose="02000603000000000000" pitchFamily="2" charset="-122"/>
                <a:ea typeface="字制区喜脉体" panose="02000603000000000000" pitchFamily="2" charset="-122"/>
              </a:rPr>
              <a:t>每个问题周期中驻留的平均线程束数量，这些线程束在等待 </a:t>
            </a:r>
            <a:r>
              <a:rPr lang="en-US" altLang="zh-CN" sz="1600" b="0" i="0">
                <a:latin typeface="字制区喜脉体" panose="02000603000000000000" pitchFamily="2" charset="-122"/>
                <a:ea typeface="字制区喜脉体" panose="02000603000000000000" pitchFamily="2" charset="-122"/>
              </a:rPr>
              <a:t>LSU</a:t>
            </a:r>
            <a:r>
              <a:rPr lang="zh-CN" altLang="en-US" sz="1600" b="0" i="0">
                <a:latin typeface="字制区喜脉体" panose="02000603000000000000" pitchFamily="2" charset="-122"/>
                <a:ea typeface="字制区喜脉体" panose="02000603000000000000" pitchFamily="2" charset="-122"/>
              </a:rPr>
              <a:t>（加载 </a:t>
            </a:r>
            <a:r>
              <a:rPr lang="en-US" altLang="zh-CN" sz="1600" b="0" i="0">
                <a:latin typeface="字制区喜脉体" panose="02000603000000000000" pitchFamily="2" charset="-122"/>
                <a:ea typeface="字制区喜脉体" panose="02000603000000000000" pitchFamily="2" charset="-122"/>
              </a:rPr>
              <a:t>- </a:t>
            </a:r>
            <a:r>
              <a:rPr lang="zh-CN" altLang="en-US" sz="1600" b="0" i="0">
                <a:latin typeface="字制区喜脉体" panose="02000603000000000000" pitchFamily="2" charset="-122"/>
                <a:ea typeface="字制区喜脉体" panose="02000603000000000000" pitchFamily="2" charset="-122"/>
              </a:rPr>
              <a:t>存储单元）指令队列有空余项（此比率指标表示为所有子单元实例的比率值）。线程束在等待本地和全局（</a:t>
            </a:r>
            <a:r>
              <a:rPr lang="en-US" altLang="zh-CN" sz="1600" b="0" i="0">
                <a:latin typeface="字制区喜脉体" panose="02000603000000000000" pitchFamily="2" charset="-122"/>
                <a:ea typeface="字制区喜脉体" panose="02000603000000000000" pitchFamily="2" charset="-122"/>
              </a:rPr>
              <a:t>LG</a:t>
            </a:r>
            <a:r>
              <a:rPr lang="zh-CN" altLang="en-US" sz="1600" b="0" i="0">
                <a:latin typeface="字制区喜脉体" panose="02000603000000000000" pitchFamily="2" charset="-122"/>
                <a:ea typeface="字制区喜脉体" panose="02000603000000000000" pitchFamily="2" charset="-122"/>
              </a:rPr>
              <a:t>）内存操作的 </a:t>
            </a:r>
            <a:r>
              <a:rPr lang="en-US" altLang="zh-CN" sz="1600" b="0" i="0">
                <a:latin typeface="字制区喜脉体" panose="02000603000000000000" pitchFamily="2" charset="-122"/>
                <a:ea typeface="字制区喜脉体" panose="02000603000000000000" pitchFamily="2" charset="-122"/>
              </a:rPr>
              <a:t>L1 </a:t>
            </a:r>
            <a:r>
              <a:rPr lang="zh-CN" altLang="en-US" sz="1600" b="0" i="0">
                <a:latin typeface="字制区喜脉体" panose="02000603000000000000" pitchFamily="2" charset="-122"/>
                <a:ea typeface="字制区喜脉体" panose="02000603000000000000" pitchFamily="2" charset="-122"/>
              </a:rPr>
              <a:t>指令队列未满时停滞。</a:t>
            </a:r>
            <a:r>
              <a:rPr lang="zh-CN" altLang="en-US" sz="1600" b="0" i="0">
                <a:highlight>
                  <a:srgbClr val="FFFF00"/>
                </a:highlight>
                <a:latin typeface="字制区喜脉体" panose="02000603000000000000" pitchFamily="2" charset="-122"/>
                <a:ea typeface="字制区喜脉体" panose="02000603000000000000" pitchFamily="2" charset="-122"/>
              </a:rPr>
              <a:t>通常，这种停滞仅在极其频繁地执行本地或全局内存指令时才会发生</a:t>
            </a:r>
            <a:r>
              <a:rPr lang="zh-CN" altLang="en-US" sz="1600" b="0" i="0">
                <a:latin typeface="字制区喜脉体" panose="02000603000000000000" pitchFamily="2" charset="-122"/>
                <a:ea typeface="字制区喜脉体" panose="02000603000000000000" pitchFamily="2" charset="-122"/>
              </a:rPr>
              <a:t>。如果可行的话，考虑将多个窄位宽的内存操作合并为较少的宽位宽内存操作，并尝试将内存操作和数学指令交错执行。</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44500" y="840740"/>
            <a:ext cx="5949950" cy="2228850"/>
          </a:xfrm>
          <a:prstGeom prst="rect">
            <a:avLst/>
          </a:prstGeom>
        </p:spPr>
      </p:pic>
      <p:pic>
        <p:nvPicPr>
          <p:cNvPr id="5" name="图片 4"/>
          <p:cNvPicPr>
            <a:picLocks noChangeAspect="1"/>
          </p:cNvPicPr>
          <p:nvPr/>
        </p:nvPicPr>
        <p:blipFill>
          <a:blip r:embed="rId3"/>
          <a:stretch>
            <a:fillRect/>
          </a:stretch>
        </p:blipFill>
        <p:spPr>
          <a:xfrm>
            <a:off x="444500" y="181610"/>
            <a:ext cx="6244590" cy="465455"/>
          </a:xfrm>
          <a:prstGeom prst="rect">
            <a:avLst/>
          </a:prstGeom>
        </p:spPr>
      </p:pic>
      <p:sp>
        <p:nvSpPr>
          <p:cNvPr id="6" name="文本框 5"/>
          <p:cNvSpPr txBox="1"/>
          <p:nvPr/>
        </p:nvSpPr>
        <p:spPr>
          <a:xfrm>
            <a:off x="444500" y="3189287"/>
            <a:ext cx="10709275" cy="1568450"/>
          </a:xfrm>
          <a:prstGeom prst="rect">
            <a:avLst/>
          </a:prstGeom>
        </p:spPr>
        <p:txBody>
          <a:bodyPr wrap="square">
            <a:spAutoFit/>
          </a:bodyPr>
          <a:lstStyle/>
          <a:p>
            <a:pPr marL="0" indent="0"/>
            <a:r>
              <a:rPr lang="en-US" altLang="zh-CN" sz="1600" b="1" i="0">
                <a:latin typeface="字制区喜脉体" panose="02000603000000000000" pitchFamily="2" charset="-122"/>
                <a:ea typeface="字制区喜脉体" panose="02000603000000000000" pitchFamily="2" charset="-122"/>
              </a:rPr>
              <a:t>smsp_average_warps_issue_stalled_mio_throttle_per_issue_active.ratio</a:t>
            </a:r>
          </a:p>
          <a:p>
            <a:pPr marL="0" indent="0"/>
            <a:r>
              <a:rPr lang="en-US" altLang="zh-CN" sz="1600" b="1" i="0">
                <a:latin typeface="字制区喜脉体" panose="02000603000000000000" pitchFamily="2" charset="-122"/>
                <a:ea typeface="字制区喜脉体" panose="02000603000000000000" pitchFamily="2" charset="-122"/>
              </a:rPr>
              <a:t>average # of warps resident per issue cycle, waiting for a free entry in the MIO instruction queue (This ratio metric represents the value expressed as a ratio across all sub - unit instances) Warp was stalled waiting for the MIO (memory input/output) instruction queue to be not full. This stall reason is high in cases of extreme utilization of the MIO pipelines, which include special math instructions, dynamic branches, as well as shared memory instructions.</a:t>
            </a:r>
          </a:p>
        </p:txBody>
      </p:sp>
      <p:sp>
        <p:nvSpPr>
          <p:cNvPr id="7" name="文本框 6"/>
          <p:cNvSpPr txBox="1"/>
          <p:nvPr/>
        </p:nvSpPr>
        <p:spPr>
          <a:xfrm>
            <a:off x="444499" y="4757737"/>
            <a:ext cx="10632803" cy="830997"/>
          </a:xfrm>
          <a:prstGeom prst="rect">
            <a:avLst/>
          </a:prstGeom>
        </p:spPr>
        <p:txBody>
          <a:bodyPr wrap="square">
            <a:spAutoFit/>
          </a:bodyPr>
          <a:lstStyle/>
          <a:p>
            <a:pPr marL="0" indent="0"/>
            <a:r>
              <a:rPr lang="zh-CN" altLang="en-US" sz="1600" b="1" i="0">
                <a:latin typeface="字制区喜脉体" panose="02000603000000000000" pitchFamily="2" charset="-122"/>
                <a:ea typeface="字制区喜脉体" panose="02000603000000000000" pitchFamily="2" charset="-122"/>
              </a:rPr>
              <a:t>每个发射周期中驻留的平均线程束数量，这些线程束在等待 </a:t>
            </a:r>
            <a:r>
              <a:rPr lang="en-US" altLang="zh-CN" sz="1600" b="1" i="0">
                <a:latin typeface="字制区喜脉体" panose="02000603000000000000" pitchFamily="2" charset="-122"/>
                <a:ea typeface="字制区喜脉体" panose="02000603000000000000" pitchFamily="2" charset="-122"/>
              </a:rPr>
              <a:t>MIO</a:t>
            </a:r>
            <a:r>
              <a:rPr lang="zh-CN" altLang="en-US" sz="1600" b="1" i="0">
                <a:latin typeface="字制区喜脉体" panose="02000603000000000000" pitchFamily="2" charset="-122"/>
                <a:ea typeface="字制区喜脉体" panose="02000603000000000000" pitchFamily="2" charset="-122"/>
              </a:rPr>
              <a:t>（内存输入 </a:t>
            </a:r>
            <a:r>
              <a:rPr lang="en-US" altLang="zh-CN" sz="1600" b="1" i="0">
                <a:latin typeface="字制区喜脉体" panose="02000603000000000000" pitchFamily="2" charset="-122"/>
                <a:ea typeface="字制区喜脉体" panose="02000603000000000000" pitchFamily="2" charset="-122"/>
              </a:rPr>
              <a:t>/ </a:t>
            </a:r>
            <a:r>
              <a:rPr lang="zh-CN" altLang="en-US" sz="1600" b="1" i="0">
                <a:latin typeface="字制区喜脉体" panose="02000603000000000000" pitchFamily="2" charset="-122"/>
                <a:ea typeface="字制区喜脉体" panose="02000603000000000000" pitchFamily="2" charset="-122"/>
              </a:rPr>
              <a:t>输出）指令队列有空余项（此比率度量表示为所有子单元实例的比率值）。线程束在等待 </a:t>
            </a:r>
            <a:r>
              <a:rPr lang="en-US" altLang="zh-CN" sz="1600" b="1" i="0">
                <a:latin typeface="字制区喜脉体" panose="02000603000000000000" pitchFamily="2" charset="-122"/>
                <a:ea typeface="字制区喜脉体" panose="02000603000000000000" pitchFamily="2" charset="-122"/>
              </a:rPr>
              <a:t>MIO</a:t>
            </a:r>
            <a:r>
              <a:rPr lang="zh-CN" altLang="en-US" sz="1600" b="1" i="0">
                <a:latin typeface="字制区喜脉体" panose="02000603000000000000" pitchFamily="2" charset="-122"/>
                <a:ea typeface="字制区喜脉体" panose="02000603000000000000" pitchFamily="2" charset="-122"/>
              </a:rPr>
              <a:t>（内存输入 </a:t>
            </a:r>
            <a:r>
              <a:rPr lang="en-US" altLang="zh-CN" sz="1600" b="1" i="0">
                <a:latin typeface="字制区喜脉体" panose="02000603000000000000" pitchFamily="2" charset="-122"/>
                <a:ea typeface="字制区喜脉体" panose="02000603000000000000" pitchFamily="2" charset="-122"/>
              </a:rPr>
              <a:t>/ </a:t>
            </a:r>
            <a:r>
              <a:rPr lang="zh-CN" altLang="en-US" sz="1600" b="1" i="0">
                <a:latin typeface="字制区喜脉体" panose="02000603000000000000" pitchFamily="2" charset="-122"/>
                <a:ea typeface="字制区喜脉体" panose="02000603000000000000" pitchFamily="2" charset="-122"/>
              </a:rPr>
              <a:t>输出）指令队列未满时停滞。在 </a:t>
            </a:r>
            <a:r>
              <a:rPr lang="en-US" altLang="zh-CN" sz="1600" b="1" i="0">
                <a:highlight>
                  <a:srgbClr val="FFFF00"/>
                </a:highlight>
                <a:latin typeface="字制区喜脉体" panose="02000603000000000000" pitchFamily="2" charset="-122"/>
                <a:ea typeface="字制区喜脉体" panose="02000603000000000000" pitchFamily="2" charset="-122"/>
              </a:rPr>
              <a:t>MIO </a:t>
            </a:r>
            <a:r>
              <a:rPr lang="zh-CN" altLang="en-US" sz="1600" b="1" i="0">
                <a:highlight>
                  <a:srgbClr val="FFFF00"/>
                </a:highlight>
                <a:latin typeface="字制区喜脉体" panose="02000603000000000000" pitchFamily="2" charset="-122"/>
                <a:ea typeface="字制区喜脉体" panose="02000603000000000000" pitchFamily="2" charset="-122"/>
              </a:rPr>
              <a:t>流水线被极度占用的情况下</a:t>
            </a:r>
            <a:r>
              <a:rPr lang="zh-CN" altLang="en-US" sz="1600" b="1" i="0">
                <a:latin typeface="字制区喜脉体" panose="02000603000000000000" pitchFamily="2" charset="-122"/>
                <a:ea typeface="字制区喜脉体" panose="02000603000000000000" pitchFamily="2" charset="-122"/>
              </a:rPr>
              <a:t>，这种停滞的原因很常见，其中包括特殊数学指令、动态分支以及共享内存指令。</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06930" y="1282289"/>
            <a:ext cx="10978134" cy="883149"/>
          </a:xfrm>
          <a:prstGeom prst="rect">
            <a:avLst/>
          </a:prstGeom>
        </p:spPr>
      </p:pic>
      <p:pic>
        <p:nvPicPr>
          <p:cNvPr id="5" name="图片 4"/>
          <p:cNvPicPr>
            <a:picLocks noChangeAspect="1"/>
          </p:cNvPicPr>
          <p:nvPr/>
        </p:nvPicPr>
        <p:blipFill>
          <a:blip r:embed="rId3"/>
          <a:stretch>
            <a:fillRect/>
          </a:stretch>
        </p:blipFill>
        <p:spPr>
          <a:xfrm>
            <a:off x="606930" y="2165438"/>
            <a:ext cx="10978139" cy="3546384"/>
          </a:xfrm>
          <a:prstGeom prst="rect">
            <a:avLst/>
          </a:prstGeom>
        </p:spPr>
      </p:pic>
      <p:sp>
        <p:nvSpPr>
          <p:cNvPr id="2" name="文本框 1">
            <a:extLst>
              <a:ext uri="{FF2B5EF4-FFF2-40B4-BE49-F238E27FC236}">
                <a16:creationId xmlns:a16="http://schemas.microsoft.com/office/drawing/2014/main" id="{B16AED3B-BB32-EF6C-844F-5F6DEA5AF985}"/>
              </a:ext>
            </a:extLst>
          </p:cNvPr>
          <p:cNvSpPr txBox="1"/>
          <p:nvPr/>
        </p:nvSpPr>
        <p:spPr>
          <a:xfrm>
            <a:off x="280554" y="289612"/>
            <a:ext cx="9229206" cy="707886"/>
          </a:xfrm>
          <a:prstGeom prst="rect">
            <a:avLst/>
          </a:prstGeom>
          <a:noFill/>
        </p:spPr>
        <p:txBody>
          <a:bodyPr wrap="square" rtlCol="0">
            <a:spAutoFit/>
          </a:bodyPr>
          <a:lstStyle/>
          <a:p>
            <a:r>
              <a:rPr lang="en-US" altLang="zh-CN" sz="4000">
                <a:latin typeface="字制区喜脉体" panose="02000603000000000000" pitchFamily="2" charset="-122"/>
                <a:ea typeface="字制区喜脉体" panose="02000603000000000000" pitchFamily="2" charset="-122"/>
              </a:rPr>
              <a:t>float4</a:t>
            </a:r>
            <a:r>
              <a:rPr lang="zh-CN" altLang="en-US" sz="4000">
                <a:latin typeface="字制区喜脉体" panose="02000603000000000000" pitchFamily="2" charset="-122"/>
                <a:ea typeface="字制区喜脉体" panose="02000603000000000000" pitchFamily="2" charset="-122"/>
              </a:rPr>
              <a:t>版本不同的</a:t>
            </a:r>
            <a:r>
              <a:rPr lang="en-US" altLang="zh-CN" sz="4000">
                <a:latin typeface="字制区喜脉体" panose="02000603000000000000" pitchFamily="2" charset="-122"/>
                <a:ea typeface="字制区喜脉体" panose="02000603000000000000" pitchFamily="2" charset="-122"/>
              </a:rPr>
              <a:t>block</a:t>
            </a:r>
            <a:r>
              <a:rPr lang="zh-CN" altLang="en-US" sz="4000">
                <a:latin typeface="字制区喜脉体" panose="02000603000000000000" pitchFamily="2" charset="-122"/>
                <a:ea typeface="字制区喜脉体" panose="02000603000000000000" pitchFamily="2" charset="-122"/>
              </a:rPr>
              <a:t>排布分析</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18540" y="1186996"/>
            <a:ext cx="10033000" cy="635000"/>
          </a:xfrm>
          <a:prstGeom prst="rect">
            <a:avLst/>
          </a:prstGeom>
        </p:spPr>
      </p:pic>
      <p:pic>
        <p:nvPicPr>
          <p:cNvPr id="5" name="图片 4"/>
          <p:cNvPicPr>
            <a:picLocks noChangeAspect="1"/>
          </p:cNvPicPr>
          <p:nvPr/>
        </p:nvPicPr>
        <p:blipFill>
          <a:blip r:embed="rId3"/>
          <a:stretch>
            <a:fillRect/>
          </a:stretch>
        </p:blipFill>
        <p:spPr>
          <a:xfrm>
            <a:off x="1018540" y="1821996"/>
            <a:ext cx="10033635" cy="1739900"/>
          </a:xfrm>
          <a:prstGeom prst="rect">
            <a:avLst/>
          </a:prstGeom>
        </p:spPr>
      </p:pic>
      <p:pic>
        <p:nvPicPr>
          <p:cNvPr id="6" name="图片 5"/>
          <p:cNvPicPr>
            <a:picLocks noChangeAspect="1"/>
          </p:cNvPicPr>
          <p:nvPr/>
        </p:nvPicPr>
        <p:blipFill>
          <a:blip r:embed="rId4"/>
          <a:stretch>
            <a:fillRect/>
          </a:stretch>
        </p:blipFill>
        <p:spPr>
          <a:xfrm>
            <a:off x="1018540" y="3561896"/>
            <a:ext cx="10033000" cy="2733675"/>
          </a:xfrm>
          <a:prstGeom prst="rect">
            <a:avLst/>
          </a:prstGeom>
        </p:spPr>
      </p:pic>
      <p:sp>
        <p:nvSpPr>
          <p:cNvPr id="2" name="文本框 1">
            <a:extLst>
              <a:ext uri="{FF2B5EF4-FFF2-40B4-BE49-F238E27FC236}">
                <a16:creationId xmlns:a16="http://schemas.microsoft.com/office/drawing/2014/main" id="{503BB366-7858-5194-3911-1E2E54412884}"/>
              </a:ext>
            </a:extLst>
          </p:cNvPr>
          <p:cNvSpPr txBox="1"/>
          <p:nvPr/>
        </p:nvSpPr>
        <p:spPr>
          <a:xfrm>
            <a:off x="280554" y="289612"/>
            <a:ext cx="9229206" cy="707886"/>
          </a:xfrm>
          <a:prstGeom prst="rect">
            <a:avLst/>
          </a:prstGeom>
          <a:noFill/>
        </p:spPr>
        <p:txBody>
          <a:bodyPr wrap="square" rtlCol="0">
            <a:spAutoFit/>
          </a:bodyPr>
          <a:lstStyle/>
          <a:p>
            <a:r>
              <a:rPr lang="en-US" altLang="zh-CN" sz="4000">
                <a:latin typeface="字制区喜脉体" panose="02000603000000000000" pitchFamily="2" charset="-122"/>
                <a:ea typeface="字制区喜脉体" panose="02000603000000000000" pitchFamily="2" charset="-122"/>
              </a:rPr>
              <a:t>Naive</a:t>
            </a:r>
            <a:r>
              <a:rPr lang="zh-CN" altLang="en-US" sz="4000">
                <a:latin typeface="字制区喜脉体" panose="02000603000000000000" pitchFamily="2" charset="-122"/>
                <a:ea typeface="字制区喜脉体" panose="02000603000000000000" pitchFamily="2" charset="-122"/>
              </a:rPr>
              <a:t>与</a:t>
            </a:r>
            <a:r>
              <a:rPr lang="en-US" altLang="zh-CN" sz="4000">
                <a:latin typeface="字制区喜脉体" panose="02000603000000000000" pitchFamily="2" charset="-122"/>
                <a:ea typeface="字制区喜脉体" panose="02000603000000000000" pitchFamily="2" charset="-122"/>
              </a:rPr>
              <a:t>float4</a:t>
            </a:r>
            <a:r>
              <a:rPr lang="zh-CN" altLang="en-US" sz="4000">
                <a:latin typeface="字制区喜脉体" panose="02000603000000000000" pitchFamily="2" charset="-122"/>
                <a:ea typeface="字制区喜脉体" panose="02000603000000000000" pitchFamily="2" charset="-122"/>
              </a:rPr>
              <a:t>对比分析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642485" y="316230"/>
            <a:ext cx="2994660" cy="1120140"/>
          </a:xfrm>
          <a:prstGeom prst="rect">
            <a:avLst/>
          </a:prstGeom>
        </p:spPr>
      </p:pic>
      <p:pic>
        <p:nvPicPr>
          <p:cNvPr id="5" name="图片 4"/>
          <p:cNvPicPr>
            <a:picLocks noChangeAspect="1"/>
          </p:cNvPicPr>
          <p:nvPr/>
        </p:nvPicPr>
        <p:blipFill>
          <a:blip r:embed="rId4"/>
          <a:stretch>
            <a:fillRect/>
          </a:stretch>
        </p:blipFill>
        <p:spPr>
          <a:xfrm>
            <a:off x="4642485" y="1618615"/>
            <a:ext cx="3939540" cy="1066800"/>
          </a:xfrm>
          <a:prstGeom prst="rect">
            <a:avLst/>
          </a:prstGeom>
        </p:spPr>
      </p:pic>
      <p:pic>
        <p:nvPicPr>
          <p:cNvPr id="6" name="图片 5"/>
          <p:cNvPicPr>
            <a:picLocks noChangeAspect="1"/>
          </p:cNvPicPr>
          <p:nvPr/>
        </p:nvPicPr>
        <p:blipFill>
          <a:blip r:embed="rId5"/>
          <a:stretch>
            <a:fillRect/>
          </a:stretch>
        </p:blipFill>
        <p:spPr>
          <a:xfrm>
            <a:off x="528320" y="2096135"/>
            <a:ext cx="3550920" cy="685800"/>
          </a:xfrm>
          <a:prstGeom prst="rect">
            <a:avLst/>
          </a:prstGeom>
        </p:spPr>
      </p:pic>
      <p:pic>
        <p:nvPicPr>
          <p:cNvPr id="7" name="图片 6"/>
          <p:cNvPicPr>
            <a:picLocks noChangeAspect="1"/>
          </p:cNvPicPr>
          <p:nvPr/>
        </p:nvPicPr>
        <p:blipFill>
          <a:blip r:embed="rId6"/>
          <a:stretch>
            <a:fillRect/>
          </a:stretch>
        </p:blipFill>
        <p:spPr>
          <a:xfrm>
            <a:off x="528320" y="3041650"/>
            <a:ext cx="3444240" cy="807720"/>
          </a:xfrm>
          <a:prstGeom prst="rect">
            <a:avLst/>
          </a:prstGeom>
        </p:spPr>
      </p:pic>
      <p:sp>
        <p:nvSpPr>
          <p:cNvPr id="8" name="文本框 7"/>
          <p:cNvSpPr txBox="1"/>
          <p:nvPr/>
        </p:nvSpPr>
        <p:spPr>
          <a:xfrm>
            <a:off x="4642484" y="2839720"/>
            <a:ext cx="3823335" cy="246221"/>
          </a:xfrm>
          <a:prstGeom prst="rect">
            <a:avLst/>
          </a:prstGeom>
        </p:spPr>
        <p:txBody>
          <a:bodyPr wrap="square">
            <a:spAutoFit/>
          </a:bodyPr>
          <a:lstStyle/>
          <a:p>
            <a:pPr>
              <a:lnSpc>
                <a:spcPts val="1140"/>
              </a:lnSpc>
            </a:pPr>
            <a:r>
              <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rPr>
              <a:t> static ggml_backend_reg </a:t>
            </a:r>
            <a:r>
              <a:rPr lang="en-US" altLang="zh-CN" sz="1600" b="1">
                <a:solidFill>
                  <a:schemeClr val="tx1"/>
                </a:solidFill>
                <a:highlight>
                  <a:srgbClr val="FFFF00"/>
                </a:highlight>
                <a:latin typeface="Times New Roman" panose="02020603050405020304" pitchFamily="18" charset="0"/>
                <a:ea typeface="Consolas" panose="020B0609020204030204"/>
                <a:cs typeface="Times New Roman" panose="02020603050405020304" pitchFamily="18" charset="0"/>
              </a:rPr>
              <a:t>reg【cuda</a:t>
            </a:r>
            <a:r>
              <a:rPr lang="en-US" altLang="zh-CN" sz="1600" b="1">
                <a:highlight>
                  <a:srgbClr val="FFFF00"/>
                </a:highlight>
                <a:latin typeface="Times New Roman" panose="02020603050405020304" pitchFamily="18" charset="0"/>
                <a:ea typeface="Consolas" panose="020B0609020204030204"/>
                <a:cs typeface="Times New Roman" panose="02020603050405020304" pitchFamily="18" charset="0"/>
              </a:rPr>
              <a:t>】;;</a:t>
            </a:r>
            <a:endParaRPr lang="en-US" altLang="zh-CN" sz="1600" b="1">
              <a:solidFill>
                <a:schemeClr val="tx1"/>
              </a:solidFill>
              <a:latin typeface="Times New Roman" panose="02020603050405020304" pitchFamily="18" charset="0"/>
              <a:ea typeface="Consolas" panose="020B0609020204030204"/>
              <a:cs typeface="Times New Roman" panose="02020603050405020304" pitchFamily="18" charset="0"/>
            </a:endParaRPr>
          </a:p>
        </p:txBody>
      </p:sp>
      <p:pic>
        <p:nvPicPr>
          <p:cNvPr id="9" name="图片 8"/>
          <p:cNvPicPr>
            <a:picLocks noChangeAspect="1"/>
          </p:cNvPicPr>
          <p:nvPr/>
        </p:nvPicPr>
        <p:blipFill>
          <a:blip r:embed="rId7"/>
          <a:stretch>
            <a:fillRect/>
          </a:stretch>
        </p:blipFill>
        <p:spPr>
          <a:xfrm>
            <a:off x="8114665" y="2345055"/>
            <a:ext cx="3314700" cy="685800"/>
          </a:xfrm>
          <a:prstGeom prst="rect">
            <a:avLst/>
          </a:prstGeom>
        </p:spPr>
      </p:pic>
      <p:cxnSp>
        <p:nvCxnSpPr>
          <p:cNvPr id="11" name="直接箭头连接符 10"/>
          <p:cNvCxnSpPr/>
          <p:nvPr/>
        </p:nvCxnSpPr>
        <p:spPr>
          <a:xfrm>
            <a:off x="6117508" y="2427679"/>
            <a:ext cx="1899920" cy="10668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8"/>
          <a:stretch>
            <a:fillRect/>
          </a:stretch>
        </p:blipFill>
        <p:spPr>
          <a:xfrm>
            <a:off x="7637145" y="704215"/>
            <a:ext cx="3162300" cy="914400"/>
          </a:xfrm>
          <a:prstGeom prst="rect">
            <a:avLst/>
          </a:prstGeom>
        </p:spPr>
      </p:pic>
      <p:cxnSp>
        <p:nvCxnSpPr>
          <p:cNvPr id="13" name="直接箭头连接符 12"/>
          <p:cNvCxnSpPr/>
          <p:nvPr/>
        </p:nvCxnSpPr>
        <p:spPr>
          <a:xfrm flipV="1">
            <a:off x="6244508" y="852244"/>
            <a:ext cx="1489710" cy="28956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4" name="五角星 13"/>
          <p:cNvSpPr/>
          <p:nvPr/>
        </p:nvSpPr>
        <p:spPr>
          <a:xfrm>
            <a:off x="4544060" y="1884045"/>
            <a:ext cx="495935" cy="461010"/>
          </a:xfrm>
          <a:prstGeom prst="star5">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p:nvPr/>
        </p:nvCxnSpPr>
        <p:spPr>
          <a:xfrm flipH="1" flipV="1">
            <a:off x="6436913" y="639519"/>
            <a:ext cx="4875530" cy="209359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H="1">
            <a:off x="5940978" y="929079"/>
            <a:ext cx="763905" cy="82994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7" name="文本框 16"/>
          <p:cNvSpPr txBox="1"/>
          <p:nvPr/>
        </p:nvSpPr>
        <p:spPr>
          <a:xfrm>
            <a:off x="4642485" y="3445510"/>
            <a:ext cx="4817745" cy="237490"/>
          </a:xfrm>
          <a:prstGeom prst="rect">
            <a:avLst/>
          </a:prstGeom>
        </p:spPr>
        <p:txBody>
          <a:bodyPr wrap="square">
            <a:spAutoFit/>
          </a:bodyPr>
          <a:lstStyle/>
          <a:p>
            <a:pPr>
              <a:lnSpc>
                <a:spcPts val="1140"/>
              </a:lnSpc>
            </a:pPr>
            <a:r>
              <a:rPr lang="en-US" altLang="zh-CN" sz="1600" b="1">
                <a:latin typeface="Times New Roman" panose="02020603050405020304" pitchFamily="18" charset="0"/>
                <a:ea typeface="Consolas" panose="020B0609020204030204"/>
                <a:cs typeface="Times New Roman" panose="02020603050405020304" pitchFamily="18" charset="0"/>
              </a:rPr>
              <a:t>static ggml_backend_reg </a:t>
            </a:r>
            <a:r>
              <a:rPr lang="en-US" altLang="zh-CN" sz="1600" b="1">
                <a:highlight>
                  <a:srgbClr val="FFFF00"/>
                </a:highlight>
                <a:latin typeface="Times New Roman" panose="02020603050405020304" pitchFamily="18" charset="0"/>
                <a:ea typeface="Consolas" panose="020B0609020204030204"/>
                <a:cs typeface="Times New Roman" panose="02020603050405020304" pitchFamily="18" charset="0"/>
              </a:rPr>
              <a:t>ggml_backend_cpu_reg</a:t>
            </a:r>
            <a:r>
              <a:rPr lang="en-US" altLang="zh-CN" sz="1600" b="1">
                <a:latin typeface="Times New Roman" panose="02020603050405020304" pitchFamily="18" charset="0"/>
                <a:ea typeface="Consolas" panose="020B0609020204030204"/>
                <a:cs typeface="Times New Roman" panose="02020603050405020304" pitchFamily="18" charset="0"/>
              </a:rPr>
              <a:t>;</a:t>
            </a:r>
          </a:p>
        </p:txBody>
      </p:sp>
      <p:pic>
        <p:nvPicPr>
          <p:cNvPr id="18" name="图片 17"/>
          <p:cNvPicPr>
            <a:picLocks noChangeAspect="1"/>
          </p:cNvPicPr>
          <p:nvPr/>
        </p:nvPicPr>
        <p:blipFill>
          <a:blip r:embed="rId4"/>
          <a:stretch>
            <a:fillRect/>
          </a:stretch>
        </p:blipFill>
        <p:spPr>
          <a:xfrm>
            <a:off x="4642485" y="3757295"/>
            <a:ext cx="3939540" cy="1066800"/>
          </a:xfrm>
          <a:prstGeom prst="rect">
            <a:avLst/>
          </a:prstGeom>
        </p:spPr>
      </p:pic>
      <p:sp>
        <p:nvSpPr>
          <p:cNvPr id="19" name="五角星 18"/>
          <p:cNvSpPr/>
          <p:nvPr/>
        </p:nvSpPr>
        <p:spPr>
          <a:xfrm>
            <a:off x="4544060" y="4022725"/>
            <a:ext cx="495935" cy="461010"/>
          </a:xfrm>
          <a:prstGeom prst="star5">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6117590" y="4395470"/>
            <a:ext cx="766445" cy="337185"/>
          </a:xfrm>
          <a:prstGeom prst="rect">
            <a:avLst/>
          </a:prstGeom>
          <a:noFill/>
        </p:spPr>
        <p:txBody>
          <a:bodyPr wrap="square" rtlCol="0" anchor="t">
            <a:spAutoFit/>
          </a:bodyPr>
          <a:lstStyle/>
          <a:p>
            <a:r>
              <a:rPr lang="en-US" altLang="zh-CN" sz="1600" b="1">
                <a:highlight>
                  <a:srgbClr val="FFFF00"/>
                </a:highlight>
                <a:latin typeface="Times New Roman" panose="02020603050405020304" pitchFamily="18" charset="0"/>
                <a:ea typeface="Consolas" panose="020B0609020204030204"/>
                <a:cs typeface="Times New Roman" panose="02020603050405020304" pitchFamily="18" charset="0"/>
                <a:sym typeface="+mn-ea"/>
              </a:rPr>
              <a:t>Null</a:t>
            </a:r>
          </a:p>
        </p:txBody>
      </p:sp>
      <p:sp>
        <p:nvSpPr>
          <p:cNvPr id="21" name="矩形 20"/>
          <p:cNvSpPr/>
          <p:nvPr/>
        </p:nvSpPr>
        <p:spPr>
          <a:xfrm>
            <a:off x="4530090" y="249555"/>
            <a:ext cx="6932295" cy="2870835"/>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nvSpPr>
        <p:spPr>
          <a:xfrm>
            <a:off x="4544060" y="3382645"/>
            <a:ext cx="4615180" cy="1531620"/>
          </a:xfrm>
          <a:prstGeom prst="rect">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nvSpPr>
        <p:spPr>
          <a:xfrm>
            <a:off x="467360" y="2032635"/>
            <a:ext cx="3724275" cy="185229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右箭头 23"/>
          <p:cNvSpPr/>
          <p:nvPr/>
        </p:nvSpPr>
        <p:spPr>
          <a:xfrm>
            <a:off x="4069080" y="3077210"/>
            <a:ext cx="425450" cy="2552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9"/>
          <a:stretch>
            <a:fillRect/>
          </a:stretch>
        </p:blipFill>
        <p:spPr>
          <a:xfrm>
            <a:off x="516890" y="5474335"/>
            <a:ext cx="3017520" cy="1272540"/>
          </a:xfrm>
          <a:prstGeom prst="rect">
            <a:avLst/>
          </a:prstGeom>
        </p:spPr>
      </p:pic>
      <p:pic>
        <p:nvPicPr>
          <p:cNvPr id="26" name="图片 25"/>
          <p:cNvPicPr>
            <a:picLocks noChangeAspect="1"/>
          </p:cNvPicPr>
          <p:nvPr/>
        </p:nvPicPr>
        <p:blipFill>
          <a:blip r:embed="rId10"/>
          <a:stretch>
            <a:fillRect/>
          </a:stretch>
        </p:blipFill>
        <p:spPr>
          <a:xfrm>
            <a:off x="4494530" y="5445125"/>
            <a:ext cx="5139055" cy="1278890"/>
          </a:xfrm>
          <a:prstGeom prst="rect">
            <a:avLst/>
          </a:prstGeom>
        </p:spPr>
      </p:pic>
      <p:cxnSp>
        <p:nvCxnSpPr>
          <p:cNvPr id="27" name="直接箭头连接符 26"/>
          <p:cNvCxnSpPr/>
          <p:nvPr/>
        </p:nvCxnSpPr>
        <p:spPr>
          <a:xfrm flipV="1">
            <a:off x="1984293" y="5562039"/>
            <a:ext cx="2644140" cy="91249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V="1">
            <a:off x="1721403" y="649679"/>
            <a:ext cx="3225800" cy="561848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30" name="文本框 29"/>
          <p:cNvSpPr txBox="1"/>
          <p:nvPr/>
        </p:nvSpPr>
        <p:spPr>
          <a:xfrm>
            <a:off x="198120" y="249555"/>
            <a:ext cx="231076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create_backend</a:t>
            </a:r>
          </a:p>
        </p:txBody>
      </p:sp>
      <p:sp>
        <p:nvSpPr>
          <p:cNvPr id="31" name="文本框 30"/>
          <p:cNvSpPr txBox="1"/>
          <p:nvPr/>
        </p:nvSpPr>
        <p:spPr>
          <a:xfrm>
            <a:off x="401320" y="5172710"/>
            <a:ext cx="231076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model.backend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76720" y="1384391"/>
            <a:ext cx="10202794" cy="915670"/>
          </a:xfrm>
          <a:prstGeom prst="rect">
            <a:avLst/>
          </a:prstGeom>
        </p:spPr>
      </p:pic>
      <p:pic>
        <p:nvPicPr>
          <p:cNvPr id="5" name="图片 4"/>
          <p:cNvPicPr>
            <a:picLocks noChangeAspect="1"/>
          </p:cNvPicPr>
          <p:nvPr/>
        </p:nvPicPr>
        <p:blipFill>
          <a:blip r:embed="rId3"/>
          <a:stretch>
            <a:fillRect/>
          </a:stretch>
        </p:blipFill>
        <p:spPr>
          <a:xfrm>
            <a:off x="976720" y="2300061"/>
            <a:ext cx="10202794" cy="3549328"/>
          </a:xfrm>
          <a:prstGeom prst="rect">
            <a:avLst/>
          </a:prstGeom>
        </p:spPr>
      </p:pic>
      <p:sp>
        <p:nvSpPr>
          <p:cNvPr id="2" name="文本框 1">
            <a:extLst>
              <a:ext uri="{FF2B5EF4-FFF2-40B4-BE49-F238E27FC236}">
                <a16:creationId xmlns:a16="http://schemas.microsoft.com/office/drawing/2014/main" id="{AD0CA697-A086-B030-B018-1558F8E30B29}"/>
              </a:ext>
            </a:extLst>
          </p:cNvPr>
          <p:cNvSpPr txBox="1"/>
          <p:nvPr/>
        </p:nvSpPr>
        <p:spPr>
          <a:xfrm>
            <a:off x="165462" y="294525"/>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Transpose_v3_float2_2x2</a:t>
            </a:r>
            <a:endParaRPr lang="zh-CN" altLang="en-US" sz="28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2957830" y="5228387"/>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57" name="矩形 56"/>
          <p:cNvSpPr/>
          <p:nvPr/>
        </p:nvSpPr>
        <p:spPr>
          <a:xfrm rot="16200000">
            <a:off x="2995295" y="5173142"/>
            <a:ext cx="687705" cy="79756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70000"/>
              </a:lnSpc>
            </a:pPr>
            <a:endParaRPr lang="en-US" altLang="zh-CN" sz="700" b="1">
              <a:solidFill>
                <a:schemeClr val="tx1"/>
              </a:solidFill>
            </a:endParaRPr>
          </a:p>
        </p:txBody>
      </p:sp>
      <p:sp>
        <p:nvSpPr>
          <p:cNvPr id="58" name="文本框 57"/>
          <p:cNvSpPr txBox="1"/>
          <p:nvPr/>
        </p:nvSpPr>
        <p:spPr>
          <a:xfrm rot="16200000">
            <a:off x="3003550" y="5149647"/>
            <a:ext cx="646430" cy="845185"/>
          </a:xfrm>
          <a:prstGeom prst="rect">
            <a:avLst/>
          </a:prstGeom>
          <a:noFill/>
        </p:spPr>
        <p:txBody>
          <a:bodyPr wrap="square" rtlCol="0" anchor="t">
            <a:spAutoFit/>
          </a:bodyPr>
          <a:lstStyle/>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p>
        </p:txBody>
      </p:sp>
      <p:sp>
        <p:nvSpPr>
          <p:cNvPr id="4" name="矩形 3"/>
          <p:cNvSpPr/>
          <p:nvPr/>
        </p:nvSpPr>
        <p:spPr>
          <a:xfrm>
            <a:off x="892175" y="1231697"/>
            <a:ext cx="1925955" cy="4472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文本框 68"/>
          <p:cNvSpPr txBox="1"/>
          <p:nvPr/>
        </p:nvSpPr>
        <p:spPr>
          <a:xfrm>
            <a:off x="254635" y="3144952"/>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5" name="文本框 4"/>
          <p:cNvSpPr txBox="1"/>
          <p:nvPr/>
        </p:nvSpPr>
        <p:spPr>
          <a:xfrm>
            <a:off x="1453515" y="608127"/>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6" name="矩形 5"/>
          <p:cNvSpPr/>
          <p:nvPr/>
        </p:nvSpPr>
        <p:spPr>
          <a:xfrm>
            <a:off x="1540510" y="1225347"/>
            <a:ext cx="255270" cy="79375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7" name="文本框 6"/>
          <p:cNvSpPr txBox="1"/>
          <p:nvPr/>
        </p:nvSpPr>
        <p:spPr>
          <a:xfrm>
            <a:off x="1298575" y="2011477"/>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8</a:t>
            </a:r>
          </a:p>
        </p:txBody>
      </p:sp>
      <p:sp>
        <p:nvSpPr>
          <p:cNvPr id="8" name="文本框 7"/>
          <p:cNvSpPr txBox="1"/>
          <p:nvPr/>
        </p:nvSpPr>
        <p:spPr>
          <a:xfrm>
            <a:off x="1228725" y="1442517"/>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64</a:t>
            </a:r>
          </a:p>
        </p:txBody>
      </p:sp>
      <p:sp>
        <p:nvSpPr>
          <p:cNvPr id="12" name="矩形 11"/>
          <p:cNvSpPr/>
          <p:nvPr/>
        </p:nvSpPr>
        <p:spPr>
          <a:xfrm rot="5400000">
            <a:off x="8608060" y="2449627"/>
            <a:ext cx="1925955" cy="44723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nvSpPr>
        <p:spPr>
          <a:xfrm>
            <a:off x="9264015" y="3077642"/>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14" name="文本框 13"/>
          <p:cNvSpPr txBox="1"/>
          <p:nvPr/>
        </p:nvSpPr>
        <p:spPr>
          <a:xfrm>
            <a:off x="6767830" y="3607867"/>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cxnSp>
        <p:nvCxnSpPr>
          <p:cNvPr id="141" name="直接连接符 140"/>
          <p:cNvCxnSpPr/>
          <p:nvPr/>
        </p:nvCxnSpPr>
        <p:spPr>
          <a:xfrm>
            <a:off x="1847799" y="1230833"/>
            <a:ext cx="2025650" cy="1841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1847360" y="1995196"/>
            <a:ext cx="2073910" cy="169799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5481465" y="4672991"/>
            <a:ext cx="1805305" cy="32131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73649" y="4308678"/>
            <a:ext cx="1880870" cy="4445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584960" y="6234862"/>
            <a:ext cx="371094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block_size(8,32)</a:t>
            </a:r>
          </a:p>
        </p:txBody>
      </p:sp>
      <p:sp>
        <p:nvSpPr>
          <p:cNvPr id="15" name="矩形 14"/>
          <p:cNvSpPr/>
          <p:nvPr/>
        </p:nvSpPr>
        <p:spPr>
          <a:xfrm rot="16200000">
            <a:off x="7611110" y="4084117"/>
            <a:ext cx="255270" cy="79375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9" name="矩形 8"/>
          <p:cNvSpPr/>
          <p:nvPr/>
        </p:nvSpPr>
        <p:spPr>
          <a:xfrm rot="5400000">
            <a:off x="3048635" y="2102917"/>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17" name="矩形 16"/>
          <p:cNvSpPr/>
          <p:nvPr/>
        </p:nvSpPr>
        <p:spPr>
          <a:xfrm>
            <a:off x="3959225" y="1197407"/>
            <a:ext cx="687705" cy="79756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70000"/>
              </a:lnSpc>
            </a:pPr>
            <a:endParaRPr lang="en-US" altLang="zh-CN" sz="700" b="1">
              <a:solidFill>
                <a:schemeClr val="tx1"/>
              </a:solidFill>
            </a:endParaRPr>
          </a:p>
        </p:txBody>
      </p:sp>
      <p:cxnSp>
        <p:nvCxnSpPr>
          <p:cNvPr id="20" name="直接连接符 19"/>
          <p:cNvCxnSpPr/>
          <p:nvPr/>
        </p:nvCxnSpPr>
        <p:spPr>
          <a:xfrm>
            <a:off x="3959225" y="1368222"/>
            <a:ext cx="693420" cy="127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V="1">
            <a:off x="3967480" y="1596187"/>
            <a:ext cx="692150" cy="127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3947795" y="1796847"/>
            <a:ext cx="682625" cy="3175"/>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2957830" y="4308907"/>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18" name="文本框 17"/>
          <p:cNvSpPr txBox="1"/>
          <p:nvPr/>
        </p:nvSpPr>
        <p:spPr>
          <a:xfrm>
            <a:off x="3597275" y="2128317"/>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64</a:t>
            </a:r>
          </a:p>
        </p:txBody>
      </p:sp>
      <p:sp>
        <p:nvSpPr>
          <p:cNvPr id="21" name="文本框 20"/>
          <p:cNvSpPr txBox="1"/>
          <p:nvPr/>
        </p:nvSpPr>
        <p:spPr>
          <a:xfrm>
            <a:off x="3875405" y="980237"/>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8</a:t>
            </a:r>
          </a:p>
        </p:txBody>
      </p:sp>
      <p:sp>
        <p:nvSpPr>
          <p:cNvPr id="26" name="矩形 25"/>
          <p:cNvSpPr/>
          <p:nvPr/>
        </p:nvSpPr>
        <p:spPr>
          <a:xfrm rot="5400000">
            <a:off x="4390390" y="2102917"/>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p>
        </p:txBody>
      </p:sp>
      <p:sp>
        <p:nvSpPr>
          <p:cNvPr id="28" name="矩形 27"/>
          <p:cNvSpPr/>
          <p:nvPr/>
        </p:nvSpPr>
        <p:spPr>
          <a:xfrm>
            <a:off x="5307330" y="1197407"/>
            <a:ext cx="687705" cy="20510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solidFill>
                <a:schemeClr val="tx1"/>
              </a:solidFill>
            </a:endParaRPr>
          </a:p>
        </p:txBody>
      </p:sp>
      <p:sp>
        <p:nvSpPr>
          <p:cNvPr id="34" name="矩形 33"/>
          <p:cNvSpPr/>
          <p:nvPr/>
        </p:nvSpPr>
        <p:spPr>
          <a:xfrm>
            <a:off x="5302250" y="1203122"/>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32" name="矩形 31"/>
          <p:cNvSpPr/>
          <p:nvPr/>
        </p:nvSpPr>
        <p:spPr>
          <a:xfrm>
            <a:off x="5300345" y="1297737"/>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46" name="矩形 45"/>
          <p:cNvSpPr/>
          <p:nvPr/>
        </p:nvSpPr>
        <p:spPr>
          <a:xfrm>
            <a:off x="2957830" y="5228387"/>
            <a:ext cx="774065"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47" name="矩形 46"/>
          <p:cNvSpPr/>
          <p:nvPr/>
        </p:nvSpPr>
        <p:spPr>
          <a:xfrm>
            <a:off x="2957830" y="5336337"/>
            <a:ext cx="774065"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48" name="矩形 47"/>
          <p:cNvSpPr/>
          <p:nvPr/>
        </p:nvSpPr>
        <p:spPr>
          <a:xfrm>
            <a:off x="2957830" y="5805602"/>
            <a:ext cx="774065"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31" name="矩形 30"/>
          <p:cNvSpPr/>
          <p:nvPr/>
        </p:nvSpPr>
        <p:spPr>
          <a:xfrm>
            <a:off x="3954145" y="1199947"/>
            <a:ext cx="76200" cy="76200"/>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p:cNvSpPr txBox="1"/>
          <p:nvPr/>
        </p:nvSpPr>
        <p:spPr>
          <a:xfrm>
            <a:off x="3967480" y="1173912"/>
            <a:ext cx="646430" cy="845185"/>
          </a:xfrm>
          <a:prstGeom prst="rect">
            <a:avLst/>
          </a:prstGeom>
          <a:noFill/>
        </p:spPr>
        <p:txBody>
          <a:bodyPr wrap="square" rtlCol="0" anchor="t">
            <a:spAutoFit/>
          </a:bodyPr>
          <a:lstStyle/>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p>
        </p:txBody>
      </p:sp>
      <p:sp>
        <p:nvSpPr>
          <p:cNvPr id="24" name="矩形 23"/>
          <p:cNvSpPr/>
          <p:nvPr/>
        </p:nvSpPr>
        <p:spPr>
          <a:xfrm>
            <a:off x="3954145" y="1282497"/>
            <a:ext cx="76200" cy="76200"/>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p:cNvSpPr/>
          <p:nvPr/>
        </p:nvSpPr>
        <p:spPr>
          <a:xfrm>
            <a:off x="5307330" y="1387907"/>
            <a:ext cx="687705" cy="20510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solidFill>
                <a:schemeClr val="tx1"/>
              </a:solidFill>
            </a:endParaRPr>
          </a:p>
        </p:txBody>
      </p:sp>
      <p:sp>
        <p:nvSpPr>
          <p:cNvPr id="29" name="矩形 28"/>
          <p:cNvSpPr/>
          <p:nvPr/>
        </p:nvSpPr>
        <p:spPr>
          <a:xfrm>
            <a:off x="5302250" y="1393622"/>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30" name="矩形 29"/>
          <p:cNvSpPr/>
          <p:nvPr/>
        </p:nvSpPr>
        <p:spPr>
          <a:xfrm>
            <a:off x="5300345" y="1488237"/>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36" name="矩形 35"/>
          <p:cNvSpPr/>
          <p:nvPr/>
        </p:nvSpPr>
        <p:spPr>
          <a:xfrm>
            <a:off x="5305425" y="1580312"/>
            <a:ext cx="687705" cy="20510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solidFill>
                <a:schemeClr val="tx1"/>
              </a:solidFill>
            </a:endParaRPr>
          </a:p>
        </p:txBody>
      </p:sp>
      <p:sp>
        <p:nvSpPr>
          <p:cNvPr id="37" name="矩形 36"/>
          <p:cNvSpPr/>
          <p:nvPr/>
        </p:nvSpPr>
        <p:spPr>
          <a:xfrm>
            <a:off x="5300345" y="1582217"/>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38" name="矩形 37"/>
          <p:cNvSpPr/>
          <p:nvPr/>
        </p:nvSpPr>
        <p:spPr>
          <a:xfrm>
            <a:off x="5298440" y="1673022"/>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39" name="矩形 38"/>
          <p:cNvSpPr/>
          <p:nvPr/>
        </p:nvSpPr>
        <p:spPr>
          <a:xfrm>
            <a:off x="5305425" y="1759382"/>
            <a:ext cx="687705" cy="20510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solidFill>
                <a:schemeClr val="tx1"/>
              </a:solidFill>
            </a:endParaRPr>
          </a:p>
        </p:txBody>
      </p:sp>
      <p:sp>
        <p:nvSpPr>
          <p:cNvPr id="40" name="矩形 39"/>
          <p:cNvSpPr/>
          <p:nvPr/>
        </p:nvSpPr>
        <p:spPr>
          <a:xfrm>
            <a:off x="5300345" y="1765097"/>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41" name="矩形 40"/>
          <p:cNvSpPr/>
          <p:nvPr/>
        </p:nvSpPr>
        <p:spPr>
          <a:xfrm>
            <a:off x="5298440" y="1844472"/>
            <a:ext cx="687070" cy="9588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Sector</a:t>
            </a:r>
          </a:p>
        </p:txBody>
      </p:sp>
      <p:sp>
        <p:nvSpPr>
          <p:cNvPr id="49" name="矩形 48"/>
          <p:cNvSpPr/>
          <p:nvPr/>
        </p:nvSpPr>
        <p:spPr>
          <a:xfrm rot="16200000">
            <a:off x="2988945" y="4252392"/>
            <a:ext cx="687705" cy="79756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70000"/>
              </a:lnSpc>
            </a:pPr>
            <a:endParaRPr lang="en-US" altLang="zh-CN" sz="700" b="1">
              <a:solidFill>
                <a:schemeClr val="tx1"/>
              </a:solidFill>
            </a:endParaRPr>
          </a:p>
        </p:txBody>
      </p:sp>
      <p:sp>
        <p:nvSpPr>
          <p:cNvPr id="55" name="文本框 54"/>
          <p:cNvSpPr txBox="1"/>
          <p:nvPr/>
        </p:nvSpPr>
        <p:spPr>
          <a:xfrm rot="16200000">
            <a:off x="2997200" y="4228897"/>
            <a:ext cx="646430" cy="845185"/>
          </a:xfrm>
          <a:prstGeom prst="rect">
            <a:avLst/>
          </a:prstGeom>
          <a:noFill/>
        </p:spPr>
        <p:txBody>
          <a:bodyPr wrap="square" rtlCol="0" anchor="t">
            <a:spAutoFit/>
          </a:bodyPr>
          <a:lstStyle/>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endParaRPr lang="en-US" altLang="zh-CN" sz="700" b="1">
              <a:solidFill>
                <a:schemeClr val="tx1"/>
              </a:solidFill>
            </a:endParaRPr>
          </a:p>
          <a:p>
            <a:pPr algn="ctr">
              <a:lnSpc>
                <a:spcPct val="100000"/>
              </a:lnSpc>
            </a:pPr>
            <a:endParaRPr lang="en-US" altLang="zh-CN" sz="700" b="1">
              <a:solidFill>
                <a:schemeClr val="tx1"/>
              </a:solidFill>
            </a:endParaRPr>
          </a:p>
          <a:p>
            <a:pPr algn="ctr">
              <a:lnSpc>
                <a:spcPct val="100000"/>
              </a:lnSpc>
            </a:pPr>
            <a:r>
              <a:rPr lang="en-US" altLang="zh-CN" sz="700" b="1">
                <a:sym typeface="+mn-ea"/>
              </a:rPr>
              <a:t>8 thread</a:t>
            </a:r>
          </a:p>
        </p:txBody>
      </p:sp>
      <p:sp>
        <p:nvSpPr>
          <p:cNvPr id="22" name="文本框 21">
            <a:extLst>
              <a:ext uri="{FF2B5EF4-FFF2-40B4-BE49-F238E27FC236}">
                <a16:creationId xmlns:a16="http://schemas.microsoft.com/office/drawing/2014/main" id="{57CC9FB8-B5F6-0300-3370-A8A67D0A57EC}"/>
              </a:ext>
            </a:extLst>
          </p:cNvPr>
          <p:cNvSpPr txBox="1"/>
          <p:nvPr/>
        </p:nvSpPr>
        <p:spPr>
          <a:xfrm>
            <a:off x="64316" y="84907"/>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Transpose_v4_float2_1x2</a:t>
            </a:r>
            <a:endParaRPr lang="zh-CN" altLang="en-US" sz="28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BE9E7-1A24-CE17-48AB-371281201883}"/>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2D68E37B-0565-5C04-BE02-5809F7942199}"/>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A2E02197-DCC5-52DE-1B0A-66D10475BE3B}"/>
              </a:ext>
            </a:extLst>
          </p:cNvPr>
          <p:cNvSpPr txBox="1"/>
          <p:nvPr/>
        </p:nvSpPr>
        <p:spPr>
          <a:xfrm>
            <a:off x="5044143" y="477220"/>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6" name="文本框 5">
            <a:extLst>
              <a:ext uri="{FF2B5EF4-FFF2-40B4-BE49-F238E27FC236}">
                <a16:creationId xmlns:a16="http://schemas.microsoft.com/office/drawing/2014/main" id="{E3ACE347-3E77-C5E3-6B58-7DFC0B7F7991}"/>
              </a:ext>
            </a:extLst>
          </p:cNvPr>
          <p:cNvSpPr txBox="1"/>
          <p:nvPr/>
        </p:nvSpPr>
        <p:spPr>
          <a:xfrm>
            <a:off x="5044143" y="4136317"/>
            <a:ext cx="4980777" cy="2554545"/>
          </a:xfrm>
          <a:prstGeom prst="rect">
            <a:avLst/>
          </a:prstGeom>
          <a:noFill/>
        </p:spPr>
        <p:txBody>
          <a:bodyPr wrap="square">
            <a:spAutoFit/>
          </a:bodyPr>
          <a:lstStyle/>
          <a:p>
            <a:pPr marL="0" indent="0"/>
            <a:r>
              <a:rPr lang="en-US" altLang="zh-CN" sz="8000">
                <a:latin typeface="字制区喜脉体" panose="02000603000000000000" pitchFamily="2" charset="-122"/>
                <a:ea typeface="字制区喜脉体" panose="02000603000000000000" pitchFamily="2" charset="-122"/>
                <a:sym typeface="+mn-ea"/>
              </a:rPr>
              <a:t>Roofline model</a:t>
            </a:r>
          </a:p>
        </p:txBody>
      </p:sp>
    </p:spTree>
    <p:extLst>
      <p:ext uri="{BB962C8B-B14F-4D97-AF65-F5344CB8AC3E}">
        <p14:creationId xmlns:p14="http://schemas.microsoft.com/office/powerpoint/2010/main" val="24903156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56780" y="683329"/>
            <a:ext cx="5734685" cy="3451860"/>
          </a:xfrm>
          <a:prstGeom prst="rect">
            <a:avLst/>
          </a:prstGeom>
        </p:spPr>
      </p:pic>
      <p:pic>
        <p:nvPicPr>
          <p:cNvPr id="5" name="图片 4"/>
          <p:cNvPicPr>
            <a:picLocks noChangeAspect="1"/>
          </p:cNvPicPr>
          <p:nvPr/>
        </p:nvPicPr>
        <p:blipFill>
          <a:blip r:embed="rId3"/>
          <a:stretch>
            <a:fillRect/>
          </a:stretch>
        </p:blipFill>
        <p:spPr>
          <a:xfrm>
            <a:off x="6166485" y="290830"/>
            <a:ext cx="5633720" cy="3778250"/>
          </a:xfrm>
          <a:prstGeom prst="rect">
            <a:avLst/>
          </a:prstGeom>
        </p:spPr>
      </p:pic>
      <p:pic>
        <p:nvPicPr>
          <p:cNvPr id="6" name="图片 5"/>
          <p:cNvPicPr>
            <a:picLocks noChangeAspect="1"/>
          </p:cNvPicPr>
          <p:nvPr/>
        </p:nvPicPr>
        <p:blipFill>
          <a:blip r:embed="rId4"/>
          <a:stretch>
            <a:fillRect/>
          </a:stretch>
        </p:blipFill>
        <p:spPr>
          <a:xfrm>
            <a:off x="390435" y="4271624"/>
            <a:ext cx="5734685" cy="1691640"/>
          </a:xfrm>
          <a:prstGeom prst="rect">
            <a:avLst/>
          </a:prstGeom>
        </p:spPr>
      </p:pic>
      <p:pic>
        <p:nvPicPr>
          <p:cNvPr id="7" name="图片 6"/>
          <p:cNvPicPr>
            <a:picLocks noChangeAspect="1"/>
          </p:cNvPicPr>
          <p:nvPr/>
        </p:nvPicPr>
        <p:blipFill>
          <a:blip r:embed="rId5"/>
          <a:stretch>
            <a:fillRect/>
          </a:stretch>
        </p:blipFill>
        <p:spPr>
          <a:xfrm>
            <a:off x="6450330" y="4384675"/>
            <a:ext cx="5144135" cy="784225"/>
          </a:xfrm>
          <a:prstGeom prst="rect">
            <a:avLst/>
          </a:prstGeom>
        </p:spPr>
      </p:pic>
      <p:sp>
        <p:nvSpPr>
          <p:cNvPr id="8" name="文本框 7"/>
          <p:cNvSpPr txBox="1"/>
          <p:nvPr/>
        </p:nvSpPr>
        <p:spPr>
          <a:xfrm>
            <a:off x="6450330" y="5372893"/>
            <a:ext cx="5144135" cy="922020"/>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当计算强度</a:t>
            </a:r>
            <a:r>
              <a:rPr lang="en-US" altLang="zh-CN">
                <a:latin typeface="字制区喜脉体" panose="02000603000000000000" pitchFamily="2" charset="-122"/>
                <a:ea typeface="字制区喜脉体" panose="02000603000000000000" pitchFamily="2" charset="-122"/>
              </a:rPr>
              <a:t>I</a:t>
            </a:r>
            <a:r>
              <a:rPr lang="zh-CN" altLang="en-US">
                <a:latin typeface="字制区喜脉体" panose="02000603000000000000" pitchFamily="2" charset="-122"/>
                <a:ea typeface="字制区喜脉体" panose="02000603000000000000" pitchFamily="2" charset="-122"/>
              </a:rPr>
              <a:t>小于</a:t>
            </a:r>
            <a:r>
              <a:rPr lang="en-US" altLang="zh-CN">
                <a:latin typeface="字制区喜脉体" panose="02000603000000000000" pitchFamily="2" charset="-122"/>
                <a:ea typeface="字制区喜脉体" panose="02000603000000000000" pitchFamily="2" charset="-122"/>
              </a:rPr>
              <a:t>Imax</a:t>
            </a:r>
            <a:r>
              <a:rPr lang="zh-CN" altLang="en-US">
                <a:latin typeface="字制区喜脉体" panose="02000603000000000000" pitchFamily="2" charset="-122"/>
                <a:ea typeface="字制区喜脉体" panose="02000603000000000000" pitchFamily="2" charset="-122"/>
              </a:rPr>
              <a:t>的时候，模型的理论计算强度是</a:t>
            </a:r>
            <a:r>
              <a:rPr lang="en-US" altLang="zh-CN">
                <a:latin typeface="字制区喜脉体" panose="02000603000000000000" pitchFamily="2" charset="-122"/>
                <a:ea typeface="字制区喜脉体" panose="02000603000000000000" pitchFamily="2" charset="-122"/>
              </a:rPr>
              <a:t>beta*I,</a:t>
            </a:r>
            <a:r>
              <a:rPr lang="zh-CN" altLang="en-US">
                <a:latin typeface="字制区喜脉体" panose="02000603000000000000" pitchFamily="2" charset="-122"/>
                <a:ea typeface="字制区喜脉体" panose="02000603000000000000" pitchFamily="2" charset="-122"/>
              </a:rPr>
              <a:t>但是实际我们写的</a:t>
            </a:r>
            <a:r>
              <a:rPr lang="en-US" altLang="zh-CN">
                <a:latin typeface="字制区喜脉体" panose="02000603000000000000" pitchFamily="2" charset="-122"/>
                <a:ea typeface="字制区喜脉体" panose="02000603000000000000" pitchFamily="2" charset="-122"/>
              </a:rPr>
              <a:t>kernel</a:t>
            </a:r>
            <a:r>
              <a:rPr lang="zh-CN" altLang="en-US">
                <a:latin typeface="字制区喜脉体" panose="02000603000000000000" pitchFamily="2" charset="-122"/>
                <a:ea typeface="字制区喜脉体" panose="02000603000000000000" pitchFamily="2" charset="-122"/>
              </a:rPr>
              <a:t>计算强度一般会小于这个</a:t>
            </a:r>
            <a:r>
              <a:rPr lang="en-US" altLang="zh-CN">
                <a:latin typeface="字制区喜脉体" panose="02000603000000000000" pitchFamily="2" charset="-122"/>
                <a:ea typeface="字制区喜脉体" panose="02000603000000000000" pitchFamily="2" charset="-122"/>
              </a:rPr>
              <a:t>P</a:t>
            </a:r>
            <a:r>
              <a:rPr lang="zh-CN" altLang="en-US">
                <a:latin typeface="字制区喜脉体" panose="02000603000000000000" pitchFamily="2" charset="-122"/>
                <a:ea typeface="字制区喜脉体" panose="02000603000000000000" pitchFamily="2" charset="-122"/>
              </a:rPr>
              <a:t>，我们要努力优化到这个值</a:t>
            </a:r>
          </a:p>
        </p:txBody>
      </p:sp>
      <p:sp>
        <p:nvSpPr>
          <p:cNvPr id="9" name="文本框 8"/>
          <p:cNvSpPr txBox="1"/>
          <p:nvPr/>
        </p:nvSpPr>
        <p:spPr>
          <a:xfrm>
            <a:off x="7315063" y="406330"/>
            <a:ext cx="1997710" cy="276999"/>
          </a:xfrm>
          <a:prstGeom prst="rect">
            <a:avLst/>
          </a:prstGeom>
          <a:noFill/>
        </p:spPr>
        <p:txBody>
          <a:bodyPr wrap="square" rtlCol="0" anchor="t">
            <a:spAutoFit/>
          </a:bodyPr>
          <a:lstStyle/>
          <a:p>
            <a:r>
              <a:rPr lang="zh-CN" altLang="en-US" sz="1200" b="1">
                <a:latin typeface="字制区喜脉体" panose="02000603000000000000" pitchFamily="2" charset="-122"/>
                <a:ea typeface="字制区喜脉体" panose="02000603000000000000" pitchFamily="2" charset="-122"/>
              </a:rPr>
              <a:t>可以达到的（算力）性能</a:t>
            </a:r>
          </a:p>
        </p:txBody>
      </p:sp>
      <p:sp>
        <p:nvSpPr>
          <p:cNvPr id="10" name="文本框 9"/>
          <p:cNvSpPr txBox="1"/>
          <p:nvPr/>
        </p:nvSpPr>
        <p:spPr>
          <a:xfrm>
            <a:off x="10636160" y="3535522"/>
            <a:ext cx="1089025" cy="368300"/>
          </a:xfrm>
          <a:prstGeom prst="rect">
            <a:avLst/>
          </a:prstGeom>
          <a:noFill/>
        </p:spPr>
        <p:txBody>
          <a:bodyPr wrap="square" rtlCol="0" anchor="t">
            <a:spAutoFit/>
          </a:bodyPr>
          <a:lstStyle/>
          <a:p>
            <a:r>
              <a:rPr lang="zh-CN" altLang="en-US" b="1">
                <a:latin typeface="字制区喜脉体" panose="02000603000000000000" pitchFamily="2" charset="-122"/>
                <a:ea typeface="字制区喜脉体" panose="02000603000000000000" pitchFamily="2" charset="-122"/>
              </a:rPr>
              <a:t>计算强度</a:t>
            </a:r>
          </a:p>
        </p:txBody>
      </p:sp>
      <p:sp>
        <p:nvSpPr>
          <p:cNvPr id="2" name="文本框 1">
            <a:extLst>
              <a:ext uri="{FF2B5EF4-FFF2-40B4-BE49-F238E27FC236}">
                <a16:creationId xmlns:a16="http://schemas.microsoft.com/office/drawing/2014/main" id="{E63F8A25-373F-6898-275B-B0360393F639}"/>
              </a:ext>
            </a:extLst>
          </p:cNvPr>
          <p:cNvSpPr txBox="1"/>
          <p:nvPr/>
        </p:nvSpPr>
        <p:spPr>
          <a:xfrm>
            <a:off x="7477578" y="6498907"/>
            <a:ext cx="4627336"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6"/>
              </a:rPr>
              <a:t>Roofline Model</a:t>
            </a:r>
            <a:r>
              <a:rPr lang="zh-CN" altLang="en-US" sz="1600">
                <a:latin typeface="字制区喜脉体" panose="02000603000000000000" pitchFamily="2" charset="-122"/>
                <a:ea typeface="字制区喜脉体" panose="02000603000000000000" pitchFamily="2" charset="-122"/>
                <a:hlinkClick r:id="rId6"/>
              </a:rPr>
              <a:t>与深度学习模型的性能分析 </a:t>
            </a:r>
            <a:r>
              <a:rPr lang="en-US" altLang="zh-CN" sz="1600">
                <a:latin typeface="字制区喜脉体" panose="02000603000000000000" pitchFamily="2" charset="-122"/>
                <a:ea typeface="字制区喜脉体" panose="02000603000000000000" pitchFamily="2" charset="-122"/>
                <a:hlinkClick r:id="rId6"/>
              </a:rPr>
              <a:t>- </a:t>
            </a:r>
            <a:r>
              <a:rPr lang="zh-CN" altLang="en-US" sz="1600">
                <a:latin typeface="字制区喜脉体" panose="02000603000000000000" pitchFamily="2" charset="-122"/>
                <a:ea typeface="字制区喜脉体" panose="02000603000000000000" pitchFamily="2" charset="-122"/>
                <a:hlinkClick r:id="rId6"/>
              </a:rPr>
              <a:t>知乎</a:t>
            </a:r>
          </a:p>
        </p:txBody>
      </p:sp>
      <p:sp>
        <p:nvSpPr>
          <p:cNvPr id="3" name="文本框 2">
            <a:extLst>
              <a:ext uri="{FF2B5EF4-FFF2-40B4-BE49-F238E27FC236}">
                <a16:creationId xmlns:a16="http://schemas.microsoft.com/office/drawing/2014/main" id="{FD9EE8FE-8B04-D55F-FE46-FEAD96EB51A3}"/>
              </a:ext>
            </a:extLst>
          </p:cNvPr>
          <p:cNvSpPr txBox="1"/>
          <p:nvPr/>
        </p:nvSpPr>
        <p:spPr>
          <a:xfrm>
            <a:off x="2560021" y="920863"/>
            <a:ext cx="1223693" cy="461665"/>
          </a:xfrm>
          <a:prstGeom prst="rect">
            <a:avLst/>
          </a:prstGeom>
          <a:noFill/>
        </p:spPr>
        <p:txBody>
          <a:bodyPr wrap="square" rtlCol="0" anchor="t">
            <a:spAutoFit/>
          </a:bodyPr>
          <a:lstStyle/>
          <a:p>
            <a:r>
              <a:rPr lang="zh-CN" altLang="en-US" sz="1200" b="1">
                <a:highlight>
                  <a:srgbClr val="FFFF00"/>
                </a:highlight>
                <a:latin typeface="字制区喜脉体" panose="02000603000000000000" pitchFamily="2" charset="-122"/>
                <a:ea typeface="字制区喜脉体" panose="02000603000000000000" pitchFamily="2" charset="-122"/>
              </a:rPr>
              <a:t>是一个</a:t>
            </a:r>
            <a:r>
              <a:rPr lang="zh-CN" altLang="en-US" sz="2400" b="1">
                <a:highlight>
                  <a:srgbClr val="FFFF00"/>
                </a:highlight>
                <a:latin typeface="字制区喜脉体" panose="02000603000000000000" pitchFamily="2" charset="-122"/>
                <a:ea typeface="字制区喜脉体" panose="02000603000000000000" pitchFamily="2" charset="-122"/>
              </a:rPr>
              <a:t>定值</a:t>
            </a:r>
          </a:p>
        </p:txBody>
      </p:sp>
      <p:sp>
        <p:nvSpPr>
          <p:cNvPr id="11" name="文本框 10">
            <a:extLst>
              <a:ext uri="{FF2B5EF4-FFF2-40B4-BE49-F238E27FC236}">
                <a16:creationId xmlns:a16="http://schemas.microsoft.com/office/drawing/2014/main" id="{D0FE8C35-71EE-1566-5D55-0FE13654D97C}"/>
              </a:ext>
            </a:extLst>
          </p:cNvPr>
          <p:cNvSpPr txBox="1"/>
          <p:nvPr/>
        </p:nvSpPr>
        <p:spPr>
          <a:xfrm>
            <a:off x="1802531" y="2078376"/>
            <a:ext cx="1175795" cy="461665"/>
          </a:xfrm>
          <a:prstGeom prst="rect">
            <a:avLst/>
          </a:prstGeom>
          <a:noFill/>
        </p:spPr>
        <p:txBody>
          <a:bodyPr wrap="square" rtlCol="0" anchor="t">
            <a:spAutoFit/>
          </a:bodyPr>
          <a:lstStyle/>
          <a:p>
            <a:r>
              <a:rPr lang="zh-CN" altLang="en-US" sz="1200" b="1">
                <a:highlight>
                  <a:srgbClr val="FFFF00"/>
                </a:highlight>
                <a:latin typeface="字制区喜脉体" panose="02000603000000000000" pitchFamily="2" charset="-122"/>
                <a:ea typeface="字制区喜脉体" panose="02000603000000000000" pitchFamily="2" charset="-122"/>
              </a:rPr>
              <a:t>是一个</a:t>
            </a:r>
            <a:r>
              <a:rPr lang="zh-CN" altLang="en-US" sz="2400" b="1">
                <a:highlight>
                  <a:srgbClr val="FFFF00"/>
                </a:highlight>
                <a:latin typeface="字制区喜脉体" panose="02000603000000000000" pitchFamily="2" charset="-122"/>
                <a:ea typeface="字制区喜脉体" panose="02000603000000000000" pitchFamily="2" charset="-122"/>
              </a:rPr>
              <a:t>定值</a:t>
            </a:r>
            <a:endParaRPr lang="zh-CN" altLang="en-US" sz="1200" b="1">
              <a:highlight>
                <a:srgbClr val="FFFF00"/>
              </a:highlight>
              <a:latin typeface="字制区喜脉体" panose="02000603000000000000" pitchFamily="2" charset="-122"/>
              <a:ea typeface="字制区喜脉体" panose="02000603000000000000" pitchFamily="2" charset="-122"/>
            </a:endParaRPr>
          </a:p>
        </p:txBody>
      </p:sp>
      <p:sp>
        <p:nvSpPr>
          <p:cNvPr id="12" name="文本框 11">
            <a:extLst>
              <a:ext uri="{FF2B5EF4-FFF2-40B4-BE49-F238E27FC236}">
                <a16:creationId xmlns:a16="http://schemas.microsoft.com/office/drawing/2014/main" id="{75BA3630-B81E-CAE1-26C6-A7F8C1AEE3E4}"/>
              </a:ext>
            </a:extLst>
          </p:cNvPr>
          <p:cNvSpPr txBox="1"/>
          <p:nvPr/>
        </p:nvSpPr>
        <p:spPr>
          <a:xfrm>
            <a:off x="4576211" y="3384009"/>
            <a:ext cx="1175795" cy="461665"/>
          </a:xfrm>
          <a:prstGeom prst="rect">
            <a:avLst/>
          </a:prstGeom>
          <a:noFill/>
        </p:spPr>
        <p:txBody>
          <a:bodyPr wrap="square" rtlCol="0" anchor="t">
            <a:spAutoFit/>
          </a:bodyPr>
          <a:lstStyle/>
          <a:p>
            <a:r>
              <a:rPr lang="zh-CN" altLang="en-US" sz="1200" b="1">
                <a:highlight>
                  <a:srgbClr val="FFFF00"/>
                </a:highlight>
                <a:latin typeface="字制区喜脉体" panose="02000603000000000000" pitchFamily="2" charset="-122"/>
                <a:ea typeface="字制区喜脉体" panose="02000603000000000000" pitchFamily="2" charset="-122"/>
              </a:rPr>
              <a:t>是一个</a:t>
            </a:r>
            <a:r>
              <a:rPr lang="zh-CN" altLang="en-US" sz="2400" b="1">
                <a:highlight>
                  <a:srgbClr val="FFFF00"/>
                </a:highlight>
                <a:latin typeface="字制区喜脉体" panose="02000603000000000000" pitchFamily="2" charset="-122"/>
                <a:ea typeface="字制区喜脉体" panose="02000603000000000000" pitchFamily="2" charset="-122"/>
              </a:rPr>
              <a:t>定值</a:t>
            </a:r>
            <a:endParaRPr lang="zh-CN" altLang="en-US" sz="1200" b="1">
              <a:highlight>
                <a:srgbClr val="FFFF00"/>
              </a:highlight>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5F97A-9D74-2A4D-153F-6BFE6B3E303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8EDF0C2-3087-C0DC-F5C7-E7EF580DEC1E}"/>
              </a:ext>
            </a:extLst>
          </p:cNvPr>
          <p:cNvPicPr>
            <a:picLocks noChangeAspect="1"/>
          </p:cNvPicPr>
          <p:nvPr/>
        </p:nvPicPr>
        <p:blipFill>
          <a:blip r:embed="rId2"/>
          <a:stretch>
            <a:fillRect/>
          </a:stretch>
        </p:blipFill>
        <p:spPr>
          <a:xfrm>
            <a:off x="505914" y="1231355"/>
            <a:ext cx="5994062" cy="4019913"/>
          </a:xfrm>
          <a:prstGeom prst="rect">
            <a:avLst/>
          </a:prstGeom>
        </p:spPr>
      </p:pic>
      <p:sp>
        <p:nvSpPr>
          <p:cNvPr id="2" name="文本框 1">
            <a:extLst>
              <a:ext uri="{FF2B5EF4-FFF2-40B4-BE49-F238E27FC236}">
                <a16:creationId xmlns:a16="http://schemas.microsoft.com/office/drawing/2014/main" id="{050C2081-324D-24B7-C7D7-D9D10D2A4749}"/>
              </a:ext>
            </a:extLst>
          </p:cNvPr>
          <p:cNvSpPr txBox="1"/>
          <p:nvPr/>
        </p:nvSpPr>
        <p:spPr>
          <a:xfrm>
            <a:off x="7477578" y="6498907"/>
            <a:ext cx="4627336"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3"/>
              </a:rPr>
              <a:t>Roofline Model</a:t>
            </a:r>
            <a:r>
              <a:rPr lang="zh-CN" altLang="en-US" sz="1600">
                <a:latin typeface="字制区喜脉体" panose="02000603000000000000" pitchFamily="2" charset="-122"/>
                <a:ea typeface="字制区喜脉体" panose="02000603000000000000" pitchFamily="2" charset="-122"/>
                <a:hlinkClick r:id="rId3"/>
              </a:rPr>
              <a:t>与深度学习模型的性能分析 </a:t>
            </a:r>
            <a:r>
              <a:rPr lang="en-US" altLang="zh-CN" sz="1600">
                <a:latin typeface="字制区喜脉体" panose="02000603000000000000" pitchFamily="2" charset="-122"/>
                <a:ea typeface="字制区喜脉体" panose="02000603000000000000" pitchFamily="2" charset="-122"/>
                <a:hlinkClick r:id="rId3"/>
              </a:rPr>
              <a:t>- </a:t>
            </a:r>
            <a:r>
              <a:rPr lang="zh-CN" altLang="en-US" sz="1600">
                <a:latin typeface="字制区喜脉体" panose="02000603000000000000" pitchFamily="2" charset="-122"/>
                <a:ea typeface="字制区喜脉体" panose="02000603000000000000" pitchFamily="2" charset="-122"/>
                <a:hlinkClick r:id="rId3"/>
              </a:rPr>
              <a:t>知乎</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43C5D68-E5CF-41E8-C48A-589A4B74F3C0}"/>
                  </a:ext>
                </a:extLst>
              </p:cNvPr>
              <p:cNvSpPr txBox="1"/>
              <p:nvPr/>
            </p:nvSpPr>
            <p:spPr>
              <a:xfrm>
                <a:off x="6252756" y="1231355"/>
                <a:ext cx="5164182" cy="1200329"/>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4090</a:t>
                </a:r>
                <a:r>
                  <a:rPr lang="zh-CN" altLang="en-US">
                    <a:latin typeface="字制区喜脉体" panose="02000603000000000000" pitchFamily="2" charset="-122"/>
                    <a:ea typeface="字制区喜脉体" panose="02000603000000000000" pitchFamily="2" charset="-122"/>
                  </a:rPr>
                  <a:t>显卡</a:t>
                </a:r>
                <a:endParaRPr lang="en-US" altLang="zh-CN">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峰值算力（</a:t>
                </a:r>
                <a14:m>
                  <m:oMath xmlns:m="http://schemas.openxmlformats.org/officeDocument/2006/math">
                    <m:r>
                      <a:rPr lang="zh-CN" altLang="en-US" i="1" smtClean="0">
                        <a:latin typeface="Cambria Math" panose="02040503050406030204" pitchFamily="18" charset="0"/>
                        <a:ea typeface="字制区喜脉体" panose="02000603000000000000" pitchFamily="2" charset="-122"/>
                      </a:rPr>
                      <m:t>𝜋</m:t>
                    </m:r>
                  </m:oMath>
                </a14:m>
                <a:r>
                  <a:rPr lang="zh-CN" altLang="en-US">
                    <a:latin typeface="字制区喜脉体" panose="02000603000000000000" pitchFamily="2" charset="-122"/>
                    <a:ea typeface="字制区喜脉体" panose="02000603000000000000" pitchFamily="2" charset="-122"/>
                  </a:rPr>
                  <a:t>）为 </a:t>
                </a:r>
                <a:r>
                  <a:rPr lang="en-US" altLang="zh-CN">
                    <a:latin typeface="字制区喜脉体" panose="02000603000000000000" pitchFamily="2" charset="-122"/>
                    <a:ea typeface="字制区喜脉体" panose="02000603000000000000" pitchFamily="2" charset="-122"/>
                  </a:rPr>
                  <a:t>82.58 TFLOPS</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带宽上限（</a:t>
                </a:r>
                <a14:m>
                  <m:oMath xmlns:m="http://schemas.openxmlformats.org/officeDocument/2006/math">
                    <m:r>
                      <a:rPr lang="zh-CN" altLang="en-US" i="1" smtClean="0">
                        <a:latin typeface="Cambria Math" panose="02040503050406030204" pitchFamily="18" charset="0"/>
                        <a:ea typeface="字制区喜脉体" panose="02000603000000000000" pitchFamily="2" charset="-122"/>
                      </a:rPr>
                      <m:t>𝛽</m:t>
                    </m:r>
                  </m:oMath>
                </a14:m>
                <a:r>
                  <a:rPr lang="zh-CN" altLang="en-US">
                    <a:latin typeface="字制区喜脉体" panose="02000603000000000000" pitchFamily="2" charset="-122"/>
                    <a:ea typeface="字制区喜脉体" panose="02000603000000000000" pitchFamily="2" charset="-122"/>
                  </a:rPr>
                  <a:t>）为 </a:t>
                </a:r>
                <a:r>
                  <a:rPr lang="en-US" altLang="zh-CN">
                    <a:latin typeface="字制区喜脉体" panose="02000603000000000000" pitchFamily="2" charset="-122"/>
                    <a:ea typeface="字制区喜脉体" panose="02000603000000000000" pitchFamily="2" charset="-122"/>
                  </a:rPr>
                  <a:t>1.01 TB/s</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计算强度上限（</a:t>
                </a:r>
                <a14:m>
                  <m:oMath xmlns:m="http://schemas.openxmlformats.org/officeDocument/2006/math">
                    <m:sSub>
                      <m:sSubPr>
                        <m:ctrlPr>
                          <a:rPr lang="en-US" altLang="zh-CN" i="1" smtClean="0">
                            <a:latin typeface="Cambria Math" panose="02040503050406030204" pitchFamily="18" charset="0"/>
                            <a:ea typeface="字制区喜脉体" panose="02000603000000000000" pitchFamily="2" charset="-122"/>
                          </a:rPr>
                        </m:ctrlPr>
                      </m:sSubPr>
                      <m:e>
                        <m:r>
                          <a:rPr lang="en-US" altLang="zh-CN" b="0" i="1" smtClean="0">
                            <a:latin typeface="Cambria Math" panose="02040503050406030204" pitchFamily="18" charset="0"/>
                            <a:ea typeface="字制区喜脉体" panose="02000603000000000000" pitchFamily="2" charset="-122"/>
                          </a:rPr>
                          <m:t>𝐼</m:t>
                        </m:r>
                      </m:e>
                      <m:sub>
                        <m:r>
                          <a:rPr lang="en-US" altLang="zh-CN" b="0" i="1" smtClean="0">
                            <a:latin typeface="Cambria Math" panose="02040503050406030204" pitchFamily="18" charset="0"/>
                            <a:ea typeface="字制区喜脉体" panose="02000603000000000000" pitchFamily="2" charset="-122"/>
                          </a:rPr>
                          <m:t>𝑚𝑎𝑥</m:t>
                        </m:r>
                      </m:sub>
                    </m:sSub>
                  </m:oMath>
                </a14:m>
                <a:r>
                  <a:rPr lang="zh-CN" altLang="en-US">
                    <a:latin typeface="字制区喜脉体" panose="02000603000000000000" pitchFamily="2" charset="-122"/>
                    <a:ea typeface="字制区喜脉体" panose="02000603000000000000" pitchFamily="2" charset="-122"/>
                  </a:rPr>
                  <a:t>）为 </a:t>
                </a:r>
                <a:r>
                  <a:rPr lang="en-US" altLang="zh-CN">
                    <a:latin typeface="字制区喜脉体" panose="02000603000000000000" pitchFamily="2" charset="-122"/>
                    <a:ea typeface="字制区喜脉体" panose="02000603000000000000" pitchFamily="2" charset="-122"/>
                  </a:rPr>
                  <a:t>81.76 FLOP/B</a:t>
                </a:r>
              </a:p>
            </p:txBody>
          </p:sp>
        </mc:Choice>
        <mc:Fallback xmlns="">
          <p:sp>
            <p:nvSpPr>
              <p:cNvPr id="13" name="文本框 12">
                <a:extLst>
                  <a:ext uri="{FF2B5EF4-FFF2-40B4-BE49-F238E27FC236}">
                    <a16:creationId xmlns:a16="http://schemas.microsoft.com/office/drawing/2014/main" id="{B43C5D68-E5CF-41E8-C48A-589A4B74F3C0}"/>
                  </a:ext>
                </a:extLst>
              </p:cNvPr>
              <p:cNvSpPr txBox="1">
                <a:spLocks noRot="1" noChangeAspect="1" noMove="1" noResize="1" noEditPoints="1" noAdjustHandles="1" noChangeArrowheads="1" noChangeShapeType="1" noTextEdit="1"/>
              </p:cNvSpPr>
              <p:nvPr/>
            </p:nvSpPr>
            <p:spPr>
              <a:xfrm>
                <a:off x="6252756" y="1231355"/>
                <a:ext cx="5164182" cy="1200329"/>
              </a:xfrm>
              <a:prstGeom prst="rect">
                <a:avLst/>
              </a:prstGeom>
              <a:blipFill>
                <a:blip r:embed="rId4"/>
                <a:stretch>
                  <a:fillRect l="-1063" t="-3046" b="-7107"/>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BD9DF80F-ABD6-0663-A7CC-5D96AD0EE7B9}"/>
              </a:ext>
            </a:extLst>
          </p:cNvPr>
          <p:cNvPicPr>
            <a:picLocks noChangeAspect="1"/>
          </p:cNvPicPr>
          <p:nvPr/>
        </p:nvPicPr>
        <p:blipFill>
          <a:blip r:embed="rId5"/>
          <a:stretch>
            <a:fillRect/>
          </a:stretch>
        </p:blipFill>
        <p:spPr>
          <a:xfrm>
            <a:off x="6417593" y="2876619"/>
            <a:ext cx="3066667" cy="1104762"/>
          </a:xfrm>
          <a:prstGeom prst="rect">
            <a:avLst/>
          </a:prstGeom>
        </p:spPr>
      </p:pic>
    </p:spTree>
    <p:extLst>
      <p:ext uri="{BB962C8B-B14F-4D97-AF65-F5344CB8AC3E}">
        <p14:creationId xmlns:p14="http://schemas.microsoft.com/office/powerpoint/2010/main" val="16059230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C221BE-662B-B0D9-579B-DA7EF1EE1692}"/>
              </a:ext>
            </a:extLst>
          </p:cNvPr>
          <p:cNvPicPr>
            <a:picLocks noChangeAspect="1"/>
          </p:cNvPicPr>
          <p:nvPr/>
        </p:nvPicPr>
        <p:blipFill>
          <a:blip r:embed="rId2"/>
          <a:stretch>
            <a:fillRect/>
          </a:stretch>
        </p:blipFill>
        <p:spPr>
          <a:xfrm>
            <a:off x="361404" y="537474"/>
            <a:ext cx="5994062" cy="4019913"/>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A120369-E06C-918F-8A3B-A9F889D08251}"/>
                  </a:ext>
                </a:extLst>
              </p:cNvPr>
              <p:cNvSpPr txBox="1"/>
              <p:nvPr/>
            </p:nvSpPr>
            <p:spPr>
              <a:xfrm>
                <a:off x="958708" y="4831701"/>
                <a:ext cx="4612549" cy="1200329"/>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假设一个显卡的</a:t>
                </a:r>
                <a:endParaRPr lang="en-US" altLang="zh-CN">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峰值算力（</a:t>
                </a:r>
                <a14:m>
                  <m:oMath xmlns:m="http://schemas.openxmlformats.org/officeDocument/2006/math">
                    <m:r>
                      <a:rPr lang="zh-CN" altLang="en-US" i="1" smtClean="0">
                        <a:latin typeface="Cambria Math" panose="02040503050406030204" pitchFamily="18" charset="0"/>
                        <a:ea typeface="字制区喜脉体" panose="02000603000000000000" pitchFamily="2" charset="-122"/>
                      </a:rPr>
                      <m:t>𝜋</m:t>
                    </m:r>
                  </m:oMath>
                </a14:m>
                <a:r>
                  <a:rPr lang="zh-CN" altLang="en-US">
                    <a:latin typeface="字制区喜脉体" panose="02000603000000000000" pitchFamily="2" charset="-122"/>
                    <a:ea typeface="字制区喜脉体" panose="02000603000000000000" pitchFamily="2" charset="-122"/>
                  </a:rPr>
                  <a:t>）为 </a:t>
                </a:r>
                <a:r>
                  <a:rPr lang="en-US" altLang="zh-CN">
                    <a:latin typeface="字制区喜脉体" panose="02000603000000000000" pitchFamily="2" charset="-122"/>
                    <a:ea typeface="字制区喜脉体" panose="02000603000000000000" pitchFamily="2" charset="-122"/>
                  </a:rPr>
                  <a:t>2 FLOPs</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带宽上限（</a:t>
                </a:r>
                <a14:m>
                  <m:oMath xmlns:m="http://schemas.openxmlformats.org/officeDocument/2006/math">
                    <m:r>
                      <a:rPr lang="zh-CN" altLang="en-US" i="1" smtClean="0">
                        <a:latin typeface="Cambria Math" panose="02040503050406030204" pitchFamily="18" charset="0"/>
                        <a:ea typeface="字制区喜脉体" panose="02000603000000000000" pitchFamily="2" charset="-122"/>
                      </a:rPr>
                      <m:t>𝛽</m:t>
                    </m:r>
                  </m:oMath>
                </a14:m>
                <a:r>
                  <a:rPr lang="zh-CN" altLang="en-US">
                    <a:latin typeface="字制区喜脉体" panose="02000603000000000000" pitchFamily="2" charset="-122"/>
                    <a:ea typeface="字制区喜脉体" panose="02000603000000000000" pitchFamily="2" charset="-122"/>
                  </a:rPr>
                  <a:t>）为 </a:t>
                </a:r>
                <a:r>
                  <a:rPr lang="en-US" altLang="zh-CN">
                    <a:latin typeface="字制区喜脉体" panose="02000603000000000000" pitchFamily="2" charset="-122"/>
                    <a:ea typeface="字制区喜脉体" panose="02000603000000000000" pitchFamily="2" charset="-122"/>
                  </a:rPr>
                  <a:t>5 B/s</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计算强度上限（</a:t>
                </a:r>
                <a14:m>
                  <m:oMath xmlns:m="http://schemas.openxmlformats.org/officeDocument/2006/math">
                    <m:sSub>
                      <m:sSubPr>
                        <m:ctrlPr>
                          <a:rPr lang="en-US" altLang="zh-CN" i="1" smtClean="0">
                            <a:latin typeface="Cambria Math" panose="02040503050406030204" pitchFamily="18" charset="0"/>
                            <a:ea typeface="字制区喜脉体" panose="02000603000000000000" pitchFamily="2" charset="-122"/>
                          </a:rPr>
                        </m:ctrlPr>
                      </m:sSubPr>
                      <m:e>
                        <m:r>
                          <a:rPr lang="en-US" altLang="zh-CN" b="0" i="1" smtClean="0">
                            <a:latin typeface="Cambria Math" panose="02040503050406030204" pitchFamily="18" charset="0"/>
                            <a:ea typeface="字制区喜脉体" panose="02000603000000000000" pitchFamily="2" charset="-122"/>
                          </a:rPr>
                          <m:t>𝐼</m:t>
                        </m:r>
                      </m:e>
                      <m:sub>
                        <m:r>
                          <a:rPr lang="en-US" altLang="zh-CN" b="0" i="1" smtClean="0">
                            <a:latin typeface="Cambria Math" panose="02040503050406030204" pitchFamily="18" charset="0"/>
                            <a:ea typeface="字制区喜脉体" panose="02000603000000000000" pitchFamily="2" charset="-122"/>
                          </a:rPr>
                          <m:t>𝑚𝑎𝑥</m:t>
                        </m:r>
                      </m:sub>
                    </m:sSub>
                  </m:oMath>
                </a14:m>
                <a:r>
                  <a:rPr lang="zh-CN" altLang="en-US">
                    <a:latin typeface="字制区喜脉体" panose="02000603000000000000" pitchFamily="2" charset="-122"/>
                    <a:ea typeface="字制区喜脉体" panose="02000603000000000000" pitchFamily="2" charset="-122"/>
                  </a:rPr>
                  <a:t>）为 </a:t>
                </a:r>
                <a:r>
                  <a:rPr lang="en-US" altLang="zh-CN">
                    <a:latin typeface="字制区喜脉体" panose="02000603000000000000" pitchFamily="2" charset="-122"/>
                    <a:ea typeface="字制区喜脉体" panose="02000603000000000000" pitchFamily="2" charset="-122"/>
                  </a:rPr>
                  <a:t>0.4FLOPs/B</a:t>
                </a:r>
              </a:p>
            </p:txBody>
          </p:sp>
        </mc:Choice>
        <mc:Fallback xmlns="">
          <p:sp>
            <p:nvSpPr>
              <p:cNvPr id="2" name="文本框 1">
                <a:extLst>
                  <a:ext uri="{FF2B5EF4-FFF2-40B4-BE49-F238E27FC236}">
                    <a16:creationId xmlns:a16="http://schemas.microsoft.com/office/drawing/2014/main" id="{EA120369-E06C-918F-8A3B-A9F889D08251}"/>
                  </a:ext>
                </a:extLst>
              </p:cNvPr>
              <p:cNvSpPr txBox="1">
                <a:spLocks noRot="1" noChangeAspect="1" noMove="1" noResize="1" noEditPoints="1" noAdjustHandles="1" noChangeArrowheads="1" noChangeShapeType="1" noTextEdit="1"/>
              </p:cNvSpPr>
              <p:nvPr/>
            </p:nvSpPr>
            <p:spPr>
              <a:xfrm>
                <a:off x="958708" y="4831701"/>
                <a:ext cx="4612549" cy="1200329"/>
              </a:xfrm>
              <a:prstGeom prst="rect">
                <a:avLst/>
              </a:prstGeom>
              <a:blipFill>
                <a:blip r:embed="rId3"/>
                <a:stretch>
                  <a:fillRect l="-1057" t="-3046" b="-710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2C16EE21-AB4A-671B-A375-A66147BE418C}"/>
              </a:ext>
            </a:extLst>
          </p:cNvPr>
          <p:cNvSpPr txBox="1"/>
          <p:nvPr/>
        </p:nvSpPr>
        <p:spPr>
          <a:xfrm>
            <a:off x="6499976" y="434208"/>
            <a:ext cx="4702628" cy="646331"/>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有一个任务</a:t>
            </a:r>
            <a:r>
              <a:rPr lang="en-US" altLang="zh-CN">
                <a:latin typeface="字制区喜脉体" panose="02000603000000000000" pitchFamily="2" charset="-122"/>
                <a:ea typeface="字制区喜脉体" panose="02000603000000000000" pitchFamily="2" charset="-122"/>
              </a:rPr>
              <a:t>(kernel)</a:t>
            </a:r>
            <a:r>
              <a:rPr lang="zh-CN" altLang="en-US">
                <a:latin typeface="字制区喜脉体" panose="02000603000000000000" pitchFamily="2" charset="-122"/>
                <a:ea typeface="字制区喜脉体" panose="02000603000000000000" pitchFamily="2" charset="-122"/>
              </a:rPr>
              <a:t>，访存量为</a:t>
            </a:r>
            <a:r>
              <a:rPr lang="en-US" altLang="zh-CN">
                <a:latin typeface="字制区喜脉体" panose="02000603000000000000" pitchFamily="2" charset="-122"/>
                <a:ea typeface="字制区喜脉体" panose="02000603000000000000" pitchFamily="2" charset="-122"/>
              </a:rPr>
              <a:t>50B</a:t>
            </a:r>
            <a:r>
              <a:rPr lang="zh-CN" altLang="en-US">
                <a:latin typeface="字制区喜脉体" panose="02000603000000000000" pitchFamily="2" charset="-122"/>
                <a:ea typeface="字制区喜脉体" panose="02000603000000000000" pitchFamily="2" charset="-122"/>
              </a:rPr>
              <a:t>，计算量为</a:t>
            </a:r>
            <a:r>
              <a:rPr lang="en-US" altLang="zh-CN">
                <a:latin typeface="字制区喜脉体" panose="02000603000000000000" pitchFamily="2" charset="-122"/>
                <a:ea typeface="字制区喜脉体" panose="02000603000000000000" pitchFamily="2" charset="-122"/>
              </a:rPr>
              <a:t>10</a:t>
            </a:r>
            <a:r>
              <a:rPr lang="zh-CN" altLang="en-US">
                <a:latin typeface="字制区喜脉体" panose="02000603000000000000" pitchFamily="2" charset="-122"/>
                <a:ea typeface="字制区喜脉体" panose="02000603000000000000" pitchFamily="2" charset="-122"/>
              </a:rPr>
              <a:t>次</a:t>
            </a:r>
          </a:p>
        </p:txBody>
      </p:sp>
      <p:sp>
        <p:nvSpPr>
          <p:cNvPr id="5" name="矩形 4">
            <a:extLst>
              <a:ext uri="{FF2B5EF4-FFF2-40B4-BE49-F238E27FC236}">
                <a16:creationId xmlns:a16="http://schemas.microsoft.com/office/drawing/2014/main" id="{B210E02A-C86E-99F4-C01F-EE94978CEBFB}"/>
              </a:ext>
            </a:extLst>
          </p:cNvPr>
          <p:cNvSpPr/>
          <p:nvPr/>
        </p:nvSpPr>
        <p:spPr>
          <a:xfrm>
            <a:off x="7617462" y="880548"/>
            <a:ext cx="1216104"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10s</a:t>
            </a:r>
            <a:endParaRPr lang="zh-CN" altLang="en-US"/>
          </a:p>
        </p:txBody>
      </p:sp>
      <p:sp>
        <p:nvSpPr>
          <p:cNvPr id="6" name="矩形 5">
            <a:extLst>
              <a:ext uri="{FF2B5EF4-FFF2-40B4-BE49-F238E27FC236}">
                <a16:creationId xmlns:a16="http://schemas.microsoft.com/office/drawing/2014/main" id="{521ED7E2-F6AF-F8C1-6A00-0BB7B7F99833}"/>
              </a:ext>
            </a:extLst>
          </p:cNvPr>
          <p:cNvSpPr/>
          <p:nvPr/>
        </p:nvSpPr>
        <p:spPr>
          <a:xfrm>
            <a:off x="8833566" y="880548"/>
            <a:ext cx="575664"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5s</a:t>
            </a:r>
            <a:endParaRPr lang="zh-CN" altLang="en-US"/>
          </a:p>
        </p:txBody>
      </p:sp>
      <p:sp>
        <p:nvSpPr>
          <p:cNvPr id="8" name="文本框 7">
            <a:extLst>
              <a:ext uri="{FF2B5EF4-FFF2-40B4-BE49-F238E27FC236}">
                <a16:creationId xmlns:a16="http://schemas.microsoft.com/office/drawing/2014/main" id="{78F51E14-AA33-7CD6-CE1B-A6FCEF9BDB81}"/>
              </a:ext>
            </a:extLst>
          </p:cNvPr>
          <p:cNvSpPr txBox="1"/>
          <p:nvPr/>
        </p:nvSpPr>
        <p:spPr>
          <a:xfrm>
            <a:off x="6573026" y="1298313"/>
            <a:ext cx="2739274" cy="923330"/>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实际性能：</a:t>
            </a:r>
            <a:r>
              <a:rPr lang="en-US" altLang="zh-CN">
                <a:latin typeface="字制区喜脉体" panose="02000603000000000000" pitchFamily="2" charset="-122"/>
                <a:ea typeface="字制区喜脉体" panose="02000603000000000000" pitchFamily="2" charset="-122"/>
              </a:rPr>
              <a:t>10/15 FLOPs</a:t>
            </a:r>
          </a:p>
          <a:p>
            <a:r>
              <a:rPr lang="zh-CN" altLang="en-US">
                <a:latin typeface="字制区喜脉体" panose="02000603000000000000" pitchFamily="2" charset="-122"/>
                <a:ea typeface="字制区喜脉体" panose="02000603000000000000" pitchFamily="2" charset="-122"/>
              </a:rPr>
              <a:t>实际带宽：</a:t>
            </a:r>
            <a:r>
              <a:rPr lang="en-US" altLang="zh-CN">
                <a:latin typeface="字制区喜脉体" panose="02000603000000000000" pitchFamily="2" charset="-122"/>
                <a:ea typeface="字制区喜脉体" panose="02000603000000000000" pitchFamily="2" charset="-122"/>
              </a:rPr>
              <a:t>50/15 B/s</a:t>
            </a:r>
          </a:p>
          <a:p>
            <a:r>
              <a:rPr lang="zh-CN" altLang="en-US">
                <a:latin typeface="字制区喜脉体" panose="02000603000000000000" pitchFamily="2" charset="-122"/>
                <a:ea typeface="字制区喜脉体" panose="02000603000000000000" pitchFamily="2" charset="-122"/>
              </a:rPr>
              <a:t>计算强度：</a:t>
            </a:r>
            <a:r>
              <a:rPr lang="en-US" altLang="zh-CN">
                <a:latin typeface="字制区喜脉体" panose="02000603000000000000" pitchFamily="2" charset="-122"/>
                <a:ea typeface="字制区喜脉体" panose="02000603000000000000" pitchFamily="2" charset="-122"/>
              </a:rPr>
              <a:t>0.2</a:t>
            </a:r>
            <a:endParaRPr lang="zh-CN" altLang="en-US"/>
          </a:p>
        </p:txBody>
      </p:sp>
      <p:sp>
        <p:nvSpPr>
          <p:cNvPr id="9" name="矩形 8">
            <a:extLst>
              <a:ext uri="{FF2B5EF4-FFF2-40B4-BE49-F238E27FC236}">
                <a16:creationId xmlns:a16="http://schemas.microsoft.com/office/drawing/2014/main" id="{FD4E46AA-C6E8-9BA7-D1C9-6A6F56B0C028}"/>
              </a:ext>
            </a:extLst>
          </p:cNvPr>
          <p:cNvSpPr/>
          <p:nvPr/>
        </p:nvSpPr>
        <p:spPr>
          <a:xfrm>
            <a:off x="7680587" y="2263977"/>
            <a:ext cx="18988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50"/>
              <a:t>2</a:t>
            </a:r>
            <a:endParaRPr lang="zh-CN" altLang="en-US" sz="1050"/>
          </a:p>
        </p:txBody>
      </p:sp>
      <p:sp>
        <p:nvSpPr>
          <p:cNvPr id="10" name="矩形 9">
            <a:extLst>
              <a:ext uri="{FF2B5EF4-FFF2-40B4-BE49-F238E27FC236}">
                <a16:creationId xmlns:a16="http://schemas.microsoft.com/office/drawing/2014/main" id="{64240A39-0477-536E-58B8-49A8CBA5EDCA}"/>
              </a:ext>
            </a:extLst>
          </p:cNvPr>
          <p:cNvSpPr/>
          <p:nvPr/>
        </p:nvSpPr>
        <p:spPr>
          <a:xfrm>
            <a:off x="7870475" y="2263977"/>
            <a:ext cx="66675"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t>1</a:t>
            </a:r>
            <a:endParaRPr lang="zh-CN" altLang="en-US" sz="1200"/>
          </a:p>
        </p:txBody>
      </p:sp>
      <p:sp>
        <p:nvSpPr>
          <p:cNvPr id="13" name="矩形 12">
            <a:extLst>
              <a:ext uri="{FF2B5EF4-FFF2-40B4-BE49-F238E27FC236}">
                <a16:creationId xmlns:a16="http://schemas.microsoft.com/office/drawing/2014/main" id="{6E9DF93E-4D9B-7E6D-EA6C-25FE6A813157}"/>
              </a:ext>
            </a:extLst>
          </p:cNvPr>
          <p:cNvSpPr/>
          <p:nvPr/>
        </p:nvSpPr>
        <p:spPr>
          <a:xfrm>
            <a:off x="7871156" y="2623037"/>
            <a:ext cx="18988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sp>
        <p:nvSpPr>
          <p:cNvPr id="14" name="矩形 13">
            <a:extLst>
              <a:ext uri="{FF2B5EF4-FFF2-40B4-BE49-F238E27FC236}">
                <a16:creationId xmlns:a16="http://schemas.microsoft.com/office/drawing/2014/main" id="{667C0144-DBD1-885C-87EE-EC230BEBD518}"/>
              </a:ext>
            </a:extLst>
          </p:cNvPr>
          <p:cNvSpPr/>
          <p:nvPr/>
        </p:nvSpPr>
        <p:spPr>
          <a:xfrm>
            <a:off x="8061044" y="2623037"/>
            <a:ext cx="66675"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05A04EC-10A4-C389-803C-89CF04964DD5}"/>
              </a:ext>
            </a:extLst>
          </p:cNvPr>
          <p:cNvSpPr/>
          <p:nvPr/>
        </p:nvSpPr>
        <p:spPr>
          <a:xfrm>
            <a:off x="8064594" y="2253705"/>
            <a:ext cx="18988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sp>
        <p:nvSpPr>
          <p:cNvPr id="16" name="矩形 15">
            <a:extLst>
              <a:ext uri="{FF2B5EF4-FFF2-40B4-BE49-F238E27FC236}">
                <a16:creationId xmlns:a16="http://schemas.microsoft.com/office/drawing/2014/main" id="{0C4D1905-2A2C-674A-F4A9-80C39C1FA33D}"/>
              </a:ext>
            </a:extLst>
          </p:cNvPr>
          <p:cNvSpPr/>
          <p:nvPr/>
        </p:nvSpPr>
        <p:spPr>
          <a:xfrm>
            <a:off x="8254482" y="2253705"/>
            <a:ext cx="66675"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56AE851-44E2-6B65-B9AE-85E7CD94C31F}"/>
              </a:ext>
            </a:extLst>
          </p:cNvPr>
          <p:cNvSpPr/>
          <p:nvPr/>
        </p:nvSpPr>
        <p:spPr>
          <a:xfrm>
            <a:off x="8254513" y="2616687"/>
            <a:ext cx="18988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sp>
        <p:nvSpPr>
          <p:cNvPr id="20" name="矩形 19">
            <a:extLst>
              <a:ext uri="{FF2B5EF4-FFF2-40B4-BE49-F238E27FC236}">
                <a16:creationId xmlns:a16="http://schemas.microsoft.com/office/drawing/2014/main" id="{31C4664A-0BDF-3913-FCFC-D59AD76EDC32}"/>
              </a:ext>
            </a:extLst>
          </p:cNvPr>
          <p:cNvSpPr/>
          <p:nvPr/>
        </p:nvSpPr>
        <p:spPr>
          <a:xfrm>
            <a:off x="8444401" y="2616687"/>
            <a:ext cx="66675"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4DBA246-357F-1BAF-AF66-F415C99E2AD4}"/>
              </a:ext>
            </a:extLst>
          </p:cNvPr>
          <p:cNvSpPr/>
          <p:nvPr/>
        </p:nvSpPr>
        <p:spPr>
          <a:xfrm>
            <a:off x="8447951" y="2247355"/>
            <a:ext cx="18988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sp>
        <p:nvSpPr>
          <p:cNvPr id="22" name="矩形 21">
            <a:extLst>
              <a:ext uri="{FF2B5EF4-FFF2-40B4-BE49-F238E27FC236}">
                <a16:creationId xmlns:a16="http://schemas.microsoft.com/office/drawing/2014/main" id="{50C3AB22-4BFA-5900-9D23-5D7C8080C679}"/>
              </a:ext>
            </a:extLst>
          </p:cNvPr>
          <p:cNvSpPr/>
          <p:nvPr/>
        </p:nvSpPr>
        <p:spPr>
          <a:xfrm>
            <a:off x="8637839" y="2247355"/>
            <a:ext cx="66675"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E86262A7-5044-6F24-87D4-66E42FE1BC84}"/>
              </a:ext>
            </a:extLst>
          </p:cNvPr>
          <p:cNvSpPr txBox="1"/>
          <p:nvPr/>
        </p:nvSpPr>
        <p:spPr>
          <a:xfrm>
            <a:off x="6563101" y="3124519"/>
            <a:ext cx="2739274" cy="923330"/>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实际性能：</a:t>
            </a:r>
            <a:r>
              <a:rPr lang="en-US" altLang="zh-CN">
                <a:latin typeface="字制区喜脉体" panose="02000603000000000000" pitchFamily="2" charset="-122"/>
                <a:ea typeface="字制区喜脉体" panose="02000603000000000000" pitchFamily="2" charset="-122"/>
              </a:rPr>
              <a:t>10/11 FLOP</a:t>
            </a:r>
          </a:p>
          <a:p>
            <a:r>
              <a:rPr lang="zh-CN" altLang="en-US">
                <a:highlight>
                  <a:srgbClr val="FFFF00"/>
                </a:highlight>
                <a:latin typeface="字制区喜脉体" panose="02000603000000000000" pitchFamily="2" charset="-122"/>
                <a:ea typeface="字制区喜脉体" panose="02000603000000000000" pitchFamily="2" charset="-122"/>
              </a:rPr>
              <a:t>实际带宽：</a:t>
            </a:r>
            <a:r>
              <a:rPr lang="en-US" altLang="zh-CN">
                <a:highlight>
                  <a:srgbClr val="FFFF00"/>
                </a:highlight>
                <a:latin typeface="字制区喜脉体" panose="02000603000000000000" pitchFamily="2" charset="-122"/>
                <a:ea typeface="字制区喜脉体" panose="02000603000000000000" pitchFamily="2" charset="-122"/>
              </a:rPr>
              <a:t>50/11 B/s</a:t>
            </a:r>
          </a:p>
          <a:p>
            <a:r>
              <a:rPr lang="zh-CN" altLang="en-US">
                <a:latin typeface="字制区喜脉体" panose="02000603000000000000" pitchFamily="2" charset="-122"/>
                <a:ea typeface="字制区喜脉体" panose="02000603000000000000" pitchFamily="2" charset="-122"/>
              </a:rPr>
              <a:t>计算强度：</a:t>
            </a:r>
            <a:r>
              <a:rPr lang="en-US" altLang="zh-CN">
                <a:latin typeface="字制区喜脉体" panose="02000603000000000000" pitchFamily="2" charset="-122"/>
                <a:ea typeface="字制区喜脉体" panose="02000603000000000000" pitchFamily="2" charset="-122"/>
              </a:rPr>
              <a:t>0.2</a:t>
            </a:r>
            <a:endParaRPr lang="zh-CN" altLang="en-US"/>
          </a:p>
        </p:txBody>
      </p:sp>
      <p:sp>
        <p:nvSpPr>
          <p:cNvPr id="26" name="矩形 25">
            <a:extLst>
              <a:ext uri="{FF2B5EF4-FFF2-40B4-BE49-F238E27FC236}">
                <a16:creationId xmlns:a16="http://schemas.microsoft.com/office/drawing/2014/main" id="{CB8CCE59-D6E6-77A8-E9B3-53475224AB7D}"/>
              </a:ext>
            </a:extLst>
          </p:cNvPr>
          <p:cNvSpPr/>
          <p:nvPr/>
        </p:nvSpPr>
        <p:spPr>
          <a:xfrm>
            <a:off x="7510801" y="4647035"/>
            <a:ext cx="8687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t>0.4</a:t>
            </a:r>
            <a:endParaRPr lang="zh-CN" altLang="en-US" sz="500"/>
          </a:p>
        </p:txBody>
      </p:sp>
      <p:sp>
        <p:nvSpPr>
          <p:cNvPr id="27" name="矩形 26">
            <a:extLst>
              <a:ext uri="{FF2B5EF4-FFF2-40B4-BE49-F238E27FC236}">
                <a16:creationId xmlns:a16="http://schemas.microsoft.com/office/drawing/2014/main" id="{2F79838E-7024-85BE-993A-24E036765221}"/>
              </a:ext>
            </a:extLst>
          </p:cNvPr>
          <p:cNvSpPr/>
          <p:nvPr/>
        </p:nvSpPr>
        <p:spPr>
          <a:xfrm>
            <a:off x="7594359" y="4647035"/>
            <a:ext cx="189888"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a:t>5</a:t>
            </a:r>
            <a:endParaRPr lang="zh-CN" altLang="en-US" sz="900"/>
          </a:p>
        </p:txBody>
      </p:sp>
      <p:sp>
        <p:nvSpPr>
          <p:cNvPr id="28" name="矩形 27">
            <a:extLst>
              <a:ext uri="{FF2B5EF4-FFF2-40B4-BE49-F238E27FC236}">
                <a16:creationId xmlns:a16="http://schemas.microsoft.com/office/drawing/2014/main" id="{D5CB144D-03B3-5E6D-7C42-1FAD9BF40838}"/>
              </a:ext>
            </a:extLst>
          </p:cNvPr>
          <p:cNvSpPr/>
          <p:nvPr/>
        </p:nvSpPr>
        <p:spPr>
          <a:xfrm>
            <a:off x="7700689" y="5016367"/>
            <a:ext cx="8687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100"/>
          </a:p>
        </p:txBody>
      </p:sp>
      <p:sp>
        <p:nvSpPr>
          <p:cNvPr id="29" name="矩形 28">
            <a:extLst>
              <a:ext uri="{FF2B5EF4-FFF2-40B4-BE49-F238E27FC236}">
                <a16:creationId xmlns:a16="http://schemas.microsoft.com/office/drawing/2014/main" id="{D0F636C3-2E04-9CE3-F0D6-DECC2B066D65}"/>
              </a:ext>
            </a:extLst>
          </p:cNvPr>
          <p:cNvSpPr/>
          <p:nvPr/>
        </p:nvSpPr>
        <p:spPr>
          <a:xfrm>
            <a:off x="7784247" y="5016367"/>
            <a:ext cx="189888"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900"/>
          </a:p>
        </p:txBody>
      </p:sp>
      <p:sp>
        <p:nvSpPr>
          <p:cNvPr id="30" name="矩形 29">
            <a:extLst>
              <a:ext uri="{FF2B5EF4-FFF2-40B4-BE49-F238E27FC236}">
                <a16:creationId xmlns:a16="http://schemas.microsoft.com/office/drawing/2014/main" id="{A4092A34-3FCF-BFBB-0CEA-C95DD845B67E}"/>
              </a:ext>
            </a:extLst>
          </p:cNvPr>
          <p:cNvSpPr/>
          <p:nvPr/>
        </p:nvSpPr>
        <p:spPr>
          <a:xfrm>
            <a:off x="7901517" y="4647035"/>
            <a:ext cx="8687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100"/>
          </a:p>
        </p:txBody>
      </p:sp>
      <p:sp>
        <p:nvSpPr>
          <p:cNvPr id="31" name="矩形 30">
            <a:extLst>
              <a:ext uri="{FF2B5EF4-FFF2-40B4-BE49-F238E27FC236}">
                <a16:creationId xmlns:a16="http://schemas.microsoft.com/office/drawing/2014/main" id="{E28FEC85-F0FD-7996-CAE5-32FEAE052DCE}"/>
              </a:ext>
            </a:extLst>
          </p:cNvPr>
          <p:cNvSpPr/>
          <p:nvPr/>
        </p:nvSpPr>
        <p:spPr>
          <a:xfrm>
            <a:off x="7977455" y="4647035"/>
            <a:ext cx="189888"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900"/>
          </a:p>
        </p:txBody>
      </p:sp>
      <p:sp>
        <p:nvSpPr>
          <p:cNvPr id="32" name="矩形 31">
            <a:extLst>
              <a:ext uri="{FF2B5EF4-FFF2-40B4-BE49-F238E27FC236}">
                <a16:creationId xmlns:a16="http://schemas.microsoft.com/office/drawing/2014/main" id="{6215F8A0-5652-059B-D774-566B5EFD25EB}"/>
              </a:ext>
            </a:extLst>
          </p:cNvPr>
          <p:cNvSpPr/>
          <p:nvPr/>
        </p:nvSpPr>
        <p:spPr>
          <a:xfrm>
            <a:off x="8083785" y="5016367"/>
            <a:ext cx="8687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100"/>
          </a:p>
        </p:txBody>
      </p:sp>
      <p:sp>
        <p:nvSpPr>
          <p:cNvPr id="33" name="矩形 32">
            <a:extLst>
              <a:ext uri="{FF2B5EF4-FFF2-40B4-BE49-F238E27FC236}">
                <a16:creationId xmlns:a16="http://schemas.microsoft.com/office/drawing/2014/main" id="{9FA0CC57-C4B8-4518-630A-6AE83B91A463}"/>
              </a:ext>
            </a:extLst>
          </p:cNvPr>
          <p:cNvSpPr/>
          <p:nvPr/>
        </p:nvSpPr>
        <p:spPr>
          <a:xfrm>
            <a:off x="8167343" y="5016367"/>
            <a:ext cx="189888"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900"/>
          </a:p>
        </p:txBody>
      </p:sp>
      <p:sp>
        <p:nvSpPr>
          <p:cNvPr id="34" name="矩形 33">
            <a:extLst>
              <a:ext uri="{FF2B5EF4-FFF2-40B4-BE49-F238E27FC236}">
                <a16:creationId xmlns:a16="http://schemas.microsoft.com/office/drawing/2014/main" id="{14C86728-6A51-A3B8-C28E-CAD7902DA653}"/>
              </a:ext>
            </a:extLst>
          </p:cNvPr>
          <p:cNvSpPr/>
          <p:nvPr/>
        </p:nvSpPr>
        <p:spPr>
          <a:xfrm>
            <a:off x="8279458" y="4647035"/>
            <a:ext cx="86878" cy="369332"/>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100"/>
          </a:p>
        </p:txBody>
      </p:sp>
      <p:sp>
        <p:nvSpPr>
          <p:cNvPr id="35" name="矩形 34">
            <a:extLst>
              <a:ext uri="{FF2B5EF4-FFF2-40B4-BE49-F238E27FC236}">
                <a16:creationId xmlns:a16="http://schemas.microsoft.com/office/drawing/2014/main" id="{456A12B0-3DEF-85A3-81BE-B2D9E648CA7D}"/>
              </a:ext>
            </a:extLst>
          </p:cNvPr>
          <p:cNvSpPr/>
          <p:nvPr/>
        </p:nvSpPr>
        <p:spPr>
          <a:xfrm>
            <a:off x="8363016" y="4647035"/>
            <a:ext cx="189888" cy="36933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900"/>
          </a:p>
        </p:txBody>
      </p:sp>
      <p:sp>
        <p:nvSpPr>
          <p:cNvPr id="36" name="文本框 35">
            <a:extLst>
              <a:ext uri="{FF2B5EF4-FFF2-40B4-BE49-F238E27FC236}">
                <a16:creationId xmlns:a16="http://schemas.microsoft.com/office/drawing/2014/main" id="{6E25C1C6-6D81-334E-5160-57D6A2D70D4D}"/>
              </a:ext>
            </a:extLst>
          </p:cNvPr>
          <p:cNvSpPr txBox="1"/>
          <p:nvPr/>
        </p:nvSpPr>
        <p:spPr>
          <a:xfrm>
            <a:off x="6509985" y="5517849"/>
            <a:ext cx="2739274" cy="923330"/>
          </a:xfrm>
          <a:prstGeom prst="rect">
            <a:avLst/>
          </a:prstGeom>
          <a:noFill/>
        </p:spPr>
        <p:txBody>
          <a:bodyPr wrap="square">
            <a:spAutoFit/>
          </a:bodyPr>
          <a:lstStyle/>
          <a:p>
            <a:r>
              <a:rPr lang="zh-CN" altLang="en-US">
                <a:highlight>
                  <a:srgbClr val="FFFF00"/>
                </a:highlight>
                <a:latin typeface="字制区喜脉体" panose="02000603000000000000" pitchFamily="2" charset="-122"/>
                <a:ea typeface="字制区喜脉体" panose="02000603000000000000" pitchFamily="2" charset="-122"/>
              </a:rPr>
              <a:t>实际性能：</a:t>
            </a:r>
            <a:r>
              <a:rPr lang="en-US" altLang="zh-CN">
                <a:highlight>
                  <a:srgbClr val="FFFF00"/>
                </a:highlight>
                <a:latin typeface="字制区喜脉体" panose="02000603000000000000" pitchFamily="2" charset="-122"/>
                <a:ea typeface="字制区喜脉体" panose="02000603000000000000" pitchFamily="2" charset="-122"/>
              </a:rPr>
              <a:t>50/25.4 FLOP</a:t>
            </a:r>
          </a:p>
          <a:p>
            <a:r>
              <a:rPr lang="zh-CN" altLang="en-US">
                <a:latin typeface="字制区喜脉体" panose="02000603000000000000" pitchFamily="2" charset="-122"/>
                <a:ea typeface="字制区喜脉体" panose="02000603000000000000" pitchFamily="2" charset="-122"/>
              </a:rPr>
              <a:t>实际带宽：</a:t>
            </a:r>
            <a:r>
              <a:rPr lang="en-US" altLang="zh-CN">
                <a:latin typeface="字制区喜脉体" panose="02000603000000000000" pitchFamily="2" charset="-122"/>
                <a:ea typeface="字制区喜脉体" panose="02000603000000000000" pitchFamily="2" charset="-122"/>
              </a:rPr>
              <a:t>10/25.4 B/s</a:t>
            </a:r>
          </a:p>
          <a:p>
            <a:r>
              <a:rPr lang="zh-CN" altLang="en-US">
                <a:latin typeface="字制区喜脉体" panose="02000603000000000000" pitchFamily="2" charset="-122"/>
                <a:ea typeface="字制区喜脉体" panose="02000603000000000000" pitchFamily="2" charset="-122"/>
              </a:rPr>
              <a:t>计算强度：</a:t>
            </a:r>
            <a:r>
              <a:rPr lang="en-US" altLang="zh-CN">
                <a:latin typeface="字制区喜脉体" panose="02000603000000000000" pitchFamily="2" charset="-122"/>
                <a:ea typeface="字制区喜脉体" panose="02000603000000000000" pitchFamily="2" charset="-122"/>
              </a:rPr>
              <a:t>5</a:t>
            </a:r>
            <a:endParaRPr lang="zh-CN" altLang="en-US"/>
          </a:p>
        </p:txBody>
      </p:sp>
      <p:sp>
        <p:nvSpPr>
          <p:cNvPr id="37" name="文本框 36">
            <a:extLst>
              <a:ext uri="{FF2B5EF4-FFF2-40B4-BE49-F238E27FC236}">
                <a16:creationId xmlns:a16="http://schemas.microsoft.com/office/drawing/2014/main" id="{27E88B01-7FD4-D5BA-ED1C-AE5955D4A78E}"/>
              </a:ext>
            </a:extLst>
          </p:cNvPr>
          <p:cNvSpPr txBox="1"/>
          <p:nvPr/>
        </p:nvSpPr>
        <p:spPr>
          <a:xfrm>
            <a:off x="6482252" y="4260955"/>
            <a:ext cx="4702628"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有一个任务，访存量为</a:t>
            </a:r>
            <a:r>
              <a:rPr lang="en-US" altLang="zh-CN">
                <a:latin typeface="字制区喜脉体" panose="02000603000000000000" pitchFamily="2" charset="-122"/>
                <a:ea typeface="字制区喜脉体" panose="02000603000000000000" pitchFamily="2" charset="-122"/>
              </a:rPr>
              <a:t>10B</a:t>
            </a:r>
            <a:r>
              <a:rPr lang="zh-CN" altLang="en-US">
                <a:latin typeface="字制区喜脉体" panose="02000603000000000000" pitchFamily="2" charset="-122"/>
                <a:ea typeface="字制区喜脉体" panose="02000603000000000000" pitchFamily="2" charset="-122"/>
              </a:rPr>
              <a:t>，计算量为</a:t>
            </a:r>
            <a:r>
              <a:rPr lang="en-US" altLang="zh-CN">
                <a:latin typeface="字制区喜脉体" panose="02000603000000000000" pitchFamily="2" charset="-122"/>
                <a:ea typeface="字制区喜脉体" panose="02000603000000000000" pitchFamily="2" charset="-122"/>
              </a:rPr>
              <a:t>50</a:t>
            </a:r>
            <a:r>
              <a:rPr lang="zh-CN" altLang="en-US">
                <a:latin typeface="字制区喜脉体" panose="02000603000000000000" pitchFamily="2" charset="-122"/>
                <a:ea typeface="字制区喜脉体" panose="02000603000000000000" pitchFamily="2" charset="-122"/>
              </a:rPr>
              <a:t>次</a:t>
            </a:r>
          </a:p>
        </p:txBody>
      </p:sp>
    </p:spTree>
    <p:extLst>
      <p:ext uri="{BB962C8B-B14F-4D97-AF65-F5344CB8AC3E}">
        <p14:creationId xmlns:p14="http://schemas.microsoft.com/office/powerpoint/2010/main" val="3299758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91655" y="3898900"/>
            <a:ext cx="5260975" cy="1322070"/>
          </a:xfrm>
          <a:prstGeom prst="rect">
            <a:avLst/>
          </a:prstGeom>
        </p:spPr>
        <p:txBody>
          <a:bodyPr wrap="square">
            <a:spAutoFit/>
          </a:bodyPr>
          <a:lstStyle/>
          <a:p>
            <a:pPr>
              <a:lnSpc>
                <a:spcPct val="100000"/>
              </a:lnSpc>
            </a:pPr>
            <a:r>
              <a:rPr lang="en-US" altLang="zh-CN" sz="1600" b="0">
                <a:solidFill>
                  <a:srgbClr val="569CD6"/>
                </a:solidFill>
                <a:latin typeface="字制区喜脉体" panose="02000603000000000000" pitchFamily="2" charset="-122"/>
                <a:ea typeface="字制区喜脉体" panose="02000603000000000000" pitchFamily="2" charset="-122"/>
              </a:rPr>
              <a:t>void __global__ </a:t>
            </a:r>
            <a:r>
              <a:rPr lang="en-US" altLang="zh-CN" sz="1600" b="0">
                <a:solidFill>
                  <a:srgbClr val="DCDCAA"/>
                </a:solidFill>
                <a:latin typeface="字制区喜脉体" panose="02000603000000000000" pitchFamily="2" charset="-122"/>
                <a:ea typeface="字制区喜脉体" panose="02000603000000000000" pitchFamily="2" charset="-122"/>
              </a:rPr>
              <a:t>add1</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569CD6"/>
                </a:solidFill>
                <a:latin typeface="字制区喜脉体" panose="02000603000000000000" pitchFamily="2" charset="-122"/>
                <a:ea typeface="字制区喜脉体" panose="02000603000000000000" pitchFamily="2" charset="-122"/>
              </a:rPr>
              <a:t>float</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y</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z</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int </a:t>
            </a:r>
            <a:r>
              <a:rPr lang="en-US" altLang="zh-CN" sz="1600" b="0">
                <a:solidFill>
                  <a:srgbClr val="9CDCFE"/>
                </a:solidFill>
                <a:latin typeface="字制区喜脉体" panose="02000603000000000000" pitchFamily="2" charset="-122"/>
                <a:ea typeface="字制区喜脉体" panose="02000603000000000000" pitchFamily="2" charset="-122"/>
              </a:rPr>
              <a:t>n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threadIdx</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blockIdx</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blockDim</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z</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n</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x</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n</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y</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n</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a:t>
            </a:r>
          </a:p>
        </p:txBody>
      </p:sp>
      <p:pic>
        <p:nvPicPr>
          <p:cNvPr id="6" name="图片 5"/>
          <p:cNvPicPr>
            <a:picLocks noChangeAspect="1"/>
          </p:cNvPicPr>
          <p:nvPr/>
        </p:nvPicPr>
        <p:blipFill>
          <a:blip r:embed="rId2"/>
          <a:stretch>
            <a:fillRect/>
          </a:stretch>
        </p:blipFill>
        <p:spPr>
          <a:xfrm>
            <a:off x="1856105" y="954723"/>
            <a:ext cx="8248650" cy="1750060"/>
          </a:xfrm>
          <a:prstGeom prst="rect">
            <a:avLst/>
          </a:prstGeom>
        </p:spPr>
      </p:pic>
      <p:sp>
        <p:nvSpPr>
          <p:cNvPr id="7" name="文本框 6"/>
          <p:cNvSpPr txBox="1"/>
          <p:nvPr/>
        </p:nvSpPr>
        <p:spPr>
          <a:xfrm>
            <a:off x="480967" y="3744595"/>
            <a:ext cx="6111240" cy="1476375"/>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计算强度：</a:t>
            </a:r>
            <a:r>
              <a:rPr lang="en-US" altLang="zh-CN">
                <a:latin typeface="字制区喜脉体" panose="02000603000000000000" pitchFamily="2" charset="-122"/>
                <a:ea typeface="字制区喜脉体" panose="02000603000000000000" pitchFamily="2" charset="-122"/>
              </a:rPr>
              <a:t>0.1</a:t>
            </a:r>
          </a:p>
          <a:p>
            <a:r>
              <a:rPr lang="zh-CN" altLang="en-US">
                <a:latin typeface="字制区喜脉体" panose="02000603000000000000" pitchFamily="2" charset="-122"/>
                <a:ea typeface="字制区喜脉体" panose="02000603000000000000" pitchFamily="2" charset="-122"/>
              </a:rPr>
              <a:t>实际算力：</a:t>
            </a:r>
            <a:r>
              <a:rPr lang="en-US" altLang="zh-CN">
                <a:latin typeface="字制区喜脉体" panose="02000603000000000000" pitchFamily="2" charset="-122"/>
                <a:ea typeface="字制区喜脉体" panose="02000603000000000000" pitchFamily="2" charset="-122"/>
              </a:rPr>
              <a:t>23GFLOPS</a:t>
            </a:r>
          </a:p>
          <a:p>
            <a:endParaRPr lang="en-US" altLang="zh-CN">
              <a:latin typeface="字制区喜脉体" panose="02000603000000000000" pitchFamily="2" charset="-122"/>
              <a:ea typeface="字制区喜脉体" panose="02000603000000000000" pitchFamily="2" charset="-122"/>
            </a:endParaRPr>
          </a:p>
          <a:p>
            <a:r>
              <a:rPr lang="zh-CN" altLang="en-US">
                <a:latin typeface="字制区喜脉体" panose="02000603000000000000" pitchFamily="2" charset="-122"/>
                <a:ea typeface="字制区喜脉体" panose="02000603000000000000" pitchFamily="2" charset="-122"/>
              </a:rPr>
              <a:t>实际的带宽：</a:t>
            </a:r>
            <a:r>
              <a:rPr lang="en-US" altLang="zh-CN">
                <a:latin typeface="字制区喜脉体" panose="02000603000000000000" pitchFamily="2" charset="-122"/>
                <a:ea typeface="字制区喜脉体" panose="02000603000000000000" pitchFamily="2" charset="-122"/>
              </a:rPr>
              <a:t>240</a:t>
            </a:r>
            <a:r>
              <a:rPr lang="en-US" altLang="zh-CN">
                <a:latin typeface="字制区喜脉体" panose="02000603000000000000" pitchFamily="2" charset="-122"/>
                <a:ea typeface="字制区喜脉体" panose="02000603000000000000" pitchFamily="2" charset="-122"/>
                <a:sym typeface="+mn-ea"/>
              </a:rPr>
              <a:t>GB/s</a:t>
            </a:r>
            <a:r>
              <a:rPr lang="zh-CN" altLang="en-US">
                <a:latin typeface="字制区喜脉体" panose="02000603000000000000" pitchFamily="2" charset="-122"/>
                <a:ea typeface="字制区喜脉体" panose="02000603000000000000" pitchFamily="2" charset="-122"/>
              </a:rPr>
              <a:t>（已经接近理论峰值了，说明这个程序已经倾尽全力在传输数据了，奈何计算的任务太少）</a:t>
            </a:r>
          </a:p>
        </p:txBody>
      </p:sp>
      <p:pic>
        <p:nvPicPr>
          <p:cNvPr id="8" name="图片 7"/>
          <p:cNvPicPr>
            <a:picLocks noChangeAspect="1"/>
          </p:cNvPicPr>
          <p:nvPr/>
        </p:nvPicPr>
        <p:blipFill>
          <a:blip r:embed="rId3"/>
          <a:stretch>
            <a:fillRect/>
          </a:stretch>
        </p:blipFill>
        <p:spPr>
          <a:xfrm>
            <a:off x="7331710" y="1461453"/>
            <a:ext cx="2000250" cy="7366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1200" y="469991"/>
            <a:ext cx="5131707" cy="3046095"/>
          </a:xfrm>
          <a:prstGeom prst="rect">
            <a:avLst/>
          </a:prstGeom>
        </p:spPr>
        <p:txBody>
          <a:bodyPr wrap="square">
            <a:spAutoFit/>
          </a:bodyPr>
          <a:lstStyle/>
          <a:p>
            <a:pPr>
              <a:lnSpc>
                <a:spcPct val="100000"/>
              </a:lnSpc>
            </a:pPr>
            <a:r>
              <a:rPr lang="en-US" altLang="zh-CN" sz="1600" b="0">
                <a:solidFill>
                  <a:srgbClr val="569CD6"/>
                </a:solidFill>
                <a:latin typeface="字制区喜脉体" panose="02000603000000000000" pitchFamily="2" charset="-122"/>
                <a:ea typeface="字制区喜脉体" panose="02000603000000000000" pitchFamily="2" charset="-122"/>
              </a:rPr>
              <a:t>void __global__ </a:t>
            </a:r>
            <a:r>
              <a:rPr lang="en-US" altLang="zh-CN" sz="1600" b="0">
                <a:solidFill>
                  <a:srgbClr val="DCDCAA"/>
                </a:solidFill>
                <a:latin typeface="字制区喜脉体" panose="02000603000000000000" pitchFamily="2" charset="-122"/>
                <a:ea typeface="字制区喜脉体" panose="02000603000000000000" pitchFamily="2" charset="-122"/>
              </a:rPr>
              <a:t>add2</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569CD6"/>
                </a:solidFill>
                <a:latin typeface="字制区喜脉体" panose="02000603000000000000" pitchFamily="2" charset="-122"/>
                <a:ea typeface="字制区喜脉体" panose="02000603000000000000" pitchFamily="2" charset="-122"/>
              </a:rPr>
              <a:t>float</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y</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z</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int </a:t>
            </a:r>
            <a:r>
              <a:rPr lang="en-US" altLang="zh-CN" sz="1600" b="0">
                <a:solidFill>
                  <a:srgbClr val="9CDCFE"/>
                </a:solidFill>
                <a:latin typeface="字制区喜脉体" panose="02000603000000000000" pitchFamily="2" charset="-122"/>
                <a:ea typeface="字制区喜脉体" panose="02000603000000000000" pitchFamily="2" charset="-122"/>
              </a:rPr>
              <a:t>n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threadIdx</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blockIdx</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blockDim</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x</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 </a:t>
            </a:r>
            <a:r>
              <a:rPr lang="en-US" altLang="zh-CN" sz="1600" b="0">
                <a:solidFill>
                  <a:srgbClr val="9CDCFE"/>
                </a:solidFill>
                <a:latin typeface="字制区喜脉体" panose="02000603000000000000" pitchFamily="2" charset="-122"/>
                <a:ea typeface="字制区喜脉体" panose="02000603000000000000" pitchFamily="2" charset="-122"/>
              </a:rPr>
              <a:t>a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x</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n</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 </a:t>
            </a:r>
            <a:r>
              <a:rPr lang="en-US" altLang="zh-CN" sz="1600" b="0">
                <a:solidFill>
                  <a:srgbClr val="9CDCFE"/>
                </a:solidFill>
                <a:latin typeface="字制区喜脉体" panose="02000603000000000000" pitchFamily="2" charset="-122"/>
                <a:ea typeface="字制区喜脉体" panose="02000603000000000000" pitchFamily="2" charset="-122"/>
              </a:rPr>
              <a:t>b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y</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n</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569CD6"/>
                </a:solidFill>
                <a:latin typeface="字制区喜脉体" panose="02000603000000000000" pitchFamily="2" charset="-122"/>
                <a:ea typeface="字制区喜脉体" panose="02000603000000000000" pitchFamily="2" charset="-122"/>
              </a:rPr>
              <a:t>float </a:t>
            </a:r>
            <a:r>
              <a:rPr lang="en-US" altLang="zh-CN" sz="1600" b="0">
                <a:solidFill>
                  <a:srgbClr val="9CDCFE"/>
                </a:solidFill>
                <a:latin typeface="字制区喜脉体" panose="02000603000000000000" pitchFamily="2" charset="-122"/>
                <a:ea typeface="字制区喜脉体" panose="02000603000000000000" pitchFamily="2" charset="-122"/>
              </a:rPr>
              <a:t>c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B5CEA8"/>
                </a:solidFill>
                <a:latin typeface="字制区喜脉体" panose="02000603000000000000" pitchFamily="2" charset="-122"/>
                <a:ea typeface="字制区喜脉体" panose="02000603000000000000" pitchFamily="2" charset="-122"/>
              </a:rPr>
              <a:t>0</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C586C0"/>
                </a:solidFill>
                <a:latin typeface="字制区喜脉体" panose="02000603000000000000" pitchFamily="2" charset="-122"/>
                <a:ea typeface="字制区喜脉体" panose="02000603000000000000" pitchFamily="2" charset="-122"/>
              </a:rPr>
              <a:t>for</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569CD6"/>
                </a:solidFill>
                <a:latin typeface="字制区喜脉体" panose="02000603000000000000" pitchFamily="2" charset="-122"/>
                <a:ea typeface="字制区喜脉体" panose="02000603000000000000" pitchFamily="2" charset="-122"/>
              </a:rPr>
              <a:t>int </a:t>
            </a:r>
            <a:r>
              <a:rPr lang="en-US" altLang="zh-CN" sz="1600" b="0">
                <a:solidFill>
                  <a:srgbClr val="9CDCFE"/>
                </a:solidFill>
                <a:latin typeface="字制区喜脉体" panose="02000603000000000000" pitchFamily="2" charset="-122"/>
                <a:ea typeface="字制区喜脉体" panose="02000603000000000000" pitchFamily="2" charset="-122"/>
              </a:rPr>
              <a:t>i</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B5CEA8"/>
                </a:solidFill>
                <a:latin typeface="字制区喜脉体" panose="02000603000000000000" pitchFamily="2" charset="-122"/>
                <a:ea typeface="字制区喜脉体" panose="02000603000000000000" pitchFamily="2" charset="-122"/>
              </a:rPr>
              <a:t>0</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i</a:t>
            </a:r>
            <a:r>
              <a:rPr lang="en-US" altLang="zh-CN" sz="1600" b="0">
                <a:solidFill>
                  <a:srgbClr val="D4D4D4"/>
                </a:solidFill>
                <a:latin typeface="字制区喜脉体" panose="02000603000000000000" pitchFamily="2" charset="-122"/>
                <a:ea typeface="字制区喜脉体" panose="02000603000000000000" pitchFamily="2" charset="-122"/>
              </a:rPr>
              <a:t>&lt;</a:t>
            </a:r>
            <a:r>
              <a:rPr lang="en-US" altLang="zh-CN" sz="1600" b="0">
                <a:solidFill>
                  <a:srgbClr val="B5CEA8"/>
                </a:solidFill>
                <a:latin typeface="字制区喜脉体" panose="02000603000000000000" pitchFamily="2" charset="-122"/>
                <a:ea typeface="字制区喜脉体" panose="02000603000000000000" pitchFamily="2" charset="-122"/>
              </a:rPr>
              <a:t>1000</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i</a:t>
            </a:r>
            <a:r>
              <a:rPr lang="en-US" altLang="zh-CN" sz="1600" b="0">
                <a:solidFill>
                  <a:srgbClr val="D4D4D4"/>
                </a:solidFill>
                <a:latin typeface="字制区喜脉体" panose="02000603000000000000" pitchFamily="2" charset="-122"/>
                <a:ea typeface="字制区喜脉体" panose="02000603000000000000" pitchFamily="2" charset="-122"/>
              </a:rPr>
              <a:t>++</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c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a + b)</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z</a:t>
            </a:r>
            <a:r>
              <a:rPr lang="en-US" altLang="zh-CN" sz="1600" b="0">
                <a:solidFill>
                  <a:srgbClr val="CCCCCC"/>
                </a:solidFill>
                <a:latin typeface="字制区喜脉体" panose="02000603000000000000" pitchFamily="2" charset="-122"/>
                <a:ea typeface="字制区喜脉体" panose="02000603000000000000" pitchFamily="2" charset="-122"/>
              </a:rPr>
              <a:t>[</a:t>
            </a:r>
            <a:r>
              <a:rPr lang="en-US" altLang="zh-CN" sz="1600" b="0">
                <a:solidFill>
                  <a:srgbClr val="9CDCFE"/>
                </a:solidFill>
                <a:latin typeface="字制区喜脉体" panose="02000603000000000000" pitchFamily="2" charset="-122"/>
                <a:ea typeface="字制区喜脉体" panose="02000603000000000000" pitchFamily="2" charset="-122"/>
              </a:rPr>
              <a:t>n</a:t>
            </a:r>
            <a:r>
              <a:rPr lang="en-US" altLang="zh-CN" sz="1600" b="0">
                <a:solidFill>
                  <a:srgbClr val="CCCCCC"/>
                </a:solidFill>
                <a:latin typeface="字制区喜脉体" panose="02000603000000000000" pitchFamily="2" charset="-122"/>
                <a:ea typeface="字制区喜脉体" panose="02000603000000000000" pitchFamily="2" charset="-122"/>
              </a:rPr>
              <a:t>] </a:t>
            </a:r>
            <a:r>
              <a:rPr lang="en-US" altLang="zh-CN" sz="1600" b="0">
                <a:solidFill>
                  <a:srgbClr val="D4D4D4"/>
                </a:solidFill>
                <a:latin typeface="字制区喜脉体" panose="02000603000000000000" pitchFamily="2" charset="-122"/>
                <a:ea typeface="字制区喜脉体" panose="02000603000000000000" pitchFamily="2" charset="-122"/>
              </a:rPr>
              <a:t>= </a:t>
            </a:r>
            <a:r>
              <a:rPr lang="en-US" altLang="zh-CN" sz="1600" b="0">
                <a:solidFill>
                  <a:srgbClr val="9CDCFE"/>
                </a:solidFill>
                <a:latin typeface="字制区喜脉体" panose="02000603000000000000" pitchFamily="2" charset="-122"/>
                <a:ea typeface="字制区喜脉体" panose="02000603000000000000" pitchFamily="2" charset="-122"/>
              </a:rPr>
              <a:t>c</a:t>
            </a:r>
            <a:r>
              <a:rPr lang="en-US" altLang="zh-CN" sz="1600" b="0">
                <a:solidFill>
                  <a:srgbClr val="CCCCCC"/>
                </a:solidFill>
                <a:latin typeface="字制区喜脉体" panose="02000603000000000000" pitchFamily="2" charset="-122"/>
                <a:ea typeface="字制区喜脉体" panose="02000603000000000000" pitchFamily="2" charset="-122"/>
              </a:rPr>
              <a:t>;</a:t>
            </a:r>
          </a:p>
          <a:p>
            <a:pPr>
              <a:lnSpc>
                <a:spcPct val="100000"/>
              </a:lnSpc>
            </a:pPr>
            <a:r>
              <a:rPr lang="en-US" altLang="zh-CN" sz="1600" b="0">
                <a:solidFill>
                  <a:srgbClr val="CCCCCC"/>
                </a:solidFill>
                <a:latin typeface="字制区喜脉体" panose="02000603000000000000" pitchFamily="2" charset="-122"/>
                <a:ea typeface="字制区喜脉体" panose="02000603000000000000" pitchFamily="2" charset="-122"/>
              </a:rPr>
              <a:t>}</a:t>
            </a:r>
          </a:p>
        </p:txBody>
      </p:sp>
      <p:pic>
        <p:nvPicPr>
          <p:cNvPr id="5" name="图片 4"/>
          <p:cNvPicPr>
            <a:picLocks noChangeAspect="1"/>
          </p:cNvPicPr>
          <p:nvPr/>
        </p:nvPicPr>
        <p:blipFill>
          <a:blip r:embed="rId2"/>
          <a:stretch>
            <a:fillRect/>
          </a:stretch>
        </p:blipFill>
        <p:spPr>
          <a:xfrm>
            <a:off x="863600" y="3865336"/>
            <a:ext cx="10464800" cy="2247900"/>
          </a:xfrm>
          <a:prstGeom prst="rect">
            <a:avLst/>
          </a:prstGeom>
        </p:spPr>
      </p:pic>
      <p:sp>
        <p:nvSpPr>
          <p:cNvPr id="7" name="文本框 6"/>
          <p:cNvSpPr txBox="1"/>
          <p:nvPr/>
        </p:nvSpPr>
        <p:spPr>
          <a:xfrm>
            <a:off x="6314803" y="918936"/>
            <a:ext cx="6111240" cy="1198880"/>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计算强度：</a:t>
            </a:r>
            <a:r>
              <a:rPr lang="en-US" altLang="zh-CN">
                <a:latin typeface="字制区喜脉体" panose="02000603000000000000" pitchFamily="2" charset="-122"/>
                <a:ea typeface="字制区喜脉体" panose="02000603000000000000" pitchFamily="2" charset="-122"/>
              </a:rPr>
              <a:t>91.75</a:t>
            </a:r>
          </a:p>
          <a:p>
            <a:r>
              <a:rPr lang="zh-CN" altLang="en-US">
                <a:latin typeface="字制区喜脉体" panose="02000603000000000000" pitchFamily="2" charset="-122"/>
                <a:ea typeface="字制区喜脉体" panose="02000603000000000000" pitchFamily="2" charset="-122"/>
              </a:rPr>
              <a:t>实际算力：</a:t>
            </a:r>
            <a:r>
              <a:rPr lang="en-US" altLang="zh-CN">
                <a:latin typeface="字制区喜脉体" panose="02000603000000000000" pitchFamily="2" charset="-122"/>
                <a:ea typeface="字制区喜脉体" panose="02000603000000000000" pitchFamily="2" charset="-122"/>
              </a:rPr>
              <a:t>4.7TFLOPS</a:t>
            </a:r>
          </a:p>
          <a:p>
            <a:endParaRPr lang="en-US" altLang="zh-CN">
              <a:latin typeface="字制区喜脉体" panose="02000603000000000000" pitchFamily="2" charset="-122"/>
              <a:ea typeface="字制区喜脉体" panose="02000603000000000000" pitchFamily="2" charset="-122"/>
            </a:endParaRPr>
          </a:p>
          <a:p>
            <a:r>
              <a:rPr lang="zh-CN" altLang="en-US">
                <a:latin typeface="字制区喜脉体" panose="02000603000000000000" pitchFamily="2" charset="-122"/>
                <a:ea typeface="字制区喜脉体" panose="02000603000000000000" pitchFamily="2" charset="-122"/>
              </a:rPr>
              <a:t>实际的带宽：</a:t>
            </a:r>
            <a:r>
              <a:rPr lang="en-US" altLang="zh-CN">
                <a:latin typeface="字制区喜脉体" panose="02000603000000000000" pitchFamily="2" charset="-122"/>
                <a:ea typeface="字制区喜脉体" panose="02000603000000000000" pitchFamily="2" charset="-122"/>
              </a:rPr>
              <a:t>51GB/s</a:t>
            </a:r>
            <a:r>
              <a:rPr lang="zh-CN" altLang="en-US">
                <a:latin typeface="字制区喜脉体" panose="02000603000000000000" pitchFamily="2" charset="-122"/>
                <a:ea typeface="字制区喜脉体" panose="02000603000000000000" pitchFamily="2" charset="-122"/>
              </a:rPr>
              <a:t>（算力和带宽都没有达到理论值）</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32FD0-5831-D268-E2B8-0E57EA2347B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689239CB-F0AB-B1B2-8641-485C34FD95F7}"/>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93699519-4B4C-F929-F185-0E6F30E3F044}"/>
              </a:ext>
            </a:extLst>
          </p:cNvPr>
          <p:cNvSpPr txBox="1"/>
          <p:nvPr/>
        </p:nvSpPr>
        <p:spPr>
          <a:xfrm>
            <a:off x="5044143" y="477220"/>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6" name="文本框 5">
            <a:extLst>
              <a:ext uri="{FF2B5EF4-FFF2-40B4-BE49-F238E27FC236}">
                <a16:creationId xmlns:a16="http://schemas.microsoft.com/office/drawing/2014/main" id="{6B479240-8AD9-1721-D5E1-423ABF083498}"/>
              </a:ext>
            </a:extLst>
          </p:cNvPr>
          <p:cNvSpPr txBox="1"/>
          <p:nvPr/>
        </p:nvSpPr>
        <p:spPr>
          <a:xfrm>
            <a:off x="5044143" y="4136317"/>
            <a:ext cx="4980777" cy="2554545"/>
          </a:xfrm>
          <a:prstGeom prst="rect">
            <a:avLst/>
          </a:prstGeom>
          <a:noFill/>
        </p:spPr>
        <p:txBody>
          <a:bodyPr wrap="square">
            <a:spAutoFit/>
          </a:bodyPr>
          <a:lstStyle/>
          <a:p>
            <a:pPr marL="0" indent="0"/>
            <a:r>
              <a:rPr lang="en-US" altLang="zh-CN" sz="8000">
                <a:latin typeface="字制区喜脉体" panose="02000603000000000000" pitchFamily="2" charset="-122"/>
                <a:ea typeface="字制区喜脉体" panose="02000603000000000000" pitchFamily="2" charset="-122"/>
                <a:sym typeface="+mn-ea"/>
              </a:rPr>
              <a:t>Shared</a:t>
            </a:r>
          </a:p>
          <a:p>
            <a:pPr marL="0" indent="0"/>
            <a:r>
              <a:rPr lang="en-US" altLang="zh-CN" sz="8000">
                <a:latin typeface="字制区喜脉体" panose="02000603000000000000" pitchFamily="2" charset="-122"/>
                <a:ea typeface="字制区喜脉体" panose="02000603000000000000" pitchFamily="2" charset="-122"/>
                <a:sym typeface="+mn-ea"/>
              </a:rPr>
              <a:t>Memory</a:t>
            </a:r>
          </a:p>
        </p:txBody>
      </p:sp>
    </p:spTree>
    <p:extLst>
      <p:ext uri="{BB962C8B-B14F-4D97-AF65-F5344CB8AC3E}">
        <p14:creationId xmlns:p14="http://schemas.microsoft.com/office/powerpoint/2010/main" val="4379914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827905" y="3286125"/>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4" name="矩形 3"/>
          <p:cNvSpPr/>
          <p:nvPr>
            <p:custDataLst>
              <p:tags r:id="rId1"/>
            </p:custDataLst>
          </p:nvPr>
        </p:nvSpPr>
        <p:spPr>
          <a:xfrm>
            <a:off x="2068830" y="1800225"/>
            <a:ext cx="1925955" cy="31921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文本框 68"/>
          <p:cNvSpPr txBox="1"/>
          <p:nvPr>
            <p:custDataLst>
              <p:tags r:id="rId2"/>
            </p:custDataLst>
          </p:nvPr>
        </p:nvSpPr>
        <p:spPr>
          <a:xfrm>
            <a:off x="1330325" y="307340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2300</a:t>
            </a:r>
          </a:p>
        </p:txBody>
      </p:sp>
      <p:sp>
        <p:nvSpPr>
          <p:cNvPr id="5" name="文本框 4"/>
          <p:cNvSpPr txBox="1"/>
          <p:nvPr>
            <p:custDataLst>
              <p:tags r:id="rId3"/>
            </p:custDataLst>
          </p:nvPr>
        </p:nvSpPr>
        <p:spPr>
          <a:xfrm>
            <a:off x="2662555" y="110236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1500</a:t>
            </a:r>
          </a:p>
        </p:txBody>
      </p:sp>
      <p:sp>
        <p:nvSpPr>
          <p:cNvPr id="2" name="矩形 1"/>
          <p:cNvSpPr/>
          <p:nvPr/>
        </p:nvSpPr>
        <p:spPr>
          <a:xfrm rot="16200000">
            <a:off x="8030845" y="2593975"/>
            <a:ext cx="1925955" cy="319214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p:cNvSpPr/>
          <p:nvPr>
            <p:custDataLst>
              <p:tags r:id="rId4"/>
            </p:custDataLst>
          </p:nvPr>
        </p:nvSpPr>
        <p:spPr>
          <a:xfrm>
            <a:off x="2322195" y="1800225"/>
            <a:ext cx="423545" cy="39560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 name="文本框 2"/>
          <p:cNvSpPr txBox="1"/>
          <p:nvPr>
            <p:custDataLst>
              <p:tags r:id="rId5"/>
            </p:custDataLst>
          </p:nvPr>
        </p:nvSpPr>
        <p:spPr>
          <a:xfrm>
            <a:off x="1969770" y="1802130"/>
            <a:ext cx="42354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7" name="文本框 6"/>
          <p:cNvSpPr txBox="1"/>
          <p:nvPr>
            <p:custDataLst>
              <p:tags r:id="rId6"/>
            </p:custDataLst>
          </p:nvPr>
        </p:nvSpPr>
        <p:spPr>
          <a:xfrm>
            <a:off x="2393315" y="2141855"/>
            <a:ext cx="423544"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8" name="矩形 7"/>
          <p:cNvSpPr/>
          <p:nvPr/>
        </p:nvSpPr>
        <p:spPr>
          <a:xfrm>
            <a:off x="4827905" y="175387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9" name="矩形 8"/>
          <p:cNvSpPr/>
          <p:nvPr/>
        </p:nvSpPr>
        <p:spPr>
          <a:xfrm>
            <a:off x="4827905" y="175196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 name="矩形 9"/>
          <p:cNvSpPr/>
          <p:nvPr>
            <p:custDataLst>
              <p:tags r:id="rId7"/>
            </p:custDataLst>
          </p:nvPr>
        </p:nvSpPr>
        <p:spPr>
          <a:xfrm>
            <a:off x="2322195" y="1802130"/>
            <a:ext cx="423545" cy="7620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custDataLst>
              <p:tags r:id="rId8"/>
            </p:custDataLst>
          </p:nvPr>
        </p:nvSpPr>
        <p:spPr>
          <a:xfrm>
            <a:off x="5140960" y="2840196"/>
            <a:ext cx="518160"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5" name="右箭头 14"/>
          <p:cNvSpPr/>
          <p:nvPr/>
        </p:nvSpPr>
        <p:spPr>
          <a:xfrm>
            <a:off x="3359150" y="1985645"/>
            <a:ext cx="1250950" cy="88900"/>
          </a:xfrm>
          <a:prstGeom prst="rightArrow">
            <a:avLst>
              <a:gd name="adj1" fmla="val 50000"/>
              <a:gd name="adj2" fmla="val 314285"/>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p:cNvSpPr/>
          <p:nvPr>
            <p:custDataLst>
              <p:tags r:id="rId9"/>
            </p:custDataLst>
          </p:nvPr>
        </p:nvSpPr>
        <p:spPr>
          <a:xfrm>
            <a:off x="7397750" y="3667760"/>
            <a:ext cx="423545" cy="39560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 name="矩形 16"/>
          <p:cNvSpPr/>
          <p:nvPr/>
        </p:nvSpPr>
        <p:spPr>
          <a:xfrm>
            <a:off x="4827270" y="32861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 name="矩形 17"/>
          <p:cNvSpPr/>
          <p:nvPr/>
        </p:nvSpPr>
        <p:spPr>
          <a:xfrm>
            <a:off x="7397750" y="3667760"/>
            <a:ext cx="423545" cy="76200"/>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9" name="右箭头 18"/>
          <p:cNvSpPr/>
          <p:nvPr/>
        </p:nvSpPr>
        <p:spPr>
          <a:xfrm>
            <a:off x="6075680" y="3778250"/>
            <a:ext cx="1250950" cy="88900"/>
          </a:xfrm>
          <a:prstGeom prst="rightArrow">
            <a:avLst>
              <a:gd name="adj1" fmla="val 50000"/>
              <a:gd name="adj2" fmla="val 314285"/>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文本框 13"/>
          <p:cNvSpPr txBox="1"/>
          <p:nvPr>
            <p:custDataLst>
              <p:tags r:id="rId10"/>
            </p:custDataLst>
          </p:nvPr>
        </p:nvSpPr>
        <p:spPr>
          <a:xfrm>
            <a:off x="5194935" y="4401105"/>
            <a:ext cx="419100"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20" name="文本框 19"/>
          <p:cNvSpPr txBox="1"/>
          <p:nvPr/>
        </p:nvSpPr>
        <p:spPr>
          <a:xfrm>
            <a:off x="1699577" y="5571490"/>
            <a:ext cx="2385695"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sym typeface="+mn-ea"/>
              </a:rPr>
              <a:t>block_size(16, 16)</a:t>
            </a:r>
          </a:p>
        </p:txBody>
      </p:sp>
      <p:sp>
        <p:nvSpPr>
          <p:cNvPr id="11" name="文本框 10"/>
          <p:cNvSpPr txBox="1"/>
          <p:nvPr/>
        </p:nvSpPr>
        <p:spPr>
          <a:xfrm>
            <a:off x="6442892" y="6453505"/>
            <a:ext cx="5627188" cy="404495"/>
          </a:xfrm>
          <a:prstGeom prst="rect">
            <a:avLst/>
          </a:prstGeom>
        </p:spPr>
        <p:txBody>
          <a:bodyPr wrap="square">
            <a:noAutofit/>
          </a:bodyPr>
          <a:lstStyle/>
          <a:p>
            <a:r>
              <a:rPr lang="en-US" altLang="zh-CN" sz="1600">
                <a:latin typeface="字制区喜脉体" panose="02000603000000000000" pitchFamily="2" charset="-122"/>
                <a:ea typeface="字制区喜脉体" panose="02000603000000000000" pitchFamily="2" charset="-122"/>
                <a:hlinkClick r:id="rId12"/>
              </a:rPr>
              <a:t>[CUDA </a:t>
            </a:r>
            <a:r>
              <a:rPr lang="zh-CN" altLang="en-US" sz="1600">
                <a:latin typeface="字制区喜脉体" panose="02000603000000000000" pitchFamily="2" charset="-122"/>
                <a:ea typeface="字制区喜脉体" panose="02000603000000000000" pitchFamily="2" charset="-122"/>
                <a:hlinkClick r:id="rId12"/>
              </a:rPr>
              <a:t>学习笔记</a:t>
            </a:r>
            <a:r>
              <a:rPr lang="en-US" altLang="zh-CN" sz="1600">
                <a:latin typeface="字制区喜脉体" panose="02000603000000000000" pitchFamily="2" charset="-122"/>
                <a:ea typeface="字制区喜脉体" panose="02000603000000000000" pitchFamily="2" charset="-122"/>
                <a:hlinkClick r:id="rId12"/>
              </a:rPr>
              <a:t>] </a:t>
            </a:r>
            <a:r>
              <a:rPr lang="zh-CN" altLang="en-US" sz="1600">
                <a:latin typeface="字制区喜脉体" panose="02000603000000000000" pitchFamily="2" charset="-122"/>
                <a:ea typeface="字制区喜脉体" panose="02000603000000000000" pitchFamily="2" charset="-122"/>
                <a:hlinkClick r:id="rId12"/>
              </a:rPr>
              <a:t>矩阵转置算子优化</a:t>
            </a:r>
            <a:r>
              <a:rPr lang="en-US" altLang="zh-CN" sz="1600">
                <a:latin typeface="字制区喜脉体" panose="02000603000000000000" pitchFamily="2" charset="-122"/>
                <a:ea typeface="字制区喜脉体" panose="02000603000000000000" pitchFamily="2" charset="-122"/>
                <a:hlinkClick r:id="rId12"/>
              </a:rPr>
              <a:t>_</a:t>
            </a:r>
            <a:r>
              <a:rPr lang="zh-CN" altLang="en-US" sz="1600">
                <a:latin typeface="字制区喜脉体" panose="02000603000000000000" pitchFamily="2" charset="-122"/>
                <a:ea typeface="字制区喜脉体" panose="02000603000000000000" pitchFamily="2" charset="-122"/>
                <a:hlinkClick r:id="rId12"/>
              </a:rPr>
              <a:t>优化矩阵转置</a:t>
            </a:r>
            <a:r>
              <a:rPr lang="en-US" altLang="zh-CN" sz="1600">
                <a:latin typeface="字制区喜脉体" panose="02000603000000000000" pitchFamily="2" charset="-122"/>
                <a:ea typeface="字制区喜脉体" panose="02000603000000000000" pitchFamily="2" charset="-122"/>
                <a:hlinkClick r:id="rId12"/>
              </a:rPr>
              <a:t>-CSDN</a:t>
            </a:r>
            <a:r>
              <a:rPr lang="zh-CN" altLang="en-US" sz="1600">
                <a:latin typeface="字制区喜脉体" panose="02000603000000000000" pitchFamily="2" charset="-122"/>
                <a:ea typeface="字制区喜脉体" panose="02000603000000000000" pitchFamily="2" charset="-122"/>
                <a:hlinkClick r:id="rId12"/>
              </a:rPr>
              <a:t>博客</a:t>
            </a:r>
          </a:p>
        </p:txBody>
      </p:sp>
      <p:sp>
        <p:nvSpPr>
          <p:cNvPr id="21" name="文本框 20">
            <a:extLst>
              <a:ext uri="{FF2B5EF4-FFF2-40B4-BE49-F238E27FC236}">
                <a16:creationId xmlns:a16="http://schemas.microsoft.com/office/drawing/2014/main" id="{3CCDDF79-F0BD-1EE2-BD23-27D9F8F298E0}"/>
              </a:ext>
            </a:extLst>
          </p:cNvPr>
          <p:cNvSpPr txBox="1"/>
          <p:nvPr/>
        </p:nvSpPr>
        <p:spPr>
          <a:xfrm>
            <a:off x="215174" y="288925"/>
            <a:ext cx="5840095"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Transpose_v5_shared_memory</a:t>
            </a:r>
            <a:endParaRPr lang="zh-CN"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5E181C-E835-D353-332E-78032200A316}"/>
              </a:ext>
            </a:extLst>
          </p:cNvPr>
          <p:cNvSpPr/>
          <p:nvPr/>
        </p:nvSpPr>
        <p:spPr>
          <a:xfrm>
            <a:off x="991754" y="332889"/>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CE7FA41-5924-48E1-6604-196428262031}"/>
              </a:ext>
            </a:extLst>
          </p:cNvPr>
          <p:cNvSpPr/>
          <p:nvPr/>
        </p:nvSpPr>
        <p:spPr>
          <a:xfrm>
            <a:off x="991754" y="55555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493D7D0-C317-94EF-2720-7FE01A71AFE2}"/>
              </a:ext>
            </a:extLst>
          </p:cNvPr>
          <p:cNvSpPr/>
          <p:nvPr/>
        </p:nvSpPr>
        <p:spPr>
          <a:xfrm>
            <a:off x="991754" y="777351"/>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34C5708-89FF-48C8-3007-6C8DC3078CC0}"/>
              </a:ext>
            </a:extLst>
          </p:cNvPr>
          <p:cNvSpPr/>
          <p:nvPr/>
        </p:nvSpPr>
        <p:spPr>
          <a:xfrm>
            <a:off x="991754" y="999145"/>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092F04E-2CED-83E6-6CCA-EFFE4AD95FAD}"/>
              </a:ext>
            </a:extLst>
          </p:cNvPr>
          <p:cNvSpPr/>
          <p:nvPr/>
        </p:nvSpPr>
        <p:spPr>
          <a:xfrm>
            <a:off x="991754" y="1221813"/>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E8D866B-6281-A200-DC9C-56EB0AE13124}"/>
              </a:ext>
            </a:extLst>
          </p:cNvPr>
          <p:cNvSpPr/>
          <p:nvPr/>
        </p:nvSpPr>
        <p:spPr>
          <a:xfrm>
            <a:off x="991754" y="144360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DB4699D-8216-8C27-A7B7-40BC44580C0D}"/>
              </a:ext>
            </a:extLst>
          </p:cNvPr>
          <p:cNvSpPr/>
          <p:nvPr/>
        </p:nvSpPr>
        <p:spPr>
          <a:xfrm>
            <a:off x="991754" y="1971113"/>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44243B8-6E5C-E886-C223-C6E4A72F6ABB}"/>
              </a:ext>
            </a:extLst>
          </p:cNvPr>
          <p:cNvSpPr/>
          <p:nvPr/>
        </p:nvSpPr>
        <p:spPr>
          <a:xfrm>
            <a:off x="991754" y="219290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AB79581-2750-6904-203D-4C8CE2DD2982}"/>
              </a:ext>
            </a:extLst>
          </p:cNvPr>
          <p:cNvSpPr txBox="1"/>
          <p:nvPr/>
        </p:nvSpPr>
        <p:spPr>
          <a:xfrm>
            <a:off x="1048904" y="1700478"/>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1BAB0DC-3782-E652-3505-7B9EF6485B46}"/>
              </a:ext>
            </a:extLst>
          </p:cNvPr>
          <p:cNvSpPr txBox="1"/>
          <p:nvPr/>
        </p:nvSpPr>
        <p:spPr>
          <a:xfrm>
            <a:off x="201295" y="1320496"/>
            <a:ext cx="675005" cy="246221"/>
          </a:xfrm>
          <a:prstGeom prst="rect">
            <a:avLst/>
          </a:prstGeom>
          <a:noFill/>
        </p:spPr>
        <p:txBody>
          <a:bodyPr wrap="square" rtlCol="0">
            <a:spAutoFit/>
          </a:bodyPr>
          <a:lstStyle/>
          <a:p>
            <a:r>
              <a:rPr lang="en-US" altLang="zh-CN" sz="1000" b="1">
                <a:latin typeface="Times New Roman" panose="02020603050405020304" pitchFamily="18" charset="0"/>
                <a:cs typeface="Times New Roman" panose="02020603050405020304" pitchFamily="18" charset="0"/>
              </a:rPr>
              <a:t>g_state</a:t>
            </a:r>
            <a:endParaRPr lang="zh-CN" altLang="en-US" sz="1000" b="1">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A77CAE9F-9409-7A04-4A8C-289465B6C661}"/>
              </a:ext>
            </a:extLst>
          </p:cNvPr>
          <p:cNvSpPr/>
          <p:nvPr/>
        </p:nvSpPr>
        <p:spPr>
          <a:xfrm>
            <a:off x="2861673" y="291272"/>
            <a:ext cx="7635877"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21334DB-3866-9C7F-4DE6-8BB8C2B2F7D8}"/>
              </a:ext>
            </a:extLst>
          </p:cNvPr>
          <p:cNvSpPr/>
          <p:nvPr/>
        </p:nvSpPr>
        <p:spPr>
          <a:xfrm>
            <a:off x="2860721" y="33288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6" name="矩形 15">
            <a:extLst>
              <a:ext uri="{FF2B5EF4-FFF2-40B4-BE49-F238E27FC236}">
                <a16:creationId xmlns:a16="http://schemas.microsoft.com/office/drawing/2014/main" id="{1E3FF120-98DD-4701-F7EB-55F265001229}"/>
              </a:ext>
            </a:extLst>
          </p:cNvPr>
          <p:cNvSpPr/>
          <p:nvPr/>
        </p:nvSpPr>
        <p:spPr>
          <a:xfrm>
            <a:off x="3220131" y="33288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7" name="矩形 16">
            <a:extLst>
              <a:ext uri="{FF2B5EF4-FFF2-40B4-BE49-F238E27FC236}">
                <a16:creationId xmlns:a16="http://schemas.microsoft.com/office/drawing/2014/main" id="{CB1144A4-9FAC-3519-FDA5-4AB4D0C1BD10}"/>
              </a:ext>
            </a:extLst>
          </p:cNvPr>
          <p:cNvSpPr/>
          <p:nvPr/>
        </p:nvSpPr>
        <p:spPr>
          <a:xfrm>
            <a:off x="3683045" y="332889"/>
            <a:ext cx="4241755"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image</a:t>
            </a:r>
          </a:p>
        </p:txBody>
      </p:sp>
      <p:sp>
        <p:nvSpPr>
          <p:cNvPr id="18" name="矩形 17">
            <a:extLst>
              <a:ext uri="{FF2B5EF4-FFF2-40B4-BE49-F238E27FC236}">
                <a16:creationId xmlns:a16="http://schemas.microsoft.com/office/drawing/2014/main" id="{4ECD9C18-783B-2AC8-379E-3338DAF9BD7C}"/>
              </a:ext>
            </a:extLst>
          </p:cNvPr>
          <p:cNvSpPr/>
          <p:nvPr/>
        </p:nvSpPr>
        <p:spPr>
          <a:xfrm>
            <a:off x="7913298" y="33288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9" name="矩形 18">
            <a:extLst>
              <a:ext uri="{FF2B5EF4-FFF2-40B4-BE49-F238E27FC236}">
                <a16:creationId xmlns:a16="http://schemas.microsoft.com/office/drawing/2014/main" id="{77153091-0338-E1A3-6112-DD51E488D969}"/>
              </a:ext>
            </a:extLst>
          </p:cNvPr>
          <p:cNvSpPr/>
          <p:nvPr/>
        </p:nvSpPr>
        <p:spPr>
          <a:xfrm>
            <a:off x="8272708" y="33288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0" name="矩形 19">
            <a:extLst>
              <a:ext uri="{FF2B5EF4-FFF2-40B4-BE49-F238E27FC236}">
                <a16:creationId xmlns:a16="http://schemas.microsoft.com/office/drawing/2014/main" id="{F7E35F0A-F07C-37A1-0816-0EC1574B18D9}"/>
              </a:ext>
            </a:extLst>
          </p:cNvPr>
          <p:cNvSpPr/>
          <p:nvPr/>
        </p:nvSpPr>
        <p:spPr>
          <a:xfrm>
            <a:off x="8735130" y="332403"/>
            <a:ext cx="1762420"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label</a:t>
            </a:r>
          </a:p>
        </p:txBody>
      </p:sp>
      <p:cxnSp>
        <p:nvCxnSpPr>
          <p:cNvPr id="21" name="直接箭头连接符 20">
            <a:extLst>
              <a:ext uri="{FF2B5EF4-FFF2-40B4-BE49-F238E27FC236}">
                <a16:creationId xmlns:a16="http://schemas.microsoft.com/office/drawing/2014/main" id="{E18435B7-01F0-694B-40DC-41FFED7D4249}"/>
              </a:ext>
            </a:extLst>
          </p:cNvPr>
          <p:cNvCxnSpPr>
            <a:cxnSpLocks/>
            <a:stCxn id="4" idx="3"/>
          </p:cNvCxnSpPr>
          <p:nvPr/>
        </p:nvCxnSpPr>
        <p:spPr>
          <a:xfrm>
            <a:off x="1436254" y="440611"/>
            <a:ext cx="1418676" cy="17497"/>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5A904F8C-B04B-3A61-F9ED-62BB905B5D8D}"/>
              </a:ext>
            </a:extLst>
          </p:cNvPr>
          <p:cNvSpPr/>
          <p:nvPr/>
        </p:nvSpPr>
        <p:spPr>
          <a:xfrm>
            <a:off x="2862625" y="812430"/>
            <a:ext cx="7635877"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1024*(32+336)</a:t>
            </a:r>
          </a:p>
        </p:txBody>
      </p:sp>
      <p:sp>
        <p:nvSpPr>
          <p:cNvPr id="30" name="矩形 29">
            <a:extLst>
              <a:ext uri="{FF2B5EF4-FFF2-40B4-BE49-F238E27FC236}">
                <a16:creationId xmlns:a16="http://schemas.microsoft.com/office/drawing/2014/main" id="{E8791CCB-040E-CDE5-9574-775F015B8057}"/>
              </a:ext>
            </a:extLst>
          </p:cNvPr>
          <p:cNvSpPr/>
          <p:nvPr/>
        </p:nvSpPr>
        <p:spPr>
          <a:xfrm>
            <a:off x="2862625" y="1395640"/>
            <a:ext cx="7635877"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2048 *(32+336) + 3*graph_size</a:t>
            </a:r>
          </a:p>
        </p:txBody>
      </p:sp>
      <p:sp>
        <p:nvSpPr>
          <p:cNvPr id="34" name="矩形 33">
            <a:extLst>
              <a:ext uri="{FF2B5EF4-FFF2-40B4-BE49-F238E27FC236}">
                <a16:creationId xmlns:a16="http://schemas.microsoft.com/office/drawing/2014/main" id="{84946159-4448-769F-4551-9394AAE4D6AB}"/>
              </a:ext>
            </a:extLst>
          </p:cNvPr>
          <p:cNvSpPr/>
          <p:nvPr/>
        </p:nvSpPr>
        <p:spPr>
          <a:xfrm>
            <a:off x="2861673" y="2004734"/>
            <a:ext cx="3297873"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36" name="文本框 35">
            <a:extLst>
              <a:ext uri="{FF2B5EF4-FFF2-40B4-BE49-F238E27FC236}">
                <a16:creationId xmlns:a16="http://schemas.microsoft.com/office/drawing/2014/main" id="{D7E0E93F-6D2C-D4F8-40FC-E2A68FA827F7}"/>
              </a:ext>
            </a:extLst>
          </p:cNvPr>
          <p:cNvSpPr txBox="1"/>
          <p:nvPr/>
        </p:nvSpPr>
        <p:spPr>
          <a:xfrm>
            <a:off x="3683045" y="2397915"/>
            <a:ext cx="1623060" cy="276999"/>
          </a:xfrm>
          <a:prstGeom prst="rect">
            <a:avLst/>
          </a:prstGeom>
          <a:noFill/>
        </p:spPr>
        <p:txBody>
          <a:bodyPr wrap="square">
            <a:spAutoFit/>
          </a:bodyPr>
          <a:lstStyle/>
          <a:p>
            <a:pPr algn="ctr"/>
            <a:r>
              <a:rPr lang="en-US" altLang="zh-CN" sz="1200" b="1"/>
              <a:t>4*(32+336)</a:t>
            </a:r>
          </a:p>
        </p:txBody>
      </p:sp>
      <p:sp>
        <p:nvSpPr>
          <p:cNvPr id="37" name="矩形 36">
            <a:extLst>
              <a:ext uri="{FF2B5EF4-FFF2-40B4-BE49-F238E27FC236}">
                <a16:creationId xmlns:a16="http://schemas.microsoft.com/office/drawing/2014/main" id="{1D1EBC66-D29B-01D6-6918-6800259F8E9C}"/>
              </a:ext>
            </a:extLst>
          </p:cNvPr>
          <p:cNvSpPr/>
          <p:nvPr/>
        </p:nvSpPr>
        <p:spPr>
          <a:xfrm>
            <a:off x="2870246" y="203925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8" name="矩形 37">
            <a:extLst>
              <a:ext uri="{FF2B5EF4-FFF2-40B4-BE49-F238E27FC236}">
                <a16:creationId xmlns:a16="http://schemas.microsoft.com/office/drawing/2014/main" id="{3D8972BA-04FF-5574-327F-BBD5E19D52CE}"/>
              </a:ext>
            </a:extLst>
          </p:cNvPr>
          <p:cNvSpPr/>
          <p:nvPr/>
        </p:nvSpPr>
        <p:spPr>
          <a:xfrm>
            <a:off x="3229656" y="203925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9" name="矩形 38">
            <a:extLst>
              <a:ext uri="{FF2B5EF4-FFF2-40B4-BE49-F238E27FC236}">
                <a16:creationId xmlns:a16="http://schemas.microsoft.com/office/drawing/2014/main" id="{1D572403-95FA-1855-3C7A-60A012BF12A7}"/>
              </a:ext>
            </a:extLst>
          </p:cNvPr>
          <p:cNvSpPr/>
          <p:nvPr/>
        </p:nvSpPr>
        <p:spPr>
          <a:xfrm>
            <a:off x="3692571" y="205057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0" name="矩形 39">
            <a:extLst>
              <a:ext uri="{FF2B5EF4-FFF2-40B4-BE49-F238E27FC236}">
                <a16:creationId xmlns:a16="http://schemas.microsoft.com/office/drawing/2014/main" id="{BFEE3162-3137-2DE1-351A-094AF86B6C35}"/>
              </a:ext>
            </a:extLst>
          </p:cNvPr>
          <p:cNvSpPr/>
          <p:nvPr/>
        </p:nvSpPr>
        <p:spPr>
          <a:xfrm>
            <a:off x="4051981" y="205057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1" name="矩形 40">
            <a:extLst>
              <a:ext uri="{FF2B5EF4-FFF2-40B4-BE49-F238E27FC236}">
                <a16:creationId xmlns:a16="http://schemas.microsoft.com/office/drawing/2014/main" id="{1DAC4825-3BBC-DA75-060D-FBB9549DE5BF}"/>
              </a:ext>
            </a:extLst>
          </p:cNvPr>
          <p:cNvSpPr/>
          <p:nvPr/>
        </p:nvSpPr>
        <p:spPr>
          <a:xfrm>
            <a:off x="4514896" y="205057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2" name="矩形 41">
            <a:extLst>
              <a:ext uri="{FF2B5EF4-FFF2-40B4-BE49-F238E27FC236}">
                <a16:creationId xmlns:a16="http://schemas.microsoft.com/office/drawing/2014/main" id="{B0637B74-2F57-5DC1-C3AC-0C019CA80394}"/>
              </a:ext>
            </a:extLst>
          </p:cNvPr>
          <p:cNvSpPr/>
          <p:nvPr/>
        </p:nvSpPr>
        <p:spPr>
          <a:xfrm>
            <a:off x="4874306" y="205057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3" name="矩形 42">
            <a:extLst>
              <a:ext uri="{FF2B5EF4-FFF2-40B4-BE49-F238E27FC236}">
                <a16:creationId xmlns:a16="http://schemas.microsoft.com/office/drawing/2014/main" id="{E4C858DD-5B00-E789-420E-687B2A0A657B}"/>
              </a:ext>
            </a:extLst>
          </p:cNvPr>
          <p:cNvSpPr/>
          <p:nvPr/>
        </p:nvSpPr>
        <p:spPr>
          <a:xfrm>
            <a:off x="5337221" y="205057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4" name="矩形 43">
            <a:extLst>
              <a:ext uri="{FF2B5EF4-FFF2-40B4-BE49-F238E27FC236}">
                <a16:creationId xmlns:a16="http://schemas.microsoft.com/office/drawing/2014/main" id="{EAEBB472-3DF9-A414-77AB-4DA168AE4EB1}"/>
              </a:ext>
            </a:extLst>
          </p:cNvPr>
          <p:cNvSpPr/>
          <p:nvPr/>
        </p:nvSpPr>
        <p:spPr>
          <a:xfrm>
            <a:off x="5696631" y="205057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45" name="直接箭头连接符 44">
            <a:extLst>
              <a:ext uri="{FF2B5EF4-FFF2-40B4-BE49-F238E27FC236}">
                <a16:creationId xmlns:a16="http://schemas.microsoft.com/office/drawing/2014/main" id="{5E32F249-35C5-F3D9-550A-E572FD025CC7}"/>
              </a:ext>
            </a:extLst>
          </p:cNvPr>
          <p:cNvCxnSpPr>
            <a:cxnSpLocks/>
            <a:endCxn id="23" idx="1"/>
          </p:cNvCxnSpPr>
          <p:nvPr/>
        </p:nvCxnSpPr>
        <p:spPr>
          <a:xfrm>
            <a:off x="1451570" y="677000"/>
            <a:ext cx="1411055" cy="309103"/>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6216713-8F05-33DB-D0BF-06A8FC8A1914}"/>
              </a:ext>
            </a:extLst>
          </p:cNvPr>
          <p:cNvCxnSpPr>
            <a:cxnSpLocks/>
            <a:endCxn id="30" idx="1"/>
          </p:cNvCxnSpPr>
          <p:nvPr/>
        </p:nvCxnSpPr>
        <p:spPr>
          <a:xfrm>
            <a:off x="1436254" y="897092"/>
            <a:ext cx="1426371" cy="672221"/>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984EEF2-B609-859A-8BD3-7A201C273CDF}"/>
              </a:ext>
            </a:extLst>
          </p:cNvPr>
          <p:cNvCxnSpPr>
            <a:cxnSpLocks/>
            <a:stCxn id="7" idx="3"/>
            <a:endCxn id="37" idx="1"/>
          </p:cNvCxnSpPr>
          <p:nvPr/>
        </p:nvCxnSpPr>
        <p:spPr>
          <a:xfrm>
            <a:off x="1436254" y="1106867"/>
            <a:ext cx="1433992" cy="1077488"/>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5916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0510" y="93345"/>
            <a:ext cx="3446780" cy="583565"/>
          </a:xfrm>
          <a:prstGeom prst="rect">
            <a:avLst/>
          </a:prstGeom>
          <a:noFill/>
        </p:spPr>
        <p:txBody>
          <a:bodyPr wrap="square" rtlCol="0">
            <a:spAutoFit/>
          </a:bodyPr>
          <a:lstStyle/>
          <a:p>
            <a:r>
              <a:rPr lang="en-US" altLang="zh-CN" sz="3200" b="1">
                <a:latin typeface="字制区喜脉体" panose="02000603000000000000" pitchFamily="2" charset="-122"/>
                <a:ea typeface="字制区喜脉体" panose="02000603000000000000" pitchFamily="2" charset="-122"/>
              </a:rPr>
              <a:t>smem_store</a:t>
            </a:r>
          </a:p>
        </p:txBody>
      </p:sp>
      <p:sp>
        <p:nvSpPr>
          <p:cNvPr id="8" name="矩形 7"/>
          <p:cNvSpPr/>
          <p:nvPr/>
        </p:nvSpPr>
        <p:spPr>
          <a:xfrm>
            <a:off x="2906395" y="103378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9" name="矩形 8"/>
          <p:cNvSpPr/>
          <p:nvPr/>
        </p:nvSpPr>
        <p:spPr>
          <a:xfrm>
            <a:off x="2906395" y="103187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custDataLst>
              <p:tags r:id="rId1"/>
            </p:custDataLst>
          </p:nvPr>
        </p:nvSpPr>
        <p:spPr>
          <a:xfrm>
            <a:off x="3326764" y="2143125"/>
            <a:ext cx="38544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5" name="矩形 4"/>
          <p:cNvSpPr/>
          <p:nvPr/>
        </p:nvSpPr>
        <p:spPr>
          <a:xfrm>
            <a:off x="823595" y="1033780"/>
            <a:ext cx="1160145" cy="113284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gmem</a:t>
            </a:r>
          </a:p>
        </p:txBody>
      </p:sp>
      <p:sp>
        <p:nvSpPr>
          <p:cNvPr id="6" name="矩形 5"/>
          <p:cNvSpPr/>
          <p:nvPr/>
        </p:nvSpPr>
        <p:spPr>
          <a:xfrm rot="5400000">
            <a:off x="1350645" y="506095"/>
            <a:ext cx="105410" cy="11607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custDataLst>
              <p:tags r:id="rId2"/>
            </p:custDataLst>
          </p:nvPr>
        </p:nvSpPr>
        <p:spPr>
          <a:xfrm>
            <a:off x="1243329" y="2166620"/>
            <a:ext cx="420007"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2" name="文本框 1"/>
          <p:cNvSpPr txBox="1"/>
          <p:nvPr/>
        </p:nvSpPr>
        <p:spPr>
          <a:xfrm>
            <a:off x="927100" y="2713355"/>
            <a:ext cx="3427095" cy="1476375"/>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16 * 16 / 32 = 8 inst</a:t>
            </a:r>
          </a:p>
          <a:p>
            <a:r>
              <a:rPr lang="en-US" altLang="zh-CN">
                <a:latin typeface="字制区喜脉体" panose="02000603000000000000" pitchFamily="2" charset="-122"/>
                <a:ea typeface="字制区喜脉体" panose="02000603000000000000" pitchFamily="2" charset="-122"/>
              </a:rPr>
              <a:t>8 </a:t>
            </a:r>
            <a:r>
              <a:rPr lang="en-US" altLang="zh-CN">
                <a:latin typeface="字制区喜脉体" panose="02000603000000000000" pitchFamily="2" charset="-122"/>
                <a:ea typeface="字制区喜脉体" panose="02000603000000000000" pitchFamily="2" charset="-122"/>
                <a:sym typeface="+mn-ea"/>
              </a:rPr>
              <a:t>way-bank</a:t>
            </a:r>
          </a:p>
          <a:p>
            <a:r>
              <a:rPr lang="zh-CN" altLang="en-US">
                <a:latin typeface="字制区喜脉体" panose="02000603000000000000" pitchFamily="2" charset="-122"/>
                <a:ea typeface="字制区喜脉体" panose="02000603000000000000" pitchFamily="2" charset="-122"/>
              </a:rPr>
              <a:t>一共是</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warp</a:t>
            </a:r>
          </a:p>
          <a:p>
            <a:r>
              <a:rPr lang="en-US" altLang="zh-CN">
                <a:latin typeface="字制区喜脉体" panose="02000603000000000000" pitchFamily="2" charset="-122"/>
                <a:ea typeface="字制区喜脉体" panose="02000603000000000000" pitchFamily="2" charset="-122"/>
              </a:rPr>
              <a:t>Bank Confilcts </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 7 * 8 = 56</a:t>
            </a:r>
          </a:p>
          <a:p>
            <a:r>
              <a:rPr lang="en-US" altLang="zh-CN">
                <a:latin typeface="字制区喜脉体" panose="02000603000000000000" pitchFamily="2" charset="-122"/>
                <a:ea typeface="字制区喜脉体" panose="02000603000000000000" pitchFamily="2" charset="-122"/>
              </a:rPr>
              <a:t>wavefronts</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56 + 8 = 64</a:t>
            </a:r>
          </a:p>
        </p:txBody>
      </p:sp>
      <p:pic>
        <p:nvPicPr>
          <p:cNvPr id="3" name="图片 2"/>
          <p:cNvPicPr>
            <a:picLocks noChangeAspect="1"/>
          </p:cNvPicPr>
          <p:nvPr/>
        </p:nvPicPr>
        <p:blipFill>
          <a:blip r:embed="rId5"/>
          <a:stretch>
            <a:fillRect/>
          </a:stretch>
        </p:blipFill>
        <p:spPr>
          <a:xfrm>
            <a:off x="822960" y="4469765"/>
            <a:ext cx="5473700" cy="1168400"/>
          </a:xfrm>
          <a:prstGeom prst="rect">
            <a:avLst/>
          </a:prstGeom>
        </p:spPr>
      </p:pic>
      <p:sp>
        <p:nvSpPr>
          <p:cNvPr id="10" name="矩形 9"/>
          <p:cNvSpPr/>
          <p:nvPr/>
        </p:nvSpPr>
        <p:spPr>
          <a:xfrm>
            <a:off x="6795135" y="113157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 name="矩形 10"/>
          <p:cNvSpPr/>
          <p:nvPr/>
        </p:nvSpPr>
        <p:spPr>
          <a:xfrm>
            <a:off x="8082915" y="113157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4" name="矩形 33"/>
          <p:cNvSpPr/>
          <p:nvPr/>
        </p:nvSpPr>
        <p:spPr>
          <a:xfrm>
            <a:off x="6795135" y="10941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8" name="矩形 37"/>
          <p:cNvSpPr/>
          <p:nvPr/>
        </p:nvSpPr>
        <p:spPr>
          <a:xfrm>
            <a:off x="8086090" y="10941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5" name="矩形 44"/>
          <p:cNvSpPr/>
          <p:nvPr/>
        </p:nvSpPr>
        <p:spPr>
          <a:xfrm>
            <a:off x="6795135" y="13169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6" name="矩形 45"/>
          <p:cNvSpPr/>
          <p:nvPr/>
        </p:nvSpPr>
        <p:spPr>
          <a:xfrm>
            <a:off x="8082915" y="13169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7" name="矩形 46"/>
          <p:cNvSpPr/>
          <p:nvPr/>
        </p:nvSpPr>
        <p:spPr>
          <a:xfrm>
            <a:off x="6795135" y="12795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9" name="矩形 48"/>
          <p:cNvSpPr/>
          <p:nvPr/>
        </p:nvSpPr>
        <p:spPr>
          <a:xfrm>
            <a:off x="8086090" y="12795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1" name="矩形 50"/>
          <p:cNvSpPr/>
          <p:nvPr/>
        </p:nvSpPr>
        <p:spPr>
          <a:xfrm>
            <a:off x="6795135" y="15182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2" name="矩形 51"/>
          <p:cNvSpPr/>
          <p:nvPr/>
        </p:nvSpPr>
        <p:spPr>
          <a:xfrm>
            <a:off x="8082915" y="15182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3" name="矩形 52"/>
          <p:cNvSpPr/>
          <p:nvPr/>
        </p:nvSpPr>
        <p:spPr>
          <a:xfrm>
            <a:off x="6795135" y="14808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5" name="矩形 54"/>
          <p:cNvSpPr/>
          <p:nvPr/>
        </p:nvSpPr>
        <p:spPr>
          <a:xfrm>
            <a:off x="8086090" y="14808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7" name="矩形 56"/>
          <p:cNvSpPr/>
          <p:nvPr/>
        </p:nvSpPr>
        <p:spPr>
          <a:xfrm>
            <a:off x="6795135" y="17037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8" name="矩形 57"/>
          <p:cNvSpPr/>
          <p:nvPr/>
        </p:nvSpPr>
        <p:spPr>
          <a:xfrm>
            <a:off x="8082915" y="17037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9" name="矩形 58"/>
          <p:cNvSpPr/>
          <p:nvPr/>
        </p:nvSpPr>
        <p:spPr>
          <a:xfrm>
            <a:off x="6795135" y="16662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1" name="矩形 60"/>
          <p:cNvSpPr/>
          <p:nvPr/>
        </p:nvSpPr>
        <p:spPr>
          <a:xfrm>
            <a:off x="8086090" y="16662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3" name="矩形 62"/>
          <p:cNvSpPr/>
          <p:nvPr/>
        </p:nvSpPr>
        <p:spPr>
          <a:xfrm>
            <a:off x="6795135" y="190436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4" name="矩形 63"/>
          <p:cNvSpPr/>
          <p:nvPr/>
        </p:nvSpPr>
        <p:spPr>
          <a:xfrm>
            <a:off x="8082915" y="190436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5" name="矩形 64"/>
          <p:cNvSpPr/>
          <p:nvPr/>
        </p:nvSpPr>
        <p:spPr>
          <a:xfrm>
            <a:off x="6795135" y="18669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7" name="矩形 66"/>
          <p:cNvSpPr/>
          <p:nvPr/>
        </p:nvSpPr>
        <p:spPr>
          <a:xfrm>
            <a:off x="8086090" y="18669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矩形 68"/>
          <p:cNvSpPr/>
          <p:nvPr/>
        </p:nvSpPr>
        <p:spPr>
          <a:xfrm>
            <a:off x="6795135" y="20897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0" name="矩形 69"/>
          <p:cNvSpPr/>
          <p:nvPr/>
        </p:nvSpPr>
        <p:spPr>
          <a:xfrm>
            <a:off x="8082915" y="20897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1" name="矩形 70"/>
          <p:cNvSpPr/>
          <p:nvPr/>
        </p:nvSpPr>
        <p:spPr>
          <a:xfrm>
            <a:off x="6795135" y="20523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3" name="矩形 72"/>
          <p:cNvSpPr/>
          <p:nvPr/>
        </p:nvSpPr>
        <p:spPr>
          <a:xfrm>
            <a:off x="8086090" y="20523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5" name="矩形 74"/>
          <p:cNvSpPr/>
          <p:nvPr/>
        </p:nvSpPr>
        <p:spPr>
          <a:xfrm>
            <a:off x="6795135" y="229108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6" name="矩形 75"/>
          <p:cNvSpPr/>
          <p:nvPr/>
        </p:nvSpPr>
        <p:spPr>
          <a:xfrm>
            <a:off x="8082915" y="229108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7" name="矩形 76"/>
          <p:cNvSpPr/>
          <p:nvPr/>
        </p:nvSpPr>
        <p:spPr>
          <a:xfrm>
            <a:off x="6795135" y="225361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9" name="矩形 78"/>
          <p:cNvSpPr/>
          <p:nvPr/>
        </p:nvSpPr>
        <p:spPr>
          <a:xfrm>
            <a:off x="8086090" y="225361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1" name="矩形 80"/>
          <p:cNvSpPr/>
          <p:nvPr/>
        </p:nvSpPr>
        <p:spPr>
          <a:xfrm>
            <a:off x="6795135" y="247650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2" name="矩形 81"/>
          <p:cNvSpPr/>
          <p:nvPr/>
        </p:nvSpPr>
        <p:spPr>
          <a:xfrm>
            <a:off x="8082915" y="247650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3" name="矩形 82"/>
          <p:cNvSpPr/>
          <p:nvPr/>
        </p:nvSpPr>
        <p:spPr>
          <a:xfrm>
            <a:off x="6795135" y="24390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5" name="矩形 84"/>
          <p:cNvSpPr/>
          <p:nvPr/>
        </p:nvSpPr>
        <p:spPr>
          <a:xfrm>
            <a:off x="8086090" y="24390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 name="文本框 11"/>
          <p:cNvSpPr txBox="1"/>
          <p:nvPr/>
        </p:nvSpPr>
        <p:spPr>
          <a:xfrm>
            <a:off x="7023735" y="763270"/>
            <a:ext cx="703580" cy="368300"/>
          </a:xfrm>
          <a:prstGeom prst="rect">
            <a:avLst/>
          </a:prstGeom>
          <a:noFill/>
        </p:spPr>
        <p:txBody>
          <a:bodyPr wrap="square" rtlCol="0" anchor="t">
            <a:spAutoFit/>
          </a:bodyPr>
          <a:lstStyle/>
          <a:p>
            <a:pPr algn="ctr"/>
            <a:r>
              <a:rPr lang="en-US" altLang="zh-CN" b="1">
                <a:latin typeface="字制区喜脉体" panose="02000603000000000000" pitchFamily="2" charset="-122"/>
                <a:ea typeface="字制区喜脉体" panose="02000603000000000000" pitchFamily="2" charset="-122"/>
                <a:sym typeface="+mn-ea"/>
              </a:rPr>
              <a:t>16</a:t>
            </a:r>
          </a:p>
        </p:txBody>
      </p:sp>
      <p:sp>
        <p:nvSpPr>
          <p:cNvPr id="14" name="文本框 13"/>
          <p:cNvSpPr txBox="1"/>
          <p:nvPr/>
        </p:nvSpPr>
        <p:spPr>
          <a:xfrm>
            <a:off x="8314690" y="763270"/>
            <a:ext cx="703580" cy="368300"/>
          </a:xfrm>
          <a:prstGeom prst="rect">
            <a:avLst/>
          </a:prstGeom>
          <a:noFill/>
        </p:spPr>
        <p:txBody>
          <a:bodyPr wrap="square" rtlCol="0" anchor="t">
            <a:spAutoFit/>
          </a:bodyPr>
          <a:lstStyle/>
          <a:p>
            <a:pPr algn="ctr"/>
            <a:r>
              <a:rPr lang="en-US" altLang="zh-CN" b="1">
                <a:latin typeface="字制区喜脉体" panose="02000603000000000000" pitchFamily="2" charset="-122"/>
                <a:ea typeface="字制区喜脉体" panose="02000603000000000000" pitchFamily="2" charset="-122"/>
                <a:sym typeface="+mn-ea"/>
              </a:rPr>
              <a:t>16</a:t>
            </a:r>
          </a:p>
        </p:txBody>
      </p:sp>
      <p:sp>
        <p:nvSpPr>
          <p:cNvPr id="15" name="矩形 14"/>
          <p:cNvSpPr/>
          <p:nvPr/>
        </p:nvSpPr>
        <p:spPr>
          <a:xfrm>
            <a:off x="6909435" y="10941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6909435" y="12795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 name="矩形 16"/>
          <p:cNvSpPr/>
          <p:nvPr/>
        </p:nvSpPr>
        <p:spPr>
          <a:xfrm>
            <a:off x="6909435" y="14808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 name="矩形 17"/>
          <p:cNvSpPr/>
          <p:nvPr/>
        </p:nvSpPr>
        <p:spPr>
          <a:xfrm>
            <a:off x="6909435" y="16662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9" name="矩形 18"/>
          <p:cNvSpPr/>
          <p:nvPr/>
        </p:nvSpPr>
        <p:spPr>
          <a:xfrm>
            <a:off x="6909435" y="18669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 name="矩形 19"/>
          <p:cNvSpPr/>
          <p:nvPr/>
        </p:nvSpPr>
        <p:spPr>
          <a:xfrm>
            <a:off x="6909435" y="20523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 name="矩形 20"/>
          <p:cNvSpPr/>
          <p:nvPr/>
        </p:nvSpPr>
        <p:spPr>
          <a:xfrm>
            <a:off x="6909435" y="225361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 name="矩形 21"/>
          <p:cNvSpPr/>
          <p:nvPr/>
        </p:nvSpPr>
        <p:spPr>
          <a:xfrm>
            <a:off x="6909435" y="24390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 name="矩形 22"/>
          <p:cNvSpPr/>
          <p:nvPr/>
        </p:nvSpPr>
        <p:spPr>
          <a:xfrm>
            <a:off x="8200390" y="10941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 name="矩形 23"/>
          <p:cNvSpPr/>
          <p:nvPr/>
        </p:nvSpPr>
        <p:spPr>
          <a:xfrm>
            <a:off x="8200390" y="12795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 name="矩形 24"/>
          <p:cNvSpPr/>
          <p:nvPr/>
        </p:nvSpPr>
        <p:spPr>
          <a:xfrm>
            <a:off x="8200390" y="14808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 name="矩形 25"/>
          <p:cNvSpPr/>
          <p:nvPr/>
        </p:nvSpPr>
        <p:spPr>
          <a:xfrm>
            <a:off x="8200390" y="16662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 name="矩形 26"/>
          <p:cNvSpPr/>
          <p:nvPr/>
        </p:nvSpPr>
        <p:spPr>
          <a:xfrm>
            <a:off x="8200390" y="18669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8" name="矩形 27"/>
          <p:cNvSpPr/>
          <p:nvPr/>
        </p:nvSpPr>
        <p:spPr>
          <a:xfrm>
            <a:off x="8200390" y="20523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9" name="矩形 28"/>
          <p:cNvSpPr/>
          <p:nvPr/>
        </p:nvSpPr>
        <p:spPr>
          <a:xfrm>
            <a:off x="8200390" y="225361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0" name="矩形 29"/>
          <p:cNvSpPr/>
          <p:nvPr/>
        </p:nvSpPr>
        <p:spPr>
          <a:xfrm>
            <a:off x="8200390" y="24390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1" name="矩形 30"/>
          <p:cNvSpPr/>
          <p:nvPr/>
        </p:nvSpPr>
        <p:spPr>
          <a:xfrm>
            <a:off x="5041265" y="1034415"/>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32" name="矩形 31"/>
          <p:cNvSpPr/>
          <p:nvPr/>
        </p:nvSpPr>
        <p:spPr>
          <a:xfrm>
            <a:off x="5041265" y="1032510"/>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3" name="文本框 32"/>
          <p:cNvSpPr txBox="1"/>
          <p:nvPr>
            <p:custDataLst>
              <p:tags r:id="rId3"/>
            </p:custDataLst>
          </p:nvPr>
        </p:nvSpPr>
        <p:spPr>
          <a:xfrm>
            <a:off x="5461634" y="2143760"/>
            <a:ext cx="38544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35" name="矩形 34"/>
          <p:cNvSpPr/>
          <p:nvPr/>
        </p:nvSpPr>
        <p:spPr>
          <a:xfrm>
            <a:off x="5168265" y="103187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6" name="文本框 35"/>
          <p:cNvSpPr txBox="1"/>
          <p:nvPr/>
        </p:nvSpPr>
        <p:spPr>
          <a:xfrm>
            <a:off x="4883785" y="818515"/>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0510" y="93345"/>
            <a:ext cx="3446780" cy="583565"/>
          </a:xfrm>
          <a:prstGeom prst="rect">
            <a:avLst/>
          </a:prstGeom>
          <a:noFill/>
        </p:spPr>
        <p:txBody>
          <a:bodyPr wrap="square" rtlCol="0">
            <a:spAutoFit/>
          </a:bodyPr>
          <a:lstStyle/>
          <a:p>
            <a:r>
              <a:rPr lang="en-US" altLang="zh-CN" sz="3200" b="1">
                <a:latin typeface="字制区喜脉体" panose="02000603000000000000" pitchFamily="2" charset="-122"/>
                <a:ea typeface="字制区喜脉体" panose="02000603000000000000" pitchFamily="2" charset="-122"/>
              </a:rPr>
              <a:t>smem_store</a:t>
            </a:r>
          </a:p>
        </p:txBody>
      </p:sp>
      <p:sp>
        <p:nvSpPr>
          <p:cNvPr id="5" name="矩形 4"/>
          <p:cNvSpPr/>
          <p:nvPr/>
        </p:nvSpPr>
        <p:spPr>
          <a:xfrm>
            <a:off x="653415" y="1033780"/>
            <a:ext cx="1248410" cy="121983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gmem</a:t>
            </a:r>
          </a:p>
        </p:txBody>
      </p:sp>
      <p:sp>
        <p:nvSpPr>
          <p:cNvPr id="6" name="矩形 5"/>
          <p:cNvSpPr/>
          <p:nvPr/>
        </p:nvSpPr>
        <p:spPr>
          <a:xfrm rot="5400000">
            <a:off x="1224915" y="462280"/>
            <a:ext cx="105410" cy="124904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custDataLst>
              <p:tags r:id="rId1"/>
            </p:custDataLst>
          </p:nvPr>
        </p:nvSpPr>
        <p:spPr>
          <a:xfrm>
            <a:off x="1126490" y="2209165"/>
            <a:ext cx="320040" cy="400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18</a:t>
            </a:r>
          </a:p>
        </p:txBody>
      </p:sp>
      <p:sp>
        <p:nvSpPr>
          <p:cNvPr id="2" name="文本框 1"/>
          <p:cNvSpPr txBox="1"/>
          <p:nvPr/>
        </p:nvSpPr>
        <p:spPr>
          <a:xfrm>
            <a:off x="6694170" y="5291455"/>
            <a:ext cx="5767796" cy="1200329"/>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 16 * 16 / 32 = 8 inst   7 * 8 = 56 conflicts</a:t>
            </a:r>
          </a:p>
          <a:p>
            <a:r>
              <a:rPr lang="en-US" altLang="zh-CN">
                <a:latin typeface="字制区喜脉体" panose="02000603000000000000" pitchFamily="2" charset="-122"/>
                <a:ea typeface="字制区喜脉体" panose="02000603000000000000" pitchFamily="2" charset="-122"/>
              </a:rPr>
              <a:t>B: 16 * 16 / 32 = 8 inst   </a:t>
            </a:r>
          </a:p>
          <a:p>
            <a:r>
              <a:rPr lang="en-US" altLang="zh-CN">
                <a:latin typeface="字制区喜脉体" panose="02000603000000000000" pitchFamily="2" charset="-122"/>
                <a:ea typeface="字制区喜脉体" panose="02000603000000000000" pitchFamily="2" charset="-122"/>
              </a:rPr>
              <a:t>C: 16 * 2 / 32 = 1 inst     </a:t>
            </a:r>
            <a:r>
              <a:rPr lang="en-US" altLang="zh-CN">
                <a:latin typeface="字制区喜脉体" panose="02000603000000000000" pitchFamily="2" charset="-122"/>
                <a:ea typeface="字制区喜脉体" panose="02000603000000000000" pitchFamily="2" charset="-122"/>
                <a:sym typeface="+mn-ea"/>
              </a:rPr>
              <a:t>7 * 1 = 7 conflicts</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D: 16 * 2 / 32 = 1 inst</a:t>
            </a:r>
          </a:p>
        </p:txBody>
      </p:sp>
      <p:sp>
        <p:nvSpPr>
          <p:cNvPr id="10" name="矩形 9"/>
          <p:cNvSpPr/>
          <p:nvPr/>
        </p:nvSpPr>
        <p:spPr>
          <a:xfrm>
            <a:off x="5761990" y="110807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 name="矩形 10"/>
          <p:cNvSpPr/>
          <p:nvPr/>
        </p:nvSpPr>
        <p:spPr>
          <a:xfrm>
            <a:off x="7049770" y="110807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4" name="矩形 33"/>
          <p:cNvSpPr/>
          <p:nvPr/>
        </p:nvSpPr>
        <p:spPr>
          <a:xfrm>
            <a:off x="5761990" y="107061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8" name="矩形 37"/>
          <p:cNvSpPr/>
          <p:nvPr/>
        </p:nvSpPr>
        <p:spPr>
          <a:xfrm>
            <a:off x="7052945" y="107061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5" name="矩形 44"/>
          <p:cNvSpPr/>
          <p:nvPr/>
        </p:nvSpPr>
        <p:spPr>
          <a:xfrm>
            <a:off x="5761990" y="129349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6" name="矩形 45"/>
          <p:cNvSpPr/>
          <p:nvPr/>
        </p:nvSpPr>
        <p:spPr>
          <a:xfrm>
            <a:off x="7049770" y="129349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7" name="矩形 46"/>
          <p:cNvSpPr/>
          <p:nvPr/>
        </p:nvSpPr>
        <p:spPr>
          <a:xfrm>
            <a:off x="5761990" y="12560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9" name="矩形 48"/>
          <p:cNvSpPr/>
          <p:nvPr/>
        </p:nvSpPr>
        <p:spPr>
          <a:xfrm>
            <a:off x="7052945" y="12560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1" name="矩形 50"/>
          <p:cNvSpPr/>
          <p:nvPr/>
        </p:nvSpPr>
        <p:spPr>
          <a:xfrm>
            <a:off x="5761990" y="14947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2" name="矩形 51"/>
          <p:cNvSpPr/>
          <p:nvPr/>
        </p:nvSpPr>
        <p:spPr>
          <a:xfrm>
            <a:off x="7049770" y="14947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3" name="矩形 52"/>
          <p:cNvSpPr/>
          <p:nvPr/>
        </p:nvSpPr>
        <p:spPr>
          <a:xfrm>
            <a:off x="5761990" y="14573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5" name="矩形 54"/>
          <p:cNvSpPr/>
          <p:nvPr/>
        </p:nvSpPr>
        <p:spPr>
          <a:xfrm>
            <a:off x="7052945" y="14573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7" name="矩形 56"/>
          <p:cNvSpPr/>
          <p:nvPr/>
        </p:nvSpPr>
        <p:spPr>
          <a:xfrm>
            <a:off x="5761990" y="168021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8" name="矩形 57"/>
          <p:cNvSpPr/>
          <p:nvPr/>
        </p:nvSpPr>
        <p:spPr>
          <a:xfrm>
            <a:off x="7049770" y="168021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9" name="矩形 58"/>
          <p:cNvSpPr/>
          <p:nvPr/>
        </p:nvSpPr>
        <p:spPr>
          <a:xfrm>
            <a:off x="5761990" y="164274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1" name="矩形 60"/>
          <p:cNvSpPr/>
          <p:nvPr/>
        </p:nvSpPr>
        <p:spPr>
          <a:xfrm>
            <a:off x="7052945" y="164274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3" name="矩形 62"/>
          <p:cNvSpPr/>
          <p:nvPr/>
        </p:nvSpPr>
        <p:spPr>
          <a:xfrm>
            <a:off x="5761990" y="188087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4" name="矩形 63"/>
          <p:cNvSpPr/>
          <p:nvPr/>
        </p:nvSpPr>
        <p:spPr>
          <a:xfrm>
            <a:off x="7049770" y="188087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5" name="矩形 64"/>
          <p:cNvSpPr/>
          <p:nvPr/>
        </p:nvSpPr>
        <p:spPr>
          <a:xfrm>
            <a:off x="5761990" y="18434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7" name="矩形 66"/>
          <p:cNvSpPr/>
          <p:nvPr/>
        </p:nvSpPr>
        <p:spPr>
          <a:xfrm>
            <a:off x="7052945" y="18434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矩形 68"/>
          <p:cNvSpPr/>
          <p:nvPr/>
        </p:nvSpPr>
        <p:spPr>
          <a:xfrm>
            <a:off x="5761990" y="20662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0" name="矩形 69"/>
          <p:cNvSpPr/>
          <p:nvPr/>
        </p:nvSpPr>
        <p:spPr>
          <a:xfrm>
            <a:off x="7049770" y="20662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1" name="矩形 70"/>
          <p:cNvSpPr/>
          <p:nvPr/>
        </p:nvSpPr>
        <p:spPr>
          <a:xfrm>
            <a:off x="5761990" y="20288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3" name="矩形 72"/>
          <p:cNvSpPr/>
          <p:nvPr/>
        </p:nvSpPr>
        <p:spPr>
          <a:xfrm>
            <a:off x="7052945" y="20288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5" name="矩形 74"/>
          <p:cNvSpPr/>
          <p:nvPr/>
        </p:nvSpPr>
        <p:spPr>
          <a:xfrm>
            <a:off x="5761990" y="22675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6" name="矩形 75"/>
          <p:cNvSpPr/>
          <p:nvPr/>
        </p:nvSpPr>
        <p:spPr>
          <a:xfrm>
            <a:off x="7049770" y="22675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7" name="矩形 76"/>
          <p:cNvSpPr/>
          <p:nvPr/>
        </p:nvSpPr>
        <p:spPr>
          <a:xfrm>
            <a:off x="5761990" y="22301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9" name="矩形 78"/>
          <p:cNvSpPr/>
          <p:nvPr/>
        </p:nvSpPr>
        <p:spPr>
          <a:xfrm>
            <a:off x="7052945" y="22301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1" name="矩形 80"/>
          <p:cNvSpPr/>
          <p:nvPr/>
        </p:nvSpPr>
        <p:spPr>
          <a:xfrm>
            <a:off x="5761990" y="24530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2" name="矩形 81"/>
          <p:cNvSpPr/>
          <p:nvPr/>
        </p:nvSpPr>
        <p:spPr>
          <a:xfrm>
            <a:off x="7049770" y="24530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3" name="矩形 82"/>
          <p:cNvSpPr/>
          <p:nvPr/>
        </p:nvSpPr>
        <p:spPr>
          <a:xfrm>
            <a:off x="5761990" y="24155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5" name="矩形 84"/>
          <p:cNvSpPr/>
          <p:nvPr/>
        </p:nvSpPr>
        <p:spPr>
          <a:xfrm>
            <a:off x="7052945" y="24155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 name="文本框 11"/>
          <p:cNvSpPr txBox="1"/>
          <p:nvPr/>
        </p:nvSpPr>
        <p:spPr>
          <a:xfrm>
            <a:off x="5990590" y="739775"/>
            <a:ext cx="703580" cy="368300"/>
          </a:xfrm>
          <a:prstGeom prst="rect">
            <a:avLst/>
          </a:prstGeom>
          <a:noFill/>
        </p:spPr>
        <p:txBody>
          <a:bodyPr wrap="square" rtlCol="0" anchor="t">
            <a:spAutoFit/>
          </a:bodyPr>
          <a:lstStyle/>
          <a:p>
            <a:pPr algn="ctr"/>
            <a:r>
              <a:rPr lang="en-US" altLang="zh-CN" b="1">
                <a:latin typeface="字制区喜脉体" panose="02000603000000000000" pitchFamily="2" charset="-122"/>
                <a:ea typeface="字制区喜脉体" panose="02000603000000000000" pitchFamily="2" charset="-122"/>
                <a:sym typeface="+mn-ea"/>
              </a:rPr>
              <a:t>16</a:t>
            </a:r>
          </a:p>
        </p:txBody>
      </p:sp>
      <p:sp>
        <p:nvSpPr>
          <p:cNvPr id="14" name="文本框 13"/>
          <p:cNvSpPr txBox="1"/>
          <p:nvPr/>
        </p:nvSpPr>
        <p:spPr>
          <a:xfrm>
            <a:off x="7281545" y="739775"/>
            <a:ext cx="703580" cy="368300"/>
          </a:xfrm>
          <a:prstGeom prst="rect">
            <a:avLst/>
          </a:prstGeom>
          <a:noFill/>
        </p:spPr>
        <p:txBody>
          <a:bodyPr wrap="square" rtlCol="0" anchor="t">
            <a:spAutoFit/>
          </a:bodyPr>
          <a:lstStyle/>
          <a:p>
            <a:pPr algn="ctr"/>
            <a:r>
              <a:rPr lang="en-US" altLang="zh-CN" b="1">
                <a:latin typeface="字制区喜脉体" panose="02000603000000000000" pitchFamily="2" charset="-122"/>
                <a:ea typeface="字制区喜脉体" panose="02000603000000000000" pitchFamily="2" charset="-122"/>
                <a:sym typeface="+mn-ea"/>
              </a:rPr>
              <a:t>16</a:t>
            </a:r>
          </a:p>
        </p:txBody>
      </p:sp>
      <p:sp>
        <p:nvSpPr>
          <p:cNvPr id="15" name="矩形 14"/>
          <p:cNvSpPr/>
          <p:nvPr/>
        </p:nvSpPr>
        <p:spPr>
          <a:xfrm>
            <a:off x="5876290" y="107061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5876290" y="12560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 name="矩形 16"/>
          <p:cNvSpPr/>
          <p:nvPr/>
        </p:nvSpPr>
        <p:spPr>
          <a:xfrm>
            <a:off x="5876290" y="14573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 name="矩形 17"/>
          <p:cNvSpPr/>
          <p:nvPr/>
        </p:nvSpPr>
        <p:spPr>
          <a:xfrm>
            <a:off x="5876290" y="164274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9" name="矩形 18"/>
          <p:cNvSpPr/>
          <p:nvPr/>
        </p:nvSpPr>
        <p:spPr>
          <a:xfrm>
            <a:off x="5876290" y="18434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 name="矩形 19"/>
          <p:cNvSpPr/>
          <p:nvPr/>
        </p:nvSpPr>
        <p:spPr>
          <a:xfrm>
            <a:off x="5876290" y="20288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 name="矩形 20"/>
          <p:cNvSpPr/>
          <p:nvPr/>
        </p:nvSpPr>
        <p:spPr>
          <a:xfrm>
            <a:off x="5876290" y="22301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 name="矩形 21"/>
          <p:cNvSpPr/>
          <p:nvPr/>
        </p:nvSpPr>
        <p:spPr>
          <a:xfrm>
            <a:off x="5876290" y="24155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 name="矩形 22"/>
          <p:cNvSpPr/>
          <p:nvPr/>
        </p:nvSpPr>
        <p:spPr>
          <a:xfrm>
            <a:off x="7167245" y="107061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 name="矩形 23"/>
          <p:cNvSpPr/>
          <p:nvPr/>
        </p:nvSpPr>
        <p:spPr>
          <a:xfrm>
            <a:off x="7167245" y="12560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 name="矩形 24"/>
          <p:cNvSpPr/>
          <p:nvPr/>
        </p:nvSpPr>
        <p:spPr>
          <a:xfrm>
            <a:off x="7167245" y="14573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 name="矩形 25"/>
          <p:cNvSpPr/>
          <p:nvPr/>
        </p:nvSpPr>
        <p:spPr>
          <a:xfrm>
            <a:off x="7167245" y="164274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 name="矩形 26"/>
          <p:cNvSpPr/>
          <p:nvPr/>
        </p:nvSpPr>
        <p:spPr>
          <a:xfrm>
            <a:off x="7167245" y="18434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8" name="矩形 27"/>
          <p:cNvSpPr/>
          <p:nvPr/>
        </p:nvSpPr>
        <p:spPr>
          <a:xfrm>
            <a:off x="7167245" y="20288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9" name="矩形 28"/>
          <p:cNvSpPr/>
          <p:nvPr/>
        </p:nvSpPr>
        <p:spPr>
          <a:xfrm>
            <a:off x="7167245" y="223012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0" name="矩形 29"/>
          <p:cNvSpPr/>
          <p:nvPr/>
        </p:nvSpPr>
        <p:spPr>
          <a:xfrm>
            <a:off x="7167245" y="24155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1" name="矩形 30"/>
          <p:cNvSpPr/>
          <p:nvPr/>
        </p:nvSpPr>
        <p:spPr>
          <a:xfrm>
            <a:off x="4008120" y="101092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32" name="矩形 31"/>
          <p:cNvSpPr/>
          <p:nvPr/>
        </p:nvSpPr>
        <p:spPr>
          <a:xfrm>
            <a:off x="4008120" y="100901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3" name="文本框 32"/>
          <p:cNvSpPr txBox="1"/>
          <p:nvPr>
            <p:custDataLst>
              <p:tags r:id="rId2"/>
            </p:custDataLst>
          </p:nvPr>
        </p:nvSpPr>
        <p:spPr>
          <a:xfrm>
            <a:off x="4428489" y="2120265"/>
            <a:ext cx="369933"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35" name="矩形 34"/>
          <p:cNvSpPr/>
          <p:nvPr/>
        </p:nvSpPr>
        <p:spPr>
          <a:xfrm>
            <a:off x="4135120" y="1008380"/>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6" name="文本框 35"/>
          <p:cNvSpPr txBox="1"/>
          <p:nvPr/>
        </p:nvSpPr>
        <p:spPr>
          <a:xfrm>
            <a:off x="3850640" y="795020"/>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
        <p:nvSpPr>
          <p:cNvPr id="37" name="矩形 36"/>
          <p:cNvSpPr/>
          <p:nvPr>
            <p:custDataLst>
              <p:tags r:id="rId3"/>
            </p:custDataLst>
          </p:nvPr>
        </p:nvSpPr>
        <p:spPr>
          <a:xfrm>
            <a:off x="653415" y="103187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A</a:t>
            </a:r>
          </a:p>
        </p:txBody>
      </p:sp>
      <p:sp>
        <p:nvSpPr>
          <p:cNvPr id="42" name="矩形 41"/>
          <p:cNvSpPr/>
          <p:nvPr>
            <p:custDataLst>
              <p:tags r:id="rId4"/>
            </p:custDataLst>
          </p:nvPr>
        </p:nvSpPr>
        <p:spPr>
          <a:xfrm>
            <a:off x="1789430" y="103568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B</a:t>
            </a:r>
          </a:p>
        </p:txBody>
      </p:sp>
      <p:sp>
        <p:nvSpPr>
          <p:cNvPr id="43" name="矩形 42"/>
          <p:cNvSpPr/>
          <p:nvPr>
            <p:custDataLst>
              <p:tags r:id="rId5"/>
            </p:custDataLst>
          </p:nvPr>
        </p:nvSpPr>
        <p:spPr>
          <a:xfrm>
            <a:off x="653415" y="214439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C</a:t>
            </a:r>
          </a:p>
        </p:txBody>
      </p:sp>
      <p:sp>
        <p:nvSpPr>
          <p:cNvPr id="44" name="矩形 43"/>
          <p:cNvSpPr/>
          <p:nvPr>
            <p:custDataLst>
              <p:tags r:id="rId6"/>
            </p:custDataLst>
          </p:nvPr>
        </p:nvSpPr>
        <p:spPr>
          <a:xfrm>
            <a:off x="1789430" y="214693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a:t>
            </a:r>
          </a:p>
        </p:txBody>
      </p:sp>
      <p:pic>
        <p:nvPicPr>
          <p:cNvPr id="48" name="图片 47"/>
          <p:cNvPicPr>
            <a:picLocks noChangeAspect="1"/>
          </p:cNvPicPr>
          <p:nvPr/>
        </p:nvPicPr>
        <p:blipFill>
          <a:blip r:embed="rId10"/>
          <a:stretch>
            <a:fillRect/>
          </a:stretch>
        </p:blipFill>
        <p:spPr>
          <a:xfrm>
            <a:off x="653415" y="5291455"/>
            <a:ext cx="5454650" cy="1143000"/>
          </a:xfrm>
          <a:prstGeom prst="rect">
            <a:avLst/>
          </a:prstGeom>
        </p:spPr>
      </p:pic>
      <p:sp>
        <p:nvSpPr>
          <p:cNvPr id="50" name="矩形 49"/>
          <p:cNvSpPr/>
          <p:nvPr/>
        </p:nvSpPr>
        <p:spPr>
          <a:xfrm>
            <a:off x="5761990" y="347789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4" name="矩形 53"/>
          <p:cNvSpPr/>
          <p:nvPr/>
        </p:nvSpPr>
        <p:spPr>
          <a:xfrm>
            <a:off x="7049770" y="347789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6" name="矩形 55"/>
          <p:cNvSpPr/>
          <p:nvPr/>
        </p:nvSpPr>
        <p:spPr>
          <a:xfrm>
            <a:off x="5761990" y="34404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0" name="矩形 59"/>
          <p:cNvSpPr/>
          <p:nvPr/>
        </p:nvSpPr>
        <p:spPr>
          <a:xfrm>
            <a:off x="7052945" y="34404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2" name="矩形 61"/>
          <p:cNvSpPr/>
          <p:nvPr/>
        </p:nvSpPr>
        <p:spPr>
          <a:xfrm>
            <a:off x="5761990" y="366331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6" name="矩形 65"/>
          <p:cNvSpPr/>
          <p:nvPr/>
        </p:nvSpPr>
        <p:spPr>
          <a:xfrm>
            <a:off x="7049770" y="366331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4" name="矩形 73"/>
          <p:cNvSpPr/>
          <p:nvPr/>
        </p:nvSpPr>
        <p:spPr>
          <a:xfrm>
            <a:off x="5761990" y="386461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8" name="矩形 77"/>
          <p:cNvSpPr/>
          <p:nvPr/>
        </p:nvSpPr>
        <p:spPr>
          <a:xfrm>
            <a:off x="7049770" y="386461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6" name="矩形 85"/>
          <p:cNvSpPr/>
          <p:nvPr/>
        </p:nvSpPr>
        <p:spPr>
          <a:xfrm>
            <a:off x="5761990" y="405003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7" name="矩形 86"/>
          <p:cNvSpPr/>
          <p:nvPr/>
        </p:nvSpPr>
        <p:spPr>
          <a:xfrm>
            <a:off x="7049770" y="405003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0" name="矩形 89"/>
          <p:cNvSpPr/>
          <p:nvPr/>
        </p:nvSpPr>
        <p:spPr>
          <a:xfrm>
            <a:off x="5761990" y="42506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1" name="矩形 90"/>
          <p:cNvSpPr/>
          <p:nvPr/>
        </p:nvSpPr>
        <p:spPr>
          <a:xfrm>
            <a:off x="7049770" y="42506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4" name="矩形 93"/>
          <p:cNvSpPr/>
          <p:nvPr/>
        </p:nvSpPr>
        <p:spPr>
          <a:xfrm>
            <a:off x="5761990" y="443611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5" name="矩形 94"/>
          <p:cNvSpPr/>
          <p:nvPr/>
        </p:nvSpPr>
        <p:spPr>
          <a:xfrm>
            <a:off x="7049770" y="443611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8" name="矩形 97"/>
          <p:cNvSpPr/>
          <p:nvPr/>
        </p:nvSpPr>
        <p:spPr>
          <a:xfrm>
            <a:off x="5761990" y="46374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9" name="矩形 98"/>
          <p:cNvSpPr/>
          <p:nvPr/>
        </p:nvSpPr>
        <p:spPr>
          <a:xfrm>
            <a:off x="7049770" y="46374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2" name="矩形 101"/>
          <p:cNvSpPr/>
          <p:nvPr/>
        </p:nvSpPr>
        <p:spPr>
          <a:xfrm>
            <a:off x="5761990" y="482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3" name="矩形 102"/>
          <p:cNvSpPr/>
          <p:nvPr/>
        </p:nvSpPr>
        <p:spPr>
          <a:xfrm>
            <a:off x="7049770" y="482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6" name="文本框 105"/>
          <p:cNvSpPr txBox="1"/>
          <p:nvPr/>
        </p:nvSpPr>
        <p:spPr>
          <a:xfrm>
            <a:off x="5990590" y="3109595"/>
            <a:ext cx="703580" cy="368300"/>
          </a:xfrm>
          <a:prstGeom prst="rect">
            <a:avLst/>
          </a:prstGeom>
          <a:noFill/>
        </p:spPr>
        <p:txBody>
          <a:bodyPr wrap="square" rtlCol="0" anchor="t">
            <a:spAutoFit/>
          </a:bodyPr>
          <a:lstStyle/>
          <a:p>
            <a:pPr algn="ctr"/>
            <a:r>
              <a:rPr lang="en-US" altLang="zh-CN" b="1">
                <a:latin typeface="字制区喜脉体" panose="02000603000000000000" pitchFamily="2" charset="-122"/>
                <a:ea typeface="字制区喜脉体" panose="02000603000000000000" pitchFamily="2" charset="-122"/>
                <a:sym typeface="+mn-ea"/>
              </a:rPr>
              <a:t>16</a:t>
            </a:r>
          </a:p>
        </p:txBody>
      </p:sp>
      <p:sp>
        <p:nvSpPr>
          <p:cNvPr id="107" name="文本框 106"/>
          <p:cNvSpPr txBox="1"/>
          <p:nvPr/>
        </p:nvSpPr>
        <p:spPr>
          <a:xfrm>
            <a:off x="7281545" y="3109595"/>
            <a:ext cx="703580" cy="368300"/>
          </a:xfrm>
          <a:prstGeom prst="rect">
            <a:avLst/>
          </a:prstGeom>
          <a:noFill/>
        </p:spPr>
        <p:txBody>
          <a:bodyPr wrap="square" rtlCol="0" anchor="t">
            <a:spAutoFit/>
          </a:bodyPr>
          <a:lstStyle/>
          <a:p>
            <a:pPr algn="ctr"/>
            <a:r>
              <a:rPr lang="en-US" altLang="zh-CN" b="1">
                <a:latin typeface="字制区喜脉体" panose="02000603000000000000" pitchFamily="2" charset="-122"/>
                <a:ea typeface="字制区喜脉体" panose="02000603000000000000" pitchFamily="2" charset="-122"/>
                <a:sym typeface="+mn-ea"/>
              </a:rPr>
              <a:t>16</a:t>
            </a:r>
          </a:p>
        </p:txBody>
      </p:sp>
      <p:sp>
        <p:nvSpPr>
          <p:cNvPr id="108" name="矩形 107"/>
          <p:cNvSpPr/>
          <p:nvPr/>
        </p:nvSpPr>
        <p:spPr>
          <a:xfrm>
            <a:off x="5876290" y="34404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6" name="矩形 115"/>
          <p:cNvSpPr/>
          <p:nvPr/>
        </p:nvSpPr>
        <p:spPr>
          <a:xfrm>
            <a:off x="7167245" y="34404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4" name="文本框 123"/>
          <p:cNvSpPr txBox="1"/>
          <p:nvPr/>
        </p:nvSpPr>
        <p:spPr>
          <a:xfrm>
            <a:off x="9277350" y="1634490"/>
            <a:ext cx="65087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 C</a:t>
            </a:r>
          </a:p>
        </p:txBody>
      </p:sp>
      <p:sp>
        <p:nvSpPr>
          <p:cNvPr id="125" name="文本框 124"/>
          <p:cNvSpPr txBox="1"/>
          <p:nvPr/>
        </p:nvSpPr>
        <p:spPr>
          <a:xfrm>
            <a:off x="9277350" y="3882390"/>
            <a:ext cx="65087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 D</a:t>
            </a:r>
          </a:p>
        </p:txBody>
      </p:sp>
      <p:sp>
        <p:nvSpPr>
          <p:cNvPr id="183" name="矩形 182"/>
          <p:cNvSpPr/>
          <p:nvPr/>
        </p:nvSpPr>
        <p:spPr>
          <a:xfrm>
            <a:off x="4008120" y="3502025"/>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184" name="矩形 183"/>
          <p:cNvSpPr/>
          <p:nvPr/>
        </p:nvSpPr>
        <p:spPr>
          <a:xfrm>
            <a:off x="4008120" y="3500120"/>
            <a:ext cx="105410" cy="14287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5" name="文本框 184"/>
          <p:cNvSpPr txBox="1"/>
          <p:nvPr>
            <p:custDataLst>
              <p:tags r:id="rId7"/>
            </p:custDataLst>
          </p:nvPr>
        </p:nvSpPr>
        <p:spPr>
          <a:xfrm>
            <a:off x="4428490" y="4611370"/>
            <a:ext cx="369932"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86" name="矩形 185"/>
          <p:cNvSpPr/>
          <p:nvPr/>
        </p:nvSpPr>
        <p:spPr>
          <a:xfrm>
            <a:off x="4135120" y="3499485"/>
            <a:ext cx="105410" cy="14287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7" name="文本框 186"/>
          <p:cNvSpPr txBox="1"/>
          <p:nvPr/>
        </p:nvSpPr>
        <p:spPr>
          <a:xfrm>
            <a:off x="3850640" y="3286125"/>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
        <p:nvSpPr>
          <p:cNvPr id="188" name="文本框 187"/>
          <p:cNvSpPr txBox="1"/>
          <p:nvPr>
            <p:custDataLst>
              <p:tags r:id="rId8"/>
            </p:custDataLst>
          </p:nvPr>
        </p:nvSpPr>
        <p:spPr>
          <a:xfrm>
            <a:off x="3688080" y="3440430"/>
            <a:ext cx="32004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2</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0510" y="93345"/>
            <a:ext cx="3446780" cy="583565"/>
          </a:xfrm>
          <a:prstGeom prst="rect">
            <a:avLst/>
          </a:prstGeom>
          <a:noFill/>
        </p:spPr>
        <p:txBody>
          <a:bodyPr wrap="square" rtlCol="0">
            <a:spAutoFit/>
          </a:bodyPr>
          <a:lstStyle/>
          <a:p>
            <a:r>
              <a:rPr lang="en-US" altLang="zh-CN" sz="3200" b="1">
                <a:latin typeface="字制区喜脉体" panose="02000603000000000000" pitchFamily="2" charset="-122"/>
                <a:ea typeface="字制区喜脉体" panose="02000603000000000000" pitchFamily="2" charset="-122"/>
              </a:rPr>
              <a:t>smem_store</a:t>
            </a:r>
          </a:p>
        </p:txBody>
      </p:sp>
      <p:sp>
        <p:nvSpPr>
          <p:cNvPr id="5" name="矩形 4"/>
          <p:cNvSpPr/>
          <p:nvPr/>
        </p:nvSpPr>
        <p:spPr>
          <a:xfrm>
            <a:off x="1019175" y="976630"/>
            <a:ext cx="1248410" cy="121983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gmem</a:t>
            </a:r>
          </a:p>
        </p:txBody>
      </p:sp>
      <p:sp>
        <p:nvSpPr>
          <p:cNvPr id="6" name="矩形 5"/>
          <p:cNvSpPr/>
          <p:nvPr/>
        </p:nvSpPr>
        <p:spPr>
          <a:xfrm rot="5400000">
            <a:off x="1590675" y="405130"/>
            <a:ext cx="105410" cy="124904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custDataLst>
              <p:tags r:id="rId1"/>
            </p:custDataLst>
          </p:nvPr>
        </p:nvSpPr>
        <p:spPr>
          <a:xfrm>
            <a:off x="1492250" y="2152015"/>
            <a:ext cx="320040" cy="400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19</a:t>
            </a:r>
          </a:p>
        </p:txBody>
      </p:sp>
      <p:sp>
        <p:nvSpPr>
          <p:cNvPr id="2" name="文本框 1"/>
          <p:cNvSpPr txBox="1"/>
          <p:nvPr/>
        </p:nvSpPr>
        <p:spPr>
          <a:xfrm>
            <a:off x="365760" y="5139055"/>
            <a:ext cx="5087620" cy="119888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 16 * 16 / 32 = 8 inst   7 * 8 = 56 conflicts</a:t>
            </a:r>
          </a:p>
          <a:p>
            <a:r>
              <a:rPr lang="en-US" altLang="zh-CN">
                <a:latin typeface="字制区喜脉体" panose="02000603000000000000" pitchFamily="2" charset="-122"/>
                <a:ea typeface="字制区喜脉体" panose="02000603000000000000" pitchFamily="2" charset="-122"/>
              </a:rPr>
              <a:t>B: 16 * 16 / 32 = 8 inst   1 * 8 = 8 conflicts</a:t>
            </a:r>
          </a:p>
          <a:p>
            <a:r>
              <a:rPr lang="en-US" altLang="zh-CN">
                <a:latin typeface="字制区喜脉体" panose="02000603000000000000" pitchFamily="2" charset="-122"/>
                <a:ea typeface="字制区喜脉体" panose="02000603000000000000" pitchFamily="2" charset="-122"/>
              </a:rPr>
              <a:t>C: 16 * 4 / 32 = 2 inst     </a:t>
            </a:r>
            <a:r>
              <a:rPr lang="en-US" altLang="zh-CN">
                <a:latin typeface="字制区喜脉体" panose="02000603000000000000" pitchFamily="2" charset="-122"/>
                <a:ea typeface="字制区喜脉体" panose="02000603000000000000" pitchFamily="2" charset="-122"/>
                <a:sym typeface="+mn-ea"/>
              </a:rPr>
              <a:t>7 * 2 = 14 conflicts</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D: 16 * 4 / 32 = 2 inst     1 * 2 = 2 </a:t>
            </a:r>
            <a:r>
              <a:rPr lang="en-US" altLang="zh-CN">
                <a:latin typeface="字制区喜脉体" panose="02000603000000000000" pitchFamily="2" charset="-122"/>
                <a:ea typeface="字制区喜脉体" panose="02000603000000000000" pitchFamily="2" charset="-122"/>
                <a:sym typeface="+mn-ea"/>
              </a:rPr>
              <a:t>conflicts</a:t>
            </a:r>
            <a:endParaRPr lang="en-US" altLang="zh-CN">
              <a:latin typeface="字制区喜脉体" panose="02000603000000000000" pitchFamily="2" charset="-122"/>
              <a:ea typeface="字制区喜脉体" panose="02000603000000000000" pitchFamily="2" charset="-122"/>
            </a:endParaRPr>
          </a:p>
        </p:txBody>
      </p:sp>
      <p:sp>
        <p:nvSpPr>
          <p:cNvPr id="10" name="矩形 9"/>
          <p:cNvSpPr/>
          <p:nvPr/>
        </p:nvSpPr>
        <p:spPr>
          <a:xfrm>
            <a:off x="8540750" y="24003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 name="矩形 10"/>
          <p:cNvSpPr/>
          <p:nvPr/>
        </p:nvSpPr>
        <p:spPr>
          <a:xfrm>
            <a:off x="9828530" y="24003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4" name="矩形 33"/>
          <p:cNvSpPr/>
          <p:nvPr/>
        </p:nvSpPr>
        <p:spPr>
          <a:xfrm>
            <a:off x="8540750" y="20256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8" name="矩形 37"/>
          <p:cNvSpPr/>
          <p:nvPr/>
        </p:nvSpPr>
        <p:spPr>
          <a:xfrm>
            <a:off x="9831705" y="20256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5" name="矩形 44"/>
          <p:cNvSpPr/>
          <p:nvPr/>
        </p:nvSpPr>
        <p:spPr>
          <a:xfrm>
            <a:off x="8540750" y="42545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6" name="矩形 45"/>
          <p:cNvSpPr/>
          <p:nvPr/>
        </p:nvSpPr>
        <p:spPr>
          <a:xfrm>
            <a:off x="9828530" y="42545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7" name="矩形 46"/>
          <p:cNvSpPr/>
          <p:nvPr/>
        </p:nvSpPr>
        <p:spPr>
          <a:xfrm>
            <a:off x="8540750" y="38798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9" name="矩形 48"/>
          <p:cNvSpPr/>
          <p:nvPr/>
        </p:nvSpPr>
        <p:spPr>
          <a:xfrm>
            <a:off x="9831705" y="38798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1" name="矩形 50"/>
          <p:cNvSpPr/>
          <p:nvPr/>
        </p:nvSpPr>
        <p:spPr>
          <a:xfrm>
            <a:off x="8540750" y="6267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2" name="矩形 51"/>
          <p:cNvSpPr/>
          <p:nvPr/>
        </p:nvSpPr>
        <p:spPr>
          <a:xfrm>
            <a:off x="9828530" y="6267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3" name="矩形 52"/>
          <p:cNvSpPr/>
          <p:nvPr/>
        </p:nvSpPr>
        <p:spPr>
          <a:xfrm>
            <a:off x="8540750" y="5892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5" name="矩形 54"/>
          <p:cNvSpPr/>
          <p:nvPr/>
        </p:nvSpPr>
        <p:spPr>
          <a:xfrm>
            <a:off x="9831705" y="5892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7" name="矩形 56"/>
          <p:cNvSpPr/>
          <p:nvPr/>
        </p:nvSpPr>
        <p:spPr>
          <a:xfrm>
            <a:off x="8540750" y="81216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8" name="矩形 57"/>
          <p:cNvSpPr/>
          <p:nvPr/>
        </p:nvSpPr>
        <p:spPr>
          <a:xfrm>
            <a:off x="9828530" y="81216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9" name="矩形 58"/>
          <p:cNvSpPr/>
          <p:nvPr/>
        </p:nvSpPr>
        <p:spPr>
          <a:xfrm>
            <a:off x="8540750" y="7747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1" name="矩形 60"/>
          <p:cNvSpPr/>
          <p:nvPr/>
        </p:nvSpPr>
        <p:spPr>
          <a:xfrm>
            <a:off x="9831705" y="7747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3" name="矩形 62"/>
          <p:cNvSpPr/>
          <p:nvPr/>
        </p:nvSpPr>
        <p:spPr>
          <a:xfrm>
            <a:off x="8540750" y="101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4" name="矩形 63"/>
          <p:cNvSpPr/>
          <p:nvPr/>
        </p:nvSpPr>
        <p:spPr>
          <a:xfrm>
            <a:off x="9828530" y="101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5" name="矩形 64"/>
          <p:cNvSpPr/>
          <p:nvPr/>
        </p:nvSpPr>
        <p:spPr>
          <a:xfrm>
            <a:off x="8540750" y="97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7" name="矩形 66"/>
          <p:cNvSpPr/>
          <p:nvPr/>
        </p:nvSpPr>
        <p:spPr>
          <a:xfrm>
            <a:off x="9831705" y="97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矩形 68"/>
          <p:cNvSpPr/>
          <p:nvPr/>
        </p:nvSpPr>
        <p:spPr>
          <a:xfrm>
            <a:off x="8540750" y="11982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0" name="矩形 69"/>
          <p:cNvSpPr/>
          <p:nvPr/>
        </p:nvSpPr>
        <p:spPr>
          <a:xfrm>
            <a:off x="9828530" y="11982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1" name="矩形 70"/>
          <p:cNvSpPr/>
          <p:nvPr/>
        </p:nvSpPr>
        <p:spPr>
          <a:xfrm>
            <a:off x="8540750" y="11607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3" name="矩形 72"/>
          <p:cNvSpPr/>
          <p:nvPr/>
        </p:nvSpPr>
        <p:spPr>
          <a:xfrm>
            <a:off x="9831705" y="11607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5" name="矩形 74"/>
          <p:cNvSpPr/>
          <p:nvPr/>
        </p:nvSpPr>
        <p:spPr>
          <a:xfrm>
            <a:off x="8540750" y="13995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6" name="矩形 75"/>
          <p:cNvSpPr/>
          <p:nvPr/>
        </p:nvSpPr>
        <p:spPr>
          <a:xfrm>
            <a:off x="9828530" y="13995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7" name="矩形 76"/>
          <p:cNvSpPr/>
          <p:nvPr/>
        </p:nvSpPr>
        <p:spPr>
          <a:xfrm>
            <a:off x="8540750" y="13620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9" name="矩形 78"/>
          <p:cNvSpPr/>
          <p:nvPr/>
        </p:nvSpPr>
        <p:spPr>
          <a:xfrm>
            <a:off x="9831705" y="13620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1" name="矩形 80"/>
          <p:cNvSpPr/>
          <p:nvPr/>
        </p:nvSpPr>
        <p:spPr>
          <a:xfrm>
            <a:off x="8540750" y="158496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2" name="矩形 81"/>
          <p:cNvSpPr/>
          <p:nvPr/>
        </p:nvSpPr>
        <p:spPr>
          <a:xfrm>
            <a:off x="9828530" y="158496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3" name="矩形 82"/>
          <p:cNvSpPr/>
          <p:nvPr/>
        </p:nvSpPr>
        <p:spPr>
          <a:xfrm>
            <a:off x="8540750" y="154749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5" name="矩形 84"/>
          <p:cNvSpPr/>
          <p:nvPr/>
        </p:nvSpPr>
        <p:spPr>
          <a:xfrm>
            <a:off x="9831705" y="154749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 name="矩形 14"/>
          <p:cNvSpPr/>
          <p:nvPr/>
        </p:nvSpPr>
        <p:spPr>
          <a:xfrm>
            <a:off x="8655050" y="20256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8655050" y="38798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 name="矩形 16"/>
          <p:cNvSpPr/>
          <p:nvPr/>
        </p:nvSpPr>
        <p:spPr>
          <a:xfrm>
            <a:off x="8655050" y="5892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 name="矩形 17"/>
          <p:cNvSpPr/>
          <p:nvPr/>
        </p:nvSpPr>
        <p:spPr>
          <a:xfrm>
            <a:off x="8655050" y="7747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9" name="矩形 18"/>
          <p:cNvSpPr/>
          <p:nvPr/>
        </p:nvSpPr>
        <p:spPr>
          <a:xfrm>
            <a:off x="8655050" y="97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 name="矩形 19"/>
          <p:cNvSpPr/>
          <p:nvPr/>
        </p:nvSpPr>
        <p:spPr>
          <a:xfrm>
            <a:off x="8655050" y="11607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 name="矩形 20"/>
          <p:cNvSpPr/>
          <p:nvPr/>
        </p:nvSpPr>
        <p:spPr>
          <a:xfrm>
            <a:off x="8655050" y="13620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 name="矩形 21"/>
          <p:cNvSpPr/>
          <p:nvPr/>
        </p:nvSpPr>
        <p:spPr>
          <a:xfrm>
            <a:off x="8655050" y="154749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 name="矩形 22"/>
          <p:cNvSpPr/>
          <p:nvPr/>
        </p:nvSpPr>
        <p:spPr>
          <a:xfrm>
            <a:off x="9946005" y="20256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 name="矩形 23"/>
          <p:cNvSpPr/>
          <p:nvPr/>
        </p:nvSpPr>
        <p:spPr>
          <a:xfrm>
            <a:off x="9946005" y="38798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 name="矩形 24"/>
          <p:cNvSpPr/>
          <p:nvPr/>
        </p:nvSpPr>
        <p:spPr>
          <a:xfrm>
            <a:off x="9946005" y="5892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 name="矩形 25"/>
          <p:cNvSpPr/>
          <p:nvPr/>
        </p:nvSpPr>
        <p:spPr>
          <a:xfrm>
            <a:off x="9946005" y="77470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 name="矩形 26"/>
          <p:cNvSpPr/>
          <p:nvPr/>
        </p:nvSpPr>
        <p:spPr>
          <a:xfrm>
            <a:off x="9946005" y="97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8" name="矩形 27"/>
          <p:cNvSpPr/>
          <p:nvPr/>
        </p:nvSpPr>
        <p:spPr>
          <a:xfrm>
            <a:off x="9946005" y="11607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9" name="矩形 28"/>
          <p:cNvSpPr/>
          <p:nvPr/>
        </p:nvSpPr>
        <p:spPr>
          <a:xfrm>
            <a:off x="9946005" y="13620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0" name="矩形 29"/>
          <p:cNvSpPr/>
          <p:nvPr/>
        </p:nvSpPr>
        <p:spPr>
          <a:xfrm>
            <a:off x="9946005" y="154749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1" name="矩形 30"/>
          <p:cNvSpPr/>
          <p:nvPr/>
        </p:nvSpPr>
        <p:spPr>
          <a:xfrm>
            <a:off x="6472555" y="202565"/>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32" name="矩形 31"/>
          <p:cNvSpPr/>
          <p:nvPr/>
        </p:nvSpPr>
        <p:spPr>
          <a:xfrm>
            <a:off x="6472555" y="200660"/>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3" name="文本框 32"/>
          <p:cNvSpPr txBox="1"/>
          <p:nvPr>
            <p:custDataLst>
              <p:tags r:id="rId2"/>
            </p:custDataLst>
          </p:nvPr>
        </p:nvSpPr>
        <p:spPr>
          <a:xfrm>
            <a:off x="6892925" y="1311910"/>
            <a:ext cx="404858"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35" name="矩形 34"/>
          <p:cNvSpPr/>
          <p:nvPr/>
        </p:nvSpPr>
        <p:spPr>
          <a:xfrm>
            <a:off x="6599555" y="20002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6" name="文本框 35"/>
          <p:cNvSpPr txBox="1"/>
          <p:nvPr/>
        </p:nvSpPr>
        <p:spPr>
          <a:xfrm>
            <a:off x="6315075" y="-13335"/>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
        <p:nvSpPr>
          <p:cNvPr id="37" name="矩形 36"/>
          <p:cNvSpPr/>
          <p:nvPr>
            <p:custDataLst>
              <p:tags r:id="rId3"/>
            </p:custDataLst>
          </p:nvPr>
        </p:nvSpPr>
        <p:spPr>
          <a:xfrm>
            <a:off x="1019175" y="97472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A</a:t>
            </a:r>
          </a:p>
        </p:txBody>
      </p:sp>
      <p:sp>
        <p:nvSpPr>
          <p:cNvPr id="42" name="矩形 41"/>
          <p:cNvSpPr/>
          <p:nvPr>
            <p:custDataLst>
              <p:tags r:id="rId4"/>
            </p:custDataLst>
          </p:nvPr>
        </p:nvSpPr>
        <p:spPr>
          <a:xfrm>
            <a:off x="2155190" y="97853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B</a:t>
            </a:r>
          </a:p>
        </p:txBody>
      </p:sp>
      <p:sp>
        <p:nvSpPr>
          <p:cNvPr id="43" name="矩形 42"/>
          <p:cNvSpPr/>
          <p:nvPr>
            <p:custDataLst>
              <p:tags r:id="rId5"/>
            </p:custDataLst>
          </p:nvPr>
        </p:nvSpPr>
        <p:spPr>
          <a:xfrm>
            <a:off x="1019175" y="2094230"/>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C</a:t>
            </a:r>
          </a:p>
        </p:txBody>
      </p:sp>
      <p:sp>
        <p:nvSpPr>
          <p:cNvPr id="44" name="矩形 43"/>
          <p:cNvSpPr/>
          <p:nvPr>
            <p:custDataLst>
              <p:tags r:id="rId6"/>
            </p:custDataLst>
          </p:nvPr>
        </p:nvSpPr>
        <p:spPr>
          <a:xfrm>
            <a:off x="2155190" y="2089785"/>
            <a:ext cx="1136015" cy="1112520"/>
          </a:xfrm>
          <a:prstGeom prst="rect">
            <a:avLst/>
          </a:prstGeom>
          <a:solidFill>
            <a:srgbClr val="C00000">
              <a:alpha val="54000"/>
            </a:srgb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a:t>
            </a:r>
          </a:p>
        </p:txBody>
      </p:sp>
      <p:sp>
        <p:nvSpPr>
          <p:cNvPr id="124" name="文本框 123"/>
          <p:cNvSpPr txBox="1"/>
          <p:nvPr/>
        </p:nvSpPr>
        <p:spPr>
          <a:xfrm>
            <a:off x="11179810" y="766445"/>
            <a:ext cx="37211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 </a:t>
            </a:r>
          </a:p>
        </p:txBody>
      </p:sp>
      <p:pic>
        <p:nvPicPr>
          <p:cNvPr id="3" name="图片 2"/>
          <p:cNvPicPr>
            <a:picLocks noChangeAspect="1"/>
          </p:cNvPicPr>
          <p:nvPr/>
        </p:nvPicPr>
        <p:blipFill>
          <a:blip r:embed="rId13"/>
          <a:stretch>
            <a:fillRect/>
          </a:stretch>
        </p:blipFill>
        <p:spPr>
          <a:xfrm>
            <a:off x="365760" y="3762375"/>
            <a:ext cx="5416550" cy="1162050"/>
          </a:xfrm>
          <a:prstGeom prst="rect">
            <a:avLst/>
          </a:prstGeom>
        </p:spPr>
      </p:pic>
      <p:sp>
        <p:nvSpPr>
          <p:cNvPr id="39" name="矩形 38"/>
          <p:cNvSpPr/>
          <p:nvPr/>
        </p:nvSpPr>
        <p:spPr>
          <a:xfrm>
            <a:off x="8540750" y="19323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0" name="矩形 39"/>
          <p:cNvSpPr/>
          <p:nvPr/>
        </p:nvSpPr>
        <p:spPr>
          <a:xfrm>
            <a:off x="9828530" y="19323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1" name="矩形 40"/>
          <p:cNvSpPr/>
          <p:nvPr/>
        </p:nvSpPr>
        <p:spPr>
          <a:xfrm>
            <a:off x="8540750" y="18948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8" name="矩形 67"/>
          <p:cNvSpPr/>
          <p:nvPr/>
        </p:nvSpPr>
        <p:spPr>
          <a:xfrm>
            <a:off x="9831705" y="18948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2" name="矩形 71"/>
          <p:cNvSpPr/>
          <p:nvPr/>
        </p:nvSpPr>
        <p:spPr>
          <a:xfrm>
            <a:off x="8540750" y="21177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0" name="矩形 79"/>
          <p:cNvSpPr/>
          <p:nvPr/>
        </p:nvSpPr>
        <p:spPr>
          <a:xfrm>
            <a:off x="9828530" y="21177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4" name="矩形 83"/>
          <p:cNvSpPr/>
          <p:nvPr/>
        </p:nvSpPr>
        <p:spPr>
          <a:xfrm>
            <a:off x="8540750" y="20802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8" name="矩形 87"/>
          <p:cNvSpPr/>
          <p:nvPr/>
        </p:nvSpPr>
        <p:spPr>
          <a:xfrm>
            <a:off x="9831705" y="20802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9" name="矩形 88"/>
          <p:cNvSpPr/>
          <p:nvPr/>
        </p:nvSpPr>
        <p:spPr>
          <a:xfrm>
            <a:off x="8540750" y="23190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2" name="矩形 91"/>
          <p:cNvSpPr/>
          <p:nvPr/>
        </p:nvSpPr>
        <p:spPr>
          <a:xfrm>
            <a:off x="9828530" y="23190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3" name="矩形 92"/>
          <p:cNvSpPr/>
          <p:nvPr/>
        </p:nvSpPr>
        <p:spPr>
          <a:xfrm>
            <a:off x="8540750" y="2281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6" name="矩形 95"/>
          <p:cNvSpPr/>
          <p:nvPr/>
        </p:nvSpPr>
        <p:spPr>
          <a:xfrm>
            <a:off x="9831705" y="2281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7" name="矩形 96"/>
          <p:cNvSpPr/>
          <p:nvPr/>
        </p:nvSpPr>
        <p:spPr>
          <a:xfrm>
            <a:off x="8540750" y="25044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0" name="矩形 99"/>
          <p:cNvSpPr/>
          <p:nvPr/>
        </p:nvSpPr>
        <p:spPr>
          <a:xfrm>
            <a:off x="9828530" y="25044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1" name="矩形 100"/>
          <p:cNvSpPr/>
          <p:nvPr/>
        </p:nvSpPr>
        <p:spPr>
          <a:xfrm>
            <a:off x="8540750" y="24669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4" name="矩形 103"/>
          <p:cNvSpPr/>
          <p:nvPr/>
        </p:nvSpPr>
        <p:spPr>
          <a:xfrm>
            <a:off x="9831705" y="24669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5" name="矩形 104"/>
          <p:cNvSpPr/>
          <p:nvPr/>
        </p:nvSpPr>
        <p:spPr>
          <a:xfrm>
            <a:off x="8540750" y="270510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9" name="矩形 108"/>
          <p:cNvSpPr/>
          <p:nvPr/>
        </p:nvSpPr>
        <p:spPr>
          <a:xfrm>
            <a:off x="9828530" y="270510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0" name="矩形 109"/>
          <p:cNvSpPr/>
          <p:nvPr/>
        </p:nvSpPr>
        <p:spPr>
          <a:xfrm>
            <a:off x="8540750" y="2667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1" name="矩形 110"/>
          <p:cNvSpPr/>
          <p:nvPr/>
        </p:nvSpPr>
        <p:spPr>
          <a:xfrm>
            <a:off x="9831705" y="2667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2" name="矩形 111"/>
          <p:cNvSpPr/>
          <p:nvPr/>
        </p:nvSpPr>
        <p:spPr>
          <a:xfrm>
            <a:off x="8540750" y="28905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3" name="矩形 112"/>
          <p:cNvSpPr/>
          <p:nvPr/>
        </p:nvSpPr>
        <p:spPr>
          <a:xfrm>
            <a:off x="9828530" y="28905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4" name="矩形 113"/>
          <p:cNvSpPr/>
          <p:nvPr/>
        </p:nvSpPr>
        <p:spPr>
          <a:xfrm>
            <a:off x="8540750" y="28530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5" name="矩形 114"/>
          <p:cNvSpPr/>
          <p:nvPr/>
        </p:nvSpPr>
        <p:spPr>
          <a:xfrm>
            <a:off x="9831705" y="28530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7" name="矩形 116"/>
          <p:cNvSpPr/>
          <p:nvPr/>
        </p:nvSpPr>
        <p:spPr>
          <a:xfrm>
            <a:off x="8540750" y="309181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8" name="矩形 117"/>
          <p:cNvSpPr/>
          <p:nvPr/>
        </p:nvSpPr>
        <p:spPr>
          <a:xfrm>
            <a:off x="9828530" y="309181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19" name="矩形 118"/>
          <p:cNvSpPr/>
          <p:nvPr/>
        </p:nvSpPr>
        <p:spPr>
          <a:xfrm>
            <a:off x="8540750" y="30543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0" name="矩形 119"/>
          <p:cNvSpPr/>
          <p:nvPr/>
        </p:nvSpPr>
        <p:spPr>
          <a:xfrm>
            <a:off x="9831705" y="30543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1" name="矩形 120"/>
          <p:cNvSpPr/>
          <p:nvPr/>
        </p:nvSpPr>
        <p:spPr>
          <a:xfrm>
            <a:off x="8540750" y="327723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2" name="矩形 121"/>
          <p:cNvSpPr/>
          <p:nvPr/>
        </p:nvSpPr>
        <p:spPr>
          <a:xfrm>
            <a:off x="9828530" y="327723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3" name="矩形 122"/>
          <p:cNvSpPr/>
          <p:nvPr/>
        </p:nvSpPr>
        <p:spPr>
          <a:xfrm>
            <a:off x="8540750" y="32397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6" name="矩形 125"/>
          <p:cNvSpPr/>
          <p:nvPr/>
        </p:nvSpPr>
        <p:spPr>
          <a:xfrm>
            <a:off x="9831705" y="32397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5" name="矩形 144"/>
          <p:cNvSpPr/>
          <p:nvPr/>
        </p:nvSpPr>
        <p:spPr>
          <a:xfrm>
            <a:off x="6472555" y="189484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146" name="矩形 145"/>
          <p:cNvSpPr/>
          <p:nvPr/>
        </p:nvSpPr>
        <p:spPr>
          <a:xfrm>
            <a:off x="6472555" y="189293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7" name="文本框 146"/>
          <p:cNvSpPr txBox="1"/>
          <p:nvPr>
            <p:custDataLst>
              <p:tags r:id="rId7"/>
            </p:custDataLst>
          </p:nvPr>
        </p:nvSpPr>
        <p:spPr>
          <a:xfrm>
            <a:off x="6892925" y="3004185"/>
            <a:ext cx="404858"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49" name="文本框 148"/>
          <p:cNvSpPr txBox="1"/>
          <p:nvPr/>
        </p:nvSpPr>
        <p:spPr>
          <a:xfrm>
            <a:off x="6315075" y="1678940"/>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
        <p:nvSpPr>
          <p:cNvPr id="150" name="文本框 149"/>
          <p:cNvSpPr txBox="1"/>
          <p:nvPr/>
        </p:nvSpPr>
        <p:spPr>
          <a:xfrm>
            <a:off x="11179810" y="2458720"/>
            <a:ext cx="37211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C </a:t>
            </a:r>
          </a:p>
        </p:txBody>
      </p:sp>
      <p:sp>
        <p:nvSpPr>
          <p:cNvPr id="151" name="矩形 150"/>
          <p:cNvSpPr/>
          <p:nvPr/>
        </p:nvSpPr>
        <p:spPr>
          <a:xfrm>
            <a:off x="8540750" y="355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2" name="矩形 151"/>
          <p:cNvSpPr/>
          <p:nvPr/>
        </p:nvSpPr>
        <p:spPr>
          <a:xfrm>
            <a:off x="9828530" y="355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3" name="矩形 152"/>
          <p:cNvSpPr/>
          <p:nvPr/>
        </p:nvSpPr>
        <p:spPr>
          <a:xfrm>
            <a:off x="8540750" y="351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4" name="矩形 153"/>
          <p:cNvSpPr/>
          <p:nvPr/>
        </p:nvSpPr>
        <p:spPr>
          <a:xfrm>
            <a:off x="9831705" y="351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5" name="矩形 154"/>
          <p:cNvSpPr/>
          <p:nvPr/>
        </p:nvSpPr>
        <p:spPr>
          <a:xfrm>
            <a:off x="8540750" y="37382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6" name="矩形 155"/>
          <p:cNvSpPr/>
          <p:nvPr/>
        </p:nvSpPr>
        <p:spPr>
          <a:xfrm>
            <a:off x="9828530" y="37382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7" name="矩形 156"/>
          <p:cNvSpPr/>
          <p:nvPr/>
        </p:nvSpPr>
        <p:spPr>
          <a:xfrm>
            <a:off x="8540750" y="37007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9" name="矩形 158"/>
          <p:cNvSpPr/>
          <p:nvPr/>
        </p:nvSpPr>
        <p:spPr>
          <a:xfrm>
            <a:off x="8540750" y="39395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0" name="矩形 159"/>
          <p:cNvSpPr/>
          <p:nvPr/>
        </p:nvSpPr>
        <p:spPr>
          <a:xfrm>
            <a:off x="9828530" y="39395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3" name="矩形 162"/>
          <p:cNvSpPr/>
          <p:nvPr/>
        </p:nvSpPr>
        <p:spPr>
          <a:xfrm>
            <a:off x="8540750" y="412496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4" name="矩形 163"/>
          <p:cNvSpPr/>
          <p:nvPr/>
        </p:nvSpPr>
        <p:spPr>
          <a:xfrm>
            <a:off x="9828530" y="412496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7" name="矩形 166"/>
          <p:cNvSpPr/>
          <p:nvPr/>
        </p:nvSpPr>
        <p:spPr>
          <a:xfrm>
            <a:off x="8540750" y="43256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8" name="矩形 167"/>
          <p:cNvSpPr/>
          <p:nvPr/>
        </p:nvSpPr>
        <p:spPr>
          <a:xfrm>
            <a:off x="9828530" y="43256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1" name="矩形 170"/>
          <p:cNvSpPr/>
          <p:nvPr/>
        </p:nvSpPr>
        <p:spPr>
          <a:xfrm>
            <a:off x="8540750" y="45110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2" name="矩形 171"/>
          <p:cNvSpPr/>
          <p:nvPr/>
        </p:nvSpPr>
        <p:spPr>
          <a:xfrm>
            <a:off x="9828530" y="45110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5" name="矩形 174"/>
          <p:cNvSpPr/>
          <p:nvPr/>
        </p:nvSpPr>
        <p:spPr>
          <a:xfrm>
            <a:off x="8540750" y="471233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6" name="矩形 175"/>
          <p:cNvSpPr/>
          <p:nvPr/>
        </p:nvSpPr>
        <p:spPr>
          <a:xfrm>
            <a:off x="9828530" y="471233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9" name="矩形 178"/>
          <p:cNvSpPr/>
          <p:nvPr/>
        </p:nvSpPr>
        <p:spPr>
          <a:xfrm>
            <a:off x="8540750" y="489775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0" name="矩形 179"/>
          <p:cNvSpPr/>
          <p:nvPr/>
        </p:nvSpPr>
        <p:spPr>
          <a:xfrm>
            <a:off x="9828530" y="489775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3" name="矩形 182"/>
          <p:cNvSpPr/>
          <p:nvPr/>
        </p:nvSpPr>
        <p:spPr>
          <a:xfrm>
            <a:off x="6472555" y="351536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184" name="矩形 183"/>
          <p:cNvSpPr/>
          <p:nvPr/>
        </p:nvSpPr>
        <p:spPr>
          <a:xfrm>
            <a:off x="6472555" y="3513455"/>
            <a:ext cx="105410" cy="1504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5" name="文本框 184"/>
          <p:cNvSpPr txBox="1"/>
          <p:nvPr>
            <p:custDataLst>
              <p:tags r:id="rId8"/>
            </p:custDataLst>
          </p:nvPr>
        </p:nvSpPr>
        <p:spPr>
          <a:xfrm>
            <a:off x="6892925" y="4624705"/>
            <a:ext cx="404858"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86" name="文本框 185"/>
          <p:cNvSpPr txBox="1"/>
          <p:nvPr/>
        </p:nvSpPr>
        <p:spPr>
          <a:xfrm>
            <a:off x="6315075" y="3299460"/>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
        <p:nvSpPr>
          <p:cNvPr id="187" name="文本框 186"/>
          <p:cNvSpPr txBox="1"/>
          <p:nvPr/>
        </p:nvSpPr>
        <p:spPr>
          <a:xfrm>
            <a:off x="11179810" y="4079240"/>
            <a:ext cx="37211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 </a:t>
            </a:r>
          </a:p>
        </p:txBody>
      </p:sp>
      <p:sp>
        <p:nvSpPr>
          <p:cNvPr id="188" name="矩形 187"/>
          <p:cNvSpPr/>
          <p:nvPr/>
        </p:nvSpPr>
        <p:spPr>
          <a:xfrm>
            <a:off x="6599555" y="189928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9" name="矩形 188"/>
          <p:cNvSpPr/>
          <p:nvPr/>
        </p:nvSpPr>
        <p:spPr>
          <a:xfrm>
            <a:off x="6730365" y="1892300"/>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6" name="矩形 205"/>
          <p:cNvSpPr/>
          <p:nvPr/>
        </p:nvSpPr>
        <p:spPr>
          <a:xfrm>
            <a:off x="8658860" y="18948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7" name="矩形 206"/>
          <p:cNvSpPr/>
          <p:nvPr/>
        </p:nvSpPr>
        <p:spPr>
          <a:xfrm>
            <a:off x="8658860" y="20802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8" name="矩形 207"/>
          <p:cNvSpPr/>
          <p:nvPr/>
        </p:nvSpPr>
        <p:spPr>
          <a:xfrm>
            <a:off x="8658860" y="2281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09" name="矩形 208"/>
          <p:cNvSpPr/>
          <p:nvPr/>
        </p:nvSpPr>
        <p:spPr>
          <a:xfrm>
            <a:off x="8658860" y="24669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0" name="矩形 209"/>
          <p:cNvSpPr/>
          <p:nvPr/>
        </p:nvSpPr>
        <p:spPr>
          <a:xfrm>
            <a:off x="8658860" y="2667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1" name="矩形 210"/>
          <p:cNvSpPr/>
          <p:nvPr/>
        </p:nvSpPr>
        <p:spPr>
          <a:xfrm>
            <a:off x="8658860" y="28530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2" name="矩形 211"/>
          <p:cNvSpPr/>
          <p:nvPr/>
        </p:nvSpPr>
        <p:spPr>
          <a:xfrm>
            <a:off x="8658860" y="30543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3" name="矩形 212"/>
          <p:cNvSpPr/>
          <p:nvPr/>
        </p:nvSpPr>
        <p:spPr>
          <a:xfrm>
            <a:off x="8658860" y="32397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4" name="矩形 213"/>
          <p:cNvSpPr/>
          <p:nvPr/>
        </p:nvSpPr>
        <p:spPr>
          <a:xfrm>
            <a:off x="8773160" y="18948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5" name="矩形 214"/>
          <p:cNvSpPr/>
          <p:nvPr/>
        </p:nvSpPr>
        <p:spPr>
          <a:xfrm>
            <a:off x="8773160" y="20802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6" name="矩形 215"/>
          <p:cNvSpPr/>
          <p:nvPr/>
        </p:nvSpPr>
        <p:spPr>
          <a:xfrm>
            <a:off x="8773160" y="2281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7" name="矩形 216"/>
          <p:cNvSpPr/>
          <p:nvPr/>
        </p:nvSpPr>
        <p:spPr>
          <a:xfrm>
            <a:off x="8773160" y="24669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8" name="矩形 217"/>
          <p:cNvSpPr/>
          <p:nvPr/>
        </p:nvSpPr>
        <p:spPr>
          <a:xfrm>
            <a:off x="8773160" y="2667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19" name="矩形 218"/>
          <p:cNvSpPr/>
          <p:nvPr/>
        </p:nvSpPr>
        <p:spPr>
          <a:xfrm>
            <a:off x="8773160" y="28530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0" name="矩形 219"/>
          <p:cNvSpPr/>
          <p:nvPr/>
        </p:nvSpPr>
        <p:spPr>
          <a:xfrm>
            <a:off x="8773160" y="30543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1" name="矩形 220"/>
          <p:cNvSpPr/>
          <p:nvPr/>
        </p:nvSpPr>
        <p:spPr>
          <a:xfrm>
            <a:off x="8773160" y="32397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2" name="矩形 221"/>
          <p:cNvSpPr/>
          <p:nvPr/>
        </p:nvSpPr>
        <p:spPr>
          <a:xfrm>
            <a:off x="9946005" y="18948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3" name="矩形 222"/>
          <p:cNvSpPr/>
          <p:nvPr/>
        </p:nvSpPr>
        <p:spPr>
          <a:xfrm>
            <a:off x="9946005" y="20802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4" name="矩形 223"/>
          <p:cNvSpPr/>
          <p:nvPr/>
        </p:nvSpPr>
        <p:spPr>
          <a:xfrm>
            <a:off x="9946005" y="2281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5" name="矩形 224"/>
          <p:cNvSpPr/>
          <p:nvPr/>
        </p:nvSpPr>
        <p:spPr>
          <a:xfrm>
            <a:off x="9946005" y="24669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6" name="矩形 225"/>
          <p:cNvSpPr/>
          <p:nvPr/>
        </p:nvSpPr>
        <p:spPr>
          <a:xfrm>
            <a:off x="9946005" y="2667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7" name="矩形 226"/>
          <p:cNvSpPr/>
          <p:nvPr/>
        </p:nvSpPr>
        <p:spPr>
          <a:xfrm>
            <a:off x="9946005" y="28530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8" name="矩形 227"/>
          <p:cNvSpPr/>
          <p:nvPr/>
        </p:nvSpPr>
        <p:spPr>
          <a:xfrm>
            <a:off x="9946005" y="30543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9" name="矩形 228"/>
          <p:cNvSpPr/>
          <p:nvPr/>
        </p:nvSpPr>
        <p:spPr>
          <a:xfrm>
            <a:off x="9946005" y="32397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0" name="矩形 229"/>
          <p:cNvSpPr/>
          <p:nvPr/>
        </p:nvSpPr>
        <p:spPr>
          <a:xfrm>
            <a:off x="10060305" y="18948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1" name="矩形 230"/>
          <p:cNvSpPr/>
          <p:nvPr/>
        </p:nvSpPr>
        <p:spPr>
          <a:xfrm>
            <a:off x="10060305" y="20802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2" name="矩形 231"/>
          <p:cNvSpPr/>
          <p:nvPr/>
        </p:nvSpPr>
        <p:spPr>
          <a:xfrm>
            <a:off x="10060305" y="2281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3" name="矩形 232"/>
          <p:cNvSpPr/>
          <p:nvPr/>
        </p:nvSpPr>
        <p:spPr>
          <a:xfrm>
            <a:off x="10060305" y="246697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4" name="矩形 233"/>
          <p:cNvSpPr/>
          <p:nvPr/>
        </p:nvSpPr>
        <p:spPr>
          <a:xfrm>
            <a:off x="10060305" y="2667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5" name="矩形 234"/>
          <p:cNvSpPr/>
          <p:nvPr/>
        </p:nvSpPr>
        <p:spPr>
          <a:xfrm>
            <a:off x="10060305" y="28530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6" name="矩形 235"/>
          <p:cNvSpPr/>
          <p:nvPr/>
        </p:nvSpPr>
        <p:spPr>
          <a:xfrm>
            <a:off x="10060305" y="30543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7" name="矩形 236"/>
          <p:cNvSpPr/>
          <p:nvPr/>
        </p:nvSpPr>
        <p:spPr>
          <a:xfrm>
            <a:off x="10060305" y="32397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39" name="矩形 238"/>
          <p:cNvSpPr/>
          <p:nvPr/>
        </p:nvSpPr>
        <p:spPr>
          <a:xfrm>
            <a:off x="6599555" y="3515360"/>
            <a:ext cx="105410" cy="1504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0" name="文本框 239"/>
          <p:cNvSpPr txBox="1"/>
          <p:nvPr>
            <p:custDataLst>
              <p:tags r:id="rId9"/>
            </p:custDataLst>
          </p:nvPr>
        </p:nvSpPr>
        <p:spPr>
          <a:xfrm>
            <a:off x="6217285" y="3455670"/>
            <a:ext cx="32004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a:t>
            </a:r>
          </a:p>
        </p:txBody>
      </p:sp>
      <p:sp>
        <p:nvSpPr>
          <p:cNvPr id="241" name="矩形 240"/>
          <p:cNvSpPr/>
          <p:nvPr/>
        </p:nvSpPr>
        <p:spPr>
          <a:xfrm>
            <a:off x="8655685" y="351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2" name="矩形 241"/>
          <p:cNvSpPr/>
          <p:nvPr/>
        </p:nvSpPr>
        <p:spPr>
          <a:xfrm>
            <a:off x="8658860" y="37007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3" name="矩形 242"/>
          <p:cNvSpPr/>
          <p:nvPr/>
        </p:nvSpPr>
        <p:spPr>
          <a:xfrm>
            <a:off x="9946005" y="35153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4" name="矩形 243"/>
          <p:cNvSpPr/>
          <p:nvPr/>
        </p:nvSpPr>
        <p:spPr>
          <a:xfrm>
            <a:off x="8540750" y="517017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5" name="矩形 244"/>
          <p:cNvSpPr/>
          <p:nvPr/>
        </p:nvSpPr>
        <p:spPr>
          <a:xfrm>
            <a:off x="9828530" y="517017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6" name="矩形 245"/>
          <p:cNvSpPr/>
          <p:nvPr/>
        </p:nvSpPr>
        <p:spPr>
          <a:xfrm>
            <a:off x="8540750" y="51327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7" name="矩形 246"/>
          <p:cNvSpPr/>
          <p:nvPr/>
        </p:nvSpPr>
        <p:spPr>
          <a:xfrm>
            <a:off x="9831705" y="51327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8" name="矩形 247"/>
          <p:cNvSpPr/>
          <p:nvPr/>
        </p:nvSpPr>
        <p:spPr>
          <a:xfrm>
            <a:off x="8540750" y="53555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49" name="矩形 248"/>
          <p:cNvSpPr/>
          <p:nvPr/>
        </p:nvSpPr>
        <p:spPr>
          <a:xfrm>
            <a:off x="9828530" y="535559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0" name="矩形 249"/>
          <p:cNvSpPr/>
          <p:nvPr/>
        </p:nvSpPr>
        <p:spPr>
          <a:xfrm>
            <a:off x="8540750" y="53181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1" name="矩形 250"/>
          <p:cNvSpPr/>
          <p:nvPr/>
        </p:nvSpPr>
        <p:spPr>
          <a:xfrm>
            <a:off x="8540750" y="55568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2" name="矩形 251"/>
          <p:cNvSpPr/>
          <p:nvPr/>
        </p:nvSpPr>
        <p:spPr>
          <a:xfrm>
            <a:off x="9828530" y="55568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3" name="矩形 252"/>
          <p:cNvSpPr/>
          <p:nvPr/>
        </p:nvSpPr>
        <p:spPr>
          <a:xfrm>
            <a:off x="8540750" y="57423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4" name="矩形 253"/>
          <p:cNvSpPr/>
          <p:nvPr/>
        </p:nvSpPr>
        <p:spPr>
          <a:xfrm>
            <a:off x="9828530" y="574230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5" name="矩形 254"/>
          <p:cNvSpPr/>
          <p:nvPr/>
        </p:nvSpPr>
        <p:spPr>
          <a:xfrm>
            <a:off x="8540750" y="594296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6" name="矩形 255"/>
          <p:cNvSpPr/>
          <p:nvPr/>
        </p:nvSpPr>
        <p:spPr>
          <a:xfrm>
            <a:off x="9828530" y="594296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7" name="矩形 256"/>
          <p:cNvSpPr/>
          <p:nvPr/>
        </p:nvSpPr>
        <p:spPr>
          <a:xfrm>
            <a:off x="8540750" y="61283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8" name="矩形 257"/>
          <p:cNvSpPr/>
          <p:nvPr/>
        </p:nvSpPr>
        <p:spPr>
          <a:xfrm>
            <a:off x="9828530" y="612838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9" name="矩形 258"/>
          <p:cNvSpPr/>
          <p:nvPr/>
        </p:nvSpPr>
        <p:spPr>
          <a:xfrm>
            <a:off x="8540750" y="632968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0" name="矩形 259"/>
          <p:cNvSpPr/>
          <p:nvPr/>
        </p:nvSpPr>
        <p:spPr>
          <a:xfrm>
            <a:off x="9828530" y="632968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1" name="矩形 260"/>
          <p:cNvSpPr/>
          <p:nvPr/>
        </p:nvSpPr>
        <p:spPr>
          <a:xfrm>
            <a:off x="8540750" y="651510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2" name="矩形 261"/>
          <p:cNvSpPr/>
          <p:nvPr/>
        </p:nvSpPr>
        <p:spPr>
          <a:xfrm>
            <a:off x="9828530" y="651510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3" name="矩形 262"/>
          <p:cNvSpPr/>
          <p:nvPr/>
        </p:nvSpPr>
        <p:spPr>
          <a:xfrm>
            <a:off x="6472555" y="5132705"/>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264" name="矩形 263"/>
          <p:cNvSpPr/>
          <p:nvPr/>
        </p:nvSpPr>
        <p:spPr>
          <a:xfrm>
            <a:off x="6472555" y="5130800"/>
            <a:ext cx="105410" cy="1504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5" name="文本框 264"/>
          <p:cNvSpPr txBox="1"/>
          <p:nvPr>
            <p:custDataLst>
              <p:tags r:id="rId10"/>
            </p:custDataLst>
          </p:nvPr>
        </p:nvSpPr>
        <p:spPr>
          <a:xfrm>
            <a:off x="6892925" y="6242050"/>
            <a:ext cx="404858"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266" name="矩形 265"/>
          <p:cNvSpPr/>
          <p:nvPr/>
        </p:nvSpPr>
        <p:spPr>
          <a:xfrm>
            <a:off x="6599555" y="5132705"/>
            <a:ext cx="105410" cy="1504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7" name="文本框 266"/>
          <p:cNvSpPr txBox="1"/>
          <p:nvPr>
            <p:custDataLst>
              <p:tags r:id="rId11"/>
            </p:custDataLst>
          </p:nvPr>
        </p:nvSpPr>
        <p:spPr>
          <a:xfrm>
            <a:off x="6217285" y="5073015"/>
            <a:ext cx="32004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a:t>
            </a:r>
          </a:p>
        </p:txBody>
      </p:sp>
      <p:sp>
        <p:nvSpPr>
          <p:cNvPr id="268" name="矩形 267"/>
          <p:cNvSpPr/>
          <p:nvPr/>
        </p:nvSpPr>
        <p:spPr>
          <a:xfrm>
            <a:off x="8655685" y="51327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69" name="矩形 268"/>
          <p:cNvSpPr/>
          <p:nvPr/>
        </p:nvSpPr>
        <p:spPr>
          <a:xfrm>
            <a:off x="8658860" y="53181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0" name="矩形 269"/>
          <p:cNvSpPr/>
          <p:nvPr/>
        </p:nvSpPr>
        <p:spPr>
          <a:xfrm>
            <a:off x="9946005" y="51327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1" name="矩形 270"/>
          <p:cNvSpPr/>
          <p:nvPr/>
        </p:nvSpPr>
        <p:spPr>
          <a:xfrm>
            <a:off x="6726555" y="5132705"/>
            <a:ext cx="105410" cy="1504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2" name="矩形 271"/>
          <p:cNvSpPr/>
          <p:nvPr/>
        </p:nvSpPr>
        <p:spPr>
          <a:xfrm>
            <a:off x="8769350" y="51327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3" name="矩形 272"/>
          <p:cNvSpPr/>
          <p:nvPr/>
        </p:nvSpPr>
        <p:spPr>
          <a:xfrm>
            <a:off x="8776335" y="53181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4" name="矩形 273"/>
          <p:cNvSpPr/>
          <p:nvPr/>
        </p:nvSpPr>
        <p:spPr>
          <a:xfrm>
            <a:off x="10060305" y="51327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5" name="文本框 274"/>
          <p:cNvSpPr txBox="1"/>
          <p:nvPr/>
        </p:nvSpPr>
        <p:spPr>
          <a:xfrm>
            <a:off x="11179810" y="5556885"/>
            <a:ext cx="37211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0510" y="93345"/>
            <a:ext cx="3446780" cy="583565"/>
          </a:xfrm>
          <a:prstGeom prst="rect">
            <a:avLst/>
          </a:prstGeom>
          <a:noFill/>
        </p:spPr>
        <p:txBody>
          <a:bodyPr wrap="square" rtlCol="0">
            <a:spAutoFit/>
          </a:bodyPr>
          <a:lstStyle/>
          <a:p>
            <a:r>
              <a:rPr lang="en-US" altLang="zh-CN" sz="3200" b="1">
                <a:latin typeface="字制区喜脉体" panose="02000603000000000000" pitchFamily="2" charset="-122"/>
                <a:ea typeface="字制区喜脉体" panose="02000603000000000000" pitchFamily="2" charset="-122"/>
              </a:rPr>
              <a:t>smem_load</a:t>
            </a:r>
          </a:p>
        </p:txBody>
      </p:sp>
      <p:sp>
        <p:nvSpPr>
          <p:cNvPr id="43" name="矩形 42"/>
          <p:cNvSpPr/>
          <p:nvPr/>
        </p:nvSpPr>
        <p:spPr>
          <a:xfrm>
            <a:off x="1413510" y="97917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44" name="矩形 43"/>
          <p:cNvSpPr/>
          <p:nvPr/>
        </p:nvSpPr>
        <p:spPr>
          <a:xfrm>
            <a:off x="3317240" y="979170"/>
            <a:ext cx="1160145" cy="113284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gmem</a:t>
            </a:r>
          </a:p>
        </p:txBody>
      </p:sp>
      <p:sp>
        <p:nvSpPr>
          <p:cNvPr id="50" name="矩形 49"/>
          <p:cNvSpPr/>
          <p:nvPr/>
        </p:nvSpPr>
        <p:spPr>
          <a:xfrm rot="5400000">
            <a:off x="1941195" y="451485"/>
            <a:ext cx="105410" cy="11607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4" name="矩形 53"/>
          <p:cNvSpPr/>
          <p:nvPr/>
        </p:nvSpPr>
        <p:spPr>
          <a:xfrm rot="5400000">
            <a:off x="3844925" y="451485"/>
            <a:ext cx="105410" cy="11607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6" name="矩形 55"/>
          <p:cNvSpPr/>
          <p:nvPr/>
        </p:nvSpPr>
        <p:spPr>
          <a:xfrm>
            <a:off x="5713095" y="101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0" name="矩形 59"/>
          <p:cNvSpPr/>
          <p:nvPr/>
        </p:nvSpPr>
        <p:spPr>
          <a:xfrm>
            <a:off x="7000875" y="101282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8" name="矩形 67"/>
          <p:cNvSpPr/>
          <p:nvPr/>
        </p:nvSpPr>
        <p:spPr>
          <a:xfrm>
            <a:off x="5713095" y="11982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2" name="矩形 71"/>
          <p:cNvSpPr/>
          <p:nvPr/>
        </p:nvSpPr>
        <p:spPr>
          <a:xfrm>
            <a:off x="7000875" y="119824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0" name="矩形 79"/>
          <p:cNvSpPr/>
          <p:nvPr/>
        </p:nvSpPr>
        <p:spPr>
          <a:xfrm>
            <a:off x="5713095" y="13995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4" name="矩形 83"/>
          <p:cNvSpPr/>
          <p:nvPr/>
        </p:nvSpPr>
        <p:spPr>
          <a:xfrm>
            <a:off x="7000875" y="13995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8" name="矩形 87"/>
          <p:cNvSpPr/>
          <p:nvPr/>
        </p:nvSpPr>
        <p:spPr>
          <a:xfrm>
            <a:off x="5713095" y="158496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9" name="矩形 88"/>
          <p:cNvSpPr/>
          <p:nvPr/>
        </p:nvSpPr>
        <p:spPr>
          <a:xfrm>
            <a:off x="7000875" y="158496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2" name="矩形 91"/>
          <p:cNvSpPr/>
          <p:nvPr/>
        </p:nvSpPr>
        <p:spPr>
          <a:xfrm>
            <a:off x="5713095" y="17856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3" name="矩形 92"/>
          <p:cNvSpPr/>
          <p:nvPr/>
        </p:nvSpPr>
        <p:spPr>
          <a:xfrm>
            <a:off x="7000875" y="178562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6" name="矩形 95"/>
          <p:cNvSpPr/>
          <p:nvPr/>
        </p:nvSpPr>
        <p:spPr>
          <a:xfrm>
            <a:off x="5713095" y="19710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7" name="矩形 96"/>
          <p:cNvSpPr/>
          <p:nvPr/>
        </p:nvSpPr>
        <p:spPr>
          <a:xfrm>
            <a:off x="7000875" y="1971040"/>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0" name="矩形 99"/>
          <p:cNvSpPr/>
          <p:nvPr/>
        </p:nvSpPr>
        <p:spPr>
          <a:xfrm>
            <a:off x="5713095" y="217233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1" name="矩形 100"/>
          <p:cNvSpPr/>
          <p:nvPr/>
        </p:nvSpPr>
        <p:spPr>
          <a:xfrm>
            <a:off x="7000875" y="217233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4" name="矩形 103"/>
          <p:cNvSpPr/>
          <p:nvPr/>
        </p:nvSpPr>
        <p:spPr>
          <a:xfrm>
            <a:off x="5713095" y="235775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5" name="矩形 104"/>
          <p:cNvSpPr/>
          <p:nvPr/>
        </p:nvSpPr>
        <p:spPr>
          <a:xfrm>
            <a:off x="7000875" y="2357755"/>
            <a:ext cx="116078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4" name="矩形 123"/>
          <p:cNvSpPr/>
          <p:nvPr/>
        </p:nvSpPr>
        <p:spPr>
          <a:xfrm rot="5400000">
            <a:off x="6240780" y="451485"/>
            <a:ext cx="105410" cy="11607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25" name="矩形 124"/>
          <p:cNvSpPr/>
          <p:nvPr/>
        </p:nvSpPr>
        <p:spPr>
          <a:xfrm rot="5400000">
            <a:off x="7528560" y="457835"/>
            <a:ext cx="105410" cy="11607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2051504" y="926284"/>
            <a:ext cx="1925955" cy="31921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文本框 68"/>
          <p:cNvSpPr txBox="1"/>
          <p:nvPr>
            <p:custDataLst>
              <p:tags r:id="rId2"/>
            </p:custDataLst>
          </p:nvPr>
        </p:nvSpPr>
        <p:spPr>
          <a:xfrm>
            <a:off x="1312999" y="2199459"/>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2300</a:t>
            </a:r>
          </a:p>
        </p:txBody>
      </p:sp>
      <p:sp>
        <p:nvSpPr>
          <p:cNvPr id="6" name="文本框 5"/>
          <p:cNvSpPr txBox="1"/>
          <p:nvPr>
            <p:custDataLst>
              <p:tags r:id="rId3"/>
            </p:custDataLst>
          </p:nvPr>
        </p:nvSpPr>
        <p:spPr>
          <a:xfrm>
            <a:off x="2645229" y="228419"/>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1500</a:t>
            </a:r>
          </a:p>
        </p:txBody>
      </p:sp>
      <p:sp>
        <p:nvSpPr>
          <p:cNvPr id="7" name="矩形 6"/>
          <p:cNvSpPr/>
          <p:nvPr>
            <p:custDataLst>
              <p:tags r:id="rId4"/>
            </p:custDataLst>
          </p:nvPr>
        </p:nvSpPr>
        <p:spPr>
          <a:xfrm>
            <a:off x="3654244" y="3830139"/>
            <a:ext cx="423545" cy="39560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 name="文本框 8"/>
          <p:cNvSpPr txBox="1"/>
          <p:nvPr>
            <p:custDataLst>
              <p:tags r:id="rId5"/>
            </p:custDataLst>
          </p:nvPr>
        </p:nvSpPr>
        <p:spPr>
          <a:xfrm>
            <a:off x="2051504" y="4171134"/>
            <a:ext cx="182689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94 * 16 = 1504</a:t>
            </a:r>
          </a:p>
        </p:txBody>
      </p:sp>
      <p:sp>
        <p:nvSpPr>
          <p:cNvPr id="10" name="文本框 9"/>
          <p:cNvSpPr txBox="1"/>
          <p:nvPr>
            <p:custDataLst>
              <p:tags r:id="rId6"/>
            </p:custDataLst>
          </p:nvPr>
        </p:nvSpPr>
        <p:spPr>
          <a:xfrm rot="5400000">
            <a:off x="3171644" y="2254704"/>
            <a:ext cx="197929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144 * 16 = 2304</a:t>
            </a:r>
          </a:p>
        </p:txBody>
      </p:sp>
      <p:sp>
        <p:nvSpPr>
          <p:cNvPr id="2" name="矩形 1"/>
          <p:cNvSpPr/>
          <p:nvPr>
            <p:custDataLst>
              <p:tags r:id="rId7"/>
            </p:custDataLst>
          </p:nvPr>
        </p:nvSpPr>
        <p:spPr>
          <a:xfrm>
            <a:off x="5627824" y="2630624"/>
            <a:ext cx="1244600" cy="12668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 name="矩形 2"/>
          <p:cNvSpPr/>
          <p:nvPr>
            <p:custDataLst>
              <p:tags r:id="rId8"/>
            </p:custDataLst>
          </p:nvPr>
        </p:nvSpPr>
        <p:spPr>
          <a:xfrm>
            <a:off x="5719264" y="2702379"/>
            <a:ext cx="1478915" cy="152400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cxnSp>
        <p:nvCxnSpPr>
          <p:cNvPr id="143" name="直接连接符 142"/>
          <p:cNvCxnSpPr/>
          <p:nvPr/>
        </p:nvCxnSpPr>
        <p:spPr>
          <a:xfrm>
            <a:off x="4088729" y="4208828"/>
            <a:ext cx="1624330" cy="2540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4055074" y="2626408"/>
            <a:ext cx="1518285" cy="120523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11794" y="2522039"/>
            <a:ext cx="356235" cy="368300"/>
          </a:xfrm>
          <a:prstGeom prst="rect">
            <a:avLst/>
          </a:prstGeom>
          <a:noFill/>
        </p:spPr>
        <p:txBody>
          <a:bodyPr wrap="square" rtlCol="0" anchor="t">
            <a:spAutoFit/>
          </a:bodyPr>
          <a:lstStyle/>
          <a:p>
            <a:r>
              <a:rPr lang="en-US" altLang="zh-CN" b="1">
                <a:latin typeface="字制区喜脉体" panose="02000603000000000000" pitchFamily="2" charset="-122"/>
                <a:ea typeface="字制区喜脉体" panose="02000603000000000000" pitchFamily="2" charset="-122"/>
                <a:sym typeface="+mn-ea"/>
              </a:rPr>
              <a:t>4</a:t>
            </a:r>
          </a:p>
        </p:txBody>
      </p:sp>
      <p:sp>
        <p:nvSpPr>
          <p:cNvPr id="13" name="文本框 12"/>
          <p:cNvSpPr txBox="1"/>
          <p:nvPr/>
        </p:nvSpPr>
        <p:spPr>
          <a:xfrm>
            <a:off x="5573214" y="3825694"/>
            <a:ext cx="356235" cy="368300"/>
          </a:xfrm>
          <a:prstGeom prst="rect">
            <a:avLst/>
          </a:prstGeom>
          <a:noFill/>
        </p:spPr>
        <p:txBody>
          <a:bodyPr wrap="square" rtlCol="0" anchor="t">
            <a:spAutoFit/>
          </a:bodyPr>
          <a:lstStyle/>
          <a:p>
            <a:r>
              <a:rPr lang="en-US" altLang="zh-CN" b="1">
                <a:latin typeface="字制区喜脉体" panose="02000603000000000000" pitchFamily="2" charset="-122"/>
                <a:ea typeface="字制区喜脉体" panose="02000603000000000000" pitchFamily="2" charset="-122"/>
                <a:sym typeface="+mn-ea"/>
              </a:rPr>
              <a:t>4</a:t>
            </a:r>
          </a:p>
        </p:txBody>
      </p:sp>
      <p:sp>
        <p:nvSpPr>
          <p:cNvPr id="14" name="文本框 13"/>
          <p:cNvSpPr txBox="1"/>
          <p:nvPr/>
        </p:nvSpPr>
        <p:spPr>
          <a:xfrm>
            <a:off x="6128839" y="4171134"/>
            <a:ext cx="510395" cy="369332"/>
          </a:xfrm>
          <a:prstGeom prst="rect">
            <a:avLst/>
          </a:prstGeom>
          <a:noFill/>
        </p:spPr>
        <p:txBody>
          <a:bodyPr wrap="square" rtlCol="0" anchor="t">
            <a:spAutoFit/>
          </a:bodyPr>
          <a:lstStyle/>
          <a:p>
            <a:r>
              <a:rPr lang="en-US" altLang="zh-CN" b="1">
                <a:latin typeface="字制区喜脉体" panose="02000603000000000000" pitchFamily="2" charset="-122"/>
                <a:ea typeface="字制区喜脉体" panose="02000603000000000000" pitchFamily="2" charset="-122"/>
                <a:sym typeface="+mn-ea"/>
              </a:rPr>
              <a:t>16</a:t>
            </a:r>
          </a:p>
        </p:txBody>
      </p:sp>
      <p:sp>
        <p:nvSpPr>
          <p:cNvPr id="15" name="矩形 14"/>
          <p:cNvSpPr/>
          <p:nvPr>
            <p:custDataLst>
              <p:tags r:id="rId9"/>
            </p:custDataLst>
          </p:nvPr>
        </p:nvSpPr>
        <p:spPr>
          <a:xfrm>
            <a:off x="8274504" y="926284"/>
            <a:ext cx="2026285" cy="330708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文本框 15"/>
          <p:cNvSpPr txBox="1"/>
          <p:nvPr>
            <p:custDataLst>
              <p:tags r:id="rId10"/>
            </p:custDataLst>
          </p:nvPr>
        </p:nvSpPr>
        <p:spPr>
          <a:xfrm>
            <a:off x="7637599" y="2386149"/>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2304</a:t>
            </a:r>
          </a:p>
        </p:txBody>
      </p:sp>
      <p:sp>
        <p:nvSpPr>
          <p:cNvPr id="17" name="文本框 16"/>
          <p:cNvSpPr txBox="1"/>
          <p:nvPr>
            <p:custDataLst>
              <p:tags r:id="rId11"/>
            </p:custDataLst>
          </p:nvPr>
        </p:nvSpPr>
        <p:spPr>
          <a:xfrm>
            <a:off x="8918394" y="618944"/>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1504</a:t>
            </a:r>
          </a:p>
        </p:txBody>
      </p:sp>
      <p:sp>
        <p:nvSpPr>
          <p:cNvPr id="18" name="矩形 17"/>
          <p:cNvSpPr/>
          <p:nvPr>
            <p:custDataLst>
              <p:tags r:id="rId12"/>
            </p:custDataLst>
          </p:nvPr>
        </p:nvSpPr>
        <p:spPr>
          <a:xfrm>
            <a:off x="8274504" y="926284"/>
            <a:ext cx="423545" cy="120015"/>
          </a:xfrm>
          <a:prstGeom prst="rect">
            <a:avLst/>
          </a:prstGeom>
          <a:solidFill>
            <a:schemeClr val="bg2">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warp</a:t>
            </a:r>
            <a:endParaRPr lang="en-US" altLang="zh-CN" sz="800" b="1">
              <a:solidFill>
                <a:schemeClr val="tx1"/>
              </a:solidFill>
              <a:latin typeface="字制区喜脉体" panose="02000603000000000000" pitchFamily="2" charset="-122"/>
              <a:ea typeface="字制区喜脉体" panose="02000603000000000000" pitchFamily="2" charset="-122"/>
            </a:endParaRPr>
          </a:p>
        </p:txBody>
      </p:sp>
      <p:sp>
        <p:nvSpPr>
          <p:cNvPr id="19" name="矩形 18"/>
          <p:cNvSpPr/>
          <p:nvPr>
            <p:custDataLst>
              <p:tags r:id="rId13"/>
            </p:custDataLst>
          </p:nvPr>
        </p:nvSpPr>
        <p:spPr>
          <a:xfrm>
            <a:off x="9877244" y="926284"/>
            <a:ext cx="423545" cy="120650"/>
          </a:xfrm>
          <a:prstGeom prst="rect">
            <a:avLst/>
          </a:prstGeom>
          <a:solidFill>
            <a:schemeClr val="bg2">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warp</a:t>
            </a:r>
          </a:p>
        </p:txBody>
      </p:sp>
      <p:cxnSp>
        <p:nvCxnSpPr>
          <p:cNvPr id="20" name="直接连接符 19"/>
          <p:cNvCxnSpPr/>
          <p:nvPr/>
        </p:nvCxnSpPr>
        <p:spPr>
          <a:xfrm>
            <a:off x="7637744" y="3996738"/>
            <a:ext cx="3203575" cy="3810"/>
          </a:xfrm>
          <a:prstGeom prst="line">
            <a:avLst/>
          </a:prstGeom>
          <a:ln w="25400">
            <a:solidFill>
              <a:srgbClr val="00B0F0"/>
            </a:solidFill>
            <a:prstDash val="lgDashDotDot"/>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14"/>
            </p:custDataLst>
          </p:nvPr>
        </p:nvSpPr>
        <p:spPr>
          <a:xfrm>
            <a:off x="8274504" y="4006034"/>
            <a:ext cx="423545" cy="120015"/>
          </a:xfrm>
          <a:prstGeom prst="rect">
            <a:avLst/>
          </a:prstGeom>
          <a:solidFill>
            <a:schemeClr val="bg2">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warp</a:t>
            </a:r>
          </a:p>
        </p:txBody>
      </p:sp>
      <p:sp>
        <p:nvSpPr>
          <p:cNvPr id="22" name="矩形 21"/>
          <p:cNvSpPr/>
          <p:nvPr>
            <p:custDataLst>
              <p:tags r:id="rId15"/>
            </p:custDataLst>
          </p:nvPr>
        </p:nvSpPr>
        <p:spPr>
          <a:xfrm>
            <a:off x="8274504" y="4112714"/>
            <a:ext cx="423545" cy="120015"/>
          </a:xfrm>
          <a:prstGeom prst="rect">
            <a:avLst/>
          </a:prstGeom>
          <a:solidFill>
            <a:schemeClr val="bg2">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warp</a:t>
            </a:r>
          </a:p>
        </p:txBody>
      </p:sp>
      <p:sp>
        <p:nvSpPr>
          <p:cNvPr id="23" name="矩形 22"/>
          <p:cNvSpPr/>
          <p:nvPr>
            <p:custDataLst>
              <p:tags r:id="rId16"/>
            </p:custDataLst>
          </p:nvPr>
        </p:nvSpPr>
        <p:spPr>
          <a:xfrm>
            <a:off x="9877244" y="4013019"/>
            <a:ext cx="423545" cy="120015"/>
          </a:xfrm>
          <a:prstGeom prst="rect">
            <a:avLst/>
          </a:prstGeom>
          <a:solidFill>
            <a:schemeClr val="bg2">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warp</a:t>
            </a:r>
          </a:p>
        </p:txBody>
      </p:sp>
      <p:sp>
        <p:nvSpPr>
          <p:cNvPr id="24" name="矩形 23"/>
          <p:cNvSpPr/>
          <p:nvPr>
            <p:custDataLst>
              <p:tags r:id="rId17"/>
            </p:custDataLst>
          </p:nvPr>
        </p:nvSpPr>
        <p:spPr>
          <a:xfrm>
            <a:off x="9877244" y="4119699"/>
            <a:ext cx="423545" cy="120015"/>
          </a:xfrm>
          <a:prstGeom prst="rect">
            <a:avLst/>
          </a:prstGeom>
          <a:solidFill>
            <a:schemeClr val="bg2">
              <a:lumMod val="9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warp</a:t>
            </a:r>
          </a:p>
        </p:txBody>
      </p:sp>
      <p:cxnSp>
        <p:nvCxnSpPr>
          <p:cNvPr id="25" name="直接连接符 24"/>
          <p:cNvCxnSpPr>
            <a:stCxn id="21" idx="1"/>
            <a:endCxn id="24" idx="3"/>
          </p:cNvCxnSpPr>
          <p:nvPr/>
        </p:nvCxnSpPr>
        <p:spPr>
          <a:xfrm>
            <a:off x="8274649" y="4066588"/>
            <a:ext cx="2026285" cy="113665"/>
          </a:xfrm>
          <a:prstGeom prst="line">
            <a:avLst/>
          </a:prstGeom>
          <a:ln w="28575"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flipV="1">
            <a:off x="8282269" y="4073573"/>
            <a:ext cx="2018665" cy="106045"/>
          </a:xfrm>
          <a:prstGeom prst="line">
            <a:avLst/>
          </a:prstGeom>
          <a:ln w="28575"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842613" y="4841923"/>
            <a:ext cx="3286125" cy="92202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1504 * 2300 / 32 = 108100</a:t>
            </a:r>
          </a:p>
          <a:p>
            <a:endParaRPr lang="en-US" altLang="zh-CN" b="1">
              <a:latin typeface="字制区喜脉体" panose="02000603000000000000" pitchFamily="2" charset="-122"/>
              <a:ea typeface="字制区喜脉体" panose="02000603000000000000" pitchFamily="2" charset="-122"/>
            </a:endParaRPr>
          </a:p>
          <a:p>
            <a:r>
              <a:rPr lang="en-US" altLang="zh-CN" b="1">
                <a:latin typeface="字制区喜脉体" panose="02000603000000000000" pitchFamily="2" charset="-122"/>
                <a:ea typeface="字制区喜脉体" panose="02000603000000000000" pitchFamily="2" charset="-122"/>
              </a:rPr>
              <a:t>2304 * 1500 / 32 = 108000</a:t>
            </a:r>
          </a:p>
        </p:txBody>
      </p:sp>
      <p:pic>
        <p:nvPicPr>
          <p:cNvPr id="11" name="图片 10"/>
          <p:cNvPicPr>
            <a:picLocks noChangeAspect="1"/>
          </p:cNvPicPr>
          <p:nvPr/>
        </p:nvPicPr>
        <p:blipFill>
          <a:blip r:embed="rId19"/>
          <a:stretch>
            <a:fillRect/>
          </a:stretch>
        </p:blipFill>
        <p:spPr>
          <a:xfrm>
            <a:off x="1312999" y="5013779"/>
            <a:ext cx="5454650" cy="12065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0510" y="93345"/>
            <a:ext cx="3446780" cy="583565"/>
          </a:xfrm>
          <a:prstGeom prst="rect">
            <a:avLst/>
          </a:prstGeom>
          <a:noFill/>
        </p:spPr>
        <p:txBody>
          <a:bodyPr wrap="square" rtlCol="0">
            <a:spAutoFit/>
          </a:bodyPr>
          <a:lstStyle/>
          <a:p>
            <a:r>
              <a:rPr lang="en-US" altLang="zh-CN" sz="3200" b="1">
                <a:latin typeface="字制区喜脉体" panose="02000603000000000000" pitchFamily="2" charset="-122"/>
                <a:ea typeface="字制区喜脉体" panose="02000603000000000000" pitchFamily="2" charset="-122"/>
              </a:rPr>
              <a:t>smem_store</a:t>
            </a:r>
          </a:p>
        </p:txBody>
      </p:sp>
      <p:sp>
        <p:nvSpPr>
          <p:cNvPr id="8" name="矩形 7"/>
          <p:cNvSpPr/>
          <p:nvPr/>
        </p:nvSpPr>
        <p:spPr>
          <a:xfrm>
            <a:off x="2906395" y="1033780"/>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9" name="矩形 8"/>
          <p:cNvSpPr/>
          <p:nvPr/>
        </p:nvSpPr>
        <p:spPr>
          <a:xfrm>
            <a:off x="2906395" y="103187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custDataLst>
              <p:tags r:id="rId1"/>
            </p:custDataLst>
          </p:nvPr>
        </p:nvSpPr>
        <p:spPr>
          <a:xfrm>
            <a:off x="3294380" y="2143125"/>
            <a:ext cx="35242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17</a:t>
            </a:r>
          </a:p>
        </p:txBody>
      </p:sp>
      <p:sp>
        <p:nvSpPr>
          <p:cNvPr id="5" name="矩形 4"/>
          <p:cNvSpPr/>
          <p:nvPr/>
        </p:nvSpPr>
        <p:spPr>
          <a:xfrm>
            <a:off x="823595" y="1033780"/>
            <a:ext cx="1160145" cy="113284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gmem</a:t>
            </a:r>
          </a:p>
        </p:txBody>
      </p:sp>
      <p:sp>
        <p:nvSpPr>
          <p:cNvPr id="6" name="矩形 5"/>
          <p:cNvSpPr/>
          <p:nvPr/>
        </p:nvSpPr>
        <p:spPr>
          <a:xfrm rot="5400000">
            <a:off x="1350645" y="506095"/>
            <a:ext cx="105410" cy="11607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custDataLst>
              <p:tags r:id="rId2"/>
            </p:custDataLst>
          </p:nvPr>
        </p:nvSpPr>
        <p:spPr>
          <a:xfrm>
            <a:off x="1210945" y="2166620"/>
            <a:ext cx="35242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2" name="文本框 1"/>
          <p:cNvSpPr txBox="1"/>
          <p:nvPr/>
        </p:nvSpPr>
        <p:spPr>
          <a:xfrm>
            <a:off x="927100" y="2713355"/>
            <a:ext cx="3427095" cy="1476375"/>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16 * 16 / 32 = 8 inst</a:t>
            </a:r>
          </a:p>
          <a:p>
            <a:r>
              <a:rPr lang="en-US" altLang="zh-CN">
                <a:latin typeface="字制区喜脉体" panose="02000603000000000000" pitchFamily="2" charset="-122"/>
                <a:ea typeface="字制区喜脉体" panose="02000603000000000000" pitchFamily="2" charset="-122"/>
              </a:rPr>
              <a:t>2 </a:t>
            </a:r>
            <a:r>
              <a:rPr lang="en-US" altLang="zh-CN">
                <a:latin typeface="字制区喜脉体" panose="02000603000000000000" pitchFamily="2" charset="-122"/>
                <a:ea typeface="字制区喜脉体" panose="02000603000000000000" pitchFamily="2" charset="-122"/>
                <a:sym typeface="+mn-ea"/>
              </a:rPr>
              <a:t>way-bank</a:t>
            </a:r>
          </a:p>
          <a:p>
            <a:r>
              <a:rPr lang="zh-CN" altLang="en-US">
                <a:latin typeface="字制区喜脉体" panose="02000603000000000000" pitchFamily="2" charset="-122"/>
                <a:ea typeface="字制区喜脉体" panose="02000603000000000000" pitchFamily="2" charset="-122"/>
              </a:rPr>
              <a:t>一共是</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warp</a:t>
            </a:r>
          </a:p>
          <a:p>
            <a:r>
              <a:rPr lang="en-US" altLang="zh-CN">
                <a:latin typeface="字制区喜脉体" panose="02000603000000000000" pitchFamily="2" charset="-122"/>
                <a:ea typeface="字制区喜脉体" panose="02000603000000000000" pitchFamily="2" charset="-122"/>
              </a:rPr>
              <a:t>Bank Confilcts </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 1 * 8 = 8</a:t>
            </a:r>
          </a:p>
          <a:p>
            <a:r>
              <a:rPr lang="en-US" altLang="zh-CN">
                <a:latin typeface="字制区喜脉体" panose="02000603000000000000" pitchFamily="2" charset="-122"/>
                <a:ea typeface="字制区喜脉体" panose="02000603000000000000" pitchFamily="2" charset="-122"/>
              </a:rPr>
              <a:t>wavefronts</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8 + 8 = 16</a:t>
            </a:r>
          </a:p>
        </p:txBody>
      </p:sp>
      <p:sp>
        <p:nvSpPr>
          <p:cNvPr id="31" name="矩形 30"/>
          <p:cNvSpPr/>
          <p:nvPr/>
        </p:nvSpPr>
        <p:spPr>
          <a:xfrm>
            <a:off x="5041265" y="1034415"/>
            <a:ext cx="1160145" cy="11328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smem</a:t>
            </a:r>
          </a:p>
        </p:txBody>
      </p:sp>
      <p:sp>
        <p:nvSpPr>
          <p:cNvPr id="32" name="矩形 31"/>
          <p:cNvSpPr/>
          <p:nvPr/>
        </p:nvSpPr>
        <p:spPr>
          <a:xfrm>
            <a:off x="5041265" y="1032510"/>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3" name="文本框 32"/>
          <p:cNvSpPr txBox="1"/>
          <p:nvPr>
            <p:custDataLst>
              <p:tags r:id="rId3"/>
            </p:custDataLst>
          </p:nvPr>
        </p:nvSpPr>
        <p:spPr>
          <a:xfrm>
            <a:off x="5429250" y="2143760"/>
            <a:ext cx="35242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17</a:t>
            </a:r>
          </a:p>
        </p:txBody>
      </p:sp>
      <p:sp>
        <p:nvSpPr>
          <p:cNvPr id="35" name="矩形 34"/>
          <p:cNvSpPr/>
          <p:nvPr/>
        </p:nvSpPr>
        <p:spPr>
          <a:xfrm>
            <a:off x="5168265" y="1031875"/>
            <a:ext cx="105410" cy="113538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6" name="文本框 35"/>
          <p:cNvSpPr txBox="1"/>
          <p:nvPr/>
        </p:nvSpPr>
        <p:spPr>
          <a:xfrm>
            <a:off x="4883785" y="818515"/>
            <a:ext cx="57785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warp</a:t>
            </a:r>
          </a:p>
        </p:txBody>
      </p:sp>
      <p:sp>
        <p:nvSpPr>
          <p:cNvPr id="37" name="文本框 36"/>
          <p:cNvSpPr txBox="1"/>
          <p:nvPr>
            <p:custDataLst>
              <p:tags r:id="rId4"/>
            </p:custDataLst>
          </p:nvPr>
        </p:nvSpPr>
        <p:spPr>
          <a:xfrm>
            <a:off x="2553970" y="1518285"/>
            <a:ext cx="352425" cy="246221"/>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39" name="矩形 138"/>
          <p:cNvSpPr/>
          <p:nvPr/>
        </p:nvSpPr>
        <p:spPr>
          <a:xfrm>
            <a:off x="7535545" y="1034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0" name="文本框 139"/>
          <p:cNvSpPr txBox="1"/>
          <p:nvPr/>
        </p:nvSpPr>
        <p:spPr>
          <a:xfrm>
            <a:off x="8923655" y="326708"/>
            <a:ext cx="525780" cy="245110"/>
          </a:xfrm>
          <a:prstGeom prst="rect">
            <a:avLst/>
          </a:prstGeom>
          <a:noFill/>
        </p:spPr>
        <p:txBody>
          <a:bodyPr wrap="square" rtlCol="0">
            <a:spAutoFit/>
          </a:bodyPr>
          <a:lstStyle/>
          <a:p>
            <a:pPr algn="ctr"/>
            <a:r>
              <a:rPr lang="en-US" altLang="zh-CN" sz="1000">
                <a:latin typeface="字制区喜脉体" panose="02000603000000000000" pitchFamily="2" charset="-122"/>
                <a:ea typeface="字制区喜脉体" panose="02000603000000000000" pitchFamily="2" charset="-122"/>
              </a:rPr>
              <a:t>32</a:t>
            </a:r>
          </a:p>
        </p:txBody>
      </p:sp>
      <p:sp>
        <p:nvSpPr>
          <p:cNvPr id="141" name="矩形 140"/>
          <p:cNvSpPr/>
          <p:nvPr/>
        </p:nvSpPr>
        <p:spPr>
          <a:xfrm>
            <a:off x="7535545" y="1161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2" name="矩形 141"/>
          <p:cNvSpPr/>
          <p:nvPr/>
        </p:nvSpPr>
        <p:spPr>
          <a:xfrm>
            <a:off x="7535545" y="1288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3" name="矩形 142"/>
          <p:cNvSpPr/>
          <p:nvPr/>
        </p:nvSpPr>
        <p:spPr>
          <a:xfrm>
            <a:off x="7535545" y="1415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4" name="矩形 143"/>
          <p:cNvSpPr/>
          <p:nvPr/>
        </p:nvSpPr>
        <p:spPr>
          <a:xfrm>
            <a:off x="7535545" y="1542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5" name="矩形 144"/>
          <p:cNvSpPr/>
          <p:nvPr/>
        </p:nvSpPr>
        <p:spPr>
          <a:xfrm>
            <a:off x="7535545" y="1669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6" name="矩形 145"/>
          <p:cNvSpPr/>
          <p:nvPr/>
        </p:nvSpPr>
        <p:spPr>
          <a:xfrm>
            <a:off x="7535545" y="1796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7" name="矩形 146"/>
          <p:cNvSpPr/>
          <p:nvPr/>
        </p:nvSpPr>
        <p:spPr>
          <a:xfrm>
            <a:off x="7535545" y="1923415"/>
            <a:ext cx="35598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8" name="矩形 147"/>
          <p:cNvSpPr/>
          <p:nvPr/>
        </p:nvSpPr>
        <p:spPr>
          <a:xfrm>
            <a:off x="7535545" y="2050415"/>
            <a:ext cx="1769110" cy="11112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49" name="矩形 148"/>
          <p:cNvSpPr/>
          <p:nvPr/>
        </p:nvSpPr>
        <p:spPr>
          <a:xfrm>
            <a:off x="7535545" y="10293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0" name="矩形 149"/>
          <p:cNvSpPr/>
          <p:nvPr/>
        </p:nvSpPr>
        <p:spPr>
          <a:xfrm>
            <a:off x="7649845" y="10293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1" name="矩形 150"/>
          <p:cNvSpPr/>
          <p:nvPr/>
        </p:nvSpPr>
        <p:spPr>
          <a:xfrm>
            <a:off x="9438005" y="102806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2" name="矩形 151"/>
          <p:cNvSpPr/>
          <p:nvPr/>
        </p:nvSpPr>
        <p:spPr>
          <a:xfrm>
            <a:off x="9552305" y="102806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3" name="矩形 152"/>
          <p:cNvSpPr/>
          <p:nvPr/>
        </p:nvSpPr>
        <p:spPr>
          <a:xfrm>
            <a:off x="7757795" y="116141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4" name="矩形 153"/>
          <p:cNvSpPr/>
          <p:nvPr/>
        </p:nvSpPr>
        <p:spPr>
          <a:xfrm>
            <a:off x="7872095" y="116141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5" name="矩形 154"/>
          <p:cNvSpPr/>
          <p:nvPr/>
        </p:nvSpPr>
        <p:spPr>
          <a:xfrm>
            <a:off x="9666605" y="116014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6" name="矩形 155"/>
          <p:cNvSpPr/>
          <p:nvPr/>
        </p:nvSpPr>
        <p:spPr>
          <a:xfrm>
            <a:off x="9780905" y="116014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7" name="矩形 156"/>
          <p:cNvSpPr/>
          <p:nvPr/>
        </p:nvSpPr>
        <p:spPr>
          <a:xfrm>
            <a:off x="7976235" y="12801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8" name="矩形 157"/>
          <p:cNvSpPr/>
          <p:nvPr/>
        </p:nvSpPr>
        <p:spPr>
          <a:xfrm>
            <a:off x="8090535" y="12801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59" name="矩形 158"/>
          <p:cNvSpPr/>
          <p:nvPr/>
        </p:nvSpPr>
        <p:spPr>
          <a:xfrm>
            <a:off x="9878695" y="127889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0" name="矩形 159"/>
          <p:cNvSpPr/>
          <p:nvPr/>
        </p:nvSpPr>
        <p:spPr>
          <a:xfrm>
            <a:off x="9992995" y="127889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1" name="矩形 160"/>
          <p:cNvSpPr/>
          <p:nvPr/>
        </p:nvSpPr>
        <p:spPr>
          <a:xfrm>
            <a:off x="8198485" y="14122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2" name="矩形 161"/>
          <p:cNvSpPr/>
          <p:nvPr/>
        </p:nvSpPr>
        <p:spPr>
          <a:xfrm>
            <a:off x="8312785" y="14122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3" name="矩形 162"/>
          <p:cNvSpPr/>
          <p:nvPr/>
        </p:nvSpPr>
        <p:spPr>
          <a:xfrm>
            <a:off x="10107295" y="14109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4" name="矩形 163"/>
          <p:cNvSpPr/>
          <p:nvPr/>
        </p:nvSpPr>
        <p:spPr>
          <a:xfrm>
            <a:off x="10221595" y="141097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5" name="矩形 164"/>
          <p:cNvSpPr/>
          <p:nvPr/>
        </p:nvSpPr>
        <p:spPr>
          <a:xfrm>
            <a:off x="8409305" y="15208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6" name="矩形 165"/>
          <p:cNvSpPr/>
          <p:nvPr/>
        </p:nvSpPr>
        <p:spPr>
          <a:xfrm>
            <a:off x="8523605" y="152082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7" name="矩形 166"/>
          <p:cNvSpPr/>
          <p:nvPr/>
        </p:nvSpPr>
        <p:spPr>
          <a:xfrm>
            <a:off x="10311765" y="1519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8" name="矩形 167"/>
          <p:cNvSpPr/>
          <p:nvPr/>
        </p:nvSpPr>
        <p:spPr>
          <a:xfrm>
            <a:off x="10426065" y="151955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9" name="矩形 168"/>
          <p:cNvSpPr/>
          <p:nvPr/>
        </p:nvSpPr>
        <p:spPr>
          <a:xfrm>
            <a:off x="8631555" y="16529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0" name="矩形 169"/>
          <p:cNvSpPr/>
          <p:nvPr/>
        </p:nvSpPr>
        <p:spPr>
          <a:xfrm>
            <a:off x="8745855" y="165290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1" name="矩形 170"/>
          <p:cNvSpPr/>
          <p:nvPr/>
        </p:nvSpPr>
        <p:spPr>
          <a:xfrm>
            <a:off x="10540365" y="1651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2" name="矩形 171"/>
          <p:cNvSpPr/>
          <p:nvPr/>
        </p:nvSpPr>
        <p:spPr>
          <a:xfrm>
            <a:off x="10654665" y="1651635"/>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3" name="矩形 172"/>
          <p:cNvSpPr/>
          <p:nvPr/>
        </p:nvSpPr>
        <p:spPr>
          <a:xfrm>
            <a:off x="8849995" y="17716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4" name="矩形 173"/>
          <p:cNvSpPr/>
          <p:nvPr/>
        </p:nvSpPr>
        <p:spPr>
          <a:xfrm>
            <a:off x="8964295" y="177165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5" name="矩形 174"/>
          <p:cNvSpPr/>
          <p:nvPr/>
        </p:nvSpPr>
        <p:spPr>
          <a:xfrm>
            <a:off x="10752455" y="17703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6" name="矩形 175"/>
          <p:cNvSpPr/>
          <p:nvPr/>
        </p:nvSpPr>
        <p:spPr>
          <a:xfrm>
            <a:off x="10866755" y="177038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7" name="矩形 176"/>
          <p:cNvSpPr/>
          <p:nvPr/>
        </p:nvSpPr>
        <p:spPr>
          <a:xfrm>
            <a:off x="9072245" y="19037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8" name="矩形 177"/>
          <p:cNvSpPr/>
          <p:nvPr/>
        </p:nvSpPr>
        <p:spPr>
          <a:xfrm>
            <a:off x="9186545" y="190373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9" name="矩形 178"/>
          <p:cNvSpPr/>
          <p:nvPr/>
        </p:nvSpPr>
        <p:spPr>
          <a:xfrm>
            <a:off x="10981055" y="190246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0" name="矩形 179"/>
          <p:cNvSpPr/>
          <p:nvPr/>
        </p:nvSpPr>
        <p:spPr>
          <a:xfrm>
            <a:off x="7535545" y="2034540"/>
            <a:ext cx="114300" cy="1111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cxnSp>
        <p:nvCxnSpPr>
          <p:cNvPr id="181" name="直接连接符 180"/>
          <p:cNvCxnSpPr/>
          <p:nvPr/>
        </p:nvCxnSpPr>
        <p:spPr>
          <a:xfrm>
            <a:off x="9299575" y="720725"/>
            <a:ext cx="5080" cy="1808480"/>
          </a:xfrm>
          <a:prstGeom prst="line">
            <a:avLst/>
          </a:prstGeom>
          <a:ln w="28575" cmpd="sng">
            <a:solidFill>
              <a:srgbClr val="FF0000"/>
            </a:solidFill>
            <a:prstDash val="sysDash"/>
          </a:ln>
        </p:spPr>
        <p:style>
          <a:lnRef idx="2">
            <a:schemeClr val="accent1"/>
          </a:lnRef>
          <a:fillRef idx="0">
            <a:srgbClr val="FFFFFF"/>
          </a:fillRef>
          <a:effectRef idx="0">
            <a:srgbClr val="FFFFFF"/>
          </a:effectRef>
          <a:fontRef idx="minor">
            <a:schemeClr val="tx1"/>
          </a:fontRef>
        </p:style>
      </p:cxnSp>
      <p:cxnSp>
        <p:nvCxnSpPr>
          <p:cNvPr id="182" name="直接连接符 181"/>
          <p:cNvCxnSpPr/>
          <p:nvPr/>
        </p:nvCxnSpPr>
        <p:spPr>
          <a:xfrm>
            <a:off x="9422765" y="720725"/>
            <a:ext cx="5080" cy="1808480"/>
          </a:xfrm>
          <a:prstGeom prst="line">
            <a:avLst/>
          </a:prstGeom>
          <a:ln w="28575" cmpd="sng">
            <a:solidFill>
              <a:srgbClr val="FF0000"/>
            </a:solidFill>
            <a:prstDash val="sysDash"/>
          </a:ln>
        </p:spPr>
        <p:style>
          <a:lnRef idx="2">
            <a:schemeClr val="accent1"/>
          </a:lnRef>
          <a:fillRef idx="0">
            <a:srgbClr val="FFFFFF"/>
          </a:fillRef>
          <a:effectRef idx="0">
            <a:srgbClr val="FFFFFF"/>
          </a:effectRef>
          <a:fontRef idx="minor">
            <a:schemeClr val="tx1"/>
          </a:fontRef>
        </p:style>
      </p:cxnSp>
      <p:pic>
        <p:nvPicPr>
          <p:cNvPr id="183" name="图片 182"/>
          <p:cNvPicPr>
            <a:picLocks noChangeAspect="1"/>
          </p:cNvPicPr>
          <p:nvPr/>
        </p:nvPicPr>
        <p:blipFill>
          <a:blip r:embed="rId6"/>
          <a:stretch>
            <a:fillRect/>
          </a:stretch>
        </p:blipFill>
        <p:spPr>
          <a:xfrm>
            <a:off x="4780915" y="2825750"/>
            <a:ext cx="5530850" cy="12065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3279-FA58-4A7B-B49F-0883CA82D7CF}"/>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DB499E15-F840-AE20-39CE-FFD75B965AB6}"/>
              </a:ext>
            </a:extLst>
          </p:cNvPr>
          <p:cNvSpPr txBox="1"/>
          <p:nvPr/>
        </p:nvSpPr>
        <p:spPr>
          <a:xfrm>
            <a:off x="1655617" y="3542145"/>
            <a:ext cx="9040092" cy="2460417"/>
          </a:xfrm>
          <a:prstGeom prst="rect">
            <a:avLst/>
          </a:prstGeom>
          <a:noFill/>
        </p:spPr>
        <p:txBody>
          <a:bodyPr wrap="square">
            <a:spAutoFit/>
          </a:bodyPr>
          <a:lstStyle/>
          <a:p>
            <a:pPr>
              <a:lnSpc>
                <a:spcPct val="150000"/>
              </a:lnSpc>
            </a:pPr>
            <a:r>
              <a:rPr lang="en-US" altLang="zh-CN" sz="5400">
                <a:latin typeface="字制区喜脉体" panose="02000603000000000000" pitchFamily="2" charset="-122"/>
                <a:ea typeface="字制区喜脉体" panose="02000603000000000000" pitchFamily="2" charset="-122"/>
              </a:rPr>
              <a:t>LLAMA.CPP</a:t>
            </a:r>
            <a:r>
              <a:rPr lang="zh-CN" altLang="en-US" sz="5400">
                <a:latin typeface="字制区喜脉体" panose="02000603000000000000" pitchFamily="2" charset="-122"/>
                <a:ea typeface="字制区喜脉体" panose="02000603000000000000" pitchFamily="2" charset="-122"/>
              </a:rPr>
              <a:t>源码逐行调试带读</a:t>
            </a:r>
            <a:endParaRPr lang="en-US" altLang="zh-CN" sz="5400">
              <a:latin typeface="字制区喜脉体" panose="02000603000000000000" pitchFamily="2" charset="-122"/>
              <a:ea typeface="字制区喜脉体" panose="02000603000000000000" pitchFamily="2" charset="-122"/>
            </a:endParaRPr>
          </a:p>
          <a:p>
            <a:pPr algn="ctr">
              <a:lnSpc>
                <a:spcPct val="150000"/>
              </a:lnSpc>
            </a:pPr>
            <a:r>
              <a:rPr lang="en-US" altLang="zh-CN" sz="5400">
                <a:latin typeface="字制区喜脉体" panose="02000603000000000000" pitchFamily="2" charset="-122"/>
                <a:ea typeface="字制区喜脉体" panose="02000603000000000000" pitchFamily="2" charset="-122"/>
              </a:rPr>
              <a:t>1.</a:t>
            </a:r>
            <a:r>
              <a:rPr lang="zh-CN" altLang="en-US" sz="5400">
                <a:latin typeface="字制区喜脉体" panose="02000603000000000000" pitchFamily="2" charset="-122"/>
                <a:ea typeface="字制区喜脉体" panose="02000603000000000000" pitchFamily="2" charset="-122"/>
              </a:rPr>
              <a:t>源码结构解析</a:t>
            </a:r>
          </a:p>
        </p:txBody>
      </p:sp>
      <p:pic>
        <p:nvPicPr>
          <p:cNvPr id="1026" name="Picture 2" descr="llama">
            <a:extLst>
              <a:ext uri="{FF2B5EF4-FFF2-40B4-BE49-F238E27FC236}">
                <a16:creationId xmlns:a16="http://schemas.microsoft.com/office/drawing/2014/main" id="{990DF859-9882-4767-C1CE-290042839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690" y="745066"/>
            <a:ext cx="8640619" cy="288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3264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stretch>
            <a:fillRect/>
          </a:stretch>
        </p:blipFill>
        <p:spPr>
          <a:xfrm>
            <a:off x="4514850" y="2669406"/>
            <a:ext cx="2534016" cy="730140"/>
          </a:xfrm>
          <a:prstGeom prst="rect">
            <a:avLst/>
          </a:prstGeom>
        </p:spPr>
      </p:pic>
      <p:pic>
        <p:nvPicPr>
          <p:cNvPr id="31" name="图片 30"/>
          <p:cNvPicPr>
            <a:picLocks noChangeAspect="1"/>
          </p:cNvPicPr>
          <p:nvPr/>
        </p:nvPicPr>
        <p:blipFill>
          <a:blip r:embed="rId4"/>
          <a:stretch>
            <a:fillRect/>
          </a:stretch>
        </p:blipFill>
        <p:spPr>
          <a:xfrm>
            <a:off x="598026" y="3783749"/>
            <a:ext cx="3577641" cy="567379"/>
          </a:xfrm>
          <a:prstGeom prst="rect">
            <a:avLst/>
          </a:prstGeom>
        </p:spPr>
      </p:pic>
      <p:sp>
        <p:nvSpPr>
          <p:cNvPr id="2" name="文本框 1"/>
          <p:cNvSpPr txBox="1"/>
          <p:nvPr/>
        </p:nvSpPr>
        <p:spPr>
          <a:xfrm>
            <a:off x="198120" y="249555"/>
            <a:ext cx="3107788" cy="369332"/>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llama.cpp_register_backend</a:t>
            </a:r>
          </a:p>
        </p:txBody>
      </p:sp>
      <p:pic>
        <p:nvPicPr>
          <p:cNvPr id="6" name="图片 5"/>
          <p:cNvPicPr>
            <a:picLocks noChangeAspect="1"/>
          </p:cNvPicPr>
          <p:nvPr/>
        </p:nvPicPr>
        <p:blipFill>
          <a:blip r:embed="rId5"/>
          <a:stretch>
            <a:fillRect/>
          </a:stretch>
        </p:blipFill>
        <p:spPr>
          <a:xfrm>
            <a:off x="609868" y="2857534"/>
            <a:ext cx="3550920" cy="685800"/>
          </a:xfrm>
          <a:prstGeom prst="rect">
            <a:avLst/>
          </a:prstGeom>
        </p:spPr>
      </p:pic>
      <p:sp>
        <p:nvSpPr>
          <p:cNvPr id="13" name="五角星 13"/>
          <p:cNvSpPr/>
          <p:nvPr/>
        </p:nvSpPr>
        <p:spPr>
          <a:xfrm>
            <a:off x="4609658" y="2857534"/>
            <a:ext cx="293717" cy="285870"/>
          </a:xfrm>
          <a:prstGeom prst="star5">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nvSpPr>
        <p:spPr>
          <a:xfrm>
            <a:off x="548908" y="2794035"/>
            <a:ext cx="3724275" cy="1633294"/>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6"/>
          <a:stretch>
            <a:fillRect/>
          </a:stretch>
        </p:blipFill>
        <p:spPr>
          <a:xfrm>
            <a:off x="4514850" y="3544047"/>
            <a:ext cx="2809524" cy="1050891"/>
          </a:xfrm>
          <a:prstGeom prst="rect">
            <a:avLst/>
          </a:prstGeom>
        </p:spPr>
      </p:pic>
      <p:cxnSp>
        <p:nvCxnSpPr>
          <p:cNvPr id="5" name="直接箭头连接符 4"/>
          <p:cNvCxnSpPr/>
          <p:nvPr/>
        </p:nvCxnSpPr>
        <p:spPr>
          <a:xfrm flipV="1">
            <a:off x="3762741" y="2794035"/>
            <a:ext cx="993775" cy="122451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8" name="直接箭头连接符 27"/>
          <p:cNvCxnSpPr/>
          <p:nvPr/>
        </p:nvCxnSpPr>
        <p:spPr>
          <a:xfrm flipV="1">
            <a:off x="3615882" y="3810846"/>
            <a:ext cx="993776" cy="35220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35" name="图片 34"/>
          <p:cNvPicPr>
            <a:picLocks noChangeAspect="1"/>
          </p:cNvPicPr>
          <p:nvPr/>
        </p:nvPicPr>
        <p:blipFill>
          <a:blip r:embed="rId7"/>
          <a:stretch>
            <a:fillRect/>
          </a:stretch>
        </p:blipFill>
        <p:spPr>
          <a:xfrm>
            <a:off x="7214333" y="2642997"/>
            <a:ext cx="3377833" cy="675567"/>
          </a:xfrm>
          <a:prstGeom prst="rect">
            <a:avLst/>
          </a:prstGeom>
        </p:spPr>
      </p:pic>
      <p:cxnSp>
        <p:nvCxnSpPr>
          <p:cNvPr id="36" name="直接箭头连接符 35"/>
          <p:cNvCxnSpPr/>
          <p:nvPr/>
        </p:nvCxnSpPr>
        <p:spPr>
          <a:xfrm flipV="1">
            <a:off x="6616357" y="2778557"/>
            <a:ext cx="758264" cy="202223"/>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39" name="图片 38"/>
          <p:cNvPicPr>
            <a:picLocks noChangeAspect="1"/>
          </p:cNvPicPr>
          <p:nvPr/>
        </p:nvPicPr>
        <p:blipFill>
          <a:blip r:embed="rId8"/>
          <a:stretch>
            <a:fillRect/>
          </a:stretch>
        </p:blipFill>
        <p:spPr>
          <a:xfrm>
            <a:off x="7944216" y="1130473"/>
            <a:ext cx="3314700" cy="685800"/>
          </a:xfrm>
          <a:prstGeom prst="rect">
            <a:avLst/>
          </a:prstGeom>
        </p:spPr>
      </p:pic>
      <p:pic>
        <p:nvPicPr>
          <p:cNvPr id="40" name="图片 39"/>
          <p:cNvPicPr>
            <a:picLocks noChangeAspect="1"/>
          </p:cNvPicPr>
          <p:nvPr/>
        </p:nvPicPr>
        <p:blipFill>
          <a:blip r:embed="rId9"/>
          <a:stretch>
            <a:fillRect/>
          </a:stretch>
        </p:blipFill>
        <p:spPr>
          <a:xfrm>
            <a:off x="4514850" y="1016173"/>
            <a:ext cx="3162300" cy="914400"/>
          </a:xfrm>
          <a:prstGeom prst="rect">
            <a:avLst/>
          </a:prstGeom>
        </p:spPr>
      </p:pic>
      <p:cxnSp>
        <p:nvCxnSpPr>
          <p:cNvPr id="43" name="直接箭头连接符 42"/>
          <p:cNvCxnSpPr/>
          <p:nvPr/>
        </p:nvCxnSpPr>
        <p:spPr>
          <a:xfrm flipV="1">
            <a:off x="8257685" y="1451770"/>
            <a:ext cx="0" cy="1691634"/>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flipV="1">
            <a:off x="4756516" y="1275351"/>
            <a:ext cx="881794" cy="2976759"/>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9" name="直接箭头连接符 48"/>
          <p:cNvCxnSpPr/>
          <p:nvPr/>
        </p:nvCxnSpPr>
        <p:spPr>
          <a:xfrm flipH="1">
            <a:off x="4903375" y="1574314"/>
            <a:ext cx="6078460" cy="2148962"/>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52" name="图片 51"/>
          <p:cNvPicPr>
            <a:picLocks noChangeAspect="1"/>
          </p:cNvPicPr>
          <p:nvPr/>
        </p:nvPicPr>
        <p:blipFill>
          <a:blip r:embed="rId10"/>
          <a:stretch>
            <a:fillRect/>
          </a:stretch>
        </p:blipFill>
        <p:spPr>
          <a:xfrm>
            <a:off x="4514850" y="5030826"/>
            <a:ext cx="3685714" cy="476190"/>
          </a:xfrm>
          <a:prstGeom prst="rect">
            <a:avLst/>
          </a:prstGeom>
        </p:spPr>
      </p:pic>
      <p:sp>
        <p:nvSpPr>
          <p:cNvPr id="53" name="文本框 52"/>
          <p:cNvSpPr txBox="1"/>
          <p:nvPr/>
        </p:nvSpPr>
        <p:spPr>
          <a:xfrm>
            <a:off x="8582391" y="5045351"/>
            <a:ext cx="1019175"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NULL</a:t>
            </a:r>
            <a:endParaRPr lang="zh-CN" altLang="en-US" sz="2400" b="1">
              <a:latin typeface="字制区喜脉体" panose="02000603000000000000" pitchFamily="2" charset="-122"/>
              <a:ea typeface="字制区喜脉体" panose="02000603000000000000" pitchFamily="2" charset="-122"/>
            </a:endParaRPr>
          </a:p>
        </p:txBody>
      </p:sp>
      <p:cxnSp>
        <p:nvCxnSpPr>
          <p:cNvPr id="54" name="直接箭头连接符 53"/>
          <p:cNvCxnSpPr/>
          <p:nvPr/>
        </p:nvCxnSpPr>
        <p:spPr>
          <a:xfrm flipH="1">
            <a:off x="4998182" y="4374654"/>
            <a:ext cx="640128" cy="656172"/>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57" name="直接箭头连接符 56"/>
          <p:cNvCxnSpPr/>
          <p:nvPr/>
        </p:nvCxnSpPr>
        <p:spPr>
          <a:xfrm>
            <a:off x="8127771" y="3174849"/>
            <a:ext cx="845145" cy="1870502"/>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59" name="直接箭头连接符 58"/>
          <p:cNvCxnSpPr/>
          <p:nvPr/>
        </p:nvCxnSpPr>
        <p:spPr>
          <a:xfrm flipV="1">
            <a:off x="6450923" y="2763730"/>
            <a:ext cx="938577" cy="138634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1128" y="443345"/>
            <a:ext cx="1256145" cy="369332"/>
          </a:xfrm>
          <a:prstGeom prst="rect">
            <a:avLst/>
          </a:prstGeom>
          <a:noFill/>
        </p:spPr>
        <p:txBody>
          <a:bodyPr wrap="square" rtlCol="0">
            <a:spAutoFit/>
          </a:bodyPr>
          <a:lstStyle/>
          <a:p>
            <a:r>
              <a:rPr lang="en-US" altLang="zh-CN"/>
              <a:t>ggml_ctx</a:t>
            </a:r>
            <a:endParaRPr lang="zh-CN" altLang="en-US"/>
          </a:p>
        </p:txBody>
      </p:sp>
      <p:sp>
        <p:nvSpPr>
          <p:cNvPr id="5" name="矩形 4"/>
          <p:cNvSpPr/>
          <p:nvPr/>
        </p:nvSpPr>
        <p:spPr>
          <a:xfrm>
            <a:off x="1938037" y="465332"/>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t>……</a:t>
            </a:r>
            <a:endParaRPr lang="en-US" altLang="zh-CN" sz="1800" b="1"/>
          </a:p>
        </p:txBody>
      </p:sp>
      <p:sp>
        <p:nvSpPr>
          <p:cNvPr id="6" name="矩形 5"/>
          <p:cNvSpPr/>
          <p:nvPr/>
        </p:nvSpPr>
        <p:spPr>
          <a:xfrm>
            <a:off x="1946610" y="49985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 name="矩形 6"/>
          <p:cNvSpPr/>
          <p:nvPr/>
        </p:nvSpPr>
        <p:spPr>
          <a:xfrm>
            <a:off x="2306020" y="49985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 name="矩形 7"/>
          <p:cNvSpPr/>
          <p:nvPr/>
        </p:nvSpPr>
        <p:spPr>
          <a:xfrm>
            <a:off x="2768935" y="51116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9" name="矩形 8"/>
          <p:cNvSpPr/>
          <p:nvPr/>
        </p:nvSpPr>
        <p:spPr>
          <a:xfrm>
            <a:off x="3128345" y="51116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 name="矩形 9"/>
          <p:cNvSpPr/>
          <p:nvPr/>
        </p:nvSpPr>
        <p:spPr>
          <a:xfrm>
            <a:off x="3591260" y="51116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 name="矩形 10"/>
          <p:cNvSpPr/>
          <p:nvPr/>
        </p:nvSpPr>
        <p:spPr>
          <a:xfrm>
            <a:off x="3950670" y="51116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2" name="矩形 11"/>
          <p:cNvSpPr/>
          <p:nvPr/>
        </p:nvSpPr>
        <p:spPr>
          <a:xfrm>
            <a:off x="4413585" y="51116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 name="矩形 12"/>
          <p:cNvSpPr/>
          <p:nvPr/>
        </p:nvSpPr>
        <p:spPr>
          <a:xfrm>
            <a:off x="4772995" y="51116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2" name="矩形 21"/>
          <p:cNvSpPr/>
          <p:nvPr/>
        </p:nvSpPr>
        <p:spPr>
          <a:xfrm>
            <a:off x="7137892" y="49493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3" name="矩形 22"/>
          <p:cNvSpPr/>
          <p:nvPr/>
        </p:nvSpPr>
        <p:spPr>
          <a:xfrm>
            <a:off x="7497302" y="49493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4" name="矩形 23"/>
          <p:cNvSpPr/>
          <p:nvPr/>
        </p:nvSpPr>
        <p:spPr>
          <a:xfrm>
            <a:off x="7960217" y="5062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5" name="矩形 24"/>
          <p:cNvSpPr/>
          <p:nvPr/>
        </p:nvSpPr>
        <p:spPr>
          <a:xfrm>
            <a:off x="8319627" y="50624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6" name="矩形 25"/>
          <p:cNvSpPr/>
          <p:nvPr/>
        </p:nvSpPr>
        <p:spPr>
          <a:xfrm>
            <a:off x="8782542" y="5062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7" name="矩形 26"/>
          <p:cNvSpPr/>
          <p:nvPr/>
        </p:nvSpPr>
        <p:spPr>
          <a:xfrm>
            <a:off x="9141952" y="50624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8" name="矩形 27"/>
          <p:cNvSpPr/>
          <p:nvPr/>
        </p:nvSpPr>
        <p:spPr>
          <a:xfrm>
            <a:off x="9604867" y="5062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9" name="矩形 28"/>
          <p:cNvSpPr/>
          <p:nvPr/>
        </p:nvSpPr>
        <p:spPr>
          <a:xfrm>
            <a:off x="9964277" y="50624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0" name="文本框 29"/>
          <p:cNvSpPr txBox="1"/>
          <p:nvPr/>
        </p:nvSpPr>
        <p:spPr>
          <a:xfrm>
            <a:off x="5235910" y="905286"/>
            <a:ext cx="1717964" cy="369332"/>
          </a:xfrm>
          <a:prstGeom prst="rect">
            <a:avLst/>
          </a:prstGeom>
          <a:noFill/>
        </p:spPr>
        <p:txBody>
          <a:bodyPr wrap="square" rtlCol="0">
            <a:spAutoFit/>
          </a:bodyPr>
          <a:lstStyle/>
          <a:p>
            <a:r>
              <a:rPr lang="en-US" altLang="zh-CN"/>
              <a:t>219</a:t>
            </a:r>
            <a:r>
              <a:rPr lang="zh-CN" altLang="en-US"/>
              <a:t>个</a:t>
            </a:r>
            <a:r>
              <a:rPr lang="en-US" altLang="zh-CN"/>
              <a:t>tensor</a:t>
            </a:r>
            <a:endParaRPr lang="zh-CN" altLang="en-US"/>
          </a:p>
        </p:txBody>
      </p:sp>
      <p:sp>
        <p:nvSpPr>
          <p:cNvPr id="31" name="文本框 30"/>
          <p:cNvSpPr txBox="1"/>
          <p:nvPr/>
        </p:nvSpPr>
        <p:spPr>
          <a:xfrm>
            <a:off x="591127" y="1408790"/>
            <a:ext cx="8931563" cy="369332"/>
          </a:xfrm>
          <a:prstGeom prst="rect">
            <a:avLst/>
          </a:prstGeom>
          <a:noFill/>
        </p:spPr>
        <p:txBody>
          <a:bodyPr wrap="square" rtlCol="0">
            <a:spAutoFit/>
          </a:bodyPr>
          <a:lstStyle/>
          <a:p>
            <a:r>
              <a:rPr lang="zh-CN" altLang="en-US"/>
              <a:t>这个是在构造</a:t>
            </a:r>
            <a:r>
              <a:rPr lang="en-US" altLang="zh-CN"/>
              <a:t>llama_model_loader ml</a:t>
            </a:r>
            <a:r>
              <a:rPr lang="zh-CN" altLang="en-US"/>
              <a:t>的时候创建的，</a:t>
            </a:r>
            <a:r>
              <a:rPr lang="en-US" altLang="zh-CN"/>
              <a:t>ml</a:t>
            </a:r>
            <a:r>
              <a:rPr lang="zh-CN" altLang="en-US"/>
              <a:t>是临时变量，用完就销毁！</a:t>
            </a:r>
          </a:p>
        </p:txBody>
      </p:sp>
      <p:sp>
        <p:nvSpPr>
          <p:cNvPr id="33" name="文本框 32"/>
          <p:cNvSpPr txBox="1"/>
          <p:nvPr/>
        </p:nvSpPr>
        <p:spPr>
          <a:xfrm>
            <a:off x="591127" y="1869688"/>
            <a:ext cx="6807200" cy="369332"/>
          </a:xfrm>
          <a:prstGeom prst="rect">
            <a:avLst/>
          </a:prstGeom>
          <a:noFill/>
        </p:spPr>
        <p:txBody>
          <a:bodyPr wrap="square">
            <a:spAutoFit/>
          </a:bodyPr>
          <a:lstStyle/>
          <a:p>
            <a:r>
              <a:rPr lang="en-US" altLang="zh-CN"/>
              <a:t>llama_model_loader</a:t>
            </a:r>
            <a:r>
              <a:rPr lang="zh-CN" altLang="en-US"/>
              <a:t>这个类的对象涵盖了</a:t>
            </a:r>
            <a:r>
              <a:rPr lang="en-US" altLang="zh-CN"/>
              <a:t>gguf</a:t>
            </a:r>
            <a:r>
              <a:rPr lang="zh-CN" altLang="en-US"/>
              <a:t>模型文件的全部信息</a:t>
            </a:r>
            <a:r>
              <a:rPr lang="en-US" altLang="zh-CN"/>
              <a:t> </a:t>
            </a:r>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3192" y="2763744"/>
            <a:ext cx="5902570" cy="348813"/>
          </a:xfrm>
          <a:prstGeom prst="rect">
            <a:avLst/>
          </a:prstGeom>
          <a:noFill/>
        </p:spPr>
        <p:txBody>
          <a:bodyPr wrap="square">
            <a:spAutoFit/>
          </a:bodyPr>
          <a:lstStyle/>
          <a:p>
            <a:pPr>
              <a:lnSpc>
                <a:spcPts val="2025"/>
              </a:lnSpc>
            </a:pPr>
            <a:r>
              <a:rPr lang="en-US" altLang="zh-CN" b="0">
                <a:solidFill>
                  <a:srgbClr val="4EC9B0"/>
                </a:solidFill>
                <a:effectLst/>
                <a:latin typeface="Consolas" panose="020B0609020204030204" pitchFamily="49" charset="0"/>
              </a:rPr>
              <a:t>llama_model-&gt;impl</a:t>
            </a:r>
            <a:r>
              <a:rPr lang="en-US" altLang="zh-CN">
                <a:solidFill>
                  <a:srgbClr val="CCCCCC"/>
                </a:solidFill>
                <a:latin typeface="Consolas" panose="020B0609020204030204" pitchFamily="49" charset="0"/>
              </a:rPr>
              <a:t>-&gt;</a:t>
            </a:r>
            <a:r>
              <a:rPr lang="en-US" altLang="zh-CN" b="0">
                <a:solidFill>
                  <a:srgbClr val="4EC9B0"/>
                </a:solidFill>
                <a:effectLst/>
                <a:latin typeface="Consolas" panose="020B0609020204030204" pitchFamily="49" charset="0"/>
              </a:rPr>
              <a:t>buft_list_t </a:t>
            </a:r>
            <a:r>
              <a:rPr lang="en-US" altLang="zh-CN" b="0">
                <a:solidFill>
                  <a:srgbClr val="9CDCFE"/>
                </a:solidFill>
                <a:effectLst/>
                <a:latin typeface="Consolas" panose="020B0609020204030204" pitchFamily="49" charset="0"/>
              </a:rPr>
              <a:t>cpu_buft_list</a:t>
            </a:r>
            <a:r>
              <a:rPr lang="en-US" altLang="zh-CN">
                <a:solidFill>
                  <a:srgbClr val="CCCCCC"/>
                </a:solidFill>
                <a:latin typeface="Consolas" panose="020B0609020204030204" pitchFamily="49" charset="0"/>
              </a:rPr>
              <a:t>;</a:t>
            </a:r>
            <a:endParaRPr lang="en-US" altLang="zh-CN" b="0">
              <a:solidFill>
                <a:srgbClr val="CCCCCC"/>
              </a:solidFill>
              <a:effectLst/>
              <a:latin typeface="Consolas" panose="020B0609020204030204" pitchFamily="49" charset="0"/>
            </a:endParaRPr>
          </a:p>
        </p:txBody>
      </p:sp>
      <p:pic>
        <p:nvPicPr>
          <p:cNvPr id="6" name="图片 5"/>
          <p:cNvPicPr>
            <a:picLocks noChangeAspect="1"/>
          </p:cNvPicPr>
          <p:nvPr/>
        </p:nvPicPr>
        <p:blipFill>
          <a:blip r:embed="rId2"/>
          <a:stretch>
            <a:fillRect/>
          </a:stretch>
        </p:blipFill>
        <p:spPr>
          <a:xfrm>
            <a:off x="582469" y="690485"/>
            <a:ext cx="7980952" cy="495238"/>
          </a:xfrm>
          <a:prstGeom prst="rect">
            <a:avLst/>
          </a:prstGeom>
        </p:spPr>
      </p:pic>
      <p:pic>
        <p:nvPicPr>
          <p:cNvPr id="8" name="图片 7"/>
          <p:cNvPicPr>
            <a:picLocks noChangeAspect="1"/>
          </p:cNvPicPr>
          <p:nvPr/>
        </p:nvPicPr>
        <p:blipFill>
          <a:blip r:embed="rId3"/>
          <a:stretch>
            <a:fillRect/>
          </a:stretch>
        </p:blipFill>
        <p:spPr>
          <a:xfrm>
            <a:off x="582469" y="1217727"/>
            <a:ext cx="4066667" cy="1104762"/>
          </a:xfrm>
          <a:prstGeom prst="rect">
            <a:avLst/>
          </a:prstGeom>
        </p:spPr>
      </p:pic>
      <p:pic>
        <p:nvPicPr>
          <p:cNvPr id="10" name="图片 9"/>
          <p:cNvPicPr>
            <a:picLocks noChangeAspect="1"/>
          </p:cNvPicPr>
          <p:nvPr/>
        </p:nvPicPr>
        <p:blipFill>
          <a:blip r:embed="rId4"/>
          <a:stretch>
            <a:fillRect/>
          </a:stretch>
        </p:blipFill>
        <p:spPr>
          <a:xfrm>
            <a:off x="2615803" y="3147639"/>
            <a:ext cx="5733333" cy="238095"/>
          </a:xfrm>
          <a:prstGeom prst="rect">
            <a:avLst/>
          </a:prstGeom>
        </p:spPr>
      </p:pic>
      <p:pic>
        <p:nvPicPr>
          <p:cNvPr id="12" name="图片 11"/>
          <p:cNvPicPr>
            <a:picLocks noChangeAspect="1"/>
          </p:cNvPicPr>
          <p:nvPr/>
        </p:nvPicPr>
        <p:blipFill>
          <a:blip r:embed="rId5"/>
          <a:stretch>
            <a:fillRect/>
          </a:stretch>
        </p:blipFill>
        <p:spPr>
          <a:xfrm>
            <a:off x="2615803" y="3474839"/>
            <a:ext cx="2342857" cy="200000"/>
          </a:xfrm>
          <a:prstGeom prst="rect">
            <a:avLst/>
          </a:prstGeom>
        </p:spPr>
      </p:pic>
      <p:pic>
        <p:nvPicPr>
          <p:cNvPr id="15" name="图片 14"/>
          <p:cNvPicPr>
            <a:picLocks noChangeAspect="1"/>
          </p:cNvPicPr>
          <p:nvPr/>
        </p:nvPicPr>
        <p:blipFill>
          <a:blip r:embed="rId5"/>
          <a:stretch>
            <a:fillRect/>
          </a:stretch>
        </p:blipFill>
        <p:spPr>
          <a:xfrm>
            <a:off x="2615803" y="3771935"/>
            <a:ext cx="2342857" cy="200000"/>
          </a:xfrm>
          <a:prstGeom prst="rect">
            <a:avLst/>
          </a:prstGeom>
        </p:spPr>
      </p:pic>
      <p:sp>
        <p:nvSpPr>
          <p:cNvPr id="16" name="文本框 15"/>
          <p:cNvSpPr txBox="1"/>
          <p:nvPr/>
        </p:nvSpPr>
        <p:spPr>
          <a:xfrm>
            <a:off x="1943705" y="2842112"/>
            <a:ext cx="713257" cy="1296637"/>
          </a:xfrm>
          <a:prstGeom prst="rect">
            <a:avLst/>
          </a:prstGeom>
          <a:noFill/>
        </p:spPr>
        <p:txBody>
          <a:bodyPr wrap="square" rtlCol="0">
            <a:spAutoFit/>
          </a:bodyPr>
          <a:lstStyle/>
          <a:p>
            <a:pPr>
              <a:lnSpc>
                <a:spcPct val="150000"/>
              </a:lnSpc>
            </a:pPr>
            <a:r>
              <a:rPr lang="en-US" altLang="zh-CN"/>
              <a:t>cpu</a:t>
            </a:r>
          </a:p>
          <a:p>
            <a:pPr>
              <a:lnSpc>
                <a:spcPct val="150000"/>
              </a:lnSpc>
            </a:pPr>
            <a:r>
              <a:rPr lang="en-US" altLang="zh-CN"/>
              <a:t>gpu</a:t>
            </a:r>
          </a:p>
          <a:p>
            <a:pPr>
              <a:lnSpc>
                <a:spcPct val="150000"/>
              </a:lnSpc>
            </a:pPr>
            <a:r>
              <a:rPr lang="en-US" altLang="zh-CN"/>
              <a:t>cpu</a:t>
            </a:r>
            <a:endParaRPr lang="zh-CN" altLang="en-US"/>
          </a:p>
        </p:txBody>
      </p:sp>
      <p:sp>
        <p:nvSpPr>
          <p:cNvPr id="17" name="文本框 16"/>
          <p:cNvSpPr txBox="1"/>
          <p:nvPr/>
        </p:nvSpPr>
        <p:spPr>
          <a:xfrm>
            <a:off x="293369" y="4138749"/>
            <a:ext cx="11567161" cy="348813"/>
          </a:xfrm>
          <a:prstGeom prst="rect">
            <a:avLst/>
          </a:prstGeom>
          <a:noFill/>
        </p:spPr>
        <p:txBody>
          <a:bodyPr wrap="square">
            <a:spAutoFit/>
          </a:bodyPr>
          <a:lstStyle/>
          <a:p>
            <a:pPr>
              <a:lnSpc>
                <a:spcPts val="2025"/>
              </a:lnSpc>
            </a:pPr>
            <a:r>
              <a:rPr lang="en-US" altLang="zh-CN" b="0">
                <a:solidFill>
                  <a:srgbClr val="4EC9B0"/>
                </a:solidFill>
                <a:effectLst/>
                <a:latin typeface="Consolas" panose="020B0609020204030204" pitchFamily="49" charset="0"/>
              </a:rPr>
              <a:t>llama_model-&gt;impl</a:t>
            </a:r>
            <a:r>
              <a:rPr lang="en-US" altLang="zh-CN">
                <a:solidFill>
                  <a:srgbClr val="CCCCCC"/>
                </a:solidFill>
                <a:latin typeface="Consolas" panose="020B0609020204030204" pitchFamily="49" charset="0"/>
              </a:rPr>
              <a:t>-&gt;</a:t>
            </a:r>
            <a:r>
              <a:rPr lang="de-DE" altLang="zh-CN" b="0">
                <a:solidFill>
                  <a:srgbClr val="4EC9B0"/>
                </a:solidFill>
                <a:effectLst/>
                <a:latin typeface="Consolas" panose="020B0609020204030204" pitchFamily="49" charset="0"/>
              </a:rPr>
              <a:t>std</a:t>
            </a:r>
            <a:r>
              <a:rPr lang="de-DE" altLang="zh-CN" b="0">
                <a:solidFill>
                  <a:srgbClr val="CCCCCC"/>
                </a:solidFill>
                <a:effectLst/>
                <a:latin typeface="Consolas" panose="020B0609020204030204" pitchFamily="49" charset="0"/>
              </a:rPr>
              <a:t>::</a:t>
            </a:r>
            <a:r>
              <a:rPr lang="de-DE" altLang="zh-CN" b="0">
                <a:solidFill>
                  <a:srgbClr val="4EC9B0"/>
                </a:solidFill>
                <a:effectLst/>
                <a:latin typeface="Consolas" panose="020B0609020204030204" pitchFamily="49" charset="0"/>
              </a:rPr>
              <a:t>map</a:t>
            </a:r>
            <a:r>
              <a:rPr lang="de-DE" altLang="zh-CN" b="0">
                <a:solidFill>
                  <a:srgbClr val="D4D4D4"/>
                </a:solidFill>
                <a:effectLst/>
                <a:latin typeface="Consolas" panose="020B0609020204030204" pitchFamily="49" charset="0"/>
              </a:rPr>
              <a:t>&lt;</a:t>
            </a:r>
            <a:r>
              <a:rPr lang="de-DE" altLang="zh-CN" b="0">
                <a:solidFill>
                  <a:srgbClr val="4EC9B0"/>
                </a:solidFill>
                <a:effectLst/>
                <a:latin typeface="Consolas" panose="020B0609020204030204" pitchFamily="49" charset="0"/>
              </a:rPr>
              <a:t>ggml_backend_dev_t</a:t>
            </a:r>
            <a:r>
              <a:rPr lang="de-DE" altLang="zh-CN" b="0">
                <a:solidFill>
                  <a:srgbClr val="CCCCCC"/>
                </a:solidFill>
                <a:effectLst/>
                <a:latin typeface="Consolas" panose="020B0609020204030204" pitchFamily="49" charset="0"/>
              </a:rPr>
              <a:t>, </a:t>
            </a:r>
            <a:r>
              <a:rPr lang="de-DE" altLang="zh-CN" b="0">
                <a:solidFill>
                  <a:srgbClr val="4EC9B0"/>
                </a:solidFill>
                <a:effectLst/>
                <a:latin typeface="Consolas" panose="020B0609020204030204" pitchFamily="49" charset="0"/>
              </a:rPr>
              <a:t>buft_list_t</a:t>
            </a:r>
            <a:r>
              <a:rPr lang="de-DE" altLang="zh-CN" b="0">
                <a:solidFill>
                  <a:srgbClr val="D4D4D4"/>
                </a:solidFill>
                <a:effectLst/>
                <a:latin typeface="Consolas" panose="020B0609020204030204" pitchFamily="49" charset="0"/>
              </a:rPr>
              <a:t>&gt;</a:t>
            </a:r>
            <a:r>
              <a:rPr lang="de-DE" altLang="zh-CN">
                <a:solidFill>
                  <a:srgbClr val="CCCCCC"/>
                </a:solidFill>
                <a:latin typeface="Consolas" panose="020B0609020204030204" pitchFamily="49" charset="0"/>
              </a:rPr>
              <a:t> </a:t>
            </a:r>
            <a:r>
              <a:rPr lang="en-US" altLang="zh-CN">
                <a:solidFill>
                  <a:srgbClr val="9CDCFE"/>
                </a:solidFill>
                <a:latin typeface="Consolas" panose="020B0609020204030204" pitchFamily="49" charset="0"/>
              </a:rPr>
              <a:t>g</a:t>
            </a:r>
            <a:r>
              <a:rPr lang="en-US" altLang="zh-CN" b="0">
                <a:solidFill>
                  <a:srgbClr val="9CDCFE"/>
                </a:solidFill>
                <a:effectLst/>
                <a:latin typeface="Consolas" panose="020B0609020204030204" pitchFamily="49" charset="0"/>
              </a:rPr>
              <a:t>pu_buft_list</a:t>
            </a:r>
            <a:r>
              <a:rPr lang="en-US" altLang="zh-CN">
                <a:solidFill>
                  <a:srgbClr val="CCCCCC"/>
                </a:solidFill>
                <a:latin typeface="Consolas" panose="020B0609020204030204" pitchFamily="49" charset="0"/>
              </a:rPr>
              <a:t>;</a:t>
            </a:r>
            <a:endParaRPr lang="en-US" altLang="zh-CN" b="0">
              <a:solidFill>
                <a:srgbClr val="CCCCCC"/>
              </a:solidFill>
              <a:effectLst/>
              <a:latin typeface="Consolas" panose="020B0609020204030204" pitchFamily="49" charset="0"/>
            </a:endParaRPr>
          </a:p>
        </p:txBody>
      </p:sp>
      <p:pic>
        <p:nvPicPr>
          <p:cNvPr id="19" name="图片 18"/>
          <p:cNvPicPr>
            <a:picLocks noChangeAspect="1"/>
          </p:cNvPicPr>
          <p:nvPr/>
        </p:nvPicPr>
        <p:blipFill>
          <a:blip r:embed="rId6"/>
          <a:stretch>
            <a:fillRect/>
          </a:stretch>
        </p:blipFill>
        <p:spPr>
          <a:xfrm>
            <a:off x="2615803" y="4580081"/>
            <a:ext cx="8685714" cy="180952"/>
          </a:xfrm>
          <a:prstGeom prst="rect">
            <a:avLst/>
          </a:prstGeom>
        </p:spPr>
      </p:pic>
      <p:pic>
        <p:nvPicPr>
          <p:cNvPr id="21" name="图片 20"/>
          <p:cNvPicPr>
            <a:picLocks noChangeAspect="1"/>
          </p:cNvPicPr>
          <p:nvPr/>
        </p:nvPicPr>
        <p:blipFill>
          <a:blip r:embed="rId7"/>
          <a:stretch>
            <a:fillRect/>
          </a:stretch>
        </p:blipFill>
        <p:spPr>
          <a:xfrm>
            <a:off x="6921146" y="4872120"/>
            <a:ext cx="4142857" cy="828571"/>
          </a:xfrm>
          <a:prstGeom prst="rect">
            <a:avLst/>
          </a:prstGeom>
        </p:spPr>
      </p:pic>
      <p:sp>
        <p:nvSpPr>
          <p:cNvPr id="23" name="文本框 22"/>
          <p:cNvSpPr txBox="1"/>
          <p:nvPr/>
        </p:nvSpPr>
        <p:spPr>
          <a:xfrm>
            <a:off x="1943705" y="4347261"/>
            <a:ext cx="672098" cy="465640"/>
          </a:xfrm>
          <a:prstGeom prst="rect">
            <a:avLst/>
          </a:prstGeom>
          <a:noFill/>
        </p:spPr>
        <p:txBody>
          <a:bodyPr wrap="square">
            <a:spAutoFit/>
          </a:bodyPr>
          <a:lstStyle/>
          <a:p>
            <a:pPr>
              <a:lnSpc>
                <a:spcPct val="150000"/>
              </a:lnSpc>
            </a:pPr>
            <a:r>
              <a:rPr lang="en-US" altLang="zh-CN"/>
              <a:t>gpu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14798" y="420028"/>
            <a:ext cx="3520440" cy="1028700"/>
          </a:xfrm>
          <a:prstGeom prst="rect">
            <a:avLst/>
          </a:prstGeom>
        </p:spPr>
      </p:pic>
      <p:pic>
        <p:nvPicPr>
          <p:cNvPr id="5" name="图片 4"/>
          <p:cNvPicPr>
            <a:picLocks noChangeAspect="1"/>
          </p:cNvPicPr>
          <p:nvPr/>
        </p:nvPicPr>
        <p:blipFill>
          <a:blip r:embed="rId3"/>
          <a:stretch>
            <a:fillRect/>
          </a:stretch>
        </p:blipFill>
        <p:spPr>
          <a:xfrm>
            <a:off x="6476413" y="1063283"/>
            <a:ext cx="3771900" cy="838200"/>
          </a:xfrm>
          <a:prstGeom prst="rect">
            <a:avLst/>
          </a:prstGeom>
        </p:spPr>
      </p:pic>
      <p:cxnSp>
        <p:nvCxnSpPr>
          <p:cNvPr id="13" name="直接箭头连接符 12"/>
          <p:cNvCxnSpPr/>
          <p:nvPr/>
        </p:nvCxnSpPr>
        <p:spPr>
          <a:xfrm>
            <a:off x="5267291" y="1184007"/>
            <a:ext cx="1236980" cy="4953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6" name="图片 5"/>
          <p:cNvPicPr>
            <a:picLocks noChangeAspect="1"/>
          </p:cNvPicPr>
          <p:nvPr/>
        </p:nvPicPr>
        <p:blipFill>
          <a:blip r:embed="rId4"/>
          <a:stretch>
            <a:fillRect/>
          </a:stretch>
        </p:blipFill>
        <p:spPr>
          <a:xfrm>
            <a:off x="3714798" y="2670468"/>
            <a:ext cx="3291840" cy="1447800"/>
          </a:xfrm>
          <a:prstGeom prst="rect">
            <a:avLst/>
          </a:prstGeom>
        </p:spPr>
      </p:pic>
      <p:sp>
        <p:nvSpPr>
          <p:cNvPr id="31" name="文本框 30"/>
          <p:cNvSpPr txBox="1"/>
          <p:nvPr/>
        </p:nvSpPr>
        <p:spPr>
          <a:xfrm>
            <a:off x="3714798" y="2302168"/>
            <a:ext cx="2310765" cy="368300"/>
          </a:xfrm>
          <a:prstGeom prst="rect">
            <a:avLst/>
          </a:prstGeom>
          <a:noFill/>
        </p:spPr>
        <p:txBody>
          <a:bodyPr wrap="square" rtlCol="0">
            <a:spAutoFit/>
          </a:bodyPr>
          <a:lstStyle/>
          <a:p>
            <a:r>
              <a:rPr lang="en-US" altLang="zh-CN" b="1">
                <a:latin typeface="Times New Roman" panose="02020603050405020304" pitchFamily="18" charset="0"/>
                <a:cs typeface="Times New Roman" panose="02020603050405020304" pitchFamily="18" charset="0"/>
              </a:rPr>
              <a:t>model.buf_weight</a:t>
            </a:r>
          </a:p>
        </p:txBody>
      </p:sp>
      <p:pic>
        <p:nvPicPr>
          <p:cNvPr id="8" name="图片 7"/>
          <p:cNvPicPr>
            <a:picLocks noChangeAspect="1"/>
          </p:cNvPicPr>
          <p:nvPr/>
        </p:nvPicPr>
        <p:blipFill>
          <a:blip r:embed="rId5"/>
          <a:stretch>
            <a:fillRect/>
          </a:stretch>
        </p:blipFill>
        <p:spPr>
          <a:xfrm>
            <a:off x="6941233" y="3188628"/>
            <a:ext cx="4945380" cy="2758440"/>
          </a:xfrm>
          <a:prstGeom prst="rect">
            <a:avLst/>
          </a:prstGeom>
        </p:spPr>
      </p:pic>
      <p:cxnSp>
        <p:nvCxnSpPr>
          <p:cNvPr id="9" name="直接箭头连接符 8"/>
          <p:cNvCxnSpPr/>
          <p:nvPr/>
        </p:nvCxnSpPr>
        <p:spPr>
          <a:xfrm>
            <a:off x="5234906" y="3446512"/>
            <a:ext cx="1741170" cy="5016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flipV="1">
            <a:off x="3903946" y="729982"/>
            <a:ext cx="1853565" cy="245872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2" name="矩形 21"/>
          <p:cNvSpPr/>
          <p:nvPr/>
        </p:nvSpPr>
        <p:spPr>
          <a:xfrm>
            <a:off x="7271433" y="3705518"/>
            <a:ext cx="2104390" cy="2254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9442498" y="3639478"/>
            <a:ext cx="1290320" cy="337185"/>
          </a:xfrm>
          <a:prstGeom prst="rect">
            <a:avLst/>
          </a:prstGeom>
          <a:noFill/>
        </p:spPr>
        <p:txBody>
          <a:bodyPr wrap="square" rtlCol="0" anchor="t">
            <a:spAutoFit/>
          </a:bodyPr>
          <a:lstStyle/>
          <a:p>
            <a:r>
              <a:rPr lang="zh-CN" altLang="en-US" sz="1600" b="1">
                <a:highlight>
                  <a:srgbClr val="FFFF00"/>
                </a:highlight>
                <a:latin typeface="Times New Roman" panose="02020603050405020304" pitchFamily="18" charset="0"/>
                <a:ea typeface="Consolas" panose="020B0609020204030204"/>
                <a:cs typeface="Times New Roman" panose="02020603050405020304" pitchFamily="18" charset="0"/>
                <a:sym typeface="+mn-ea"/>
              </a:rPr>
              <a:t>显存地址</a:t>
            </a:r>
          </a:p>
        </p:txBody>
      </p:sp>
      <p:sp>
        <p:nvSpPr>
          <p:cNvPr id="3" name="文本框 2">
            <a:extLst>
              <a:ext uri="{FF2B5EF4-FFF2-40B4-BE49-F238E27FC236}">
                <a16:creationId xmlns:a16="http://schemas.microsoft.com/office/drawing/2014/main" id="{6619930C-0954-671F-FFC7-F2301F92FCA6}"/>
              </a:ext>
            </a:extLst>
          </p:cNvPr>
          <p:cNvSpPr txBox="1"/>
          <p:nvPr/>
        </p:nvSpPr>
        <p:spPr>
          <a:xfrm>
            <a:off x="0" y="565295"/>
            <a:ext cx="3752719" cy="338554"/>
          </a:xfrm>
          <a:prstGeom prst="rect">
            <a:avLst/>
          </a:prstGeom>
          <a:noFill/>
        </p:spPr>
        <p:txBody>
          <a:bodyPr wrap="square">
            <a:spAutoFit/>
          </a:bodyPr>
          <a:lstStyle/>
          <a:p>
            <a:r>
              <a:rPr lang="en-US" altLang="zh-CN" sz="1600" b="1">
                <a:effectLst/>
                <a:latin typeface="Times New Roman" panose="02020603050405020304" pitchFamily="18" charset="0"/>
                <a:cs typeface="Times New Roman" panose="02020603050405020304" pitchFamily="18" charset="0"/>
              </a:rPr>
              <a:t>ggml_backend_cuda_buffer_types</a:t>
            </a:r>
          </a:p>
        </p:txBody>
      </p:sp>
      <p:sp>
        <p:nvSpPr>
          <p:cNvPr id="7" name="矩形 6">
            <a:extLst>
              <a:ext uri="{FF2B5EF4-FFF2-40B4-BE49-F238E27FC236}">
                <a16:creationId xmlns:a16="http://schemas.microsoft.com/office/drawing/2014/main" id="{D6D486C5-5DF7-2E44-4E06-B9037C009DFA}"/>
              </a:ext>
            </a:extLst>
          </p:cNvPr>
          <p:cNvSpPr/>
          <p:nvPr/>
        </p:nvSpPr>
        <p:spPr>
          <a:xfrm>
            <a:off x="1384324" y="903849"/>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D4EB6E5-B891-26D4-60C0-C21D7E110030}"/>
              </a:ext>
            </a:extLst>
          </p:cNvPr>
          <p:cNvSpPr/>
          <p:nvPr/>
        </p:nvSpPr>
        <p:spPr>
          <a:xfrm>
            <a:off x="1384324" y="1126517"/>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FA1058F-19DF-6824-555B-C5B7B040488F}"/>
              </a:ext>
            </a:extLst>
          </p:cNvPr>
          <p:cNvSpPr/>
          <p:nvPr/>
        </p:nvSpPr>
        <p:spPr>
          <a:xfrm>
            <a:off x="1384324" y="1351775"/>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CFD66AC-33CF-E187-D382-8AB5B2E8E397}"/>
              </a:ext>
            </a:extLst>
          </p:cNvPr>
          <p:cNvSpPr/>
          <p:nvPr/>
        </p:nvSpPr>
        <p:spPr>
          <a:xfrm>
            <a:off x="1384324" y="1582805"/>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35C0A43-DD9D-24E6-6BD6-84DDE9A6BB20}"/>
              </a:ext>
            </a:extLst>
          </p:cNvPr>
          <p:cNvSpPr/>
          <p:nvPr/>
        </p:nvSpPr>
        <p:spPr>
          <a:xfrm>
            <a:off x="1384324" y="1818173"/>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9B21ECD-2419-C961-9DE6-64A4E98CB40D}"/>
              </a:ext>
            </a:extLst>
          </p:cNvPr>
          <p:cNvSpPr/>
          <p:nvPr/>
        </p:nvSpPr>
        <p:spPr>
          <a:xfrm>
            <a:off x="1384324" y="2039967"/>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A252A8E4-254A-6EF2-D704-BA232FFCB9B8}"/>
              </a:ext>
            </a:extLst>
          </p:cNvPr>
          <p:cNvSpPr/>
          <p:nvPr/>
        </p:nvSpPr>
        <p:spPr>
          <a:xfrm>
            <a:off x="1384324" y="2542073"/>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15A45BE-4E43-1CD1-4746-58743CCB9B73}"/>
              </a:ext>
            </a:extLst>
          </p:cNvPr>
          <p:cNvSpPr/>
          <p:nvPr/>
        </p:nvSpPr>
        <p:spPr>
          <a:xfrm>
            <a:off x="1384324" y="2763867"/>
            <a:ext cx="444500" cy="215444"/>
          </a:xfrm>
          <a:prstGeom prst="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43620FC-F719-92EE-79E2-3F2EEF2005FF}"/>
              </a:ext>
            </a:extLst>
          </p:cNvPr>
          <p:cNvSpPr txBox="1"/>
          <p:nvPr/>
        </p:nvSpPr>
        <p:spPr>
          <a:xfrm>
            <a:off x="1431859" y="2302168"/>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AA19AA6E-E97F-33A3-CADC-22DFD3F417A0}"/>
              </a:ext>
            </a:extLst>
          </p:cNvPr>
          <p:cNvCxnSpPr>
            <a:cxnSpLocks/>
          </p:cNvCxnSpPr>
          <p:nvPr/>
        </p:nvCxnSpPr>
        <p:spPr>
          <a:xfrm flipV="1">
            <a:off x="1809703" y="657594"/>
            <a:ext cx="1943016" cy="364821"/>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5" name="矩形 24">
            <a:extLst>
              <a:ext uri="{FF2B5EF4-FFF2-40B4-BE49-F238E27FC236}">
                <a16:creationId xmlns:a16="http://schemas.microsoft.com/office/drawing/2014/main" id="{5EBD920D-BADE-1BB3-A71A-5BDE37A899D8}"/>
              </a:ext>
            </a:extLst>
          </p:cNvPr>
          <p:cNvSpPr/>
          <p:nvPr/>
        </p:nvSpPr>
        <p:spPr>
          <a:xfrm>
            <a:off x="606073" y="6020785"/>
            <a:ext cx="3297873"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26" name="文本框 25">
            <a:extLst>
              <a:ext uri="{FF2B5EF4-FFF2-40B4-BE49-F238E27FC236}">
                <a16:creationId xmlns:a16="http://schemas.microsoft.com/office/drawing/2014/main" id="{E1C5AA0B-F69B-8F20-4EA0-192092E33970}"/>
              </a:ext>
            </a:extLst>
          </p:cNvPr>
          <p:cNvSpPr txBox="1"/>
          <p:nvPr/>
        </p:nvSpPr>
        <p:spPr>
          <a:xfrm>
            <a:off x="1427445" y="6413966"/>
            <a:ext cx="1623060" cy="276999"/>
          </a:xfrm>
          <a:prstGeom prst="rect">
            <a:avLst/>
          </a:prstGeom>
          <a:noFill/>
        </p:spPr>
        <p:txBody>
          <a:bodyPr wrap="square">
            <a:spAutoFit/>
          </a:bodyPr>
          <a:lstStyle/>
          <a:p>
            <a:pPr algn="ctr"/>
            <a:r>
              <a:rPr lang="en-US" altLang="zh-CN" sz="1200" b="1"/>
              <a:t>4*(32+336)</a:t>
            </a:r>
          </a:p>
        </p:txBody>
      </p:sp>
      <p:sp>
        <p:nvSpPr>
          <p:cNvPr id="27" name="矩形 26">
            <a:extLst>
              <a:ext uri="{FF2B5EF4-FFF2-40B4-BE49-F238E27FC236}">
                <a16:creationId xmlns:a16="http://schemas.microsoft.com/office/drawing/2014/main" id="{CB3276D4-7C6B-1B65-DC28-61F20D74BE0F}"/>
              </a:ext>
            </a:extLst>
          </p:cNvPr>
          <p:cNvSpPr/>
          <p:nvPr/>
        </p:nvSpPr>
        <p:spPr>
          <a:xfrm>
            <a:off x="614646" y="605530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8" name="矩形 27">
            <a:extLst>
              <a:ext uri="{FF2B5EF4-FFF2-40B4-BE49-F238E27FC236}">
                <a16:creationId xmlns:a16="http://schemas.microsoft.com/office/drawing/2014/main" id="{BEFA0EFA-BE36-024C-B182-719F4BFC4C54}"/>
              </a:ext>
            </a:extLst>
          </p:cNvPr>
          <p:cNvSpPr/>
          <p:nvPr/>
        </p:nvSpPr>
        <p:spPr>
          <a:xfrm>
            <a:off x="974056" y="605530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9" name="矩形 28">
            <a:extLst>
              <a:ext uri="{FF2B5EF4-FFF2-40B4-BE49-F238E27FC236}">
                <a16:creationId xmlns:a16="http://schemas.microsoft.com/office/drawing/2014/main" id="{94CEC60F-7CE6-DEF7-832D-C6BD4E86C094}"/>
              </a:ext>
            </a:extLst>
          </p:cNvPr>
          <p:cNvSpPr/>
          <p:nvPr/>
        </p:nvSpPr>
        <p:spPr>
          <a:xfrm>
            <a:off x="1436971" y="606662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0" name="矩形 29">
            <a:extLst>
              <a:ext uri="{FF2B5EF4-FFF2-40B4-BE49-F238E27FC236}">
                <a16:creationId xmlns:a16="http://schemas.microsoft.com/office/drawing/2014/main" id="{068C3905-EF07-AD4B-202E-E62513D4E63E}"/>
              </a:ext>
            </a:extLst>
          </p:cNvPr>
          <p:cNvSpPr/>
          <p:nvPr/>
        </p:nvSpPr>
        <p:spPr>
          <a:xfrm>
            <a:off x="1796381" y="606662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2" name="矩形 31">
            <a:extLst>
              <a:ext uri="{FF2B5EF4-FFF2-40B4-BE49-F238E27FC236}">
                <a16:creationId xmlns:a16="http://schemas.microsoft.com/office/drawing/2014/main" id="{39961685-C7F8-5292-B59C-210001AC642B}"/>
              </a:ext>
            </a:extLst>
          </p:cNvPr>
          <p:cNvSpPr/>
          <p:nvPr/>
        </p:nvSpPr>
        <p:spPr>
          <a:xfrm>
            <a:off x="2259296" y="606662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3" name="矩形 32">
            <a:extLst>
              <a:ext uri="{FF2B5EF4-FFF2-40B4-BE49-F238E27FC236}">
                <a16:creationId xmlns:a16="http://schemas.microsoft.com/office/drawing/2014/main" id="{CC112C74-E08A-18D1-64A5-68F71CE9F538}"/>
              </a:ext>
            </a:extLst>
          </p:cNvPr>
          <p:cNvSpPr/>
          <p:nvPr/>
        </p:nvSpPr>
        <p:spPr>
          <a:xfrm>
            <a:off x="2618706" y="606662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4" name="矩形 33">
            <a:extLst>
              <a:ext uri="{FF2B5EF4-FFF2-40B4-BE49-F238E27FC236}">
                <a16:creationId xmlns:a16="http://schemas.microsoft.com/office/drawing/2014/main" id="{516F51A4-B3BC-B853-A13D-881371B65B3E}"/>
              </a:ext>
            </a:extLst>
          </p:cNvPr>
          <p:cNvSpPr/>
          <p:nvPr/>
        </p:nvSpPr>
        <p:spPr>
          <a:xfrm>
            <a:off x="3081621" y="606662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5" name="矩形 34">
            <a:extLst>
              <a:ext uri="{FF2B5EF4-FFF2-40B4-BE49-F238E27FC236}">
                <a16:creationId xmlns:a16="http://schemas.microsoft.com/office/drawing/2014/main" id="{957149C6-0E64-3E6A-3D4B-C88BBADD0667}"/>
              </a:ext>
            </a:extLst>
          </p:cNvPr>
          <p:cNvSpPr/>
          <p:nvPr/>
        </p:nvSpPr>
        <p:spPr>
          <a:xfrm>
            <a:off x="3441031" y="606662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6" name="矩形 35">
            <a:extLst>
              <a:ext uri="{FF2B5EF4-FFF2-40B4-BE49-F238E27FC236}">
                <a16:creationId xmlns:a16="http://schemas.microsoft.com/office/drawing/2014/main" id="{F9F728D9-60AE-B8BE-DFF1-AF4B16EF1DE2}"/>
              </a:ext>
            </a:extLst>
          </p:cNvPr>
          <p:cNvSpPr/>
          <p:nvPr/>
        </p:nvSpPr>
        <p:spPr>
          <a:xfrm>
            <a:off x="614646" y="4961363"/>
            <a:ext cx="4069078" cy="29019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(Cuda)data:</a:t>
            </a:r>
          </a:p>
        </p:txBody>
      </p:sp>
      <p:cxnSp>
        <p:nvCxnSpPr>
          <p:cNvPr id="37" name="直接箭头连接符 36">
            <a:extLst>
              <a:ext uri="{FF2B5EF4-FFF2-40B4-BE49-F238E27FC236}">
                <a16:creationId xmlns:a16="http://schemas.microsoft.com/office/drawing/2014/main" id="{4ACD2F20-7055-45A1-5B80-320E4B162989}"/>
              </a:ext>
            </a:extLst>
          </p:cNvPr>
          <p:cNvCxnSpPr>
            <a:cxnSpLocks/>
            <a:endCxn id="36" idx="1"/>
          </p:cNvCxnSpPr>
          <p:nvPr/>
        </p:nvCxnSpPr>
        <p:spPr>
          <a:xfrm flipH="1" flipV="1">
            <a:off x="614646" y="5106461"/>
            <a:ext cx="702456" cy="1087996"/>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1" name="直接箭头连接符 40">
            <a:extLst>
              <a:ext uri="{FF2B5EF4-FFF2-40B4-BE49-F238E27FC236}">
                <a16:creationId xmlns:a16="http://schemas.microsoft.com/office/drawing/2014/main" id="{769472FB-E886-1CA9-6FCB-70B85666460C}"/>
              </a:ext>
            </a:extLst>
          </p:cNvPr>
          <p:cNvCxnSpPr>
            <a:cxnSpLocks/>
          </p:cNvCxnSpPr>
          <p:nvPr/>
        </p:nvCxnSpPr>
        <p:spPr>
          <a:xfrm flipV="1">
            <a:off x="2180052" y="5106460"/>
            <a:ext cx="1703828" cy="1129769"/>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3" name="直接箭头连接符 42">
            <a:extLst>
              <a:ext uri="{FF2B5EF4-FFF2-40B4-BE49-F238E27FC236}">
                <a16:creationId xmlns:a16="http://schemas.microsoft.com/office/drawing/2014/main" id="{0B336C73-B5C5-981A-8D4B-CE83956D949E}"/>
              </a:ext>
            </a:extLst>
          </p:cNvPr>
          <p:cNvCxnSpPr>
            <a:cxnSpLocks/>
          </p:cNvCxnSpPr>
          <p:nvPr/>
        </p:nvCxnSpPr>
        <p:spPr>
          <a:xfrm flipV="1">
            <a:off x="3007043" y="5079929"/>
            <a:ext cx="1359818" cy="115630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5" name="直接箭头连接符 44">
            <a:extLst>
              <a:ext uri="{FF2B5EF4-FFF2-40B4-BE49-F238E27FC236}">
                <a16:creationId xmlns:a16="http://schemas.microsoft.com/office/drawing/2014/main" id="{2C6947C4-E9A8-E469-0573-A5192BE90F65}"/>
              </a:ext>
            </a:extLst>
          </p:cNvPr>
          <p:cNvCxnSpPr>
            <a:cxnSpLocks/>
            <a:endCxn id="36" idx="3"/>
          </p:cNvCxnSpPr>
          <p:nvPr/>
        </p:nvCxnSpPr>
        <p:spPr>
          <a:xfrm flipV="1">
            <a:off x="3796531" y="5106461"/>
            <a:ext cx="887193" cy="1095663"/>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E797F54-57F8-5AE9-A793-BDCB5339D5A4}"/>
              </a:ext>
            </a:extLst>
          </p:cNvPr>
          <p:cNvSpPr/>
          <p:nvPr/>
        </p:nvSpPr>
        <p:spPr>
          <a:xfrm>
            <a:off x="1493093" y="1738046"/>
            <a:ext cx="1001349"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Tensor:</a:t>
            </a:r>
          </a:p>
          <a:p>
            <a:pPr algn="ctr"/>
            <a:r>
              <a:rPr lang="en-US" altLang="zh-CN" sz="900" b="1"/>
              <a:t>2048, 92544</a:t>
            </a:r>
          </a:p>
        </p:txBody>
      </p:sp>
      <p:sp>
        <p:nvSpPr>
          <p:cNvPr id="5" name="文本框 4">
            <a:extLst>
              <a:ext uri="{FF2B5EF4-FFF2-40B4-BE49-F238E27FC236}">
                <a16:creationId xmlns:a16="http://schemas.microsoft.com/office/drawing/2014/main" id="{902EDBDC-2D22-5746-8960-EC1C65B8DB12}"/>
              </a:ext>
            </a:extLst>
          </p:cNvPr>
          <p:cNvSpPr txBox="1"/>
          <p:nvPr/>
        </p:nvSpPr>
        <p:spPr>
          <a:xfrm>
            <a:off x="1566339" y="1973604"/>
            <a:ext cx="918221" cy="246221"/>
          </a:xfrm>
          <a:prstGeom prst="rect">
            <a:avLst/>
          </a:prstGeom>
          <a:noFill/>
        </p:spPr>
        <p:txBody>
          <a:bodyPr wrap="square" rtlCol="0">
            <a:spAutoFit/>
          </a:bodyPr>
          <a:lstStyle/>
          <a:p>
            <a:r>
              <a:rPr lang="en-US" altLang="zh-CN" sz="1000"/>
              <a:t>embedding</a:t>
            </a:r>
            <a:endParaRPr lang="zh-CN" altLang="en-US" sz="1000"/>
          </a:p>
        </p:txBody>
      </p:sp>
      <p:sp>
        <p:nvSpPr>
          <p:cNvPr id="6" name="矩形 5">
            <a:extLst>
              <a:ext uri="{FF2B5EF4-FFF2-40B4-BE49-F238E27FC236}">
                <a16:creationId xmlns:a16="http://schemas.microsoft.com/office/drawing/2014/main" id="{DD023D0E-9534-1B9C-9FA2-7B3FE3E692FF}"/>
              </a:ext>
            </a:extLst>
          </p:cNvPr>
          <p:cNvSpPr/>
          <p:nvPr/>
        </p:nvSpPr>
        <p:spPr>
          <a:xfrm>
            <a:off x="2077218" y="3081655"/>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8 * tensor</a:t>
            </a:r>
          </a:p>
        </p:txBody>
      </p:sp>
      <p:sp>
        <p:nvSpPr>
          <p:cNvPr id="7" name="矩形 6">
            <a:extLst>
              <a:ext uri="{FF2B5EF4-FFF2-40B4-BE49-F238E27FC236}">
                <a16:creationId xmlns:a16="http://schemas.microsoft.com/office/drawing/2014/main" id="{AE228DD2-0F67-C12C-51AA-6919E9A147E1}"/>
              </a:ext>
            </a:extLst>
          </p:cNvPr>
          <p:cNvSpPr/>
          <p:nvPr/>
        </p:nvSpPr>
        <p:spPr>
          <a:xfrm>
            <a:off x="2074361" y="310093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 name="矩形 7">
            <a:extLst>
              <a:ext uri="{FF2B5EF4-FFF2-40B4-BE49-F238E27FC236}">
                <a16:creationId xmlns:a16="http://schemas.microsoft.com/office/drawing/2014/main" id="{EFE9895C-7687-8B17-034E-C0A5AF71D095}"/>
              </a:ext>
            </a:extLst>
          </p:cNvPr>
          <p:cNvSpPr/>
          <p:nvPr/>
        </p:nvSpPr>
        <p:spPr>
          <a:xfrm>
            <a:off x="2433771" y="310093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 name="文本框 10">
            <a:extLst>
              <a:ext uri="{FF2B5EF4-FFF2-40B4-BE49-F238E27FC236}">
                <a16:creationId xmlns:a16="http://schemas.microsoft.com/office/drawing/2014/main" id="{F4E0DA2B-0CEA-11D7-CE4E-9057EA15B80F}"/>
              </a:ext>
            </a:extLst>
          </p:cNvPr>
          <p:cNvSpPr txBox="1"/>
          <p:nvPr/>
        </p:nvSpPr>
        <p:spPr>
          <a:xfrm>
            <a:off x="591128" y="443345"/>
            <a:ext cx="1256145" cy="369332"/>
          </a:xfrm>
          <a:prstGeom prst="rect">
            <a:avLst/>
          </a:prstGeom>
          <a:noFill/>
        </p:spPr>
        <p:txBody>
          <a:bodyPr wrap="square" rtlCol="0">
            <a:spAutoFit/>
          </a:bodyPr>
          <a:lstStyle/>
          <a:p>
            <a:r>
              <a:rPr lang="en-US" altLang="zh-CN" b="1"/>
              <a:t>ggml_ctx</a:t>
            </a:r>
            <a:endParaRPr lang="zh-CN" altLang="en-US" b="1"/>
          </a:p>
        </p:txBody>
      </p:sp>
      <p:sp>
        <p:nvSpPr>
          <p:cNvPr id="12" name="矩形 11">
            <a:extLst>
              <a:ext uri="{FF2B5EF4-FFF2-40B4-BE49-F238E27FC236}">
                <a16:creationId xmlns:a16="http://schemas.microsoft.com/office/drawing/2014/main" id="{27EB550D-A1AF-FE6C-8878-D29664B0F89E}"/>
              </a:ext>
            </a:extLst>
          </p:cNvPr>
          <p:cNvSpPr/>
          <p:nvPr/>
        </p:nvSpPr>
        <p:spPr>
          <a:xfrm>
            <a:off x="1938037" y="465332"/>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t>……</a:t>
            </a:r>
            <a:endParaRPr lang="en-US" altLang="zh-CN" sz="1800" b="1"/>
          </a:p>
        </p:txBody>
      </p:sp>
      <p:sp>
        <p:nvSpPr>
          <p:cNvPr id="13" name="矩形 12">
            <a:extLst>
              <a:ext uri="{FF2B5EF4-FFF2-40B4-BE49-F238E27FC236}">
                <a16:creationId xmlns:a16="http://schemas.microsoft.com/office/drawing/2014/main" id="{F2CA8C27-E26C-885F-B4F7-35D5DCD12E51}"/>
              </a:ext>
            </a:extLst>
          </p:cNvPr>
          <p:cNvSpPr/>
          <p:nvPr/>
        </p:nvSpPr>
        <p:spPr>
          <a:xfrm>
            <a:off x="1946610" y="49985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4" name="矩形 13">
            <a:extLst>
              <a:ext uri="{FF2B5EF4-FFF2-40B4-BE49-F238E27FC236}">
                <a16:creationId xmlns:a16="http://schemas.microsoft.com/office/drawing/2014/main" id="{B1663D59-F784-E42D-6918-1EF7A5AD6248}"/>
              </a:ext>
            </a:extLst>
          </p:cNvPr>
          <p:cNvSpPr/>
          <p:nvPr/>
        </p:nvSpPr>
        <p:spPr>
          <a:xfrm>
            <a:off x="2306020" y="49985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5" name="矩形 14">
            <a:extLst>
              <a:ext uri="{FF2B5EF4-FFF2-40B4-BE49-F238E27FC236}">
                <a16:creationId xmlns:a16="http://schemas.microsoft.com/office/drawing/2014/main" id="{99743371-999E-9680-309B-40FA47A71D9D}"/>
              </a:ext>
            </a:extLst>
          </p:cNvPr>
          <p:cNvSpPr/>
          <p:nvPr/>
        </p:nvSpPr>
        <p:spPr>
          <a:xfrm>
            <a:off x="2768935" y="51116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6" name="矩形 15">
            <a:extLst>
              <a:ext uri="{FF2B5EF4-FFF2-40B4-BE49-F238E27FC236}">
                <a16:creationId xmlns:a16="http://schemas.microsoft.com/office/drawing/2014/main" id="{0B39F934-8284-10E1-4EC7-711D75518D0C}"/>
              </a:ext>
            </a:extLst>
          </p:cNvPr>
          <p:cNvSpPr/>
          <p:nvPr/>
        </p:nvSpPr>
        <p:spPr>
          <a:xfrm>
            <a:off x="3128345" y="51116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7" name="矩形 16">
            <a:extLst>
              <a:ext uri="{FF2B5EF4-FFF2-40B4-BE49-F238E27FC236}">
                <a16:creationId xmlns:a16="http://schemas.microsoft.com/office/drawing/2014/main" id="{51DD5FE7-D57E-0E1C-92C7-7370123261FC}"/>
              </a:ext>
            </a:extLst>
          </p:cNvPr>
          <p:cNvSpPr/>
          <p:nvPr/>
        </p:nvSpPr>
        <p:spPr>
          <a:xfrm>
            <a:off x="3591260" y="51116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8" name="矩形 17">
            <a:extLst>
              <a:ext uri="{FF2B5EF4-FFF2-40B4-BE49-F238E27FC236}">
                <a16:creationId xmlns:a16="http://schemas.microsoft.com/office/drawing/2014/main" id="{C84B8CF5-EAA1-217B-CEB3-CC16F063F1DC}"/>
              </a:ext>
            </a:extLst>
          </p:cNvPr>
          <p:cNvSpPr/>
          <p:nvPr/>
        </p:nvSpPr>
        <p:spPr>
          <a:xfrm>
            <a:off x="3950670" y="51116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9" name="矩形 18">
            <a:extLst>
              <a:ext uri="{FF2B5EF4-FFF2-40B4-BE49-F238E27FC236}">
                <a16:creationId xmlns:a16="http://schemas.microsoft.com/office/drawing/2014/main" id="{DDB52943-5840-19AF-6863-AEF0B80F72BA}"/>
              </a:ext>
            </a:extLst>
          </p:cNvPr>
          <p:cNvSpPr/>
          <p:nvPr/>
        </p:nvSpPr>
        <p:spPr>
          <a:xfrm>
            <a:off x="4413585" y="51116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0" name="矩形 19">
            <a:extLst>
              <a:ext uri="{FF2B5EF4-FFF2-40B4-BE49-F238E27FC236}">
                <a16:creationId xmlns:a16="http://schemas.microsoft.com/office/drawing/2014/main" id="{E8587D9B-EBC2-372A-E162-9C67EFD9DADD}"/>
              </a:ext>
            </a:extLst>
          </p:cNvPr>
          <p:cNvSpPr/>
          <p:nvPr/>
        </p:nvSpPr>
        <p:spPr>
          <a:xfrm>
            <a:off x="4772995" y="51116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1" name="矩形 20">
            <a:extLst>
              <a:ext uri="{FF2B5EF4-FFF2-40B4-BE49-F238E27FC236}">
                <a16:creationId xmlns:a16="http://schemas.microsoft.com/office/drawing/2014/main" id="{782F0FA1-460A-63AD-2EC0-C086AB44ECED}"/>
              </a:ext>
            </a:extLst>
          </p:cNvPr>
          <p:cNvSpPr/>
          <p:nvPr/>
        </p:nvSpPr>
        <p:spPr>
          <a:xfrm>
            <a:off x="7137892" y="49493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2" name="矩形 21">
            <a:extLst>
              <a:ext uri="{FF2B5EF4-FFF2-40B4-BE49-F238E27FC236}">
                <a16:creationId xmlns:a16="http://schemas.microsoft.com/office/drawing/2014/main" id="{A68F14A5-DF6C-0F01-14FD-94AC54AE0F1A}"/>
              </a:ext>
            </a:extLst>
          </p:cNvPr>
          <p:cNvSpPr/>
          <p:nvPr/>
        </p:nvSpPr>
        <p:spPr>
          <a:xfrm>
            <a:off x="7497302" y="49493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3" name="矩形 22">
            <a:extLst>
              <a:ext uri="{FF2B5EF4-FFF2-40B4-BE49-F238E27FC236}">
                <a16:creationId xmlns:a16="http://schemas.microsoft.com/office/drawing/2014/main" id="{399FC957-E3A1-714B-4999-5DBBBDD4ACA1}"/>
              </a:ext>
            </a:extLst>
          </p:cNvPr>
          <p:cNvSpPr/>
          <p:nvPr/>
        </p:nvSpPr>
        <p:spPr>
          <a:xfrm>
            <a:off x="7960217" y="5062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4" name="矩形 23">
            <a:extLst>
              <a:ext uri="{FF2B5EF4-FFF2-40B4-BE49-F238E27FC236}">
                <a16:creationId xmlns:a16="http://schemas.microsoft.com/office/drawing/2014/main" id="{2EDF95AE-1270-D1B5-5E0C-978114762DEF}"/>
              </a:ext>
            </a:extLst>
          </p:cNvPr>
          <p:cNvSpPr/>
          <p:nvPr/>
        </p:nvSpPr>
        <p:spPr>
          <a:xfrm>
            <a:off x="8319627" y="50624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5" name="矩形 24">
            <a:extLst>
              <a:ext uri="{FF2B5EF4-FFF2-40B4-BE49-F238E27FC236}">
                <a16:creationId xmlns:a16="http://schemas.microsoft.com/office/drawing/2014/main" id="{4E614AA6-2067-47F1-EFFF-D893140E858B}"/>
              </a:ext>
            </a:extLst>
          </p:cNvPr>
          <p:cNvSpPr/>
          <p:nvPr/>
        </p:nvSpPr>
        <p:spPr>
          <a:xfrm>
            <a:off x="8782542" y="5062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6" name="矩形 25">
            <a:extLst>
              <a:ext uri="{FF2B5EF4-FFF2-40B4-BE49-F238E27FC236}">
                <a16:creationId xmlns:a16="http://schemas.microsoft.com/office/drawing/2014/main" id="{77F4505E-C0B9-422A-5369-0FD140BAE183}"/>
              </a:ext>
            </a:extLst>
          </p:cNvPr>
          <p:cNvSpPr/>
          <p:nvPr/>
        </p:nvSpPr>
        <p:spPr>
          <a:xfrm>
            <a:off x="9141952" y="50624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7" name="矩形 26">
            <a:extLst>
              <a:ext uri="{FF2B5EF4-FFF2-40B4-BE49-F238E27FC236}">
                <a16:creationId xmlns:a16="http://schemas.microsoft.com/office/drawing/2014/main" id="{C904697B-D00B-EAD5-DF81-3A0565148D0F}"/>
              </a:ext>
            </a:extLst>
          </p:cNvPr>
          <p:cNvSpPr/>
          <p:nvPr/>
        </p:nvSpPr>
        <p:spPr>
          <a:xfrm>
            <a:off x="9604867" y="5062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8" name="矩形 27">
            <a:extLst>
              <a:ext uri="{FF2B5EF4-FFF2-40B4-BE49-F238E27FC236}">
                <a16:creationId xmlns:a16="http://schemas.microsoft.com/office/drawing/2014/main" id="{2A2F000A-053E-2CF6-E6CF-7A5BCB53E63A}"/>
              </a:ext>
            </a:extLst>
          </p:cNvPr>
          <p:cNvSpPr/>
          <p:nvPr/>
        </p:nvSpPr>
        <p:spPr>
          <a:xfrm>
            <a:off x="9964277" y="50624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9" name="文本框 28">
            <a:extLst>
              <a:ext uri="{FF2B5EF4-FFF2-40B4-BE49-F238E27FC236}">
                <a16:creationId xmlns:a16="http://schemas.microsoft.com/office/drawing/2014/main" id="{D6C31D7A-0944-0AFC-3615-5A02B0A9661A}"/>
              </a:ext>
            </a:extLst>
          </p:cNvPr>
          <p:cNvSpPr txBox="1"/>
          <p:nvPr/>
        </p:nvSpPr>
        <p:spPr>
          <a:xfrm>
            <a:off x="5235910" y="905286"/>
            <a:ext cx="1717964" cy="369332"/>
          </a:xfrm>
          <a:prstGeom prst="rect">
            <a:avLst/>
          </a:prstGeom>
          <a:noFill/>
        </p:spPr>
        <p:txBody>
          <a:bodyPr wrap="square" rtlCol="0">
            <a:spAutoFit/>
          </a:bodyPr>
          <a:lstStyle/>
          <a:p>
            <a:r>
              <a:rPr lang="en-US" altLang="zh-CN" b="1"/>
              <a:t>219</a:t>
            </a:r>
            <a:r>
              <a:rPr lang="zh-CN" altLang="en-US" b="1"/>
              <a:t>个</a:t>
            </a:r>
            <a:r>
              <a:rPr lang="en-US" altLang="zh-CN" b="1"/>
              <a:t>tensor</a:t>
            </a:r>
            <a:endParaRPr lang="zh-CN" altLang="en-US" b="1"/>
          </a:p>
        </p:txBody>
      </p:sp>
      <p:sp>
        <p:nvSpPr>
          <p:cNvPr id="30" name="文本框 29">
            <a:extLst>
              <a:ext uri="{FF2B5EF4-FFF2-40B4-BE49-F238E27FC236}">
                <a16:creationId xmlns:a16="http://schemas.microsoft.com/office/drawing/2014/main" id="{4FB325AF-C1C9-F421-925E-34AC40607870}"/>
              </a:ext>
            </a:extLst>
          </p:cNvPr>
          <p:cNvSpPr txBox="1"/>
          <p:nvPr/>
        </p:nvSpPr>
        <p:spPr>
          <a:xfrm>
            <a:off x="2175510" y="219075"/>
            <a:ext cx="1069975" cy="245110"/>
          </a:xfrm>
          <a:prstGeom prst="rect">
            <a:avLst/>
          </a:prstGeom>
          <a:noFill/>
        </p:spPr>
        <p:txBody>
          <a:bodyPr wrap="square" rtlCol="0">
            <a:spAutoFit/>
          </a:bodyPr>
          <a:lstStyle/>
          <a:p>
            <a:r>
              <a:rPr lang="en-US" altLang="zh-CN" sz="1000" b="1"/>
              <a:t>w [2048,92544]</a:t>
            </a:r>
          </a:p>
        </p:txBody>
      </p:sp>
      <p:cxnSp>
        <p:nvCxnSpPr>
          <p:cNvPr id="31" name="直接箭头连接符 30">
            <a:extLst>
              <a:ext uri="{FF2B5EF4-FFF2-40B4-BE49-F238E27FC236}">
                <a16:creationId xmlns:a16="http://schemas.microsoft.com/office/drawing/2014/main" id="{D4FC7651-1A99-4ED7-6132-8F264028149F}"/>
              </a:ext>
            </a:extLst>
          </p:cNvPr>
          <p:cNvCxnSpPr>
            <a:cxnSpLocks/>
            <a:stCxn id="4" idx="0"/>
          </p:cNvCxnSpPr>
          <p:nvPr/>
        </p:nvCxnSpPr>
        <p:spPr>
          <a:xfrm flipV="1">
            <a:off x="1993768" y="794205"/>
            <a:ext cx="500674" cy="943841"/>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34" name="矩形 33">
            <a:extLst>
              <a:ext uri="{FF2B5EF4-FFF2-40B4-BE49-F238E27FC236}">
                <a16:creationId xmlns:a16="http://schemas.microsoft.com/office/drawing/2014/main" id="{AB629ED5-40E6-B6BE-9784-DEF857A024DD}"/>
              </a:ext>
            </a:extLst>
          </p:cNvPr>
          <p:cNvSpPr/>
          <p:nvPr/>
        </p:nvSpPr>
        <p:spPr>
          <a:xfrm>
            <a:off x="2768935" y="1732056"/>
            <a:ext cx="1001349"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Tensor:</a:t>
            </a:r>
          </a:p>
          <a:p>
            <a:pPr algn="ctr"/>
            <a:r>
              <a:rPr lang="en-US" altLang="zh-CN" sz="900" b="1"/>
              <a:t>512</a:t>
            </a:r>
          </a:p>
        </p:txBody>
      </p:sp>
      <p:cxnSp>
        <p:nvCxnSpPr>
          <p:cNvPr id="35" name="直接箭头连接符 34">
            <a:extLst>
              <a:ext uri="{FF2B5EF4-FFF2-40B4-BE49-F238E27FC236}">
                <a16:creationId xmlns:a16="http://schemas.microsoft.com/office/drawing/2014/main" id="{1A16B146-AF25-328B-01BC-99BA2D2A15FA}"/>
              </a:ext>
            </a:extLst>
          </p:cNvPr>
          <p:cNvCxnSpPr>
            <a:cxnSpLocks/>
            <a:stCxn id="34" idx="2"/>
            <a:endCxn id="50" idx="0"/>
          </p:cNvCxnSpPr>
          <p:nvPr/>
        </p:nvCxnSpPr>
        <p:spPr>
          <a:xfrm flipH="1">
            <a:off x="2658376" y="2022251"/>
            <a:ext cx="611234" cy="221309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40" name="文本框 39">
            <a:extLst>
              <a:ext uri="{FF2B5EF4-FFF2-40B4-BE49-F238E27FC236}">
                <a16:creationId xmlns:a16="http://schemas.microsoft.com/office/drawing/2014/main" id="{6B914AF2-7A38-29BA-0B4D-11EF34EA10DC}"/>
              </a:ext>
            </a:extLst>
          </p:cNvPr>
          <p:cNvSpPr txBox="1"/>
          <p:nvPr/>
        </p:nvSpPr>
        <p:spPr>
          <a:xfrm>
            <a:off x="597981" y="3096985"/>
            <a:ext cx="1256145" cy="369332"/>
          </a:xfrm>
          <a:prstGeom prst="rect">
            <a:avLst/>
          </a:prstGeom>
          <a:noFill/>
        </p:spPr>
        <p:txBody>
          <a:bodyPr wrap="square" rtlCol="0">
            <a:spAutoFit/>
          </a:bodyPr>
          <a:lstStyle/>
          <a:p>
            <a:r>
              <a:rPr lang="en-US" altLang="zh-CN" b="1"/>
              <a:t>ggml_ctx</a:t>
            </a:r>
            <a:endParaRPr lang="zh-CN" altLang="en-US" b="1"/>
          </a:p>
        </p:txBody>
      </p:sp>
      <p:sp>
        <p:nvSpPr>
          <p:cNvPr id="41" name="矩形 40">
            <a:extLst>
              <a:ext uri="{FF2B5EF4-FFF2-40B4-BE49-F238E27FC236}">
                <a16:creationId xmlns:a16="http://schemas.microsoft.com/office/drawing/2014/main" id="{8C1A581D-13A6-A1CC-F093-B3953DA734FC}"/>
              </a:ext>
            </a:extLst>
          </p:cNvPr>
          <p:cNvSpPr/>
          <p:nvPr/>
        </p:nvSpPr>
        <p:spPr>
          <a:xfrm>
            <a:off x="4092615" y="1733555"/>
            <a:ext cx="1001349"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Tensor:</a:t>
            </a:r>
          </a:p>
          <a:p>
            <a:pPr algn="ctr"/>
            <a:r>
              <a:rPr lang="en-US" altLang="zh-CN" sz="900" b="1"/>
              <a:t>2048,512</a:t>
            </a:r>
          </a:p>
        </p:txBody>
      </p:sp>
      <p:sp>
        <p:nvSpPr>
          <p:cNvPr id="42" name="矩形 41">
            <a:extLst>
              <a:ext uri="{FF2B5EF4-FFF2-40B4-BE49-F238E27FC236}">
                <a16:creationId xmlns:a16="http://schemas.microsoft.com/office/drawing/2014/main" id="{192E5F9C-927F-7421-2EBF-6EB9BCF0C4BF}"/>
              </a:ext>
            </a:extLst>
          </p:cNvPr>
          <p:cNvSpPr/>
          <p:nvPr/>
        </p:nvSpPr>
        <p:spPr>
          <a:xfrm>
            <a:off x="2886075" y="3110752"/>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3" name="矩形 42">
            <a:extLst>
              <a:ext uri="{FF2B5EF4-FFF2-40B4-BE49-F238E27FC236}">
                <a16:creationId xmlns:a16="http://schemas.microsoft.com/office/drawing/2014/main" id="{0A553311-1FF1-2B73-E77D-1247BA3B5401}"/>
              </a:ext>
            </a:extLst>
          </p:cNvPr>
          <p:cNvSpPr/>
          <p:nvPr/>
        </p:nvSpPr>
        <p:spPr>
          <a:xfrm>
            <a:off x="3245485" y="3110752"/>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44" name="直接箭头连接符 43">
            <a:extLst>
              <a:ext uri="{FF2B5EF4-FFF2-40B4-BE49-F238E27FC236}">
                <a16:creationId xmlns:a16="http://schemas.microsoft.com/office/drawing/2014/main" id="{AABC4C60-A050-38F4-368F-ED90D257F921}"/>
              </a:ext>
            </a:extLst>
          </p:cNvPr>
          <p:cNvCxnSpPr>
            <a:cxnSpLocks/>
            <a:stCxn id="41" idx="2"/>
            <a:endCxn id="53" idx="0"/>
          </p:cNvCxnSpPr>
          <p:nvPr/>
        </p:nvCxnSpPr>
        <p:spPr>
          <a:xfrm flipH="1">
            <a:off x="3470090" y="2023750"/>
            <a:ext cx="1123200" cy="2221411"/>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7" name="直接箭头连接符 46">
            <a:extLst>
              <a:ext uri="{FF2B5EF4-FFF2-40B4-BE49-F238E27FC236}">
                <a16:creationId xmlns:a16="http://schemas.microsoft.com/office/drawing/2014/main" id="{593684D3-E93D-079E-C4B5-CDA106901571}"/>
              </a:ext>
            </a:extLst>
          </p:cNvPr>
          <p:cNvCxnSpPr/>
          <p:nvPr/>
        </p:nvCxnSpPr>
        <p:spPr>
          <a:xfrm flipV="1">
            <a:off x="1284159" y="2681246"/>
            <a:ext cx="10309860" cy="1154430"/>
          </a:xfrm>
          <a:prstGeom prst="straightConnector1">
            <a:avLst/>
          </a:prstGeom>
          <a:ln w="28575" cmpd="sng">
            <a:solidFill>
              <a:srgbClr val="C00000"/>
            </a:solidFill>
            <a:prstDash val="solid"/>
            <a:tailEnd type="none" w="med" len="med"/>
          </a:ln>
        </p:spPr>
        <p:style>
          <a:lnRef idx="3">
            <a:schemeClr val="accent1"/>
          </a:lnRef>
          <a:fillRef idx="0">
            <a:srgbClr val="FFFFFF"/>
          </a:fillRef>
          <a:effectRef idx="0">
            <a:srgbClr val="FFFFFF"/>
          </a:effectRef>
          <a:fontRef idx="minor">
            <a:schemeClr val="tx1"/>
          </a:fontRef>
        </p:style>
      </p:cxnSp>
      <p:sp>
        <p:nvSpPr>
          <p:cNvPr id="48" name="矩形 47">
            <a:extLst>
              <a:ext uri="{FF2B5EF4-FFF2-40B4-BE49-F238E27FC236}">
                <a16:creationId xmlns:a16="http://schemas.microsoft.com/office/drawing/2014/main" id="{CFC907AD-A276-708B-2A6E-23A19D0EF7F9}"/>
              </a:ext>
            </a:extLst>
          </p:cNvPr>
          <p:cNvSpPr/>
          <p:nvPr/>
        </p:nvSpPr>
        <p:spPr>
          <a:xfrm>
            <a:off x="2070365" y="4216064"/>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8 * tensor</a:t>
            </a:r>
          </a:p>
        </p:txBody>
      </p:sp>
      <p:sp>
        <p:nvSpPr>
          <p:cNvPr id="49" name="矩形 48">
            <a:extLst>
              <a:ext uri="{FF2B5EF4-FFF2-40B4-BE49-F238E27FC236}">
                <a16:creationId xmlns:a16="http://schemas.microsoft.com/office/drawing/2014/main" id="{849CF59F-7A66-3245-3F03-42367587D624}"/>
              </a:ext>
            </a:extLst>
          </p:cNvPr>
          <p:cNvSpPr/>
          <p:nvPr/>
        </p:nvSpPr>
        <p:spPr>
          <a:xfrm>
            <a:off x="2067508" y="423534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0" name="矩形 49">
            <a:extLst>
              <a:ext uri="{FF2B5EF4-FFF2-40B4-BE49-F238E27FC236}">
                <a16:creationId xmlns:a16="http://schemas.microsoft.com/office/drawing/2014/main" id="{06C95F0C-D614-DC52-02FB-E56CFF61770C}"/>
              </a:ext>
            </a:extLst>
          </p:cNvPr>
          <p:cNvSpPr/>
          <p:nvPr/>
        </p:nvSpPr>
        <p:spPr>
          <a:xfrm>
            <a:off x="2426918" y="423534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1" name="文本框 50">
            <a:extLst>
              <a:ext uri="{FF2B5EF4-FFF2-40B4-BE49-F238E27FC236}">
                <a16:creationId xmlns:a16="http://schemas.microsoft.com/office/drawing/2014/main" id="{0075F4FB-E3CA-C49D-D8F8-06DEE1E5A081}"/>
              </a:ext>
            </a:extLst>
          </p:cNvPr>
          <p:cNvSpPr txBox="1"/>
          <p:nvPr/>
        </p:nvSpPr>
        <p:spPr>
          <a:xfrm>
            <a:off x="591128" y="4231394"/>
            <a:ext cx="1256145" cy="369332"/>
          </a:xfrm>
          <a:prstGeom prst="rect">
            <a:avLst/>
          </a:prstGeom>
          <a:noFill/>
        </p:spPr>
        <p:txBody>
          <a:bodyPr wrap="square" rtlCol="0">
            <a:spAutoFit/>
          </a:bodyPr>
          <a:lstStyle/>
          <a:p>
            <a:r>
              <a:rPr lang="en-US" altLang="zh-CN" b="1"/>
              <a:t>ggml_ctx</a:t>
            </a:r>
            <a:endParaRPr lang="zh-CN" altLang="en-US" b="1"/>
          </a:p>
        </p:txBody>
      </p:sp>
      <p:sp>
        <p:nvSpPr>
          <p:cNvPr id="52" name="矩形 51">
            <a:extLst>
              <a:ext uri="{FF2B5EF4-FFF2-40B4-BE49-F238E27FC236}">
                <a16:creationId xmlns:a16="http://schemas.microsoft.com/office/drawing/2014/main" id="{88E0B70A-BED1-DBE1-28F3-3BAC369F2EFB}"/>
              </a:ext>
            </a:extLst>
          </p:cNvPr>
          <p:cNvSpPr/>
          <p:nvPr/>
        </p:nvSpPr>
        <p:spPr>
          <a:xfrm>
            <a:off x="2879222" y="424516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3" name="矩形 52">
            <a:extLst>
              <a:ext uri="{FF2B5EF4-FFF2-40B4-BE49-F238E27FC236}">
                <a16:creationId xmlns:a16="http://schemas.microsoft.com/office/drawing/2014/main" id="{62515953-32E8-9142-782D-63DAB74128B9}"/>
              </a:ext>
            </a:extLst>
          </p:cNvPr>
          <p:cNvSpPr/>
          <p:nvPr/>
        </p:nvSpPr>
        <p:spPr>
          <a:xfrm>
            <a:off x="3238632" y="424516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55" name="直接箭头连接符 54">
            <a:extLst>
              <a:ext uri="{FF2B5EF4-FFF2-40B4-BE49-F238E27FC236}">
                <a16:creationId xmlns:a16="http://schemas.microsoft.com/office/drawing/2014/main" id="{FBBBF3EF-252F-E71F-EBE5-A769D8F1EBB2}"/>
              </a:ext>
            </a:extLst>
          </p:cNvPr>
          <p:cNvCxnSpPr/>
          <p:nvPr/>
        </p:nvCxnSpPr>
        <p:spPr>
          <a:xfrm flipV="1">
            <a:off x="1277306" y="3815655"/>
            <a:ext cx="10309860" cy="1154430"/>
          </a:xfrm>
          <a:prstGeom prst="straightConnector1">
            <a:avLst/>
          </a:prstGeom>
          <a:ln w="28575" cmpd="sng">
            <a:solidFill>
              <a:srgbClr val="C00000"/>
            </a:solidFill>
            <a:prstDash val="solid"/>
            <a:tailEnd type="none" w="med" len="med"/>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42922534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37047" y="2179832"/>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15" name="文本框 14"/>
          <p:cNvSpPr txBox="1"/>
          <p:nvPr/>
        </p:nvSpPr>
        <p:spPr>
          <a:xfrm>
            <a:off x="2579370" y="2661920"/>
            <a:ext cx="6564630" cy="368300"/>
          </a:xfrm>
          <a:prstGeom prst="rect">
            <a:avLst/>
          </a:prstGeom>
          <a:noFill/>
        </p:spPr>
        <p:txBody>
          <a:bodyPr wrap="square" rtlCol="0">
            <a:spAutoFit/>
          </a:bodyPr>
          <a:lstStyle/>
          <a:p>
            <a:r>
              <a:rPr lang="en-US" altLang="zh-CN"/>
              <a:t>219+1</a:t>
            </a:r>
            <a:r>
              <a:rPr lang="zh-CN" altLang="en-US"/>
              <a:t>（</a:t>
            </a:r>
            <a:r>
              <a:rPr lang="en-US" altLang="zh-CN"/>
              <a:t>duplicated output</a:t>
            </a:r>
            <a:r>
              <a:rPr lang="zh-CN" altLang="en-US"/>
              <a:t>）</a:t>
            </a:r>
            <a:r>
              <a:rPr lang="en-US" altLang="zh-CN"/>
              <a:t>+ 48(24*2 duplicated rope freq)</a:t>
            </a:r>
          </a:p>
        </p:txBody>
      </p:sp>
      <p:sp>
        <p:nvSpPr>
          <p:cNvPr id="2" name="文本框 1">
            <a:extLst>
              <a:ext uri="{FF2B5EF4-FFF2-40B4-BE49-F238E27FC236}">
                <a16:creationId xmlns:a16="http://schemas.microsoft.com/office/drawing/2014/main" id="{A0234158-7FF9-0F61-DD3F-D27E95612562}"/>
              </a:ext>
            </a:extLst>
          </p:cNvPr>
          <p:cNvSpPr txBox="1"/>
          <p:nvPr/>
        </p:nvSpPr>
        <p:spPr>
          <a:xfrm>
            <a:off x="281565" y="394450"/>
            <a:ext cx="1256145" cy="369332"/>
          </a:xfrm>
          <a:prstGeom prst="rect">
            <a:avLst/>
          </a:prstGeom>
          <a:noFill/>
        </p:spPr>
        <p:txBody>
          <a:bodyPr wrap="square" rtlCol="0">
            <a:spAutoFit/>
          </a:bodyPr>
          <a:lstStyle/>
          <a:p>
            <a:r>
              <a:rPr lang="en-US" altLang="zh-CN" b="1"/>
              <a:t>ggml_ctx</a:t>
            </a:r>
            <a:endParaRPr lang="zh-CN" altLang="en-US" b="1"/>
          </a:p>
        </p:txBody>
      </p:sp>
      <p:sp>
        <p:nvSpPr>
          <p:cNvPr id="3" name="矩形 2">
            <a:extLst>
              <a:ext uri="{FF2B5EF4-FFF2-40B4-BE49-F238E27FC236}">
                <a16:creationId xmlns:a16="http://schemas.microsoft.com/office/drawing/2014/main" id="{B0B52692-DA70-5878-CB83-4DDCE5F2A795}"/>
              </a:ext>
            </a:extLst>
          </p:cNvPr>
          <p:cNvSpPr/>
          <p:nvPr/>
        </p:nvSpPr>
        <p:spPr>
          <a:xfrm>
            <a:off x="1628474" y="416437"/>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t>……</a:t>
            </a:r>
            <a:endParaRPr lang="en-US" altLang="zh-CN" sz="1800" b="1"/>
          </a:p>
        </p:txBody>
      </p:sp>
      <p:sp>
        <p:nvSpPr>
          <p:cNvPr id="5" name="矩形 4">
            <a:extLst>
              <a:ext uri="{FF2B5EF4-FFF2-40B4-BE49-F238E27FC236}">
                <a16:creationId xmlns:a16="http://schemas.microsoft.com/office/drawing/2014/main" id="{2ECF837A-E18A-8238-B48A-81388F61A7D2}"/>
              </a:ext>
            </a:extLst>
          </p:cNvPr>
          <p:cNvSpPr/>
          <p:nvPr/>
        </p:nvSpPr>
        <p:spPr>
          <a:xfrm>
            <a:off x="1637047" y="45096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 name="矩形 5">
            <a:extLst>
              <a:ext uri="{FF2B5EF4-FFF2-40B4-BE49-F238E27FC236}">
                <a16:creationId xmlns:a16="http://schemas.microsoft.com/office/drawing/2014/main" id="{1EEB8EA1-73FA-378E-1078-0C4CC7297BE0}"/>
              </a:ext>
            </a:extLst>
          </p:cNvPr>
          <p:cNvSpPr/>
          <p:nvPr/>
        </p:nvSpPr>
        <p:spPr>
          <a:xfrm>
            <a:off x="1996457" y="45096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 name="矩形 6">
            <a:extLst>
              <a:ext uri="{FF2B5EF4-FFF2-40B4-BE49-F238E27FC236}">
                <a16:creationId xmlns:a16="http://schemas.microsoft.com/office/drawing/2014/main" id="{52A3E46B-6A53-6FAA-F8FD-89FE9C19D159}"/>
              </a:ext>
            </a:extLst>
          </p:cNvPr>
          <p:cNvSpPr/>
          <p:nvPr/>
        </p:nvSpPr>
        <p:spPr>
          <a:xfrm>
            <a:off x="2459372" y="46227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 name="矩形 7">
            <a:extLst>
              <a:ext uri="{FF2B5EF4-FFF2-40B4-BE49-F238E27FC236}">
                <a16:creationId xmlns:a16="http://schemas.microsoft.com/office/drawing/2014/main" id="{E03745BA-B03F-9219-6CAE-5DFB3D344716}"/>
              </a:ext>
            </a:extLst>
          </p:cNvPr>
          <p:cNvSpPr/>
          <p:nvPr/>
        </p:nvSpPr>
        <p:spPr>
          <a:xfrm>
            <a:off x="2818782" y="46227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9" name="矩形 8">
            <a:extLst>
              <a:ext uri="{FF2B5EF4-FFF2-40B4-BE49-F238E27FC236}">
                <a16:creationId xmlns:a16="http://schemas.microsoft.com/office/drawing/2014/main" id="{2965396D-717E-A771-4236-1393DB79102E}"/>
              </a:ext>
            </a:extLst>
          </p:cNvPr>
          <p:cNvSpPr/>
          <p:nvPr/>
        </p:nvSpPr>
        <p:spPr>
          <a:xfrm>
            <a:off x="3281697" y="46227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 name="矩形 9">
            <a:extLst>
              <a:ext uri="{FF2B5EF4-FFF2-40B4-BE49-F238E27FC236}">
                <a16:creationId xmlns:a16="http://schemas.microsoft.com/office/drawing/2014/main" id="{A82360C0-68A1-6968-A178-8A6BCC512107}"/>
              </a:ext>
            </a:extLst>
          </p:cNvPr>
          <p:cNvSpPr/>
          <p:nvPr/>
        </p:nvSpPr>
        <p:spPr>
          <a:xfrm>
            <a:off x="3641107" y="46227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 name="矩形 10">
            <a:extLst>
              <a:ext uri="{FF2B5EF4-FFF2-40B4-BE49-F238E27FC236}">
                <a16:creationId xmlns:a16="http://schemas.microsoft.com/office/drawing/2014/main" id="{893FEE3D-C443-00A4-F2BE-930BA14A2A07}"/>
              </a:ext>
            </a:extLst>
          </p:cNvPr>
          <p:cNvSpPr/>
          <p:nvPr/>
        </p:nvSpPr>
        <p:spPr>
          <a:xfrm>
            <a:off x="4104022" y="46227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2" name="矩形 11">
            <a:extLst>
              <a:ext uri="{FF2B5EF4-FFF2-40B4-BE49-F238E27FC236}">
                <a16:creationId xmlns:a16="http://schemas.microsoft.com/office/drawing/2014/main" id="{0AF6CB4E-337E-D2A0-0041-F73C9E65B2CD}"/>
              </a:ext>
            </a:extLst>
          </p:cNvPr>
          <p:cNvSpPr/>
          <p:nvPr/>
        </p:nvSpPr>
        <p:spPr>
          <a:xfrm>
            <a:off x="4463432" y="46227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3" name="矩形 12">
            <a:extLst>
              <a:ext uri="{FF2B5EF4-FFF2-40B4-BE49-F238E27FC236}">
                <a16:creationId xmlns:a16="http://schemas.microsoft.com/office/drawing/2014/main" id="{E220A744-39D7-516B-821F-88E6A6BDF740}"/>
              </a:ext>
            </a:extLst>
          </p:cNvPr>
          <p:cNvSpPr/>
          <p:nvPr/>
        </p:nvSpPr>
        <p:spPr>
          <a:xfrm>
            <a:off x="6828329" y="44603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6" name="矩形 15">
            <a:extLst>
              <a:ext uri="{FF2B5EF4-FFF2-40B4-BE49-F238E27FC236}">
                <a16:creationId xmlns:a16="http://schemas.microsoft.com/office/drawing/2014/main" id="{A41B3B00-CF76-F571-391A-35B18DCB29FB}"/>
              </a:ext>
            </a:extLst>
          </p:cNvPr>
          <p:cNvSpPr/>
          <p:nvPr/>
        </p:nvSpPr>
        <p:spPr>
          <a:xfrm>
            <a:off x="7187739" y="44603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7" name="矩形 16">
            <a:extLst>
              <a:ext uri="{FF2B5EF4-FFF2-40B4-BE49-F238E27FC236}">
                <a16:creationId xmlns:a16="http://schemas.microsoft.com/office/drawing/2014/main" id="{D75BC46F-3481-DEA1-14BF-11A644E5CA38}"/>
              </a:ext>
            </a:extLst>
          </p:cNvPr>
          <p:cNvSpPr/>
          <p:nvPr/>
        </p:nvSpPr>
        <p:spPr>
          <a:xfrm>
            <a:off x="7650654" y="45734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8" name="矩形 17">
            <a:extLst>
              <a:ext uri="{FF2B5EF4-FFF2-40B4-BE49-F238E27FC236}">
                <a16:creationId xmlns:a16="http://schemas.microsoft.com/office/drawing/2014/main" id="{C1AE5ADE-AADF-01EF-CBDD-83C6AFB5CBDF}"/>
              </a:ext>
            </a:extLst>
          </p:cNvPr>
          <p:cNvSpPr/>
          <p:nvPr/>
        </p:nvSpPr>
        <p:spPr>
          <a:xfrm>
            <a:off x="8010064" y="45734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9" name="矩形 18">
            <a:extLst>
              <a:ext uri="{FF2B5EF4-FFF2-40B4-BE49-F238E27FC236}">
                <a16:creationId xmlns:a16="http://schemas.microsoft.com/office/drawing/2014/main" id="{CA4CC968-B3FB-0B65-7A71-8F2F48F29C94}"/>
              </a:ext>
            </a:extLst>
          </p:cNvPr>
          <p:cNvSpPr/>
          <p:nvPr/>
        </p:nvSpPr>
        <p:spPr>
          <a:xfrm>
            <a:off x="8472979" y="45734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0" name="矩形 19">
            <a:extLst>
              <a:ext uri="{FF2B5EF4-FFF2-40B4-BE49-F238E27FC236}">
                <a16:creationId xmlns:a16="http://schemas.microsoft.com/office/drawing/2014/main" id="{8B5729A5-7BBE-C6EA-DAEE-B4201731B5A2}"/>
              </a:ext>
            </a:extLst>
          </p:cNvPr>
          <p:cNvSpPr/>
          <p:nvPr/>
        </p:nvSpPr>
        <p:spPr>
          <a:xfrm>
            <a:off x="8832389" y="45734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1" name="矩形 20">
            <a:extLst>
              <a:ext uri="{FF2B5EF4-FFF2-40B4-BE49-F238E27FC236}">
                <a16:creationId xmlns:a16="http://schemas.microsoft.com/office/drawing/2014/main" id="{1AA737A8-B4FD-BC09-968B-EDEA712930D0}"/>
              </a:ext>
            </a:extLst>
          </p:cNvPr>
          <p:cNvSpPr/>
          <p:nvPr/>
        </p:nvSpPr>
        <p:spPr>
          <a:xfrm>
            <a:off x="9295304" y="45734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2" name="矩形 21">
            <a:extLst>
              <a:ext uri="{FF2B5EF4-FFF2-40B4-BE49-F238E27FC236}">
                <a16:creationId xmlns:a16="http://schemas.microsoft.com/office/drawing/2014/main" id="{2FAEB4A4-B5A1-B5F5-E2C4-92DAB6BFC96E}"/>
              </a:ext>
            </a:extLst>
          </p:cNvPr>
          <p:cNvSpPr/>
          <p:nvPr/>
        </p:nvSpPr>
        <p:spPr>
          <a:xfrm>
            <a:off x="9654714" y="45734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3" name="文本框 22">
            <a:extLst>
              <a:ext uri="{FF2B5EF4-FFF2-40B4-BE49-F238E27FC236}">
                <a16:creationId xmlns:a16="http://schemas.microsoft.com/office/drawing/2014/main" id="{B276AFAB-353E-E77B-95EC-F3DDF0D00E3E}"/>
              </a:ext>
            </a:extLst>
          </p:cNvPr>
          <p:cNvSpPr txBox="1"/>
          <p:nvPr/>
        </p:nvSpPr>
        <p:spPr>
          <a:xfrm>
            <a:off x="4926347" y="856391"/>
            <a:ext cx="1717964" cy="369332"/>
          </a:xfrm>
          <a:prstGeom prst="rect">
            <a:avLst/>
          </a:prstGeom>
          <a:noFill/>
        </p:spPr>
        <p:txBody>
          <a:bodyPr wrap="square" rtlCol="0">
            <a:spAutoFit/>
          </a:bodyPr>
          <a:lstStyle/>
          <a:p>
            <a:r>
              <a:rPr lang="en-US" altLang="zh-CN" b="1"/>
              <a:t>219</a:t>
            </a:r>
            <a:r>
              <a:rPr lang="zh-CN" altLang="en-US" b="1"/>
              <a:t>个</a:t>
            </a:r>
            <a:r>
              <a:rPr lang="en-US" altLang="zh-CN" b="1"/>
              <a:t>tensor</a:t>
            </a:r>
            <a:endParaRPr lang="zh-CN" altLang="en-US" b="1"/>
          </a:p>
        </p:txBody>
      </p:sp>
      <p:sp>
        <p:nvSpPr>
          <p:cNvPr id="25" name="矩形 24">
            <a:extLst>
              <a:ext uri="{FF2B5EF4-FFF2-40B4-BE49-F238E27FC236}">
                <a16:creationId xmlns:a16="http://schemas.microsoft.com/office/drawing/2014/main" id="{CA10D6C1-DEB2-7B3B-F444-A9014A84E81E}"/>
              </a:ext>
            </a:extLst>
          </p:cNvPr>
          <p:cNvSpPr/>
          <p:nvPr/>
        </p:nvSpPr>
        <p:spPr>
          <a:xfrm>
            <a:off x="1637047" y="2192162"/>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6" name="矩形 25">
            <a:extLst>
              <a:ext uri="{FF2B5EF4-FFF2-40B4-BE49-F238E27FC236}">
                <a16:creationId xmlns:a16="http://schemas.microsoft.com/office/drawing/2014/main" id="{6477EBD7-F0CB-88BF-0838-6E83FF148551}"/>
              </a:ext>
            </a:extLst>
          </p:cNvPr>
          <p:cNvSpPr/>
          <p:nvPr/>
        </p:nvSpPr>
        <p:spPr>
          <a:xfrm>
            <a:off x="1996457" y="2192162"/>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1" name="矩形 30">
            <a:extLst>
              <a:ext uri="{FF2B5EF4-FFF2-40B4-BE49-F238E27FC236}">
                <a16:creationId xmlns:a16="http://schemas.microsoft.com/office/drawing/2014/main" id="{16203760-9CB9-CBC9-6656-1259DE9A37C1}"/>
              </a:ext>
            </a:extLst>
          </p:cNvPr>
          <p:cNvSpPr/>
          <p:nvPr/>
        </p:nvSpPr>
        <p:spPr>
          <a:xfrm>
            <a:off x="1637047" y="3832442"/>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32" name="文本框 31">
            <a:extLst>
              <a:ext uri="{FF2B5EF4-FFF2-40B4-BE49-F238E27FC236}">
                <a16:creationId xmlns:a16="http://schemas.microsoft.com/office/drawing/2014/main" id="{BD6FC02B-F484-118A-A7E8-B28D296D1233}"/>
              </a:ext>
            </a:extLst>
          </p:cNvPr>
          <p:cNvSpPr txBox="1"/>
          <p:nvPr/>
        </p:nvSpPr>
        <p:spPr>
          <a:xfrm>
            <a:off x="2579370" y="4314530"/>
            <a:ext cx="6564630" cy="368300"/>
          </a:xfrm>
          <a:prstGeom prst="rect">
            <a:avLst/>
          </a:prstGeom>
          <a:noFill/>
        </p:spPr>
        <p:txBody>
          <a:bodyPr wrap="square" rtlCol="0">
            <a:spAutoFit/>
          </a:bodyPr>
          <a:lstStyle/>
          <a:p>
            <a:r>
              <a:rPr lang="en-US" altLang="zh-CN"/>
              <a:t>219+1</a:t>
            </a:r>
            <a:r>
              <a:rPr lang="zh-CN" altLang="en-US"/>
              <a:t>（</a:t>
            </a:r>
            <a:r>
              <a:rPr lang="en-US" altLang="zh-CN"/>
              <a:t>duplicated output</a:t>
            </a:r>
            <a:r>
              <a:rPr lang="zh-CN" altLang="en-US"/>
              <a:t>）</a:t>
            </a:r>
            <a:r>
              <a:rPr lang="en-US" altLang="zh-CN"/>
              <a:t>+ 48(24*2 duplicated rope freq)</a:t>
            </a:r>
          </a:p>
        </p:txBody>
      </p:sp>
      <p:sp>
        <p:nvSpPr>
          <p:cNvPr id="33" name="矩形 32">
            <a:extLst>
              <a:ext uri="{FF2B5EF4-FFF2-40B4-BE49-F238E27FC236}">
                <a16:creationId xmlns:a16="http://schemas.microsoft.com/office/drawing/2014/main" id="{2AB7C4D5-2FDF-5E86-8326-9E9474823C65}"/>
              </a:ext>
            </a:extLst>
          </p:cNvPr>
          <p:cNvSpPr/>
          <p:nvPr/>
        </p:nvSpPr>
        <p:spPr>
          <a:xfrm>
            <a:off x="1637047" y="3844772"/>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4" name="矩形 33">
            <a:extLst>
              <a:ext uri="{FF2B5EF4-FFF2-40B4-BE49-F238E27FC236}">
                <a16:creationId xmlns:a16="http://schemas.microsoft.com/office/drawing/2014/main" id="{8AA5DA92-4812-1817-F518-8C1F663333C1}"/>
              </a:ext>
            </a:extLst>
          </p:cNvPr>
          <p:cNvSpPr/>
          <p:nvPr/>
        </p:nvSpPr>
        <p:spPr>
          <a:xfrm>
            <a:off x="1996457" y="3844772"/>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5" name="文本框 34">
            <a:extLst>
              <a:ext uri="{FF2B5EF4-FFF2-40B4-BE49-F238E27FC236}">
                <a16:creationId xmlns:a16="http://schemas.microsoft.com/office/drawing/2014/main" id="{3458E31B-B219-A47F-17C0-B28A9C079C98}"/>
              </a:ext>
            </a:extLst>
          </p:cNvPr>
          <p:cNvSpPr txBox="1"/>
          <p:nvPr/>
        </p:nvSpPr>
        <p:spPr>
          <a:xfrm>
            <a:off x="1569102" y="1879681"/>
            <a:ext cx="1069975" cy="245110"/>
          </a:xfrm>
          <a:prstGeom prst="rect">
            <a:avLst/>
          </a:prstGeom>
          <a:noFill/>
        </p:spPr>
        <p:txBody>
          <a:bodyPr wrap="square" rtlCol="0">
            <a:spAutoFit/>
          </a:bodyPr>
          <a:lstStyle/>
          <a:p>
            <a:r>
              <a:rPr lang="en-US" altLang="zh-CN" sz="1000" b="1"/>
              <a:t> [2048,92544]</a:t>
            </a:r>
          </a:p>
        </p:txBody>
      </p:sp>
      <p:sp>
        <p:nvSpPr>
          <p:cNvPr id="36" name="文本框 35">
            <a:extLst>
              <a:ext uri="{FF2B5EF4-FFF2-40B4-BE49-F238E27FC236}">
                <a16:creationId xmlns:a16="http://schemas.microsoft.com/office/drawing/2014/main" id="{AB57AEC0-CA87-F795-F8A3-C1B048D8D5C6}"/>
              </a:ext>
            </a:extLst>
          </p:cNvPr>
          <p:cNvSpPr txBox="1"/>
          <p:nvPr/>
        </p:nvSpPr>
        <p:spPr>
          <a:xfrm>
            <a:off x="1537710" y="3544498"/>
            <a:ext cx="1069975" cy="245110"/>
          </a:xfrm>
          <a:prstGeom prst="rect">
            <a:avLst/>
          </a:prstGeom>
          <a:noFill/>
        </p:spPr>
        <p:txBody>
          <a:bodyPr wrap="square" rtlCol="0">
            <a:spAutoFit/>
          </a:bodyPr>
          <a:lstStyle/>
          <a:p>
            <a:r>
              <a:rPr lang="en-US" altLang="zh-CN" sz="1000" b="1"/>
              <a:t> [2048,1]</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674CA8-A49B-0666-E7F0-2B4A4F7E8B46}"/>
              </a:ext>
            </a:extLst>
          </p:cNvPr>
          <p:cNvPicPr>
            <a:picLocks noChangeAspect="1"/>
          </p:cNvPicPr>
          <p:nvPr/>
        </p:nvPicPr>
        <p:blipFill>
          <a:blip r:embed="rId2"/>
          <a:stretch>
            <a:fillRect/>
          </a:stretch>
        </p:blipFill>
        <p:spPr>
          <a:xfrm>
            <a:off x="843218" y="3429000"/>
            <a:ext cx="4085714" cy="1590476"/>
          </a:xfrm>
          <a:prstGeom prst="rect">
            <a:avLst/>
          </a:prstGeom>
        </p:spPr>
      </p:pic>
      <p:pic>
        <p:nvPicPr>
          <p:cNvPr id="7" name="图片 6">
            <a:extLst>
              <a:ext uri="{FF2B5EF4-FFF2-40B4-BE49-F238E27FC236}">
                <a16:creationId xmlns:a16="http://schemas.microsoft.com/office/drawing/2014/main" id="{296D0C15-5C9B-981B-5AB1-4698EC052E77}"/>
              </a:ext>
            </a:extLst>
          </p:cNvPr>
          <p:cNvPicPr>
            <a:picLocks noChangeAspect="1"/>
          </p:cNvPicPr>
          <p:nvPr/>
        </p:nvPicPr>
        <p:blipFill>
          <a:blip r:embed="rId3"/>
          <a:stretch>
            <a:fillRect/>
          </a:stretch>
        </p:blipFill>
        <p:spPr>
          <a:xfrm>
            <a:off x="5467714" y="3429000"/>
            <a:ext cx="5828571" cy="3095238"/>
          </a:xfrm>
          <a:prstGeom prst="rect">
            <a:avLst/>
          </a:prstGeom>
        </p:spPr>
      </p:pic>
      <p:cxnSp>
        <p:nvCxnSpPr>
          <p:cNvPr id="8" name="直接箭头连接符 7">
            <a:extLst>
              <a:ext uri="{FF2B5EF4-FFF2-40B4-BE49-F238E27FC236}">
                <a16:creationId xmlns:a16="http://schemas.microsoft.com/office/drawing/2014/main" id="{CCD6F532-72EB-FD92-B797-CD63FE54C5DD}"/>
              </a:ext>
            </a:extLst>
          </p:cNvPr>
          <p:cNvCxnSpPr>
            <a:cxnSpLocks/>
          </p:cNvCxnSpPr>
          <p:nvPr/>
        </p:nvCxnSpPr>
        <p:spPr>
          <a:xfrm flipV="1">
            <a:off x="2769088" y="3671788"/>
            <a:ext cx="3174512" cy="614462"/>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0" name="矩形 9">
            <a:extLst>
              <a:ext uri="{FF2B5EF4-FFF2-40B4-BE49-F238E27FC236}">
                <a16:creationId xmlns:a16="http://schemas.microsoft.com/office/drawing/2014/main" id="{C8B1634A-0C8A-5BA0-3D43-8CD909A7790D}"/>
              </a:ext>
            </a:extLst>
          </p:cNvPr>
          <p:cNvSpPr/>
          <p:nvPr/>
        </p:nvSpPr>
        <p:spPr>
          <a:xfrm>
            <a:off x="1703309" y="470117"/>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11" name="文本框 10">
            <a:extLst>
              <a:ext uri="{FF2B5EF4-FFF2-40B4-BE49-F238E27FC236}">
                <a16:creationId xmlns:a16="http://schemas.microsoft.com/office/drawing/2014/main" id="{9697E0DC-7C36-7CD8-3E22-76FB3046A27E}"/>
              </a:ext>
            </a:extLst>
          </p:cNvPr>
          <p:cNvSpPr txBox="1"/>
          <p:nvPr/>
        </p:nvSpPr>
        <p:spPr>
          <a:xfrm>
            <a:off x="2645632" y="952205"/>
            <a:ext cx="6564630" cy="368300"/>
          </a:xfrm>
          <a:prstGeom prst="rect">
            <a:avLst/>
          </a:prstGeom>
          <a:noFill/>
        </p:spPr>
        <p:txBody>
          <a:bodyPr wrap="square" rtlCol="0">
            <a:spAutoFit/>
          </a:bodyPr>
          <a:lstStyle/>
          <a:p>
            <a:r>
              <a:rPr lang="en-US" altLang="zh-CN"/>
              <a:t>219+1</a:t>
            </a:r>
            <a:r>
              <a:rPr lang="zh-CN" altLang="en-US"/>
              <a:t>（</a:t>
            </a:r>
            <a:r>
              <a:rPr lang="en-US" altLang="zh-CN"/>
              <a:t>duplicated output</a:t>
            </a:r>
            <a:r>
              <a:rPr lang="zh-CN" altLang="en-US"/>
              <a:t>）</a:t>
            </a:r>
            <a:r>
              <a:rPr lang="en-US" altLang="zh-CN"/>
              <a:t>+ 48(24*2 duplicated rope freq)</a:t>
            </a:r>
          </a:p>
        </p:txBody>
      </p:sp>
      <p:sp>
        <p:nvSpPr>
          <p:cNvPr id="12" name="矩形 11">
            <a:extLst>
              <a:ext uri="{FF2B5EF4-FFF2-40B4-BE49-F238E27FC236}">
                <a16:creationId xmlns:a16="http://schemas.microsoft.com/office/drawing/2014/main" id="{1C12AF75-BA09-06E5-A103-A4AEC9669DFB}"/>
              </a:ext>
            </a:extLst>
          </p:cNvPr>
          <p:cNvSpPr/>
          <p:nvPr/>
        </p:nvSpPr>
        <p:spPr>
          <a:xfrm>
            <a:off x="1703309" y="48244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 name="矩形 12">
            <a:extLst>
              <a:ext uri="{FF2B5EF4-FFF2-40B4-BE49-F238E27FC236}">
                <a16:creationId xmlns:a16="http://schemas.microsoft.com/office/drawing/2014/main" id="{B3987374-933F-4A5A-1741-05A67C2CC4E2}"/>
              </a:ext>
            </a:extLst>
          </p:cNvPr>
          <p:cNvSpPr/>
          <p:nvPr/>
        </p:nvSpPr>
        <p:spPr>
          <a:xfrm>
            <a:off x="2062719" y="48244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4" name="文本框 13">
            <a:extLst>
              <a:ext uri="{FF2B5EF4-FFF2-40B4-BE49-F238E27FC236}">
                <a16:creationId xmlns:a16="http://schemas.microsoft.com/office/drawing/2014/main" id="{A2207458-77BD-072D-0E37-1E92011A47D5}"/>
              </a:ext>
            </a:extLst>
          </p:cNvPr>
          <p:cNvSpPr txBox="1"/>
          <p:nvPr/>
        </p:nvSpPr>
        <p:spPr>
          <a:xfrm>
            <a:off x="1603972" y="182173"/>
            <a:ext cx="1069975" cy="245110"/>
          </a:xfrm>
          <a:prstGeom prst="rect">
            <a:avLst/>
          </a:prstGeom>
          <a:noFill/>
        </p:spPr>
        <p:txBody>
          <a:bodyPr wrap="square" rtlCol="0">
            <a:spAutoFit/>
          </a:bodyPr>
          <a:lstStyle/>
          <a:p>
            <a:r>
              <a:rPr lang="en-US" altLang="zh-CN" sz="1000" b="1"/>
              <a:t> [2048,1]</a:t>
            </a:r>
          </a:p>
        </p:txBody>
      </p:sp>
      <p:cxnSp>
        <p:nvCxnSpPr>
          <p:cNvPr id="15" name="直接箭头连接符 14">
            <a:extLst>
              <a:ext uri="{FF2B5EF4-FFF2-40B4-BE49-F238E27FC236}">
                <a16:creationId xmlns:a16="http://schemas.microsoft.com/office/drawing/2014/main" id="{DD797420-01C9-C647-6E17-6FE77BFE4680}"/>
              </a:ext>
            </a:extLst>
          </p:cNvPr>
          <p:cNvCxnSpPr>
            <a:cxnSpLocks/>
          </p:cNvCxnSpPr>
          <p:nvPr/>
        </p:nvCxnSpPr>
        <p:spPr>
          <a:xfrm>
            <a:off x="2422129" y="627544"/>
            <a:ext cx="103505" cy="284627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4223883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2EEC8-0A8F-0B36-9B9D-1CE31A0B5CC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693D955-3593-A9AF-5FDB-38CA99C9A4A1}"/>
              </a:ext>
            </a:extLst>
          </p:cNvPr>
          <p:cNvPicPr>
            <a:picLocks noChangeAspect="1"/>
          </p:cNvPicPr>
          <p:nvPr/>
        </p:nvPicPr>
        <p:blipFill>
          <a:blip r:embed="rId2"/>
          <a:stretch>
            <a:fillRect/>
          </a:stretch>
        </p:blipFill>
        <p:spPr>
          <a:xfrm>
            <a:off x="843218" y="3429000"/>
            <a:ext cx="4085714" cy="1590476"/>
          </a:xfrm>
          <a:prstGeom prst="rect">
            <a:avLst/>
          </a:prstGeom>
        </p:spPr>
      </p:pic>
      <p:cxnSp>
        <p:nvCxnSpPr>
          <p:cNvPr id="8" name="直接箭头连接符 7">
            <a:extLst>
              <a:ext uri="{FF2B5EF4-FFF2-40B4-BE49-F238E27FC236}">
                <a16:creationId xmlns:a16="http://schemas.microsoft.com/office/drawing/2014/main" id="{D994C215-FB0A-31A1-A8CD-D9012031BD7B}"/>
              </a:ext>
            </a:extLst>
          </p:cNvPr>
          <p:cNvCxnSpPr>
            <a:cxnSpLocks/>
          </p:cNvCxnSpPr>
          <p:nvPr/>
        </p:nvCxnSpPr>
        <p:spPr>
          <a:xfrm>
            <a:off x="2798032" y="4191000"/>
            <a:ext cx="3297968" cy="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 name="矩形 1">
            <a:extLst>
              <a:ext uri="{FF2B5EF4-FFF2-40B4-BE49-F238E27FC236}">
                <a16:creationId xmlns:a16="http://schemas.microsoft.com/office/drawing/2014/main" id="{EDE58073-FCF5-B522-862D-FEF3775CC4E3}"/>
              </a:ext>
            </a:extLst>
          </p:cNvPr>
          <p:cNvSpPr/>
          <p:nvPr/>
        </p:nvSpPr>
        <p:spPr>
          <a:xfrm>
            <a:off x="1855709" y="340624"/>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3" name="文本框 2">
            <a:extLst>
              <a:ext uri="{FF2B5EF4-FFF2-40B4-BE49-F238E27FC236}">
                <a16:creationId xmlns:a16="http://schemas.microsoft.com/office/drawing/2014/main" id="{490279C5-6FA7-C9B5-56C8-408C4B24646A}"/>
              </a:ext>
            </a:extLst>
          </p:cNvPr>
          <p:cNvSpPr txBox="1"/>
          <p:nvPr/>
        </p:nvSpPr>
        <p:spPr>
          <a:xfrm>
            <a:off x="2798032" y="822712"/>
            <a:ext cx="6564630" cy="368300"/>
          </a:xfrm>
          <a:prstGeom prst="rect">
            <a:avLst/>
          </a:prstGeom>
          <a:noFill/>
        </p:spPr>
        <p:txBody>
          <a:bodyPr wrap="square" rtlCol="0">
            <a:spAutoFit/>
          </a:bodyPr>
          <a:lstStyle/>
          <a:p>
            <a:r>
              <a:rPr lang="en-US" altLang="zh-CN"/>
              <a:t>219+1</a:t>
            </a:r>
            <a:r>
              <a:rPr lang="zh-CN" altLang="en-US"/>
              <a:t>（</a:t>
            </a:r>
            <a:r>
              <a:rPr lang="en-US" altLang="zh-CN"/>
              <a:t>duplicated output</a:t>
            </a:r>
            <a:r>
              <a:rPr lang="zh-CN" altLang="en-US"/>
              <a:t>）</a:t>
            </a:r>
            <a:r>
              <a:rPr lang="en-US" altLang="zh-CN"/>
              <a:t>+ 48(24*2 duplicated rope freq)</a:t>
            </a:r>
          </a:p>
        </p:txBody>
      </p:sp>
      <p:sp>
        <p:nvSpPr>
          <p:cNvPr id="4" name="矩形 3">
            <a:extLst>
              <a:ext uri="{FF2B5EF4-FFF2-40B4-BE49-F238E27FC236}">
                <a16:creationId xmlns:a16="http://schemas.microsoft.com/office/drawing/2014/main" id="{CFCC4B25-476F-2A4B-91CF-7EB9B6123607}"/>
              </a:ext>
            </a:extLst>
          </p:cNvPr>
          <p:cNvSpPr/>
          <p:nvPr/>
        </p:nvSpPr>
        <p:spPr>
          <a:xfrm>
            <a:off x="1855709" y="3529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 name="矩形 5">
            <a:extLst>
              <a:ext uri="{FF2B5EF4-FFF2-40B4-BE49-F238E27FC236}">
                <a16:creationId xmlns:a16="http://schemas.microsoft.com/office/drawing/2014/main" id="{C606919B-B823-337A-DAB6-CF9E64EDDF39}"/>
              </a:ext>
            </a:extLst>
          </p:cNvPr>
          <p:cNvSpPr/>
          <p:nvPr/>
        </p:nvSpPr>
        <p:spPr>
          <a:xfrm>
            <a:off x="2215119" y="3529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9" name="文本框 8">
            <a:extLst>
              <a:ext uri="{FF2B5EF4-FFF2-40B4-BE49-F238E27FC236}">
                <a16:creationId xmlns:a16="http://schemas.microsoft.com/office/drawing/2014/main" id="{DC4CD534-3C95-3C23-2BEA-C3F993DBDEFF}"/>
              </a:ext>
            </a:extLst>
          </p:cNvPr>
          <p:cNvSpPr txBox="1"/>
          <p:nvPr/>
        </p:nvSpPr>
        <p:spPr>
          <a:xfrm>
            <a:off x="1787764" y="40473"/>
            <a:ext cx="1069975" cy="245110"/>
          </a:xfrm>
          <a:prstGeom prst="rect">
            <a:avLst/>
          </a:prstGeom>
          <a:noFill/>
        </p:spPr>
        <p:txBody>
          <a:bodyPr wrap="square" rtlCol="0">
            <a:spAutoFit/>
          </a:bodyPr>
          <a:lstStyle/>
          <a:p>
            <a:r>
              <a:rPr lang="en-US" altLang="zh-CN" sz="1000" b="1"/>
              <a:t> [2048,92544]</a:t>
            </a:r>
          </a:p>
        </p:txBody>
      </p:sp>
      <p:sp>
        <p:nvSpPr>
          <p:cNvPr id="18" name="文本框 17">
            <a:extLst>
              <a:ext uri="{FF2B5EF4-FFF2-40B4-BE49-F238E27FC236}">
                <a16:creationId xmlns:a16="http://schemas.microsoft.com/office/drawing/2014/main" id="{776C08EE-F83F-6452-F94A-D2E57A06CE83}"/>
              </a:ext>
            </a:extLst>
          </p:cNvPr>
          <p:cNvSpPr txBox="1"/>
          <p:nvPr/>
        </p:nvSpPr>
        <p:spPr>
          <a:xfrm>
            <a:off x="6005512" y="4006334"/>
            <a:ext cx="714375" cy="369332"/>
          </a:xfrm>
          <a:prstGeom prst="rect">
            <a:avLst/>
          </a:prstGeom>
          <a:noFill/>
        </p:spPr>
        <p:txBody>
          <a:bodyPr wrap="square" rtlCol="0">
            <a:spAutoFit/>
          </a:bodyPr>
          <a:lstStyle/>
          <a:p>
            <a:r>
              <a:rPr lang="en-US" altLang="zh-CN"/>
              <a:t> data</a:t>
            </a:r>
            <a:endParaRPr lang="zh-CN" altLang="en-US"/>
          </a:p>
        </p:txBody>
      </p:sp>
      <p:cxnSp>
        <p:nvCxnSpPr>
          <p:cNvPr id="19" name="直接箭头连接符 18">
            <a:extLst>
              <a:ext uri="{FF2B5EF4-FFF2-40B4-BE49-F238E27FC236}">
                <a16:creationId xmlns:a16="http://schemas.microsoft.com/office/drawing/2014/main" id="{D11A830A-68C3-B5F8-4E79-8236E5C4F214}"/>
              </a:ext>
            </a:extLst>
          </p:cNvPr>
          <p:cNvCxnSpPr>
            <a:cxnSpLocks/>
          </p:cNvCxnSpPr>
          <p:nvPr/>
        </p:nvCxnSpPr>
        <p:spPr>
          <a:xfrm>
            <a:off x="2574529" y="582724"/>
            <a:ext cx="103505" cy="284627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0277783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5EEDA3D-E4A8-CED6-DE0F-13AB592D0A25}"/>
              </a:ext>
            </a:extLst>
          </p:cNvPr>
          <p:cNvPicPr>
            <a:picLocks noChangeAspect="1"/>
          </p:cNvPicPr>
          <p:nvPr/>
        </p:nvPicPr>
        <p:blipFill>
          <a:blip r:embed="rId2"/>
          <a:stretch>
            <a:fillRect/>
          </a:stretch>
        </p:blipFill>
        <p:spPr>
          <a:xfrm>
            <a:off x="688155" y="2668066"/>
            <a:ext cx="3057143" cy="1323810"/>
          </a:xfrm>
          <a:prstGeom prst="rect">
            <a:avLst/>
          </a:prstGeom>
        </p:spPr>
      </p:pic>
      <p:pic>
        <p:nvPicPr>
          <p:cNvPr id="7" name="图片 6">
            <a:extLst>
              <a:ext uri="{FF2B5EF4-FFF2-40B4-BE49-F238E27FC236}">
                <a16:creationId xmlns:a16="http://schemas.microsoft.com/office/drawing/2014/main" id="{2FBF4AF5-E37B-1ADA-CC4A-78D8A5BDAF99}"/>
              </a:ext>
            </a:extLst>
          </p:cNvPr>
          <p:cNvPicPr>
            <a:picLocks noChangeAspect="1"/>
          </p:cNvPicPr>
          <p:nvPr/>
        </p:nvPicPr>
        <p:blipFill>
          <a:blip r:embed="rId3"/>
          <a:stretch>
            <a:fillRect/>
          </a:stretch>
        </p:blipFill>
        <p:spPr>
          <a:xfrm>
            <a:off x="4839855" y="2392159"/>
            <a:ext cx="6585528" cy="1685958"/>
          </a:xfrm>
          <a:prstGeom prst="rect">
            <a:avLst/>
          </a:prstGeom>
        </p:spPr>
      </p:pic>
      <p:cxnSp>
        <p:nvCxnSpPr>
          <p:cNvPr id="8" name="直接箭头连接符 7">
            <a:extLst>
              <a:ext uri="{FF2B5EF4-FFF2-40B4-BE49-F238E27FC236}">
                <a16:creationId xmlns:a16="http://schemas.microsoft.com/office/drawing/2014/main" id="{E4FDF06E-C9F9-EB87-4C9D-20A502069138}"/>
              </a:ext>
            </a:extLst>
          </p:cNvPr>
          <p:cNvCxnSpPr>
            <a:cxnSpLocks/>
          </p:cNvCxnSpPr>
          <p:nvPr/>
        </p:nvCxnSpPr>
        <p:spPr>
          <a:xfrm flipV="1">
            <a:off x="2453854" y="2627544"/>
            <a:ext cx="2683164" cy="1009658"/>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14" name="图片 13">
            <a:extLst>
              <a:ext uri="{FF2B5EF4-FFF2-40B4-BE49-F238E27FC236}">
                <a16:creationId xmlns:a16="http://schemas.microsoft.com/office/drawing/2014/main" id="{6A0A859E-C459-B464-D3EE-00961C40815D}"/>
              </a:ext>
            </a:extLst>
          </p:cNvPr>
          <p:cNvPicPr>
            <a:picLocks noChangeAspect="1"/>
          </p:cNvPicPr>
          <p:nvPr/>
        </p:nvPicPr>
        <p:blipFill>
          <a:blip r:embed="rId4"/>
          <a:stretch>
            <a:fillRect/>
          </a:stretch>
        </p:blipFill>
        <p:spPr>
          <a:xfrm>
            <a:off x="633675" y="58218"/>
            <a:ext cx="5536303" cy="1843352"/>
          </a:xfrm>
          <a:prstGeom prst="rect">
            <a:avLst/>
          </a:prstGeom>
        </p:spPr>
      </p:pic>
      <p:cxnSp>
        <p:nvCxnSpPr>
          <p:cNvPr id="15" name="直接箭头连接符 14">
            <a:extLst>
              <a:ext uri="{FF2B5EF4-FFF2-40B4-BE49-F238E27FC236}">
                <a16:creationId xmlns:a16="http://schemas.microsoft.com/office/drawing/2014/main" id="{3B814529-CCAA-8ADD-F0E2-058638B3785F}"/>
              </a:ext>
            </a:extLst>
          </p:cNvPr>
          <p:cNvCxnSpPr>
            <a:cxnSpLocks/>
          </p:cNvCxnSpPr>
          <p:nvPr/>
        </p:nvCxnSpPr>
        <p:spPr>
          <a:xfrm flipH="1">
            <a:off x="1921164" y="1733542"/>
            <a:ext cx="3215854" cy="1009658"/>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19" name="图片 18">
            <a:extLst>
              <a:ext uri="{FF2B5EF4-FFF2-40B4-BE49-F238E27FC236}">
                <a16:creationId xmlns:a16="http://schemas.microsoft.com/office/drawing/2014/main" id="{98CAFF1B-CAE0-F1DB-C17E-CE3C50EE5AB2}"/>
              </a:ext>
            </a:extLst>
          </p:cNvPr>
          <p:cNvPicPr>
            <a:picLocks noChangeAspect="1"/>
          </p:cNvPicPr>
          <p:nvPr/>
        </p:nvPicPr>
        <p:blipFill>
          <a:blip r:embed="rId5"/>
          <a:stretch>
            <a:fillRect/>
          </a:stretch>
        </p:blipFill>
        <p:spPr>
          <a:xfrm>
            <a:off x="4839855" y="4225904"/>
            <a:ext cx="3502228" cy="1936328"/>
          </a:xfrm>
          <a:prstGeom prst="rect">
            <a:avLst/>
          </a:prstGeom>
        </p:spPr>
      </p:pic>
      <p:cxnSp>
        <p:nvCxnSpPr>
          <p:cNvPr id="20" name="直接箭头连接符 19">
            <a:extLst>
              <a:ext uri="{FF2B5EF4-FFF2-40B4-BE49-F238E27FC236}">
                <a16:creationId xmlns:a16="http://schemas.microsoft.com/office/drawing/2014/main" id="{6A4AD857-FB29-DE26-F1DF-DC39FB4184E0}"/>
              </a:ext>
            </a:extLst>
          </p:cNvPr>
          <p:cNvCxnSpPr>
            <a:cxnSpLocks/>
          </p:cNvCxnSpPr>
          <p:nvPr/>
        </p:nvCxnSpPr>
        <p:spPr>
          <a:xfrm>
            <a:off x="2453854" y="3677724"/>
            <a:ext cx="2386001" cy="635778"/>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3933227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2615538-8153-D466-591F-27AF43A0E236}"/>
              </a:ext>
            </a:extLst>
          </p:cNvPr>
          <p:cNvSpPr txBox="1"/>
          <p:nvPr/>
        </p:nvSpPr>
        <p:spPr>
          <a:xfrm>
            <a:off x="2909454" y="2655730"/>
            <a:ext cx="6576291" cy="830997"/>
          </a:xfrm>
          <a:prstGeom prst="rect">
            <a:avLst/>
          </a:prstGeom>
          <a:noFill/>
        </p:spPr>
        <p:txBody>
          <a:bodyPr wrap="square" rtlCol="0">
            <a:spAutoFit/>
          </a:bodyPr>
          <a:lstStyle/>
          <a:p>
            <a:r>
              <a:rPr lang="zh-CN" altLang="en-US" sz="4800" b="1"/>
              <a:t>构建</a:t>
            </a:r>
            <a:r>
              <a:rPr lang="en-US" altLang="zh-CN" sz="4800" b="1"/>
              <a:t>llama_model</a:t>
            </a:r>
            <a:r>
              <a:rPr lang="zh-CN" altLang="en-US" sz="4800" b="1"/>
              <a:t>总结</a:t>
            </a:r>
          </a:p>
        </p:txBody>
      </p:sp>
    </p:spTree>
    <p:extLst>
      <p:ext uri="{BB962C8B-B14F-4D97-AF65-F5344CB8AC3E}">
        <p14:creationId xmlns:p14="http://schemas.microsoft.com/office/powerpoint/2010/main" val="18812411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845" y="62865"/>
            <a:ext cx="1514475" cy="338554"/>
          </a:xfrm>
          <a:prstGeom prst="rect">
            <a:avLst/>
          </a:prstGeom>
          <a:noFill/>
        </p:spPr>
        <p:txBody>
          <a:bodyPr wrap="square" rtlCol="0">
            <a:spAutoFit/>
          </a:bodyPr>
          <a:lstStyle/>
          <a:p>
            <a:r>
              <a:rPr lang="en-US" altLang="zh-CN" sz="1600" b="1">
                <a:solidFill>
                  <a:srgbClr val="4EC9B0"/>
                </a:solidFill>
                <a:latin typeface="Consolas" panose="020B0609020204030204"/>
              </a:rPr>
              <a:t>llama_model</a:t>
            </a:r>
          </a:p>
        </p:txBody>
      </p:sp>
      <p:pic>
        <p:nvPicPr>
          <p:cNvPr id="5" name="图片 4"/>
          <p:cNvPicPr>
            <a:picLocks noChangeAspect="1"/>
          </p:cNvPicPr>
          <p:nvPr/>
        </p:nvPicPr>
        <p:blipFill>
          <a:blip r:embed="rId2"/>
          <a:stretch>
            <a:fillRect/>
          </a:stretch>
        </p:blipFill>
        <p:spPr>
          <a:xfrm>
            <a:off x="212090" y="431165"/>
            <a:ext cx="3672840" cy="4015740"/>
          </a:xfrm>
          <a:prstGeom prst="rect">
            <a:avLst/>
          </a:prstGeom>
        </p:spPr>
      </p:pic>
      <p:pic>
        <p:nvPicPr>
          <p:cNvPr id="6" name="图片 5"/>
          <p:cNvPicPr>
            <a:picLocks noChangeAspect="1"/>
          </p:cNvPicPr>
          <p:nvPr/>
        </p:nvPicPr>
        <p:blipFill>
          <a:blip r:embed="rId3"/>
          <a:stretch>
            <a:fillRect/>
          </a:stretch>
        </p:blipFill>
        <p:spPr>
          <a:xfrm>
            <a:off x="212090" y="4446905"/>
            <a:ext cx="2689860" cy="548640"/>
          </a:xfrm>
          <a:prstGeom prst="rect">
            <a:avLst/>
          </a:prstGeom>
        </p:spPr>
      </p:pic>
      <p:pic>
        <p:nvPicPr>
          <p:cNvPr id="7" name="图片 6"/>
          <p:cNvPicPr>
            <a:picLocks noChangeAspect="1"/>
          </p:cNvPicPr>
          <p:nvPr/>
        </p:nvPicPr>
        <p:blipFill>
          <a:blip r:embed="rId4"/>
          <a:stretch>
            <a:fillRect/>
          </a:stretch>
        </p:blipFill>
        <p:spPr>
          <a:xfrm>
            <a:off x="2836545" y="4446905"/>
            <a:ext cx="1048385" cy="544830"/>
          </a:xfrm>
          <a:prstGeom prst="rect">
            <a:avLst/>
          </a:prstGeom>
        </p:spPr>
      </p:pic>
      <p:pic>
        <p:nvPicPr>
          <p:cNvPr id="8" name="图片 7"/>
          <p:cNvPicPr>
            <a:picLocks noChangeAspect="1"/>
          </p:cNvPicPr>
          <p:nvPr/>
        </p:nvPicPr>
        <p:blipFill>
          <a:blip r:embed="rId5"/>
          <a:stretch>
            <a:fillRect/>
          </a:stretch>
        </p:blipFill>
        <p:spPr>
          <a:xfrm>
            <a:off x="4312920" y="1894205"/>
            <a:ext cx="4297680" cy="3101340"/>
          </a:xfrm>
          <a:prstGeom prst="rect">
            <a:avLst/>
          </a:prstGeom>
        </p:spPr>
      </p:pic>
      <p:cxnSp>
        <p:nvCxnSpPr>
          <p:cNvPr id="16" name="直接箭头连接符 15"/>
          <p:cNvCxnSpPr/>
          <p:nvPr/>
        </p:nvCxnSpPr>
        <p:spPr>
          <a:xfrm flipV="1">
            <a:off x="2682158" y="2141294"/>
            <a:ext cx="1606550" cy="275971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9" name="文本框 8"/>
          <p:cNvSpPr txBox="1"/>
          <p:nvPr/>
        </p:nvSpPr>
        <p:spPr>
          <a:xfrm>
            <a:off x="1152817" y="5274534"/>
            <a:ext cx="5902570" cy="348813"/>
          </a:xfrm>
          <a:prstGeom prst="rect">
            <a:avLst/>
          </a:prstGeom>
          <a:noFill/>
        </p:spPr>
        <p:txBody>
          <a:bodyPr wrap="square">
            <a:spAutoFit/>
          </a:bodyPr>
          <a:lstStyle/>
          <a:p>
            <a:pPr>
              <a:lnSpc>
                <a:spcPts val="2025"/>
              </a:lnSpc>
            </a:pPr>
            <a:r>
              <a:rPr lang="en-US" altLang="zh-CN" b="0">
                <a:solidFill>
                  <a:srgbClr val="4EC9B0"/>
                </a:solidFill>
                <a:effectLst/>
                <a:latin typeface="Consolas" panose="020B0609020204030204" pitchFamily="49" charset="0"/>
              </a:rPr>
              <a:t>llama_model-&gt;impl</a:t>
            </a:r>
            <a:r>
              <a:rPr lang="en-US" altLang="zh-CN">
                <a:solidFill>
                  <a:srgbClr val="CCCCCC"/>
                </a:solidFill>
                <a:latin typeface="Consolas" panose="020B0609020204030204" pitchFamily="49" charset="0"/>
              </a:rPr>
              <a:t>-&gt;</a:t>
            </a:r>
            <a:r>
              <a:rPr lang="en-US" altLang="zh-CN" b="0">
                <a:solidFill>
                  <a:srgbClr val="4EC9B0"/>
                </a:solidFill>
                <a:effectLst/>
                <a:latin typeface="Consolas" panose="020B0609020204030204" pitchFamily="49" charset="0"/>
              </a:rPr>
              <a:t>buft_list_t </a:t>
            </a:r>
            <a:r>
              <a:rPr lang="en-US" altLang="zh-CN" b="0">
                <a:solidFill>
                  <a:srgbClr val="9CDCFE"/>
                </a:solidFill>
                <a:effectLst/>
                <a:latin typeface="Consolas" panose="020B0609020204030204" pitchFamily="49" charset="0"/>
              </a:rPr>
              <a:t>cpu_buft_list</a:t>
            </a:r>
            <a:r>
              <a:rPr lang="en-US" altLang="zh-CN">
                <a:solidFill>
                  <a:srgbClr val="CCCCCC"/>
                </a:solidFill>
                <a:latin typeface="Consolas" panose="020B0609020204030204" pitchFamily="49" charset="0"/>
              </a:rPr>
              <a:t>;</a:t>
            </a:r>
            <a:endParaRPr lang="en-US" altLang="zh-CN" b="0">
              <a:solidFill>
                <a:srgbClr val="CCCCCC"/>
              </a:solidFill>
              <a:effectLst/>
              <a:latin typeface="Consolas" panose="020B0609020204030204" pitchFamily="49" charset="0"/>
            </a:endParaRPr>
          </a:p>
        </p:txBody>
      </p:sp>
      <p:pic>
        <p:nvPicPr>
          <p:cNvPr id="10" name="图片 9"/>
          <p:cNvPicPr>
            <a:picLocks noChangeAspect="1"/>
          </p:cNvPicPr>
          <p:nvPr/>
        </p:nvPicPr>
        <p:blipFill>
          <a:blip r:embed="rId6"/>
          <a:stretch>
            <a:fillRect/>
          </a:stretch>
        </p:blipFill>
        <p:spPr>
          <a:xfrm>
            <a:off x="3425428" y="5658429"/>
            <a:ext cx="5733333" cy="238095"/>
          </a:xfrm>
          <a:prstGeom prst="rect">
            <a:avLst/>
          </a:prstGeom>
        </p:spPr>
      </p:pic>
      <p:pic>
        <p:nvPicPr>
          <p:cNvPr id="12" name="图片 11"/>
          <p:cNvPicPr>
            <a:picLocks noChangeAspect="1"/>
          </p:cNvPicPr>
          <p:nvPr/>
        </p:nvPicPr>
        <p:blipFill>
          <a:blip r:embed="rId7"/>
          <a:stretch>
            <a:fillRect/>
          </a:stretch>
        </p:blipFill>
        <p:spPr>
          <a:xfrm>
            <a:off x="3425428" y="5985629"/>
            <a:ext cx="2342857" cy="200000"/>
          </a:xfrm>
          <a:prstGeom prst="rect">
            <a:avLst/>
          </a:prstGeom>
        </p:spPr>
      </p:pic>
      <p:pic>
        <p:nvPicPr>
          <p:cNvPr id="15" name="图片 14"/>
          <p:cNvPicPr>
            <a:picLocks noChangeAspect="1"/>
          </p:cNvPicPr>
          <p:nvPr/>
        </p:nvPicPr>
        <p:blipFill>
          <a:blip r:embed="rId7"/>
          <a:stretch>
            <a:fillRect/>
          </a:stretch>
        </p:blipFill>
        <p:spPr>
          <a:xfrm>
            <a:off x="3425428" y="6311300"/>
            <a:ext cx="2342857" cy="200000"/>
          </a:xfrm>
          <a:prstGeom prst="rect">
            <a:avLst/>
          </a:prstGeom>
        </p:spPr>
      </p:pic>
      <p:sp>
        <p:nvSpPr>
          <p:cNvPr id="11" name="文本框 10"/>
          <p:cNvSpPr txBox="1"/>
          <p:nvPr/>
        </p:nvSpPr>
        <p:spPr>
          <a:xfrm>
            <a:off x="2409825" y="5465445"/>
            <a:ext cx="1405255" cy="1170305"/>
          </a:xfrm>
          <a:prstGeom prst="rect">
            <a:avLst/>
          </a:prstGeom>
          <a:noFill/>
        </p:spPr>
        <p:txBody>
          <a:bodyPr wrap="square" rtlCol="0">
            <a:spAutoFit/>
          </a:bodyPr>
          <a:lstStyle/>
          <a:p>
            <a:pPr>
              <a:lnSpc>
                <a:spcPct val="130000"/>
              </a:lnSpc>
            </a:pPr>
            <a:r>
              <a:rPr lang="en-US" altLang="zh-CN"/>
              <a:t>cpu extra</a:t>
            </a:r>
          </a:p>
          <a:p>
            <a:pPr>
              <a:lnSpc>
                <a:spcPct val="130000"/>
              </a:lnSpc>
            </a:pPr>
            <a:r>
              <a:rPr lang="en-US" altLang="zh-CN"/>
              <a:t>gpu host</a:t>
            </a:r>
          </a:p>
          <a:p>
            <a:pPr>
              <a:lnSpc>
                <a:spcPct val="130000"/>
              </a:lnSpc>
            </a:pPr>
            <a:r>
              <a:rPr lang="en-US" altLang="zh-CN"/>
              <a:t>cpu</a:t>
            </a:r>
            <a:endParaRPr lang="zh-CN" altLang="en-US"/>
          </a:p>
        </p:txBody>
      </p:sp>
      <p:sp>
        <p:nvSpPr>
          <p:cNvPr id="13" name="矩形 12"/>
          <p:cNvSpPr/>
          <p:nvPr/>
        </p:nvSpPr>
        <p:spPr>
          <a:xfrm>
            <a:off x="4403725" y="2967990"/>
            <a:ext cx="2200910" cy="20574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1038225" y="5274310"/>
            <a:ext cx="8502015" cy="137541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p:cNvSpPr/>
          <p:nvPr/>
        </p:nvSpPr>
        <p:spPr>
          <a:xfrm>
            <a:off x="4403725" y="3503295"/>
            <a:ext cx="2524760" cy="1492250"/>
          </a:xfrm>
          <a:prstGeom prst="rect">
            <a:avLst/>
          </a:prstGeom>
          <a:noFill/>
          <a:ln w="28575"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4312920" y="2871470"/>
            <a:ext cx="4232275" cy="514350"/>
          </a:xfrm>
          <a:prstGeom prst="rect">
            <a:avLst/>
          </a:prstGeom>
          <a:noFill/>
          <a:ln w="28575"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9" name="直接箭头连接符 18"/>
          <p:cNvCxnSpPr/>
          <p:nvPr/>
        </p:nvCxnSpPr>
        <p:spPr>
          <a:xfrm flipV="1">
            <a:off x="6360078" y="3406849"/>
            <a:ext cx="1245235" cy="59309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0500" y="193675"/>
            <a:ext cx="5080000" cy="237490"/>
          </a:xfrm>
          <a:prstGeom prst="rect">
            <a:avLst/>
          </a:prstGeom>
        </p:spPr>
        <p:txBody>
          <a:bodyPr>
            <a:spAutoFit/>
          </a:bodyPr>
          <a:lstStyle/>
          <a:p>
            <a:pPr>
              <a:lnSpc>
                <a:spcPts val="1140"/>
              </a:lnSpc>
            </a:pPr>
            <a:r>
              <a:rPr lang="en-US" altLang="zh-CN" sz="1600" b="0">
                <a:solidFill>
                  <a:srgbClr val="4EC9B0"/>
                </a:solidFill>
                <a:latin typeface="Consolas" panose="020B0609020204030204"/>
                <a:ea typeface="Consolas" panose="020B0609020204030204"/>
              </a:rPr>
              <a:t>llama_model_loader</a:t>
            </a:r>
          </a:p>
        </p:txBody>
      </p:sp>
      <p:pic>
        <p:nvPicPr>
          <p:cNvPr id="5" name="图片 4"/>
          <p:cNvPicPr>
            <a:picLocks noChangeAspect="1"/>
          </p:cNvPicPr>
          <p:nvPr/>
        </p:nvPicPr>
        <p:blipFill>
          <a:blip r:embed="rId2"/>
          <a:stretch>
            <a:fillRect/>
          </a:stretch>
        </p:blipFill>
        <p:spPr>
          <a:xfrm>
            <a:off x="300990" y="483870"/>
            <a:ext cx="6362700" cy="944880"/>
          </a:xfrm>
          <a:prstGeom prst="rect">
            <a:avLst/>
          </a:prstGeom>
        </p:spPr>
      </p:pic>
      <p:sp>
        <p:nvSpPr>
          <p:cNvPr id="6" name="文本框 5"/>
          <p:cNvSpPr txBox="1"/>
          <p:nvPr/>
        </p:nvSpPr>
        <p:spPr>
          <a:xfrm>
            <a:off x="687013" y="1743825"/>
            <a:ext cx="1256145" cy="369332"/>
          </a:xfrm>
          <a:prstGeom prst="rect">
            <a:avLst/>
          </a:prstGeom>
          <a:noFill/>
        </p:spPr>
        <p:txBody>
          <a:bodyPr wrap="square" rtlCol="0">
            <a:spAutoFit/>
          </a:bodyPr>
          <a:lstStyle/>
          <a:p>
            <a:r>
              <a:rPr lang="en-US" altLang="zh-CN"/>
              <a:t>ggml_ctx</a:t>
            </a:r>
            <a:endParaRPr lang="zh-CN" altLang="en-US"/>
          </a:p>
        </p:txBody>
      </p:sp>
      <p:sp>
        <p:nvSpPr>
          <p:cNvPr id="7" name="矩形 6"/>
          <p:cNvSpPr/>
          <p:nvPr/>
        </p:nvSpPr>
        <p:spPr>
          <a:xfrm>
            <a:off x="2033922" y="1765812"/>
            <a:ext cx="848058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t>……</a:t>
            </a:r>
            <a:endParaRPr lang="en-US" altLang="zh-CN" sz="1800" b="1"/>
          </a:p>
        </p:txBody>
      </p:sp>
      <p:sp>
        <p:nvSpPr>
          <p:cNvPr id="8" name="矩形 7"/>
          <p:cNvSpPr/>
          <p:nvPr/>
        </p:nvSpPr>
        <p:spPr>
          <a:xfrm>
            <a:off x="2042495" y="180033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9" name="矩形 8"/>
          <p:cNvSpPr/>
          <p:nvPr/>
        </p:nvSpPr>
        <p:spPr>
          <a:xfrm>
            <a:off x="2401905" y="180033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 name="矩形 9"/>
          <p:cNvSpPr/>
          <p:nvPr/>
        </p:nvSpPr>
        <p:spPr>
          <a:xfrm>
            <a:off x="2864820" y="181164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 name="矩形 10"/>
          <p:cNvSpPr/>
          <p:nvPr/>
        </p:nvSpPr>
        <p:spPr>
          <a:xfrm>
            <a:off x="3224230" y="181164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2" name="矩形 11"/>
          <p:cNvSpPr/>
          <p:nvPr/>
        </p:nvSpPr>
        <p:spPr>
          <a:xfrm>
            <a:off x="3687145" y="181164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 name="矩形 12"/>
          <p:cNvSpPr/>
          <p:nvPr/>
        </p:nvSpPr>
        <p:spPr>
          <a:xfrm>
            <a:off x="4046555" y="181164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4" name="矩形 13"/>
          <p:cNvSpPr/>
          <p:nvPr/>
        </p:nvSpPr>
        <p:spPr>
          <a:xfrm>
            <a:off x="4509470" y="181164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5" name="矩形 14"/>
          <p:cNvSpPr/>
          <p:nvPr/>
        </p:nvSpPr>
        <p:spPr>
          <a:xfrm>
            <a:off x="4868880" y="181164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2" name="矩形 21"/>
          <p:cNvSpPr/>
          <p:nvPr/>
        </p:nvSpPr>
        <p:spPr>
          <a:xfrm>
            <a:off x="7233777" y="179541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3" name="矩形 22"/>
          <p:cNvSpPr/>
          <p:nvPr/>
        </p:nvSpPr>
        <p:spPr>
          <a:xfrm>
            <a:off x="7593187" y="179541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4" name="矩形 23"/>
          <p:cNvSpPr/>
          <p:nvPr/>
        </p:nvSpPr>
        <p:spPr>
          <a:xfrm>
            <a:off x="8056102" y="180672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5" name="矩形 24"/>
          <p:cNvSpPr/>
          <p:nvPr/>
        </p:nvSpPr>
        <p:spPr>
          <a:xfrm>
            <a:off x="8415512" y="180672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6" name="矩形 25"/>
          <p:cNvSpPr/>
          <p:nvPr/>
        </p:nvSpPr>
        <p:spPr>
          <a:xfrm>
            <a:off x="8878427" y="180672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7" name="矩形 26"/>
          <p:cNvSpPr/>
          <p:nvPr/>
        </p:nvSpPr>
        <p:spPr>
          <a:xfrm>
            <a:off x="9237837" y="180672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8" name="矩形 27"/>
          <p:cNvSpPr/>
          <p:nvPr/>
        </p:nvSpPr>
        <p:spPr>
          <a:xfrm>
            <a:off x="9700752" y="180672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9" name="矩形 28"/>
          <p:cNvSpPr/>
          <p:nvPr/>
        </p:nvSpPr>
        <p:spPr>
          <a:xfrm>
            <a:off x="10060162" y="180672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0" name="文本框 29"/>
          <p:cNvSpPr txBox="1"/>
          <p:nvPr/>
        </p:nvSpPr>
        <p:spPr>
          <a:xfrm>
            <a:off x="5331795" y="2205766"/>
            <a:ext cx="1717964" cy="369332"/>
          </a:xfrm>
          <a:prstGeom prst="rect">
            <a:avLst/>
          </a:prstGeom>
          <a:noFill/>
        </p:spPr>
        <p:txBody>
          <a:bodyPr wrap="square" rtlCol="0">
            <a:spAutoFit/>
          </a:bodyPr>
          <a:lstStyle/>
          <a:p>
            <a:r>
              <a:rPr lang="en-US" altLang="zh-CN"/>
              <a:t>219</a:t>
            </a:r>
            <a:r>
              <a:rPr lang="zh-CN" altLang="en-US"/>
              <a:t>个</a:t>
            </a:r>
            <a:r>
              <a:rPr lang="en-US" altLang="zh-CN"/>
              <a:t>tensor</a:t>
            </a:r>
            <a:endParaRPr lang="zh-CN" altLang="en-US"/>
          </a:p>
        </p:txBody>
      </p:sp>
      <p:sp>
        <p:nvSpPr>
          <p:cNvPr id="31" name="文本框 30"/>
          <p:cNvSpPr txBox="1"/>
          <p:nvPr/>
        </p:nvSpPr>
        <p:spPr>
          <a:xfrm>
            <a:off x="687012" y="2709270"/>
            <a:ext cx="8931563" cy="369332"/>
          </a:xfrm>
          <a:prstGeom prst="rect">
            <a:avLst/>
          </a:prstGeom>
          <a:noFill/>
        </p:spPr>
        <p:txBody>
          <a:bodyPr wrap="square" rtlCol="0">
            <a:spAutoFit/>
          </a:bodyPr>
          <a:lstStyle/>
          <a:p>
            <a:r>
              <a:rPr lang="zh-CN" altLang="en-US"/>
              <a:t>这个是在构造</a:t>
            </a:r>
            <a:r>
              <a:rPr lang="en-US" altLang="zh-CN"/>
              <a:t>llama_model_loader ml</a:t>
            </a:r>
            <a:r>
              <a:rPr lang="zh-CN" altLang="en-US"/>
              <a:t>的时候创建的，</a:t>
            </a:r>
            <a:r>
              <a:rPr lang="en-US" altLang="zh-CN"/>
              <a:t>ml</a:t>
            </a:r>
            <a:r>
              <a:rPr lang="zh-CN" altLang="en-US"/>
              <a:t>是临时变量，用完就销毁！</a:t>
            </a:r>
          </a:p>
        </p:txBody>
      </p:sp>
      <p:sp>
        <p:nvSpPr>
          <p:cNvPr id="33" name="文本框 32"/>
          <p:cNvSpPr txBox="1"/>
          <p:nvPr/>
        </p:nvSpPr>
        <p:spPr>
          <a:xfrm>
            <a:off x="687012" y="3170168"/>
            <a:ext cx="6807200" cy="369332"/>
          </a:xfrm>
          <a:prstGeom prst="rect">
            <a:avLst/>
          </a:prstGeom>
          <a:noFill/>
        </p:spPr>
        <p:txBody>
          <a:bodyPr wrap="square">
            <a:spAutoFit/>
          </a:bodyPr>
          <a:lstStyle/>
          <a:p>
            <a:r>
              <a:rPr lang="en-US" altLang="zh-CN"/>
              <a:t>llama_model_loader</a:t>
            </a:r>
            <a:r>
              <a:rPr lang="zh-CN" altLang="en-US"/>
              <a:t>这个类的对象涵盖了</a:t>
            </a:r>
            <a:r>
              <a:rPr lang="en-US" altLang="zh-CN"/>
              <a:t>gguf</a:t>
            </a:r>
            <a:r>
              <a:rPr lang="zh-CN" altLang="en-US"/>
              <a:t>模型文件的全部信息</a:t>
            </a:r>
            <a:r>
              <a:rPr lang="en-US" altLang="zh-CN"/>
              <a:t> </a:t>
            </a:r>
            <a:endParaRPr lang="zh-CN" altLang="en-US"/>
          </a:p>
        </p:txBody>
      </p:sp>
      <p:sp>
        <p:nvSpPr>
          <p:cNvPr id="16" name="文本框 15"/>
          <p:cNvSpPr txBox="1"/>
          <p:nvPr/>
        </p:nvSpPr>
        <p:spPr>
          <a:xfrm>
            <a:off x="3836035" y="4811395"/>
            <a:ext cx="1635760" cy="368300"/>
          </a:xfrm>
          <a:prstGeom prst="rect">
            <a:avLst/>
          </a:prstGeom>
          <a:noFill/>
        </p:spPr>
        <p:txBody>
          <a:bodyPr wrap="square" rtlCol="0">
            <a:spAutoFit/>
          </a:bodyPr>
          <a:lstStyle/>
          <a:p>
            <a:r>
              <a:rPr lang="en-US" altLang="zh-CN"/>
              <a:t>weights_map</a:t>
            </a:r>
          </a:p>
        </p:txBody>
      </p:sp>
      <p:cxnSp>
        <p:nvCxnSpPr>
          <p:cNvPr id="17" name="直接箭头连接符 16"/>
          <p:cNvCxnSpPr>
            <a:endCxn id="9" idx="2"/>
          </p:cNvCxnSpPr>
          <p:nvPr/>
        </p:nvCxnSpPr>
        <p:spPr>
          <a:xfrm flipH="1" flipV="1">
            <a:off x="2633263" y="2090494"/>
            <a:ext cx="1343025" cy="270192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8" name="直接箭头连接符 17"/>
          <p:cNvCxnSpPr>
            <a:endCxn id="11" idx="2"/>
          </p:cNvCxnSpPr>
          <p:nvPr/>
        </p:nvCxnSpPr>
        <p:spPr>
          <a:xfrm flipH="1" flipV="1">
            <a:off x="3455588" y="2101924"/>
            <a:ext cx="647700" cy="269049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9" name="直接箭头连接符 18"/>
          <p:cNvCxnSpPr>
            <a:endCxn id="29" idx="2"/>
          </p:cNvCxnSpPr>
          <p:nvPr/>
        </p:nvCxnSpPr>
        <p:spPr>
          <a:xfrm flipV="1">
            <a:off x="5123733" y="2096844"/>
            <a:ext cx="5167630" cy="263842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0" name="矩形 19"/>
          <p:cNvSpPr/>
          <p:nvPr/>
        </p:nvSpPr>
        <p:spPr>
          <a:xfrm>
            <a:off x="748665" y="1645920"/>
            <a:ext cx="9875520" cy="56007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nvSpPr>
        <p:spPr>
          <a:xfrm>
            <a:off x="300990" y="1236980"/>
            <a:ext cx="3000375" cy="19177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0"/>
          <a:stretch>
            <a:fillRect/>
          </a:stretch>
        </p:blipFill>
        <p:spPr>
          <a:xfrm>
            <a:off x="212090" y="431165"/>
            <a:ext cx="3672840" cy="4015740"/>
          </a:xfrm>
          <a:prstGeom prst="rect">
            <a:avLst/>
          </a:prstGeom>
        </p:spPr>
      </p:pic>
      <p:pic>
        <p:nvPicPr>
          <p:cNvPr id="6" name="图片 5"/>
          <p:cNvPicPr>
            <a:picLocks noChangeAspect="1"/>
          </p:cNvPicPr>
          <p:nvPr/>
        </p:nvPicPr>
        <p:blipFill>
          <a:blip r:embed="rId11"/>
          <a:stretch>
            <a:fillRect/>
          </a:stretch>
        </p:blipFill>
        <p:spPr>
          <a:xfrm>
            <a:off x="212090" y="4446905"/>
            <a:ext cx="2689860" cy="548640"/>
          </a:xfrm>
          <a:prstGeom prst="rect">
            <a:avLst/>
          </a:prstGeom>
        </p:spPr>
      </p:pic>
      <p:pic>
        <p:nvPicPr>
          <p:cNvPr id="7" name="图片 6"/>
          <p:cNvPicPr>
            <a:picLocks noChangeAspect="1"/>
          </p:cNvPicPr>
          <p:nvPr/>
        </p:nvPicPr>
        <p:blipFill>
          <a:blip r:embed="rId12"/>
          <a:stretch>
            <a:fillRect/>
          </a:stretch>
        </p:blipFill>
        <p:spPr>
          <a:xfrm>
            <a:off x="2836545" y="4446905"/>
            <a:ext cx="1048385" cy="544830"/>
          </a:xfrm>
          <a:prstGeom prst="rect">
            <a:avLst/>
          </a:prstGeom>
        </p:spPr>
      </p:pic>
      <p:pic>
        <p:nvPicPr>
          <p:cNvPr id="8" name="图片 7"/>
          <p:cNvPicPr>
            <a:picLocks noChangeAspect="1"/>
          </p:cNvPicPr>
          <p:nvPr/>
        </p:nvPicPr>
        <p:blipFill>
          <a:blip r:embed="rId13"/>
          <a:stretch>
            <a:fillRect/>
          </a:stretch>
        </p:blipFill>
        <p:spPr>
          <a:xfrm>
            <a:off x="4288790" y="431165"/>
            <a:ext cx="4297680" cy="3101340"/>
          </a:xfrm>
          <a:prstGeom prst="rect">
            <a:avLst/>
          </a:prstGeom>
        </p:spPr>
      </p:pic>
      <p:cxnSp>
        <p:nvCxnSpPr>
          <p:cNvPr id="16" name="直接箭头连接符 15"/>
          <p:cNvCxnSpPr/>
          <p:nvPr/>
        </p:nvCxnSpPr>
        <p:spPr>
          <a:xfrm flipV="1">
            <a:off x="2682158" y="593164"/>
            <a:ext cx="1598930" cy="430784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 name="矩形 1"/>
          <p:cNvSpPr/>
          <p:nvPr>
            <p:custDataLst>
              <p:tags r:id="rId1"/>
            </p:custDataLst>
          </p:nvPr>
        </p:nvSpPr>
        <p:spPr>
          <a:xfrm>
            <a:off x="4086225" y="3919855"/>
            <a:ext cx="770318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cpu  </a:t>
            </a:r>
            <a:r>
              <a:rPr lang="zh-CN" altLang="en-US" sz="1800" b="1"/>
              <a:t>内部只有一个</a:t>
            </a:r>
            <a:r>
              <a:rPr lang="en-US" altLang="zh-CN" sz="1800" b="1"/>
              <a:t>tensor</a:t>
            </a:r>
          </a:p>
        </p:txBody>
      </p:sp>
      <p:sp>
        <p:nvSpPr>
          <p:cNvPr id="3" name="矩形 2"/>
          <p:cNvSpPr/>
          <p:nvPr>
            <p:custDataLst>
              <p:tags r:id="rId2"/>
            </p:custDataLst>
          </p:nvPr>
        </p:nvSpPr>
        <p:spPr>
          <a:xfrm>
            <a:off x="4070685" y="394092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0" name="矩形 19"/>
          <p:cNvSpPr/>
          <p:nvPr>
            <p:custDataLst>
              <p:tags r:id="rId3"/>
            </p:custDataLst>
          </p:nvPr>
        </p:nvSpPr>
        <p:spPr>
          <a:xfrm>
            <a:off x="4430095" y="394092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28" name="直接箭头连接符 27"/>
          <p:cNvCxnSpPr/>
          <p:nvPr/>
        </p:nvCxnSpPr>
        <p:spPr>
          <a:xfrm>
            <a:off x="6789973" y="862404"/>
            <a:ext cx="1481455" cy="290639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9" name="文本框 28"/>
          <p:cNvSpPr txBox="1"/>
          <p:nvPr>
            <p:custDataLst>
              <p:tags r:id="rId4"/>
            </p:custDataLst>
          </p:nvPr>
        </p:nvSpPr>
        <p:spPr>
          <a:xfrm>
            <a:off x="6315075" y="4277360"/>
            <a:ext cx="3071495" cy="368300"/>
          </a:xfrm>
          <a:prstGeom prst="rect">
            <a:avLst/>
          </a:prstGeom>
          <a:noFill/>
        </p:spPr>
        <p:txBody>
          <a:bodyPr wrap="square" rtlCol="0">
            <a:spAutoFit/>
          </a:bodyPr>
          <a:lstStyle/>
          <a:p>
            <a:r>
              <a:rPr lang="en-US" altLang="zh-CN" b="1"/>
              <a:t>219 + 1 + n_layer(24) * 2</a:t>
            </a:r>
          </a:p>
        </p:txBody>
      </p:sp>
      <p:sp>
        <p:nvSpPr>
          <p:cNvPr id="30" name="文本框 29"/>
          <p:cNvSpPr txBox="1"/>
          <p:nvPr/>
        </p:nvSpPr>
        <p:spPr>
          <a:xfrm>
            <a:off x="4592955" y="3705225"/>
            <a:ext cx="1162050" cy="245110"/>
          </a:xfrm>
          <a:prstGeom prst="rect">
            <a:avLst/>
          </a:prstGeom>
          <a:noFill/>
        </p:spPr>
        <p:txBody>
          <a:bodyPr wrap="square" rtlCol="0">
            <a:spAutoFit/>
          </a:bodyPr>
          <a:lstStyle/>
          <a:p>
            <a:r>
              <a:rPr lang="en-US" altLang="zh-CN" sz="1000" b="1"/>
              <a:t>ne:2048,92544</a:t>
            </a:r>
          </a:p>
        </p:txBody>
      </p:sp>
      <p:sp>
        <p:nvSpPr>
          <p:cNvPr id="36" name="矩形 35"/>
          <p:cNvSpPr/>
          <p:nvPr>
            <p:custDataLst>
              <p:tags r:id="rId5"/>
            </p:custDataLst>
          </p:nvPr>
        </p:nvSpPr>
        <p:spPr>
          <a:xfrm>
            <a:off x="4086225" y="4995545"/>
            <a:ext cx="770318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gpu  </a:t>
            </a:r>
            <a:r>
              <a:rPr lang="zh-CN" altLang="en-US" sz="1800" b="1"/>
              <a:t>内部有</a:t>
            </a:r>
            <a:r>
              <a:rPr lang="en-US" altLang="zh-CN" sz="1800" b="1"/>
              <a:t>218</a:t>
            </a:r>
            <a:r>
              <a:rPr lang="zh-CN" altLang="en-US" sz="1800" b="1"/>
              <a:t>个</a:t>
            </a:r>
            <a:r>
              <a:rPr lang="en-US" altLang="zh-CN" sz="1800" b="1"/>
              <a:t>tensor</a:t>
            </a:r>
          </a:p>
        </p:txBody>
      </p:sp>
      <p:sp>
        <p:nvSpPr>
          <p:cNvPr id="37" name="矩形 36"/>
          <p:cNvSpPr/>
          <p:nvPr>
            <p:custDataLst>
              <p:tags r:id="rId6"/>
            </p:custDataLst>
          </p:nvPr>
        </p:nvSpPr>
        <p:spPr>
          <a:xfrm>
            <a:off x="4070685" y="501661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8" name="矩形 37"/>
          <p:cNvSpPr/>
          <p:nvPr>
            <p:custDataLst>
              <p:tags r:id="rId7"/>
            </p:custDataLst>
          </p:nvPr>
        </p:nvSpPr>
        <p:spPr>
          <a:xfrm>
            <a:off x="4430095" y="501661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9" name="文本框 38"/>
          <p:cNvSpPr txBox="1"/>
          <p:nvPr>
            <p:custDataLst>
              <p:tags r:id="rId8"/>
            </p:custDataLst>
          </p:nvPr>
        </p:nvSpPr>
        <p:spPr>
          <a:xfrm>
            <a:off x="6315075" y="5353050"/>
            <a:ext cx="3071495" cy="368300"/>
          </a:xfrm>
          <a:prstGeom prst="rect">
            <a:avLst/>
          </a:prstGeom>
          <a:noFill/>
        </p:spPr>
        <p:txBody>
          <a:bodyPr wrap="square" rtlCol="0">
            <a:spAutoFit/>
          </a:bodyPr>
          <a:lstStyle/>
          <a:p>
            <a:r>
              <a:rPr lang="en-US" altLang="zh-CN" b="1"/>
              <a:t>219 + 1 + n_layer(24) * 2</a:t>
            </a:r>
          </a:p>
        </p:txBody>
      </p:sp>
      <p:sp>
        <p:nvSpPr>
          <p:cNvPr id="41" name="矩形 40"/>
          <p:cNvSpPr/>
          <p:nvPr/>
        </p:nvSpPr>
        <p:spPr>
          <a:xfrm>
            <a:off x="764540" y="431165"/>
            <a:ext cx="1910080" cy="240030"/>
          </a:xfrm>
          <a:prstGeom prst="rect">
            <a:avLst/>
          </a:prstGeom>
          <a:noFill/>
          <a:ln w="28575"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矩形 41"/>
          <p:cNvSpPr/>
          <p:nvPr/>
        </p:nvSpPr>
        <p:spPr>
          <a:xfrm>
            <a:off x="764540" y="1543685"/>
            <a:ext cx="2072005" cy="360045"/>
          </a:xfrm>
          <a:prstGeom prst="rect">
            <a:avLst/>
          </a:prstGeom>
          <a:noFill/>
          <a:ln w="28575"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矩形 42"/>
          <p:cNvSpPr/>
          <p:nvPr/>
        </p:nvSpPr>
        <p:spPr>
          <a:xfrm>
            <a:off x="298450" y="4231005"/>
            <a:ext cx="2376170" cy="215900"/>
          </a:xfrm>
          <a:prstGeom prst="rect">
            <a:avLst/>
          </a:prstGeom>
          <a:noFill/>
          <a:ln w="28575"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4" name="直接箭头连接符 43"/>
          <p:cNvCxnSpPr>
            <a:stCxn id="41" idx="3"/>
          </p:cNvCxnSpPr>
          <p:nvPr/>
        </p:nvCxnSpPr>
        <p:spPr>
          <a:xfrm>
            <a:off x="2674538" y="551254"/>
            <a:ext cx="1630680" cy="325310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5" name="直接箭头连接符 44"/>
          <p:cNvCxnSpPr>
            <a:stCxn id="42" idx="3"/>
          </p:cNvCxnSpPr>
          <p:nvPr/>
        </p:nvCxnSpPr>
        <p:spPr>
          <a:xfrm>
            <a:off x="2836463" y="1724099"/>
            <a:ext cx="1362710" cy="322135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6" name="直接箭头连接符 45"/>
          <p:cNvCxnSpPr/>
          <p:nvPr/>
        </p:nvCxnSpPr>
        <p:spPr>
          <a:xfrm>
            <a:off x="2738673" y="4357444"/>
            <a:ext cx="1353820" cy="58102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a:off x="6098458" y="855419"/>
            <a:ext cx="702310" cy="403352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9" name="文本框 8">
            <a:extLst>
              <a:ext uri="{FF2B5EF4-FFF2-40B4-BE49-F238E27FC236}">
                <a16:creationId xmlns:a16="http://schemas.microsoft.com/office/drawing/2014/main" id="{53AE4F1E-9AC7-B4CF-2E32-E5200FE9D13A}"/>
              </a:ext>
            </a:extLst>
          </p:cNvPr>
          <p:cNvSpPr txBox="1"/>
          <p:nvPr/>
        </p:nvSpPr>
        <p:spPr>
          <a:xfrm>
            <a:off x="125845" y="62865"/>
            <a:ext cx="1514475" cy="338554"/>
          </a:xfrm>
          <a:prstGeom prst="rect">
            <a:avLst/>
          </a:prstGeom>
          <a:noFill/>
        </p:spPr>
        <p:txBody>
          <a:bodyPr wrap="square" rtlCol="0">
            <a:spAutoFit/>
          </a:bodyPr>
          <a:lstStyle/>
          <a:p>
            <a:r>
              <a:rPr lang="en-US" altLang="zh-CN" sz="1600" b="1">
                <a:solidFill>
                  <a:srgbClr val="4EC9B0"/>
                </a:solidFill>
                <a:latin typeface="Consolas" panose="020B0609020204030204"/>
              </a:rPr>
              <a:t>llama_model</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1"/>
          <a:stretch>
            <a:fillRect/>
          </a:stretch>
        </p:blipFill>
        <p:spPr>
          <a:xfrm>
            <a:off x="212090" y="431165"/>
            <a:ext cx="3672840" cy="4015740"/>
          </a:xfrm>
          <a:prstGeom prst="rect">
            <a:avLst/>
          </a:prstGeom>
        </p:spPr>
      </p:pic>
      <p:pic>
        <p:nvPicPr>
          <p:cNvPr id="6" name="图片 5"/>
          <p:cNvPicPr>
            <a:picLocks noChangeAspect="1"/>
          </p:cNvPicPr>
          <p:nvPr/>
        </p:nvPicPr>
        <p:blipFill>
          <a:blip r:embed="rId12"/>
          <a:stretch>
            <a:fillRect/>
          </a:stretch>
        </p:blipFill>
        <p:spPr>
          <a:xfrm>
            <a:off x="212090" y="4446905"/>
            <a:ext cx="2689860" cy="548640"/>
          </a:xfrm>
          <a:prstGeom prst="rect">
            <a:avLst/>
          </a:prstGeom>
        </p:spPr>
      </p:pic>
      <p:pic>
        <p:nvPicPr>
          <p:cNvPr id="7" name="图片 6"/>
          <p:cNvPicPr>
            <a:picLocks noChangeAspect="1"/>
          </p:cNvPicPr>
          <p:nvPr/>
        </p:nvPicPr>
        <p:blipFill>
          <a:blip r:embed="rId13"/>
          <a:stretch>
            <a:fillRect/>
          </a:stretch>
        </p:blipFill>
        <p:spPr>
          <a:xfrm>
            <a:off x="2836545" y="4446905"/>
            <a:ext cx="1048385" cy="544830"/>
          </a:xfrm>
          <a:prstGeom prst="rect">
            <a:avLst/>
          </a:prstGeom>
        </p:spPr>
      </p:pic>
      <p:pic>
        <p:nvPicPr>
          <p:cNvPr id="8" name="图片 7"/>
          <p:cNvPicPr>
            <a:picLocks noChangeAspect="1"/>
          </p:cNvPicPr>
          <p:nvPr/>
        </p:nvPicPr>
        <p:blipFill>
          <a:blip r:embed="rId14"/>
          <a:stretch>
            <a:fillRect/>
          </a:stretch>
        </p:blipFill>
        <p:spPr>
          <a:xfrm>
            <a:off x="4288790" y="431165"/>
            <a:ext cx="4297680" cy="3101340"/>
          </a:xfrm>
          <a:prstGeom prst="rect">
            <a:avLst/>
          </a:prstGeom>
        </p:spPr>
      </p:pic>
      <p:sp>
        <p:nvSpPr>
          <p:cNvPr id="9" name="矩形 8"/>
          <p:cNvSpPr/>
          <p:nvPr>
            <p:custDataLst>
              <p:tags r:id="rId1"/>
            </p:custDataLst>
          </p:nvPr>
        </p:nvSpPr>
        <p:spPr>
          <a:xfrm>
            <a:off x="4086225" y="3919855"/>
            <a:ext cx="770318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cpu  </a:t>
            </a:r>
            <a:r>
              <a:rPr lang="zh-CN" altLang="en-US" sz="1800" b="1"/>
              <a:t>内部只有一个</a:t>
            </a:r>
            <a:r>
              <a:rPr lang="en-US" altLang="zh-CN" sz="1800" b="1"/>
              <a:t>tensor</a:t>
            </a:r>
          </a:p>
        </p:txBody>
      </p:sp>
      <p:sp>
        <p:nvSpPr>
          <p:cNvPr id="10" name="矩形 9"/>
          <p:cNvSpPr/>
          <p:nvPr>
            <p:custDataLst>
              <p:tags r:id="rId2"/>
            </p:custDataLst>
          </p:nvPr>
        </p:nvSpPr>
        <p:spPr>
          <a:xfrm>
            <a:off x="4070685" y="394092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 name="矩形 10"/>
          <p:cNvSpPr/>
          <p:nvPr>
            <p:custDataLst>
              <p:tags r:id="rId3"/>
            </p:custDataLst>
          </p:nvPr>
        </p:nvSpPr>
        <p:spPr>
          <a:xfrm>
            <a:off x="4430095" y="394092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2" name="文本框 11"/>
          <p:cNvSpPr txBox="1"/>
          <p:nvPr>
            <p:custDataLst>
              <p:tags r:id="rId4"/>
            </p:custDataLst>
          </p:nvPr>
        </p:nvSpPr>
        <p:spPr>
          <a:xfrm>
            <a:off x="6315075" y="4277360"/>
            <a:ext cx="3071495" cy="368300"/>
          </a:xfrm>
          <a:prstGeom prst="rect">
            <a:avLst/>
          </a:prstGeom>
          <a:noFill/>
        </p:spPr>
        <p:txBody>
          <a:bodyPr wrap="square" rtlCol="0">
            <a:spAutoFit/>
          </a:bodyPr>
          <a:lstStyle/>
          <a:p>
            <a:r>
              <a:rPr lang="en-US" altLang="zh-CN" b="1"/>
              <a:t>219 + 1 + n_layer(24) * 2</a:t>
            </a:r>
          </a:p>
        </p:txBody>
      </p:sp>
      <p:sp>
        <p:nvSpPr>
          <p:cNvPr id="13" name="文本框 12"/>
          <p:cNvSpPr txBox="1"/>
          <p:nvPr/>
        </p:nvSpPr>
        <p:spPr>
          <a:xfrm>
            <a:off x="4592955" y="3705225"/>
            <a:ext cx="1162050" cy="245110"/>
          </a:xfrm>
          <a:prstGeom prst="rect">
            <a:avLst/>
          </a:prstGeom>
          <a:noFill/>
        </p:spPr>
        <p:txBody>
          <a:bodyPr wrap="square" rtlCol="0">
            <a:spAutoFit/>
          </a:bodyPr>
          <a:lstStyle/>
          <a:p>
            <a:r>
              <a:rPr lang="en-US" altLang="zh-CN" sz="1000" b="1"/>
              <a:t>ne:2048,92544</a:t>
            </a:r>
          </a:p>
        </p:txBody>
      </p:sp>
      <p:sp>
        <p:nvSpPr>
          <p:cNvPr id="14" name="矩形 13"/>
          <p:cNvSpPr/>
          <p:nvPr>
            <p:custDataLst>
              <p:tags r:id="rId5"/>
            </p:custDataLst>
          </p:nvPr>
        </p:nvSpPr>
        <p:spPr>
          <a:xfrm>
            <a:off x="4086225" y="4995545"/>
            <a:ext cx="770318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gpu  </a:t>
            </a:r>
            <a:r>
              <a:rPr lang="zh-CN" altLang="en-US" sz="1800" b="1"/>
              <a:t>内部有</a:t>
            </a:r>
            <a:r>
              <a:rPr lang="en-US" altLang="zh-CN" sz="1800" b="1"/>
              <a:t>218</a:t>
            </a:r>
            <a:r>
              <a:rPr lang="zh-CN" altLang="en-US" sz="1800" b="1"/>
              <a:t>个</a:t>
            </a:r>
            <a:r>
              <a:rPr lang="en-US" altLang="zh-CN" sz="1800" b="1"/>
              <a:t>tensor</a:t>
            </a:r>
          </a:p>
        </p:txBody>
      </p:sp>
      <p:sp>
        <p:nvSpPr>
          <p:cNvPr id="15" name="矩形 14"/>
          <p:cNvSpPr/>
          <p:nvPr>
            <p:custDataLst>
              <p:tags r:id="rId6"/>
            </p:custDataLst>
          </p:nvPr>
        </p:nvSpPr>
        <p:spPr>
          <a:xfrm>
            <a:off x="4070685" y="501661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7" name="矩形 16"/>
          <p:cNvSpPr/>
          <p:nvPr>
            <p:custDataLst>
              <p:tags r:id="rId7"/>
            </p:custDataLst>
          </p:nvPr>
        </p:nvSpPr>
        <p:spPr>
          <a:xfrm>
            <a:off x="4430095" y="501661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8" name="文本框 17"/>
          <p:cNvSpPr txBox="1"/>
          <p:nvPr>
            <p:custDataLst>
              <p:tags r:id="rId8"/>
            </p:custDataLst>
          </p:nvPr>
        </p:nvSpPr>
        <p:spPr>
          <a:xfrm>
            <a:off x="6315075" y="5353050"/>
            <a:ext cx="3071495" cy="368300"/>
          </a:xfrm>
          <a:prstGeom prst="rect">
            <a:avLst/>
          </a:prstGeom>
          <a:noFill/>
        </p:spPr>
        <p:txBody>
          <a:bodyPr wrap="square" rtlCol="0">
            <a:spAutoFit/>
          </a:bodyPr>
          <a:lstStyle/>
          <a:p>
            <a:r>
              <a:rPr lang="en-US" altLang="zh-CN" b="1"/>
              <a:t>219 + 1 + n_layer(24) * 2</a:t>
            </a:r>
          </a:p>
        </p:txBody>
      </p:sp>
      <p:sp>
        <p:nvSpPr>
          <p:cNvPr id="19" name="矩形 18"/>
          <p:cNvSpPr/>
          <p:nvPr>
            <p:custDataLst>
              <p:tags r:id="rId9"/>
            </p:custDataLst>
          </p:nvPr>
        </p:nvSpPr>
        <p:spPr>
          <a:xfrm>
            <a:off x="4070985" y="5813425"/>
            <a:ext cx="7703185" cy="34734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gpu buffer</a:t>
            </a:r>
          </a:p>
        </p:txBody>
      </p:sp>
      <p:cxnSp>
        <p:nvCxnSpPr>
          <p:cNvPr id="21" name="直接箭头连接符 20"/>
          <p:cNvCxnSpPr/>
          <p:nvPr/>
        </p:nvCxnSpPr>
        <p:spPr>
          <a:xfrm flipH="1">
            <a:off x="4288073" y="5179769"/>
            <a:ext cx="488950" cy="60960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2" name="直接箭头连接符 21"/>
          <p:cNvCxnSpPr/>
          <p:nvPr/>
        </p:nvCxnSpPr>
        <p:spPr>
          <a:xfrm flipH="1">
            <a:off x="4777023" y="5179769"/>
            <a:ext cx="488950" cy="60960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7341788" y="1301824"/>
            <a:ext cx="4268470" cy="450151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03AF61A3-DC3D-68E6-40F8-BA3F3537F759}"/>
              </a:ext>
            </a:extLst>
          </p:cNvPr>
          <p:cNvSpPr txBox="1"/>
          <p:nvPr/>
        </p:nvSpPr>
        <p:spPr>
          <a:xfrm>
            <a:off x="125845" y="62865"/>
            <a:ext cx="1514475" cy="338554"/>
          </a:xfrm>
          <a:prstGeom prst="rect">
            <a:avLst/>
          </a:prstGeom>
          <a:noFill/>
        </p:spPr>
        <p:txBody>
          <a:bodyPr wrap="square" rtlCol="0">
            <a:spAutoFit/>
          </a:bodyPr>
          <a:lstStyle/>
          <a:p>
            <a:r>
              <a:rPr lang="en-US" altLang="zh-CN" sz="1600" b="1">
                <a:solidFill>
                  <a:srgbClr val="4EC9B0"/>
                </a:solidFill>
                <a:latin typeface="Consolas" panose="020B0609020204030204"/>
              </a:rPr>
              <a:t>llama_model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5A446-0BBF-8F40-F99F-1B222276C51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EDB87846-40F0-24F1-FD97-FCA954ED16BB}"/>
              </a:ext>
            </a:extLst>
          </p:cNvPr>
          <p:cNvSpPr/>
          <p:nvPr/>
        </p:nvSpPr>
        <p:spPr>
          <a:xfrm>
            <a:off x="991754" y="332889"/>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5D0ED6B-3C07-ABB7-BA37-F59B13DB2030}"/>
              </a:ext>
            </a:extLst>
          </p:cNvPr>
          <p:cNvSpPr/>
          <p:nvPr/>
        </p:nvSpPr>
        <p:spPr>
          <a:xfrm>
            <a:off x="991754" y="55555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6A41EF2-8F64-417E-8BA9-87CE3030C3A3}"/>
              </a:ext>
            </a:extLst>
          </p:cNvPr>
          <p:cNvSpPr/>
          <p:nvPr/>
        </p:nvSpPr>
        <p:spPr>
          <a:xfrm>
            <a:off x="991754" y="777351"/>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A510109-6471-7F68-33CB-9D510BE06F3D}"/>
              </a:ext>
            </a:extLst>
          </p:cNvPr>
          <p:cNvSpPr/>
          <p:nvPr/>
        </p:nvSpPr>
        <p:spPr>
          <a:xfrm>
            <a:off x="991754" y="999145"/>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13E7FBB-8C96-EC76-C67F-CFD87700419A}"/>
              </a:ext>
            </a:extLst>
          </p:cNvPr>
          <p:cNvSpPr/>
          <p:nvPr/>
        </p:nvSpPr>
        <p:spPr>
          <a:xfrm>
            <a:off x="991754" y="1221813"/>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11961C0-ABFD-FD2E-CB06-BCBEB690CBD4}"/>
              </a:ext>
            </a:extLst>
          </p:cNvPr>
          <p:cNvSpPr/>
          <p:nvPr/>
        </p:nvSpPr>
        <p:spPr>
          <a:xfrm>
            <a:off x="991754" y="144360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C0089EF-3E53-1D90-8383-151B0BD7B650}"/>
              </a:ext>
            </a:extLst>
          </p:cNvPr>
          <p:cNvSpPr/>
          <p:nvPr/>
        </p:nvSpPr>
        <p:spPr>
          <a:xfrm>
            <a:off x="991754" y="1971113"/>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E29D81F-E7B9-85E3-F244-0782D7C8AFA6}"/>
              </a:ext>
            </a:extLst>
          </p:cNvPr>
          <p:cNvSpPr/>
          <p:nvPr/>
        </p:nvSpPr>
        <p:spPr>
          <a:xfrm>
            <a:off x="991754" y="219290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5CDB839-6E86-C91E-977E-C03E06417859}"/>
              </a:ext>
            </a:extLst>
          </p:cNvPr>
          <p:cNvSpPr txBox="1"/>
          <p:nvPr/>
        </p:nvSpPr>
        <p:spPr>
          <a:xfrm>
            <a:off x="1048904" y="1700478"/>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69E327D-F507-881C-B43C-8B1035A1C462}"/>
              </a:ext>
            </a:extLst>
          </p:cNvPr>
          <p:cNvSpPr txBox="1"/>
          <p:nvPr/>
        </p:nvSpPr>
        <p:spPr>
          <a:xfrm>
            <a:off x="201295" y="1320496"/>
            <a:ext cx="675005" cy="246221"/>
          </a:xfrm>
          <a:prstGeom prst="rect">
            <a:avLst/>
          </a:prstGeom>
          <a:noFill/>
        </p:spPr>
        <p:txBody>
          <a:bodyPr wrap="square" rtlCol="0">
            <a:spAutoFit/>
          </a:bodyPr>
          <a:lstStyle/>
          <a:p>
            <a:r>
              <a:rPr lang="en-US" altLang="zh-CN" sz="1000" b="1">
                <a:latin typeface="Times New Roman" panose="02020603050405020304" pitchFamily="18" charset="0"/>
                <a:cs typeface="Times New Roman" panose="02020603050405020304" pitchFamily="18" charset="0"/>
              </a:rPr>
              <a:t>g_state</a:t>
            </a:r>
            <a:endParaRPr lang="zh-CN" altLang="en-US" sz="1000" b="1">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5CE96CF4-AFBC-8264-B5D5-C5A4D2478055}"/>
              </a:ext>
            </a:extLst>
          </p:cNvPr>
          <p:cNvSpPr/>
          <p:nvPr/>
        </p:nvSpPr>
        <p:spPr>
          <a:xfrm>
            <a:off x="2861673" y="291272"/>
            <a:ext cx="7635877"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4C9835B-DEE4-D464-E6AD-EBED6C9AFDC4}"/>
              </a:ext>
            </a:extLst>
          </p:cNvPr>
          <p:cNvSpPr/>
          <p:nvPr/>
        </p:nvSpPr>
        <p:spPr>
          <a:xfrm>
            <a:off x="2860721" y="33288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6" name="矩形 15">
            <a:extLst>
              <a:ext uri="{FF2B5EF4-FFF2-40B4-BE49-F238E27FC236}">
                <a16:creationId xmlns:a16="http://schemas.microsoft.com/office/drawing/2014/main" id="{DC638507-8ACA-BFBC-E8A9-1BD1FF9ECB90}"/>
              </a:ext>
            </a:extLst>
          </p:cNvPr>
          <p:cNvSpPr/>
          <p:nvPr/>
        </p:nvSpPr>
        <p:spPr>
          <a:xfrm>
            <a:off x="3220131" y="33288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7" name="矩形 16">
            <a:extLst>
              <a:ext uri="{FF2B5EF4-FFF2-40B4-BE49-F238E27FC236}">
                <a16:creationId xmlns:a16="http://schemas.microsoft.com/office/drawing/2014/main" id="{0FDFFFB0-4B8D-1D9F-0EEE-73A03A183EB5}"/>
              </a:ext>
            </a:extLst>
          </p:cNvPr>
          <p:cNvSpPr/>
          <p:nvPr/>
        </p:nvSpPr>
        <p:spPr>
          <a:xfrm>
            <a:off x="3683045" y="332889"/>
            <a:ext cx="4241755"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image</a:t>
            </a:r>
          </a:p>
        </p:txBody>
      </p:sp>
      <p:sp>
        <p:nvSpPr>
          <p:cNvPr id="18" name="矩形 17">
            <a:extLst>
              <a:ext uri="{FF2B5EF4-FFF2-40B4-BE49-F238E27FC236}">
                <a16:creationId xmlns:a16="http://schemas.microsoft.com/office/drawing/2014/main" id="{229C45DA-93B8-846C-C805-7AA5EC5EDBFB}"/>
              </a:ext>
            </a:extLst>
          </p:cNvPr>
          <p:cNvSpPr/>
          <p:nvPr/>
        </p:nvSpPr>
        <p:spPr>
          <a:xfrm>
            <a:off x="7913298" y="33288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9" name="矩形 18">
            <a:extLst>
              <a:ext uri="{FF2B5EF4-FFF2-40B4-BE49-F238E27FC236}">
                <a16:creationId xmlns:a16="http://schemas.microsoft.com/office/drawing/2014/main" id="{DBE80CFE-3A49-AB39-3CB1-14B15CCF1F1A}"/>
              </a:ext>
            </a:extLst>
          </p:cNvPr>
          <p:cNvSpPr/>
          <p:nvPr/>
        </p:nvSpPr>
        <p:spPr>
          <a:xfrm>
            <a:off x="8272708" y="33288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0" name="矩形 19">
            <a:extLst>
              <a:ext uri="{FF2B5EF4-FFF2-40B4-BE49-F238E27FC236}">
                <a16:creationId xmlns:a16="http://schemas.microsoft.com/office/drawing/2014/main" id="{521DA751-4024-C64B-9461-647A7A4A8E5D}"/>
              </a:ext>
            </a:extLst>
          </p:cNvPr>
          <p:cNvSpPr/>
          <p:nvPr/>
        </p:nvSpPr>
        <p:spPr>
          <a:xfrm>
            <a:off x="8735130" y="332403"/>
            <a:ext cx="1762420"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label</a:t>
            </a:r>
          </a:p>
        </p:txBody>
      </p:sp>
      <p:cxnSp>
        <p:nvCxnSpPr>
          <p:cNvPr id="21" name="直接箭头连接符 20">
            <a:extLst>
              <a:ext uri="{FF2B5EF4-FFF2-40B4-BE49-F238E27FC236}">
                <a16:creationId xmlns:a16="http://schemas.microsoft.com/office/drawing/2014/main" id="{E06F2D6A-020C-11F0-D646-B3B6A9255447}"/>
              </a:ext>
            </a:extLst>
          </p:cNvPr>
          <p:cNvCxnSpPr>
            <a:cxnSpLocks/>
            <a:stCxn id="4" idx="3"/>
          </p:cNvCxnSpPr>
          <p:nvPr/>
        </p:nvCxnSpPr>
        <p:spPr>
          <a:xfrm>
            <a:off x="1436254" y="440611"/>
            <a:ext cx="1418676" cy="17497"/>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974B9AB-C8EC-44BF-D196-8EEF739CF10D}"/>
              </a:ext>
            </a:extLst>
          </p:cNvPr>
          <p:cNvSpPr/>
          <p:nvPr/>
        </p:nvSpPr>
        <p:spPr>
          <a:xfrm>
            <a:off x="2862625" y="812430"/>
            <a:ext cx="7635877"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1024*(32+336)</a:t>
            </a:r>
          </a:p>
        </p:txBody>
      </p:sp>
      <p:sp>
        <p:nvSpPr>
          <p:cNvPr id="30" name="矩形 29">
            <a:extLst>
              <a:ext uri="{FF2B5EF4-FFF2-40B4-BE49-F238E27FC236}">
                <a16:creationId xmlns:a16="http://schemas.microsoft.com/office/drawing/2014/main" id="{7248AF40-9FC3-5E69-74B5-DCF61B106533}"/>
              </a:ext>
            </a:extLst>
          </p:cNvPr>
          <p:cNvSpPr/>
          <p:nvPr/>
        </p:nvSpPr>
        <p:spPr>
          <a:xfrm>
            <a:off x="2854930" y="2908549"/>
            <a:ext cx="7385118"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34" name="矩形 33">
            <a:extLst>
              <a:ext uri="{FF2B5EF4-FFF2-40B4-BE49-F238E27FC236}">
                <a16:creationId xmlns:a16="http://schemas.microsoft.com/office/drawing/2014/main" id="{81BB7AE0-B8B6-BE7D-E974-B0EDA69EB040}"/>
              </a:ext>
            </a:extLst>
          </p:cNvPr>
          <p:cNvSpPr/>
          <p:nvPr/>
        </p:nvSpPr>
        <p:spPr>
          <a:xfrm>
            <a:off x="2861673" y="2004734"/>
            <a:ext cx="3297873"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36" name="文本框 35">
            <a:extLst>
              <a:ext uri="{FF2B5EF4-FFF2-40B4-BE49-F238E27FC236}">
                <a16:creationId xmlns:a16="http://schemas.microsoft.com/office/drawing/2014/main" id="{C2DE5ACA-1D34-880C-91D4-AFD06C5B18F9}"/>
              </a:ext>
            </a:extLst>
          </p:cNvPr>
          <p:cNvSpPr txBox="1"/>
          <p:nvPr/>
        </p:nvSpPr>
        <p:spPr>
          <a:xfrm>
            <a:off x="3683045" y="2397915"/>
            <a:ext cx="1623060" cy="276999"/>
          </a:xfrm>
          <a:prstGeom prst="rect">
            <a:avLst/>
          </a:prstGeom>
          <a:noFill/>
        </p:spPr>
        <p:txBody>
          <a:bodyPr wrap="square">
            <a:spAutoFit/>
          </a:bodyPr>
          <a:lstStyle/>
          <a:p>
            <a:pPr algn="ctr"/>
            <a:r>
              <a:rPr lang="en-US" altLang="zh-CN" sz="1200" b="1"/>
              <a:t>4*(32+336)</a:t>
            </a:r>
          </a:p>
        </p:txBody>
      </p:sp>
      <p:sp>
        <p:nvSpPr>
          <p:cNvPr id="37" name="矩形 36">
            <a:extLst>
              <a:ext uri="{FF2B5EF4-FFF2-40B4-BE49-F238E27FC236}">
                <a16:creationId xmlns:a16="http://schemas.microsoft.com/office/drawing/2014/main" id="{8DD8CEB2-19FA-F600-2A27-C55F4B37BD2D}"/>
              </a:ext>
            </a:extLst>
          </p:cNvPr>
          <p:cNvSpPr/>
          <p:nvPr/>
        </p:nvSpPr>
        <p:spPr>
          <a:xfrm>
            <a:off x="2870246" y="203925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8" name="矩形 37">
            <a:extLst>
              <a:ext uri="{FF2B5EF4-FFF2-40B4-BE49-F238E27FC236}">
                <a16:creationId xmlns:a16="http://schemas.microsoft.com/office/drawing/2014/main" id="{F8FF7379-52EA-5EC5-55CE-CC752C1CF306}"/>
              </a:ext>
            </a:extLst>
          </p:cNvPr>
          <p:cNvSpPr/>
          <p:nvPr/>
        </p:nvSpPr>
        <p:spPr>
          <a:xfrm>
            <a:off x="3229656" y="203925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9" name="矩形 38">
            <a:extLst>
              <a:ext uri="{FF2B5EF4-FFF2-40B4-BE49-F238E27FC236}">
                <a16:creationId xmlns:a16="http://schemas.microsoft.com/office/drawing/2014/main" id="{E996AAA3-0E3B-95EE-DD04-104C1CDA9A92}"/>
              </a:ext>
            </a:extLst>
          </p:cNvPr>
          <p:cNvSpPr/>
          <p:nvPr/>
        </p:nvSpPr>
        <p:spPr>
          <a:xfrm>
            <a:off x="3692571" y="205057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0" name="矩形 39">
            <a:extLst>
              <a:ext uri="{FF2B5EF4-FFF2-40B4-BE49-F238E27FC236}">
                <a16:creationId xmlns:a16="http://schemas.microsoft.com/office/drawing/2014/main" id="{D095E534-5C10-E804-C16D-2AC227230582}"/>
              </a:ext>
            </a:extLst>
          </p:cNvPr>
          <p:cNvSpPr/>
          <p:nvPr/>
        </p:nvSpPr>
        <p:spPr>
          <a:xfrm>
            <a:off x="4051981" y="205057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1" name="矩形 40">
            <a:extLst>
              <a:ext uri="{FF2B5EF4-FFF2-40B4-BE49-F238E27FC236}">
                <a16:creationId xmlns:a16="http://schemas.microsoft.com/office/drawing/2014/main" id="{DB867BAB-2E5F-CB03-C9E9-ADCE021C91DF}"/>
              </a:ext>
            </a:extLst>
          </p:cNvPr>
          <p:cNvSpPr/>
          <p:nvPr/>
        </p:nvSpPr>
        <p:spPr>
          <a:xfrm>
            <a:off x="4514896" y="205057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2" name="矩形 41">
            <a:extLst>
              <a:ext uri="{FF2B5EF4-FFF2-40B4-BE49-F238E27FC236}">
                <a16:creationId xmlns:a16="http://schemas.microsoft.com/office/drawing/2014/main" id="{DF6CBD0B-8BCC-F319-CB86-8FE0E54A6FFA}"/>
              </a:ext>
            </a:extLst>
          </p:cNvPr>
          <p:cNvSpPr/>
          <p:nvPr/>
        </p:nvSpPr>
        <p:spPr>
          <a:xfrm>
            <a:off x="4874306" y="205057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3" name="矩形 42">
            <a:extLst>
              <a:ext uri="{FF2B5EF4-FFF2-40B4-BE49-F238E27FC236}">
                <a16:creationId xmlns:a16="http://schemas.microsoft.com/office/drawing/2014/main" id="{83EA7F03-069D-990D-74DA-D4CB107178B8}"/>
              </a:ext>
            </a:extLst>
          </p:cNvPr>
          <p:cNvSpPr/>
          <p:nvPr/>
        </p:nvSpPr>
        <p:spPr>
          <a:xfrm>
            <a:off x="5337221" y="205057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4" name="矩形 43">
            <a:extLst>
              <a:ext uri="{FF2B5EF4-FFF2-40B4-BE49-F238E27FC236}">
                <a16:creationId xmlns:a16="http://schemas.microsoft.com/office/drawing/2014/main" id="{4E3B33BA-E5AE-7397-D004-8EA8BA075562}"/>
              </a:ext>
            </a:extLst>
          </p:cNvPr>
          <p:cNvSpPr/>
          <p:nvPr/>
        </p:nvSpPr>
        <p:spPr>
          <a:xfrm>
            <a:off x="5696631" y="205057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45" name="直接箭头连接符 44">
            <a:extLst>
              <a:ext uri="{FF2B5EF4-FFF2-40B4-BE49-F238E27FC236}">
                <a16:creationId xmlns:a16="http://schemas.microsoft.com/office/drawing/2014/main" id="{8704FEDA-65D2-C06A-DA2E-E8BE86E018D2}"/>
              </a:ext>
            </a:extLst>
          </p:cNvPr>
          <p:cNvCxnSpPr>
            <a:cxnSpLocks/>
            <a:endCxn id="23" idx="1"/>
          </p:cNvCxnSpPr>
          <p:nvPr/>
        </p:nvCxnSpPr>
        <p:spPr>
          <a:xfrm>
            <a:off x="1451570" y="677000"/>
            <a:ext cx="1411055" cy="309103"/>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8255AB4-4CA8-323D-333F-0D2BF4597A39}"/>
              </a:ext>
            </a:extLst>
          </p:cNvPr>
          <p:cNvCxnSpPr>
            <a:cxnSpLocks/>
            <a:stCxn id="6" idx="3"/>
            <a:endCxn id="30" idx="1"/>
          </p:cNvCxnSpPr>
          <p:nvPr/>
        </p:nvCxnSpPr>
        <p:spPr>
          <a:xfrm>
            <a:off x="1436254" y="885073"/>
            <a:ext cx="1418676" cy="2197149"/>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C5264D0-6B60-15C4-F35C-524EC973451C}"/>
              </a:ext>
            </a:extLst>
          </p:cNvPr>
          <p:cNvCxnSpPr>
            <a:cxnSpLocks/>
            <a:stCxn id="7" idx="3"/>
            <a:endCxn id="37" idx="1"/>
          </p:cNvCxnSpPr>
          <p:nvPr/>
        </p:nvCxnSpPr>
        <p:spPr>
          <a:xfrm>
            <a:off x="1436254" y="1106867"/>
            <a:ext cx="1433992" cy="1077488"/>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D046808-F30E-FDD1-DEB0-DD71D5CA0352}"/>
              </a:ext>
            </a:extLst>
          </p:cNvPr>
          <p:cNvSpPr/>
          <p:nvPr/>
        </p:nvSpPr>
        <p:spPr>
          <a:xfrm>
            <a:off x="2860720" y="293117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5" name="矩形 24">
            <a:extLst>
              <a:ext uri="{FF2B5EF4-FFF2-40B4-BE49-F238E27FC236}">
                <a16:creationId xmlns:a16="http://schemas.microsoft.com/office/drawing/2014/main" id="{39884062-489A-AED6-988E-B3440D2CF287}"/>
              </a:ext>
            </a:extLst>
          </p:cNvPr>
          <p:cNvSpPr/>
          <p:nvPr/>
        </p:nvSpPr>
        <p:spPr>
          <a:xfrm>
            <a:off x="3220130" y="293117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6" name="文本框 25">
            <a:extLst>
              <a:ext uri="{FF2B5EF4-FFF2-40B4-BE49-F238E27FC236}">
                <a16:creationId xmlns:a16="http://schemas.microsoft.com/office/drawing/2014/main" id="{09167D14-4899-6CB5-C76E-36EAC6923CDB}"/>
              </a:ext>
            </a:extLst>
          </p:cNvPr>
          <p:cNvSpPr txBox="1"/>
          <p:nvPr/>
        </p:nvSpPr>
        <p:spPr>
          <a:xfrm>
            <a:off x="3040425" y="3208442"/>
            <a:ext cx="603250" cy="215444"/>
          </a:xfrm>
          <a:prstGeom prst="rect">
            <a:avLst/>
          </a:prstGeom>
          <a:noFill/>
        </p:spPr>
        <p:txBody>
          <a:bodyPr wrap="square" rtlCol="0">
            <a:spAutoFit/>
          </a:bodyPr>
          <a:lstStyle/>
          <a:p>
            <a:r>
              <a:rPr lang="en-US" altLang="zh-CN" sz="800" b="1"/>
              <a:t>images</a:t>
            </a:r>
            <a:endParaRPr lang="zh-CN" altLang="en-US" sz="800" b="1"/>
          </a:p>
        </p:txBody>
      </p:sp>
      <p:sp>
        <p:nvSpPr>
          <p:cNvPr id="27" name="矩形 26">
            <a:extLst>
              <a:ext uri="{FF2B5EF4-FFF2-40B4-BE49-F238E27FC236}">
                <a16:creationId xmlns:a16="http://schemas.microsoft.com/office/drawing/2014/main" id="{A3BF964E-F641-8EBB-BB3B-FDBCD16776DD}"/>
              </a:ext>
            </a:extLst>
          </p:cNvPr>
          <p:cNvSpPr/>
          <p:nvPr/>
        </p:nvSpPr>
        <p:spPr>
          <a:xfrm>
            <a:off x="3678646" y="294118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8" name="矩形 27">
            <a:extLst>
              <a:ext uri="{FF2B5EF4-FFF2-40B4-BE49-F238E27FC236}">
                <a16:creationId xmlns:a16="http://schemas.microsoft.com/office/drawing/2014/main" id="{C60AC652-2A4A-59F4-E6E5-BA798ACB7B3F}"/>
              </a:ext>
            </a:extLst>
          </p:cNvPr>
          <p:cNvSpPr/>
          <p:nvPr/>
        </p:nvSpPr>
        <p:spPr>
          <a:xfrm>
            <a:off x="4038056" y="294118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9" name="文本框 28">
            <a:extLst>
              <a:ext uri="{FF2B5EF4-FFF2-40B4-BE49-F238E27FC236}">
                <a16:creationId xmlns:a16="http://schemas.microsoft.com/office/drawing/2014/main" id="{EF1549C5-319D-9C9B-4AB8-A566341FF505}"/>
              </a:ext>
            </a:extLst>
          </p:cNvPr>
          <p:cNvSpPr txBox="1"/>
          <p:nvPr/>
        </p:nvSpPr>
        <p:spPr>
          <a:xfrm>
            <a:off x="3895271" y="3225782"/>
            <a:ext cx="603250" cy="215444"/>
          </a:xfrm>
          <a:prstGeom prst="rect">
            <a:avLst/>
          </a:prstGeom>
          <a:noFill/>
        </p:spPr>
        <p:txBody>
          <a:bodyPr wrap="square" rtlCol="0">
            <a:spAutoFit/>
          </a:bodyPr>
          <a:lstStyle/>
          <a:p>
            <a:r>
              <a:rPr lang="en-US" altLang="zh-CN" sz="800" b="1"/>
              <a:t>mul</a:t>
            </a:r>
            <a:endParaRPr lang="zh-CN" altLang="en-US" sz="800" b="1"/>
          </a:p>
        </p:txBody>
      </p:sp>
      <p:sp>
        <p:nvSpPr>
          <p:cNvPr id="31" name="矩形 30">
            <a:extLst>
              <a:ext uri="{FF2B5EF4-FFF2-40B4-BE49-F238E27FC236}">
                <a16:creationId xmlns:a16="http://schemas.microsoft.com/office/drawing/2014/main" id="{23F9BF15-15B5-CB3F-944C-1D8C20BC1DF7}"/>
              </a:ext>
            </a:extLst>
          </p:cNvPr>
          <p:cNvSpPr/>
          <p:nvPr/>
        </p:nvSpPr>
        <p:spPr>
          <a:xfrm>
            <a:off x="4500971" y="294576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2" name="矩形 31">
            <a:extLst>
              <a:ext uri="{FF2B5EF4-FFF2-40B4-BE49-F238E27FC236}">
                <a16:creationId xmlns:a16="http://schemas.microsoft.com/office/drawing/2014/main" id="{FDDDDE64-0BFD-4A51-2A53-B33ED0182263}"/>
              </a:ext>
            </a:extLst>
          </p:cNvPr>
          <p:cNvSpPr/>
          <p:nvPr/>
        </p:nvSpPr>
        <p:spPr>
          <a:xfrm>
            <a:off x="4860381" y="294576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6" name="文本框 45">
            <a:extLst>
              <a:ext uri="{FF2B5EF4-FFF2-40B4-BE49-F238E27FC236}">
                <a16:creationId xmlns:a16="http://schemas.microsoft.com/office/drawing/2014/main" id="{236C3CB5-6C05-70C9-1BDB-803FAFF13295}"/>
              </a:ext>
            </a:extLst>
          </p:cNvPr>
          <p:cNvSpPr txBox="1"/>
          <p:nvPr/>
        </p:nvSpPr>
        <p:spPr>
          <a:xfrm>
            <a:off x="4702855" y="3225782"/>
            <a:ext cx="603250" cy="215444"/>
          </a:xfrm>
          <a:prstGeom prst="rect">
            <a:avLst/>
          </a:prstGeom>
          <a:noFill/>
        </p:spPr>
        <p:txBody>
          <a:bodyPr wrap="square" rtlCol="0">
            <a:spAutoFit/>
          </a:bodyPr>
          <a:lstStyle/>
          <a:p>
            <a:r>
              <a:rPr lang="en-US" altLang="zh-CN" sz="800" b="1"/>
              <a:t>add</a:t>
            </a:r>
            <a:endParaRPr lang="zh-CN" altLang="en-US" sz="800" b="1"/>
          </a:p>
        </p:txBody>
      </p:sp>
      <p:sp>
        <p:nvSpPr>
          <p:cNvPr id="48" name="矩形 47">
            <a:extLst>
              <a:ext uri="{FF2B5EF4-FFF2-40B4-BE49-F238E27FC236}">
                <a16:creationId xmlns:a16="http://schemas.microsoft.com/office/drawing/2014/main" id="{8D49B68D-0D90-493F-B945-97574D2883EC}"/>
              </a:ext>
            </a:extLst>
          </p:cNvPr>
          <p:cNvSpPr/>
          <p:nvPr/>
        </p:nvSpPr>
        <p:spPr>
          <a:xfrm>
            <a:off x="5319744" y="294620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0" name="矩形 49">
            <a:extLst>
              <a:ext uri="{FF2B5EF4-FFF2-40B4-BE49-F238E27FC236}">
                <a16:creationId xmlns:a16="http://schemas.microsoft.com/office/drawing/2014/main" id="{219C1BD4-9B31-615A-90A9-9C0EE4CC58BE}"/>
              </a:ext>
            </a:extLst>
          </p:cNvPr>
          <p:cNvSpPr/>
          <p:nvPr/>
        </p:nvSpPr>
        <p:spPr>
          <a:xfrm>
            <a:off x="5679154" y="294620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1" name="文本框 50">
            <a:extLst>
              <a:ext uri="{FF2B5EF4-FFF2-40B4-BE49-F238E27FC236}">
                <a16:creationId xmlns:a16="http://schemas.microsoft.com/office/drawing/2014/main" id="{D886052B-839F-4C68-9806-3E52677BD07D}"/>
              </a:ext>
            </a:extLst>
          </p:cNvPr>
          <p:cNvSpPr txBox="1"/>
          <p:nvPr/>
        </p:nvSpPr>
        <p:spPr>
          <a:xfrm>
            <a:off x="5521628" y="3226226"/>
            <a:ext cx="603250" cy="215444"/>
          </a:xfrm>
          <a:prstGeom prst="rect">
            <a:avLst/>
          </a:prstGeom>
          <a:noFill/>
        </p:spPr>
        <p:txBody>
          <a:bodyPr wrap="square" rtlCol="0">
            <a:spAutoFit/>
          </a:bodyPr>
          <a:lstStyle/>
          <a:p>
            <a:r>
              <a:rPr lang="en-US" altLang="zh-CN" sz="800" b="1"/>
              <a:t>relu</a:t>
            </a:r>
            <a:endParaRPr lang="zh-CN" altLang="en-US" sz="800" b="1"/>
          </a:p>
        </p:txBody>
      </p:sp>
      <p:sp>
        <p:nvSpPr>
          <p:cNvPr id="52" name="矩形 51">
            <a:extLst>
              <a:ext uri="{FF2B5EF4-FFF2-40B4-BE49-F238E27FC236}">
                <a16:creationId xmlns:a16="http://schemas.microsoft.com/office/drawing/2014/main" id="{B8A34B70-92AD-3A5E-0EE9-8D511C6C273F}"/>
              </a:ext>
            </a:extLst>
          </p:cNvPr>
          <p:cNvSpPr/>
          <p:nvPr/>
        </p:nvSpPr>
        <p:spPr>
          <a:xfrm>
            <a:off x="6137495" y="294118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3" name="矩形 52">
            <a:extLst>
              <a:ext uri="{FF2B5EF4-FFF2-40B4-BE49-F238E27FC236}">
                <a16:creationId xmlns:a16="http://schemas.microsoft.com/office/drawing/2014/main" id="{C45EF0D2-C455-3DA2-9691-DBA1D45CAD06}"/>
              </a:ext>
            </a:extLst>
          </p:cNvPr>
          <p:cNvSpPr/>
          <p:nvPr/>
        </p:nvSpPr>
        <p:spPr>
          <a:xfrm>
            <a:off x="6496905" y="294118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4" name="文本框 53">
            <a:extLst>
              <a:ext uri="{FF2B5EF4-FFF2-40B4-BE49-F238E27FC236}">
                <a16:creationId xmlns:a16="http://schemas.microsoft.com/office/drawing/2014/main" id="{5F8C1248-C103-9AF7-1046-7AE18580FB25}"/>
              </a:ext>
            </a:extLst>
          </p:cNvPr>
          <p:cNvSpPr txBox="1"/>
          <p:nvPr/>
        </p:nvSpPr>
        <p:spPr>
          <a:xfrm>
            <a:off x="6354120" y="3225782"/>
            <a:ext cx="603250" cy="215444"/>
          </a:xfrm>
          <a:prstGeom prst="rect">
            <a:avLst/>
          </a:prstGeom>
          <a:noFill/>
        </p:spPr>
        <p:txBody>
          <a:bodyPr wrap="square" rtlCol="0">
            <a:spAutoFit/>
          </a:bodyPr>
          <a:lstStyle/>
          <a:p>
            <a:r>
              <a:rPr lang="en-US" altLang="zh-CN" sz="800" b="1"/>
              <a:t>mul</a:t>
            </a:r>
            <a:endParaRPr lang="zh-CN" altLang="en-US" sz="800" b="1"/>
          </a:p>
        </p:txBody>
      </p:sp>
      <p:sp>
        <p:nvSpPr>
          <p:cNvPr id="55" name="矩形 54">
            <a:extLst>
              <a:ext uri="{FF2B5EF4-FFF2-40B4-BE49-F238E27FC236}">
                <a16:creationId xmlns:a16="http://schemas.microsoft.com/office/drawing/2014/main" id="{AF699DA0-6A6B-A112-A7E2-26C5D02930AC}"/>
              </a:ext>
            </a:extLst>
          </p:cNvPr>
          <p:cNvSpPr/>
          <p:nvPr/>
        </p:nvSpPr>
        <p:spPr>
          <a:xfrm>
            <a:off x="6959820" y="294576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6" name="矩形 55">
            <a:extLst>
              <a:ext uri="{FF2B5EF4-FFF2-40B4-BE49-F238E27FC236}">
                <a16:creationId xmlns:a16="http://schemas.microsoft.com/office/drawing/2014/main" id="{91EBCCA4-C4C6-203C-7130-84B0B90B8491}"/>
              </a:ext>
            </a:extLst>
          </p:cNvPr>
          <p:cNvSpPr/>
          <p:nvPr/>
        </p:nvSpPr>
        <p:spPr>
          <a:xfrm>
            <a:off x="7319230" y="294576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7" name="文本框 56">
            <a:extLst>
              <a:ext uri="{FF2B5EF4-FFF2-40B4-BE49-F238E27FC236}">
                <a16:creationId xmlns:a16="http://schemas.microsoft.com/office/drawing/2014/main" id="{0B7672EF-4490-E9EB-2BF5-5F6075192CC9}"/>
              </a:ext>
            </a:extLst>
          </p:cNvPr>
          <p:cNvSpPr txBox="1"/>
          <p:nvPr/>
        </p:nvSpPr>
        <p:spPr>
          <a:xfrm>
            <a:off x="7161704" y="3225782"/>
            <a:ext cx="603250" cy="215444"/>
          </a:xfrm>
          <a:prstGeom prst="rect">
            <a:avLst/>
          </a:prstGeom>
          <a:noFill/>
        </p:spPr>
        <p:txBody>
          <a:bodyPr wrap="square" rtlCol="0">
            <a:spAutoFit/>
          </a:bodyPr>
          <a:lstStyle/>
          <a:p>
            <a:r>
              <a:rPr lang="en-US" altLang="zh-CN" sz="800" b="1"/>
              <a:t>add</a:t>
            </a:r>
            <a:endParaRPr lang="zh-CN" altLang="en-US" sz="800" b="1"/>
          </a:p>
        </p:txBody>
      </p:sp>
      <p:sp>
        <p:nvSpPr>
          <p:cNvPr id="58" name="矩形 57">
            <a:extLst>
              <a:ext uri="{FF2B5EF4-FFF2-40B4-BE49-F238E27FC236}">
                <a16:creationId xmlns:a16="http://schemas.microsoft.com/office/drawing/2014/main" id="{E3936C07-E9FB-FF3C-C744-E46ACF3F76D3}"/>
              </a:ext>
            </a:extLst>
          </p:cNvPr>
          <p:cNvSpPr/>
          <p:nvPr/>
        </p:nvSpPr>
        <p:spPr>
          <a:xfrm>
            <a:off x="7784781" y="295469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9" name="矩形 58">
            <a:extLst>
              <a:ext uri="{FF2B5EF4-FFF2-40B4-BE49-F238E27FC236}">
                <a16:creationId xmlns:a16="http://schemas.microsoft.com/office/drawing/2014/main" id="{B79F5A4B-A894-BB16-9505-55CD5346AEE0}"/>
              </a:ext>
            </a:extLst>
          </p:cNvPr>
          <p:cNvSpPr/>
          <p:nvPr/>
        </p:nvSpPr>
        <p:spPr>
          <a:xfrm>
            <a:off x="8144191" y="295469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0" name="文本框 59">
            <a:extLst>
              <a:ext uri="{FF2B5EF4-FFF2-40B4-BE49-F238E27FC236}">
                <a16:creationId xmlns:a16="http://schemas.microsoft.com/office/drawing/2014/main" id="{741708F9-1E89-098C-EF00-AC03E469EA7F}"/>
              </a:ext>
            </a:extLst>
          </p:cNvPr>
          <p:cNvSpPr txBox="1"/>
          <p:nvPr/>
        </p:nvSpPr>
        <p:spPr>
          <a:xfrm>
            <a:off x="7986665" y="3234712"/>
            <a:ext cx="603250" cy="215444"/>
          </a:xfrm>
          <a:prstGeom prst="rect">
            <a:avLst/>
          </a:prstGeom>
          <a:noFill/>
        </p:spPr>
        <p:txBody>
          <a:bodyPr wrap="square" rtlCol="0">
            <a:spAutoFit/>
          </a:bodyPr>
          <a:lstStyle/>
          <a:p>
            <a:r>
              <a:rPr lang="en-US" altLang="zh-CN" sz="800" b="1"/>
              <a:t>sm</a:t>
            </a:r>
            <a:endParaRPr lang="zh-CN" altLang="en-US" sz="800" b="1"/>
          </a:p>
        </p:txBody>
      </p:sp>
      <p:sp>
        <p:nvSpPr>
          <p:cNvPr id="61" name="矩形 60">
            <a:extLst>
              <a:ext uri="{FF2B5EF4-FFF2-40B4-BE49-F238E27FC236}">
                <a16:creationId xmlns:a16="http://schemas.microsoft.com/office/drawing/2014/main" id="{68BBA8C7-145A-D719-3BCC-3455216205CB}"/>
              </a:ext>
            </a:extLst>
          </p:cNvPr>
          <p:cNvSpPr/>
          <p:nvPr/>
        </p:nvSpPr>
        <p:spPr>
          <a:xfrm>
            <a:off x="8609953" y="295710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2" name="矩形 61">
            <a:extLst>
              <a:ext uri="{FF2B5EF4-FFF2-40B4-BE49-F238E27FC236}">
                <a16:creationId xmlns:a16="http://schemas.microsoft.com/office/drawing/2014/main" id="{77DDD96C-74E1-63D0-68EA-996C0BDB4911}"/>
              </a:ext>
            </a:extLst>
          </p:cNvPr>
          <p:cNvSpPr/>
          <p:nvPr/>
        </p:nvSpPr>
        <p:spPr>
          <a:xfrm>
            <a:off x="8969363" y="295710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3" name="文本框 62">
            <a:extLst>
              <a:ext uri="{FF2B5EF4-FFF2-40B4-BE49-F238E27FC236}">
                <a16:creationId xmlns:a16="http://schemas.microsoft.com/office/drawing/2014/main" id="{36AB82AD-EDED-0403-9583-E0C9F4990992}"/>
              </a:ext>
            </a:extLst>
          </p:cNvPr>
          <p:cNvSpPr txBox="1"/>
          <p:nvPr/>
        </p:nvSpPr>
        <p:spPr>
          <a:xfrm>
            <a:off x="8789658" y="3234374"/>
            <a:ext cx="603250" cy="215444"/>
          </a:xfrm>
          <a:prstGeom prst="rect">
            <a:avLst/>
          </a:prstGeom>
          <a:noFill/>
        </p:spPr>
        <p:txBody>
          <a:bodyPr wrap="square" rtlCol="0">
            <a:spAutoFit/>
          </a:bodyPr>
          <a:lstStyle/>
          <a:p>
            <a:r>
              <a:rPr lang="en-US" altLang="zh-CN" sz="800" b="1"/>
              <a:t>labels</a:t>
            </a:r>
            <a:endParaRPr lang="zh-CN" altLang="en-US" sz="800" b="1"/>
          </a:p>
        </p:txBody>
      </p:sp>
      <p:sp>
        <p:nvSpPr>
          <p:cNvPr id="64" name="矩形 63">
            <a:extLst>
              <a:ext uri="{FF2B5EF4-FFF2-40B4-BE49-F238E27FC236}">
                <a16:creationId xmlns:a16="http://schemas.microsoft.com/office/drawing/2014/main" id="{507FBB85-9C60-A830-5178-B8FDAAA5C0C4}"/>
              </a:ext>
            </a:extLst>
          </p:cNvPr>
          <p:cNvSpPr/>
          <p:nvPr/>
        </p:nvSpPr>
        <p:spPr>
          <a:xfrm>
            <a:off x="9417723" y="296569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5" name="矩形 64">
            <a:extLst>
              <a:ext uri="{FF2B5EF4-FFF2-40B4-BE49-F238E27FC236}">
                <a16:creationId xmlns:a16="http://schemas.microsoft.com/office/drawing/2014/main" id="{80E6539F-D5F7-D593-3A16-8F589D435D36}"/>
              </a:ext>
            </a:extLst>
          </p:cNvPr>
          <p:cNvSpPr/>
          <p:nvPr/>
        </p:nvSpPr>
        <p:spPr>
          <a:xfrm>
            <a:off x="9777133" y="296569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6" name="文本框 65">
            <a:extLst>
              <a:ext uri="{FF2B5EF4-FFF2-40B4-BE49-F238E27FC236}">
                <a16:creationId xmlns:a16="http://schemas.microsoft.com/office/drawing/2014/main" id="{7EAB0E41-9A7C-CA6F-5619-B0F244CEA78D}"/>
              </a:ext>
            </a:extLst>
          </p:cNvPr>
          <p:cNvSpPr txBox="1"/>
          <p:nvPr/>
        </p:nvSpPr>
        <p:spPr>
          <a:xfrm>
            <a:off x="9597428" y="3242966"/>
            <a:ext cx="603250" cy="215444"/>
          </a:xfrm>
          <a:prstGeom prst="rect">
            <a:avLst/>
          </a:prstGeom>
          <a:noFill/>
        </p:spPr>
        <p:txBody>
          <a:bodyPr wrap="square" rtlCol="0">
            <a:spAutoFit/>
          </a:bodyPr>
          <a:lstStyle/>
          <a:p>
            <a:r>
              <a:rPr lang="en-US" altLang="zh-CN" sz="800" b="1"/>
              <a:t>ce</a:t>
            </a:r>
            <a:endParaRPr lang="zh-CN" altLang="en-US" sz="800" b="1"/>
          </a:p>
        </p:txBody>
      </p:sp>
      <p:sp>
        <p:nvSpPr>
          <p:cNvPr id="71" name="矩形 70">
            <a:extLst>
              <a:ext uri="{FF2B5EF4-FFF2-40B4-BE49-F238E27FC236}">
                <a16:creationId xmlns:a16="http://schemas.microsoft.com/office/drawing/2014/main" id="{1207E43E-14D0-CE9F-8C14-713771BCB2D0}"/>
              </a:ext>
            </a:extLst>
          </p:cNvPr>
          <p:cNvSpPr/>
          <p:nvPr/>
        </p:nvSpPr>
        <p:spPr>
          <a:xfrm>
            <a:off x="2854930" y="3562004"/>
            <a:ext cx="2482291"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800" b="1"/>
          </a:p>
        </p:txBody>
      </p:sp>
      <p:sp>
        <p:nvSpPr>
          <p:cNvPr id="72" name="矩形 71">
            <a:extLst>
              <a:ext uri="{FF2B5EF4-FFF2-40B4-BE49-F238E27FC236}">
                <a16:creationId xmlns:a16="http://schemas.microsoft.com/office/drawing/2014/main" id="{52A39E71-6BE9-CD4C-DB0F-48C173B37946}"/>
              </a:ext>
            </a:extLst>
          </p:cNvPr>
          <p:cNvSpPr/>
          <p:nvPr/>
        </p:nvSpPr>
        <p:spPr>
          <a:xfrm>
            <a:off x="2854930" y="359573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3" name="矩形 72">
            <a:extLst>
              <a:ext uri="{FF2B5EF4-FFF2-40B4-BE49-F238E27FC236}">
                <a16:creationId xmlns:a16="http://schemas.microsoft.com/office/drawing/2014/main" id="{23E877C9-90E3-B62D-0A95-9D188D9EEE75}"/>
              </a:ext>
            </a:extLst>
          </p:cNvPr>
          <p:cNvSpPr/>
          <p:nvPr/>
        </p:nvSpPr>
        <p:spPr>
          <a:xfrm>
            <a:off x="3214340" y="359573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4" name="文本框 73">
            <a:extLst>
              <a:ext uri="{FF2B5EF4-FFF2-40B4-BE49-F238E27FC236}">
                <a16:creationId xmlns:a16="http://schemas.microsoft.com/office/drawing/2014/main" id="{1DB09661-C9C9-4FFF-4973-FE6FC7DA5344}"/>
              </a:ext>
            </a:extLst>
          </p:cNvPr>
          <p:cNvSpPr txBox="1"/>
          <p:nvPr/>
        </p:nvSpPr>
        <p:spPr>
          <a:xfrm>
            <a:off x="3034635" y="3872997"/>
            <a:ext cx="603250" cy="215444"/>
          </a:xfrm>
          <a:prstGeom prst="rect">
            <a:avLst/>
          </a:prstGeom>
          <a:noFill/>
        </p:spPr>
        <p:txBody>
          <a:bodyPr wrap="square" rtlCol="0">
            <a:spAutoFit/>
          </a:bodyPr>
          <a:lstStyle/>
          <a:p>
            <a:r>
              <a:rPr lang="en-US" altLang="zh-CN" sz="800" b="1"/>
              <a:t>am</a:t>
            </a:r>
            <a:endParaRPr lang="zh-CN" altLang="en-US" sz="800" b="1"/>
          </a:p>
        </p:txBody>
      </p:sp>
      <p:sp>
        <p:nvSpPr>
          <p:cNvPr id="75" name="矩形 74">
            <a:extLst>
              <a:ext uri="{FF2B5EF4-FFF2-40B4-BE49-F238E27FC236}">
                <a16:creationId xmlns:a16="http://schemas.microsoft.com/office/drawing/2014/main" id="{46322B8D-EF2D-369F-CD27-7E89E9282EBD}"/>
              </a:ext>
            </a:extLst>
          </p:cNvPr>
          <p:cNvSpPr/>
          <p:nvPr/>
        </p:nvSpPr>
        <p:spPr>
          <a:xfrm>
            <a:off x="3677255" y="359747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6" name="矩形 75">
            <a:extLst>
              <a:ext uri="{FF2B5EF4-FFF2-40B4-BE49-F238E27FC236}">
                <a16:creationId xmlns:a16="http://schemas.microsoft.com/office/drawing/2014/main" id="{454585E4-B60B-BAB1-C244-740E0EBD4467}"/>
              </a:ext>
            </a:extLst>
          </p:cNvPr>
          <p:cNvSpPr/>
          <p:nvPr/>
        </p:nvSpPr>
        <p:spPr>
          <a:xfrm>
            <a:off x="4036665" y="359747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7" name="文本框 76">
            <a:extLst>
              <a:ext uri="{FF2B5EF4-FFF2-40B4-BE49-F238E27FC236}">
                <a16:creationId xmlns:a16="http://schemas.microsoft.com/office/drawing/2014/main" id="{41B3D9CA-2886-38B8-0C7B-851390A3542A}"/>
              </a:ext>
            </a:extLst>
          </p:cNvPr>
          <p:cNvSpPr txBox="1"/>
          <p:nvPr/>
        </p:nvSpPr>
        <p:spPr>
          <a:xfrm>
            <a:off x="3856960" y="3874742"/>
            <a:ext cx="603250" cy="215444"/>
          </a:xfrm>
          <a:prstGeom prst="rect">
            <a:avLst/>
          </a:prstGeom>
          <a:noFill/>
        </p:spPr>
        <p:txBody>
          <a:bodyPr wrap="square" rtlCol="0">
            <a:spAutoFit/>
          </a:bodyPr>
          <a:lstStyle/>
          <a:p>
            <a:r>
              <a:rPr lang="en-US" altLang="zh-CN" sz="800" b="1"/>
              <a:t>am</a:t>
            </a:r>
            <a:endParaRPr lang="zh-CN" altLang="en-US" sz="800" b="1"/>
          </a:p>
        </p:txBody>
      </p:sp>
      <p:sp>
        <p:nvSpPr>
          <p:cNvPr id="81" name="矩形 80">
            <a:extLst>
              <a:ext uri="{FF2B5EF4-FFF2-40B4-BE49-F238E27FC236}">
                <a16:creationId xmlns:a16="http://schemas.microsoft.com/office/drawing/2014/main" id="{981545C3-A895-C667-EF5A-3A77CC61EC0D}"/>
              </a:ext>
            </a:extLst>
          </p:cNvPr>
          <p:cNvSpPr/>
          <p:nvPr/>
        </p:nvSpPr>
        <p:spPr>
          <a:xfrm>
            <a:off x="4498521" y="359573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2" name="矩形 81">
            <a:extLst>
              <a:ext uri="{FF2B5EF4-FFF2-40B4-BE49-F238E27FC236}">
                <a16:creationId xmlns:a16="http://schemas.microsoft.com/office/drawing/2014/main" id="{85F76B7A-A75E-C3EE-259E-7895EA85A5B5}"/>
              </a:ext>
            </a:extLst>
          </p:cNvPr>
          <p:cNvSpPr/>
          <p:nvPr/>
        </p:nvSpPr>
        <p:spPr>
          <a:xfrm>
            <a:off x="4857931" y="3595730"/>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3" name="文本框 82">
            <a:extLst>
              <a:ext uri="{FF2B5EF4-FFF2-40B4-BE49-F238E27FC236}">
                <a16:creationId xmlns:a16="http://schemas.microsoft.com/office/drawing/2014/main" id="{75FA6A47-51BE-3039-BE27-ED8E42DA237F}"/>
              </a:ext>
            </a:extLst>
          </p:cNvPr>
          <p:cNvSpPr txBox="1"/>
          <p:nvPr/>
        </p:nvSpPr>
        <p:spPr>
          <a:xfrm>
            <a:off x="4678226" y="3872997"/>
            <a:ext cx="603250" cy="215444"/>
          </a:xfrm>
          <a:prstGeom prst="rect">
            <a:avLst/>
          </a:prstGeom>
          <a:noFill/>
        </p:spPr>
        <p:txBody>
          <a:bodyPr wrap="square" rtlCol="0">
            <a:spAutoFit/>
          </a:bodyPr>
          <a:lstStyle/>
          <a:p>
            <a:r>
              <a:rPr lang="en-US" altLang="zh-CN" sz="800" b="1"/>
              <a:t>equal</a:t>
            </a:r>
            <a:endParaRPr lang="zh-CN" altLang="en-US" sz="800" b="1"/>
          </a:p>
        </p:txBody>
      </p:sp>
      <p:sp>
        <p:nvSpPr>
          <p:cNvPr id="88" name="矩形 87">
            <a:extLst>
              <a:ext uri="{FF2B5EF4-FFF2-40B4-BE49-F238E27FC236}">
                <a16:creationId xmlns:a16="http://schemas.microsoft.com/office/drawing/2014/main" id="{DD7EECAB-F6D4-9642-FF66-CCF56416CF9C}"/>
              </a:ext>
            </a:extLst>
          </p:cNvPr>
          <p:cNvSpPr/>
          <p:nvPr/>
        </p:nvSpPr>
        <p:spPr>
          <a:xfrm>
            <a:off x="2800393" y="5229694"/>
            <a:ext cx="5667332" cy="29019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(Cuda)data:</a:t>
            </a:r>
          </a:p>
        </p:txBody>
      </p:sp>
      <p:sp>
        <p:nvSpPr>
          <p:cNvPr id="89" name="矩形 88">
            <a:extLst>
              <a:ext uri="{FF2B5EF4-FFF2-40B4-BE49-F238E27FC236}">
                <a16:creationId xmlns:a16="http://schemas.microsoft.com/office/drawing/2014/main" id="{56D46324-69B1-E204-5E89-C50A8878DD5D}"/>
              </a:ext>
            </a:extLst>
          </p:cNvPr>
          <p:cNvSpPr/>
          <p:nvPr/>
        </p:nvSpPr>
        <p:spPr>
          <a:xfrm>
            <a:off x="2854930" y="4371878"/>
            <a:ext cx="864108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AD1D0B30-EFC6-AE38-7973-88DBB2A6056F}"/>
              </a:ext>
            </a:extLst>
          </p:cNvPr>
          <p:cNvSpPr/>
          <p:nvPr/>
        </p:nvSpPr>
        <p:spPr>
          <a:xfrm>
            <a:off x="2854930" y="438394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91" name="矩形 90">
            <a:extLst>
              <a:ext uri="{FF2B5EF4-FFF2-40B4-BE49-F238E27FC236}">
                <a16:creationId xmlns:a16="http://schemas.microsoft.com/office/drawing/2014/main" id="{1C969869-A17D-E4F0-B8B5-E5139EFE0E4D}"/>
              </a:ext>
            </a:extLst>
          </p:cNvPr>
          <p:cNvSpPr/>
          <p:nvPr/>
        </p:nvSpPr>
        <p:spPr>
          <a:xfrm>
            <a:off x="3212435" y="437187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cg:</a:t>
            </a:r>
          </a:p>
          <a:p>
            <a:pPr algn="ctr"/>
            <a:r>
              <a:rPr lang="en-US" altLang="zh-CN" sz="900" b="1"/>
              <a:t>72</a:t>
            </a:r>
          </a:p>
        </p:txBody>
      </p:sp>
      <p:sp>
        <p:nvSpPr>
          <p:cNvPr id="92" name="矩形 91">
            <a:extLst>
              <a:ext uri="{FF2B5EF4-FFF2-40B4-BE49-F238E27FC236}">
                <a16:creationId xmlns:a16="http://schemas.microsoft.com/office/drawing/2014/main" id="{9CD1F018-0C39-E944-D3ED-F31F117A1B57}"/>
              </a:ext>
            </a:extLst>
          </p:cNvPr>
          <p:cNvSpPr/>
          <p:nvPr/>
        </p:nvSpPr>
        <p:spPr>
          <a:xfrm>
            <a:off x="3682335" y="4418868"/>
            <a:ext cx="1579245" cy="243205"/>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nodes:</a:t>
            </a:r>
          </a:p>
          <a:p>
            <a:pPr algn="ctr"/>
            <a:r>
              <a:rPr lang="en-US" altLang="zh-CN" sz="900" b="1"/>
              <a:t>2048*8=16384</a:t>
            </a:r>
          </a:p>
        </p:txBody>
      </p:sp>
      <p:sp>
        <p:nvSpPr>
          <p:cNvPr id="93" name="矩形 92">
            <a:extLst>
              <a:ext uri="{FF2B5EF4-FFF2-40B4-BE49-F238E27FC236}">
                <a16:creationId xmlns:a16="http://schemas.microsoft.com/office/drawing/2014/main" id="{DFE31E71-DDCA-3075-026A-32913CC842B0}"/>
              </a:ext>
            </a:extLst>
          </p:cNvPr>
          <p:cNvSpPr/>
          <p:nvPr/>
        </p:nvSpPr>
        <p:spPr>
          <a:xfrm>
            <a:off x="5261580" y="4418868"/>
            <a:ext cx="1579245" cy="24320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leafs:</a:t>
            </a:r>
          </a:p>
          <a:p>
            <a:pPr algn="ctr"/>
            <a:r>
              <a:rPr lang="en-US" altLang="zh-CN" sz="900" b="1"/>
              <a:t>2048*8=16384</a:t>
            </a:r>
          </a:p>
        </p:txBody>
      </p:sp>
      <p:sp>
        <p:nvSpPr>
          <p:cNvPr id="94" name="矩形 93">
            <a:extLst>
              <a:ext uri="{FF2B5EF4-FFF2-40B4-BE49-F238E27FC236}">
                <a16:creationId xmlns:a16="http://schemas.microsoft.com/office/drawing/2014/main" id="{241EFB0E-46E3-2A8F-005C-72FCFD65B620}"/>
              </a:ext>
            </a:extLst>
          </p:cNvPr>
          <p:cNvSpPr/>
          <p:nvPr/>
        </p:nvSpPr>
        <p:spPr>
          <a:xfrm>
            <a:off x="6840825" y="4418868"/>
            <a:ext cx="2905125" cy="24320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visitd_hash_set.keys:</a:t>
            </a:r>
          </a:p>
          <a:p>
            <a:pPr algn="ctr"/>
            <a:r>
              <a:rPr lang="en-US" altLang="zh-CN" sz="900" b="1">
                <a:solidFill>
                  <a:schemeClr val="tx1"/>
                </a:solidFill>
              </a:rPr>
              <a:t>4099*8=32792</a:t>
            </a:r>
          </a:p>
        </p:txBody>
      </p:sp>
      <p:sp>
        <p:nvSpPr>
          <p:cNvPr id="95" name="矩形 94">
            <a:extLst>
              <a:ext uri="{FF2B5EF4-FFF2-40B4-BE49-F238E27FC236}">
                <a16:creationId xmlns:a16="http://schemas.microsoft.com/office/drawing/2014/main" id="{C24F38A4-5A81-5788-4DEF-4F742E9D51B9}"/>
              </a:ext>
            </a:extLst>
          </p:cNvPr>
          <p:cNvSpPr/>
          <p:nvPr/>
        </p:nvSpPr>
        <p:spPr>
          <a:xfrm>
            <a:off x="9745950" y="4418868"/>
            <a:ext cx="1750695" cy="243205"/>
          </a:xfrm>
          <a:prstGeom prst="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visitd_hash_set.used:</a:t>
            </a:r>
          </a:p>
          <a:p>
            <a:pPr algn="ctr"/>
            <a:r>
              <a:rPr lang="en-US" altLang="zh-CN" sz="900" b="1">
                <a:solidFill>
                  <a:schemeClr val="tx1"/>
                </a:solidFill>
              </a:rPr>
              <a:t>129*4=516</a:t>
            </a:r>
          </a:p>
        </p:txBody>
      </p:sp>
      <p:sp>
        <p:nvSpPr>
          <p:cNvPr id="96" name="箭头: 下 95">
            <a:extLst>
              <a:ext uri="{FF2B5EF4-FFF2-40B4-BE49-F238E27FC236}">
                <a16:creationId xmlns:a16="http://schemas.microsoft.com/office/drawing/2014/main" id="{EC69FE78-6B20-0EC3-B9A0-A2570E567D17}"/>
              </a:ext>
            </a:extLst>
          </p:cNvPr>
          <p:cNvSpPr/>
          <p:nvPr/>
        </p:nvSpPr>
        <p:spPr>
          <a:xfrm>
            <a:off x="6566205" y="3387540"/>
            <a:ext cx="214887" cy="1771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80512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7D00F-AADD-A635-9AA9-D3F56A1A25F7}"/>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E99A1468-9DCC-A5AD-786A-23B230C4DE1E}"/>
              </a:ext>
            </a:extLst>
          </p:cNvPr>
          <p:cNvSpPr txBox="1"/>
          <p:nvPr/>
        </p:nvSpPr>
        <p:spPr>
          <a:xfrm>
            <a:off x="112542" y="99915"/>
            <a:ext cx="2208627" cy="348813"/>
          </a:xfrm>
          <a:prstGeom prst="rect">
            <a:avLst/>
          </a:prstGeom>
          <a:noFill/>
        </p:spPr>
        <p:txBody>
          <a:bodyPr wrap="square">
            <a:spAutoFit/>
          </a:bodyPr>
          <a:lstStyle/>
          <a:p>
            <a:pPr>
              <a:lnSpc>
                <a:spcPts val="2025"/>
              </a:lnSpc>
            </a:pPr>
            <a:r>
              <a:rPr lang="en-US" altLang="zh-CN" b="0">
                <a:solidFill>
                  <a:srgbClr val="4EC9B0"/>
                </a:solidFill>
                <a:effectLst/>
                <a:latin typeface="Consolas" panose="020B0609020204030204" pitchFamily="49" charset="0"/>
              </a:rPr>
              <a:t>llama_context</a:t>
            </a:r>
            <a:endParaRPr lang="en-US" altLang="zh-CN" b="0">
              <a:solidFill>
                <a:srgbClr val="CCCCCC"/>
              </a:solidFill>
              <a:effectLst/>
              <a:latin typeface="Consolas" panose="020B0609020204030204" pitchFamily="49" charset="0"/>
            </a:endParaRPr>
          </a:p>
        </p:txBody>
      </p:sp>
      <p:pic>
        <p:nvPicPr>
          <p:cNvPr id="9" name="图片 8">
            <a:extLst>
              <a:ext uri="{FF2B5EF4-FFF2-40B4-BE49-F238E27FC236}">
                <a16:creationId xmlns:a16="http://schemas.microsoft.com/office/drawing/2014/main" id="{2DA390C3-4A14-58BA-17E6-98639844136F}"/>
              </a:ext>
            </a:extLst>
          </p:cNvPr>
          <p:cNvPicPr>
            <a:picLocks noChangeAspect="1"/>
          </p:cNvPicPr>
          <p:nvPr/>
        </p:nvPicPr>
        <p:blipFill>
          <a:blip r:embed="rId8"/>
          <a:stretch>
            <a:fillRect/>
          </a:stretch>
        </p:blipFill>
        <p:spPr>
          <a:xfrm>
            <a:off x="255749" y="448728"/>
            <a:ext cx="6145052" cy="1207610"/>
          </a:xfrm>
          <a:prstGeom prst="rect">
            <a:avLst/>
          </a:prstGeom>
        </p:spPr>
      </p:pic>
      <p:pic>
        <p:nvPicPr>
          <p:cNvPr id="11" name="图片 10">
            <a:extLst>
              <a:ext uri="{FF2B5EF4-FFF2-40B4-BE49-F238E27FC236}">
                <a16:creationId xmlns:a16="http://schemas.microsoft.com/office/drawing/2014/main" id="{F8B1D967-5759-F1F3-89B4-B82FF6B29080}"/>
              </a:ext>
            </a:extLst>
          </p:cNvPr>
          <p:cNvPicPr>
            <a:picLocks noChangeAspect="1"/>
          </p:cNvPicPr>
          <p:nvPr/>
        </p:nvPicPr>
        <p:blipFill>
          <a:blip r:embed="rId9"/>
          <a:stretch>
            <a:fillRect/>
          </a:stretch>
        </p:blipFill>
        <p:spPr>
          <a:xfrm>
            <a:off x="255748" y="1656338"/>
            <a:ext cx="4288543" cy="374955"/>
          </a:xfrm>
          <a:prstGeom prst="rect">
            <a:avLst/>
          </a:prstGeom>
        </p:spPr>
      </p:pic>
      <p:pic>
        <p:nvPicPr>
          <p:cNvPr id="13" name="图片 12">
            <a:extLst>
              <a:ext uri="{FF2B5EF4-FFF2-40B4-BE49-F238E27FC236}">
                <a16:creationId xmlns:a16="http://schemas.microsoft.com/office/drawing/2014/main" id="{6FDAF0F8-AFB1-91C8-B832-AB1B590C6009}"/>
              </a:ext>
            </a:extLst>
          </p:cNvPr>
          <p:cNvPicPr>
            <a:picLocks noChangeAspect="1"/>
          </p:cNvPicPr>
          <p:nvPr/>
        </p:nvPicPr>
        <p:blipFill>
          <a:blip r:embed="rId10"/>
          <a:stretch>
            <a:fillRect/>
          </a:stretch>
        </p:blipFill>
        <p:spPr>
          <a:xfrm>
            <a:off x="255747" y="2031293"/>
            <a:ext cx="5175235" cy="2766731"/>
          </a:xfrm>
          <a:prstGeom prst="rect">
            <a:avLst/>
          </a:prstGeom>
        </p:spPr>
      </p:pic>
      <p:pic>
        <p:nvPicPr>
          <p:cNvPr id="15" name="图片 14">
            <a:extLst>
              <a:ext uri="{FF2B5EF4-FFF2-40B4-BE49-F238E27FC236}">
                <a16:creationId xmlns:a16="http://schemas.microsoft.com/office/drawing/2014/main" id="{61B36048-60C4-58CA-AA2E-C878B3246BA5}"/>
              </a:ext>
            </a:extLst>
          </p:cNvPr>
          <p:cNvPicPr>
            <a:picLocks noChangeAspect="1"/>
          </p:cNvPicPr>
          <p:nvPr/>
        </p:nvPicPr>
        <p:blipFill>
          <a:blip r:embed="rId11"/>
          <a:stretch>
            <a:fillRect/>
          </a:stretch>
        </p:blipFill>
        <p:spPr>
          <a:xfrm>
            <a:off x="6502609" y="448728"/>
            <a:ext cx="2331829" cy="992908"/>
          </a:xfrm>
          <a:prstGeom prst="rect">
            <a:avLst/>
          </a:prstGeom>
        </p:spPr>
      </p:pic>
      <p:pic>
        <p:nvPicPr>
          <p:cNvPr id="17" name="图片 16">
            <a:extLst>
              <a:ext uri="{FF2B5EF4-FFF2-40B4-BE49-F238E27FC236}">
                <a16:creationId xmlns:a16="http://schemas.microsoft.com/office/drawing/2014/main" id="{B768BCA8-43C3-055E-5551-B5E544D4D2AD}"/>
              </a:ext>
            </a:extLst>
          </p:cNvPr>
          <p:cNvPicPr>
            <a:picLocks noChangeAspect="1"/>
          </p:cNvPicPr>
          <p:nvPr/>
        </p:nvPicPr>
        <p:blipFill>
          <a:blip r:embed="rId12"/>
          <a:stretch>
            <a:fillRect/>
          </a:stretch>
        </p:blipFill>
        <p:spPr>
          <a:xfrm>
            <a:off x="6502609" y="1573423"/>
            <a:ext cx="5024581" cy="1224779"/>
          </a:xfrm>
          <a:prstGeom prst="rect">
            <a:avLst/>
          </a:prstGeom>
        </p:spPr>
      </p:pic>
      <p:cxnSp>
        <p:nvCxnSpPr>
          <p:cNvPr id="18" name="直接箭头连接符 17">
            <a:extLst>
              <a:ext uri="{FF2B5EF4-FFF2-40B4-BE49-F238E27FC236}">
                <a16:creationId xmlns:a16="http://schemas.microsoft.com/office/drawing/2014/main" id="{26DF7DA2-842E-885E-CEEA-2EC175A301C6}"/>
              </a:ext>
            </a:extLst>
          </p:cNvPr>
          <p:cNvCxnSpPr>
            <a:cxnSpLocks/>
          </p:cNvCxnSpPr>
          <p:nvPr/>
        </p:nvCxnSpPr>
        <p:spPr>
          <a:xfrm flipH="1">
            <a:off x="7634561" y="1237672"/>
            <a:ext cx="2133" cy="335751"/>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1" name="直接箭头连接符 20">
            <a:extLst>
              <a:ext uri="{FF2B5EF4-FFF2-40B4-BE49-F238E27FC236}">
                <a16:creationId xmlns:a16="http://schemas.microsoft.com/office/drawing/2014/main" id="{4CFDFA4A-6C92-E7CD-712C-C148128DE378}"/>
              </a:ext>
            </a:extLst>
          </p:cNvPr>
          <p:cNvCxnSpPr>
            <a:cxnSpLocks/>
          </p:cNvCxnSpPr>
          <p:nvPr/>
        </p:nvCxnSpPr>
        <p:spPr>
          <a:xfrm flipV="1">
            <a:off x="5781964" y="501209"/>
            <a:ext cx="888678" cy="226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5" name="直接箭头连接符 24">
            <a:extLst>
              <a:ext uri="{FF2B5EF4-FFF2-40B4-BE49-F238E27FC236}">
                <a16:creationId xmlns:a16="http://schemas.microsoft.com/office/drawing/2014/main" id="{0A757A5A-AA14-EC90-12E8-DD52E18DC4E3}"/>
              </a:ext>
            </a:extLst>
          </p:cNvPr>
          <p:cNvCxnSpPr>
            <a:cxnSpLocks/>
          </p:cNvCxnSpPr>
          <p:nvPr/>
        </p:nvCxnSpPr>
        <p:spPr>
          <a:xfrm>
            <a:off x="2932546" y="1050269"/>
            <a:ext cx="3674438" cy="107718"/>
          </a:xfrm>
          <a:prstGeom prst="straightConnector1">
            <a:avLst/>
          </a:prstGeom>
          <a:ln w="38100">
            <a:tailEnd type="stealth" w="med" len="med"/>
          </a:ln>
        </p:spPr>
        <p:style>
          <a:lnRef idx="1">
            <a:schemeClr val="accent6"/>
          </a:lnRef>
          <a:fillRef idx="0">
            <a:schemeClr val="accent6"/>
          </a:fillRef>
          <a:effectRef idx="0">
            <a:schemeClr val="accent6"/>
          </a:effectRef>
          <a:fontRef idx="minor">
            <a:schemeClr val="tx1"/>
          </a:fontRef>
        </p:style>
      </p:cxnSp>
      <p:pic>
        <p:nvPicPr>
          <p:cNvPr id="28" name="图片 27">
            <a:extLst>
              <a:ext uri="{FF2B5EF4-FFF2-40B4-BE49-F238E27FC236}">
                <a16:creationId xmlns:a16="http://schemas.microsoft.com/office/drawing/2014/main" id="{EB53F93C-6E8D-719C-C9B7-EB0BA4941C6C}"/>
              </a:ext>
            </a:extLst>
          </p:cNvPr>
          <p:cNvPicPr>
            <a:picLocks noChangeAspect="1"/>
          </p:cNvPicPr>
          <p:nvPr/>
        </p:nvPicPr>
        <p:blipFill>
          <a:blip r:embed="rId13"/>
          <a:stretch>
            <a:fillRect/>
          </a:stretch>
        </p:blipFill>
        <p:spPr>
          <a:xfrm>
            <a:off x="5781964" y="2876229"/>
            <a:ext cx="2856344" cy="1566160"/>
          </a:xfrm>
          <a:prstGeom prst="rect">
            <a:avLst/>
          </a:prstGeom>
        </p:spPr>
      </p:pic>
      <p:cxnSp>
        <p:nvCxnSpPr>
          <p:cNvPr id="30" name="直接箭头连接符 29">
            <a:extLst>
              <a:ext uri="{FF2B5EF4-FFF2-40B4-BE49-F238E27FC236}">
                <a16:creationId xmlns:a16="http://schemas.microsoft.com/office/drawing/2014/main" id="{839F7EF7-0A53-E3D7-AD3B-1E7A4FB2D65E}"/>
              </a:ext>
            </a:extLst>
          </p:cNvPr>
          <p:cNvCxnSpPr>
            <a:cxnSpLocks/>
          </p:cNvCxnSpPr>
          <p:nvPr/>
        </p:nvCxnSpPr>
        <p:spPr>
          <a:xfrm flipH="1">
            <a:off x="7389300" y="1246404"/>
            <a:ext cx="7250" cy="1683585"/>
          </a:xfrm>
          <a:prstGeom prst="straightConnector1">
            <a:avLst/>
          </a:prstGeom>
          <a:ln w="38100">
            <a:tailEnd type="stealth" w="med" len="med"/>
          </a:ln>
        </p:spPr>
        <p:style>
          <a:lnRef idx="1">
            <a:schemeClr val="accent6"/>
          </a:lnRef>
          <a:fillRef idx="0">
            <a:schemeClr val="accent6"/>
          </a:fillRef>
          <a:effectRef idx="0">
            <a:schemeClr val="accent6"/>
          </a:effectRef>
          <a:fontRef idx="minor">
            <a:schemeClr val="tx1"/>
          </a:fontRef>
        </p:style>
      </p:cxnSp>
      <p:cxnSp>
        <p:nvCxnSpPr>
          <p:cNvPr id="32" name="直接箭头连接符 31">
            <a:extLst>
              <a:ext uri="{FF2B5EF4-FFF2-40B4-BE49-F238E27FC236}">
                <a16:creationId xmlns:a16="http://schemas.microsoft.com/office/drawing/2014/main" id="{4F49A3A1-028E-A6B4-F5A5-C127FBCD667F}"/>
              </a:ext>
            </a:extLst>
          </p:cNvPr>
          <p:cNvCxnSpPr>
            <a:cxnSpLocks/>
          </p:cNvCxnSpPr>
          <p:nvPr/>
        </p:nvCxnSpPr>
        <p:spPr>
          <a:xfrm flipH="1">
            <a:off x="2133600" y="551918"/>
            <a:ext cx="3648364" cy="393263"/>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36" name="图片 35">
            <a:extLst>
              <a:ext uri="{FF2B5EF4-FFF2-40B4-BE49-F238E27FC236}">
                <a16:creationId xmlns:a16="http://schemas.microsoft.com/office/drawing/2014/main" id="{06D1C901-ADEC-F1BE-316C-837E82D9DF38}"/>
              </a:ext>
            </a:extLst>
          </p:cNvPr>
          <p:cNvPicPr>
            <a:picLocks noChangeAspect="1"/>
          </p:cNvPicPr>
          <p:nvPr/>
        </p:nvPicPr>
        <p:blipFill>
          <a:blip r:embed="rId14"/>
          <a:stretch>
            <a:fillRect/>
          </a:stretch>
        </p:blipFill>
        <p:spPr>
          <a:xfrm>
            <a:off x="295896" y="4798025"/>
            <a:ext cx="2399597" cy="134978"/>
          </a:xfrm>
          <a:prstGeom prst="rect">
            <a:avLst/>
          </a:prstGeom>
        </p:spPr>
      </p:pic>
      <p:pic>
        <p:nvPicPr>
          <p:cNvPr id="38" name="图片 37">
            <a:extLst>
              <a:ext uri="{FF2B5EF4-FFF2-40B4-BE49-F238E27FC236}">
                <a16:creationId xmlns:a16="http://schemas.microsoft.com/office/drawing/2014/main" id="{1DC1D99B-D114-12EA-182C-71AA56F59179}"/>
              </a:ext>
            </a:extLst>
          </p:cNvPr>
          <p:cNvPicPr>
            <a:picLocks noChangeAspect="1"/>
          </p:cNvPicPr>
          <p:nvPr/>
        </p:nvPicPr>
        <p:blipFill>
          <a:blip r:embed="rId15"/>
          <a:stretch>
            <a:fillRect/>
          </a:stretch>
        </p:blipFill>
        <p:spPr>
          <a:xfrm>
            <a:off x="8853488" y="2876229"/>
            <a:ext cx="2676537" cy="3566752"/>
          </a:xfrm>
          <a:prstGeom prst="rect">
            <a:avLst/>
          </a:prstGeom>
        </p:spPr>
      </p:pic>
      <p:cxnSp>
        <p:nvCxnSpPr>
          <p:cNvPr id="43" name="直接箭头连接符 42">
            <a:extLst>
              <a:ext uri="{FF2B5EF4-FFF2-40B4-BE49-F238E27FC236}">
                <a16:creationId xmlns:a16="http://schemas.microsoft.com/office/drawing/2014/main" id="{9D1BD35F-AB95-07A4-E325-D0B00D88E3C9}"/>
              </a:ext>
            </a:extLst>
          </p:cNvPr>
          <p:cNvCxnSpPr>
            <a:cxnSpLocks/>
          </p:cNvCxnSpPr>
          <p:nvPr/>
        </p:nvCxnSpPr>
        <p:spPr>
          <a:xfrm>
            <a:off x="2695493" y="4861588"/>
            <a:ext cx="6157995" cy="392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 name="矩形 1">
            <a:extLst>
              <a:ext uri="{FF2B5EF4-FFF2-40B4-BE49-F238E27FC236}">
                <a16:creationId xmlns:a16="http://schemas.microsoft.com/office/drawing/2014/main" id="{D5A349F7-40A1-3B90-C84B-821D272CEE14}"/>
              </a:ext>
            </a:extLst>
          </p:cNvPr>
          <p:cNvSpPr/>
          <p:nvPr>
            <p:custDataLst>
              <p:tags r:id="rId1"/>
            </p:custDataLst>
          </p:nvPr>
        </p:nvSpPr>
        <p:spPr>
          <a:xfrm>
            <a:off x="726409" y="5440919"/>
            <a:ext cx="770318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48 * Tensor</a:t>
            </a:r>
          </a:p>
        </p:txBody>
      </p:sp>
      <p:sp>
        <p:nvSpPr>
          <p:cNvPr id="3" name="矩形 2">
            <a:extLst>
              <a:ext uri="{FF2B5EF4-FFF2-40B4-BE49-F238E27FC236}">
                <a16:creationId xmlns:a16="http://schemas.microsoft.com/office/drawing/2014/main" id="{9792FC69-C969-AA39-0A98-501623D4BAFC}"/>
              </a:ext>
            </a:extLst>
          </p:cNvPr>
          <p:cNvSpPr/>
          <p:nvPr>
            <p:custDataLst>
              <p:tags r:id="rId2"/>
            </p:custDataLst>
          </p:nvPr>
        </p:nvSpPr>
        <p:spPr>
          <a:xfrm>
            <a:off x="710869" y="546198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 name="矩形 3">
            <a:extLst>
              <a:ext uri="{FF2B5EF4-FFF2-40B4-BE49-F238E27FC236}">
                <a16:creationId xmlns:a16="http://schemas.microsoft.com/office/drawing/2014/main" id="{5EF05C88-75B3-644E-1654-A1B1B200267F}"/>
              </a:ext>
            </a:extLst>
          </p:cNvPr>
          <p:cNvSpPr/>
          <p:nvPr>
            <p:custDataLst>
              <p:tags r:id="rId3"/>
            </p:custDataLst>
          </p:nvPr>
        </p:nvSpPr>
        <p:spPr>
          <a:xfrm>
            <a:off x="1070279" y="546198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 name="矩形 5">
            <a:extLst>
              <a:ext uri="{FF2B5EF4-FFF2-40B4-BE49-F238E27FC236}">
                <a16:creationId xmlns:a16="http://schemas.microsoft.com/office/drawing/2014/main" id="{0FC2066D-FFF1-459B-357F-6913EA050E4A}"/>
              </a:ext>
            </a:extLst>
          </p:cNvPr>
          <p:cNvSpPr/>
          <p:nvPr>
            <p:custDataLst>
              <p:tags r:id="rId4"/>
            </p:custDataLst>
          </p:nvPr>
        </p:nvSpPr>
        <p:spPr>
          <a:xfrm>
            <a:off x="1535243" y="545927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 name="矩形 6">
            <a:extLst>
              <a:ext uri="{FF2B5EF4-FFF2-40B4-BE49-F238E27FC236}">
                <a16:creationId xmlns:a16="http://schemas.microsoft.com/office/drawing/2014/main" id="{80ABDDDD-EDFE-EC16-5476-C056B8BE33F9}"/>
              </a:ext>
            </a:extLst>
          </p:cNvPr>
          <p:cNvSpPr/>
          <p:nvPr>
            <p:custDataLst>
              <p:tags r:id="rId5"/>
            </p:custDataLst>
          </p:nvPr>
        </p:nvSpPr>
        <p:spPr>
          <a:xfrm>
            <a:off x="1894653" y="545927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8" name="直接箭头连接符 7">
            <a:extLst>
              <a:ext uri="{FF2B5EF4-FFF2-40B4-BE49-F238E27FC236}">
                <a16:creationId xmlns:a16="http://schemas.microsoft.com/office/drawing/2014/main" id="{1C0C5EFD-63A3-21E0-FB85-D294C1731FFF}"/>
              </a:ext>
            </a:extLst>
          </p:cNvPr>
          <p:cNvCxnSpPr>
            <a:cxnSpLocks/>
          </p:cNvCxnSpPr>
          <p:nvPr/>
        </p:nvCxnSpPr>
        <p:spPr>
          <a:xfrm flipH="1" flipV="1">
            <a:off x="8137236" y="5614591"/>
            <a:ext cx="2382982" cy="610718"/>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2" name="矩形 11">
            <a:extLst>
              <a:ext uri="{FF2B5EF4-FFF2-40B4-BE49-F238E27FC236}">
                <a16:creationId xmlns:a16="http://schemas.microsoft.com/office/drawing/2014/main" id="{6EFABB80-D59F-C6AC-A781-086896DB2782}"/>
              </a:ext>
            </a:extLst>
          </p:cNvPr>
          <p:cNvSpPr/>
          <p:nvPr>
            <p:custDataLst>
              <p:tags r:id="rId6"/>
            </p:custDataLst>
          </p:nvPr>
        </p:nvSpPr>
        <p:spPr>
          <a:xfrm>
            <a:off x="710869" y="5986958"/>
            <a:ext cx="7703185" cy="34734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800" b="1"/>
              <a:t>gpu buffer</a:t>
            </a:r>
          </a:p>
        </p:txBody>
      </p:sp>
      <p:pic>
        <p:nvPicPr>
          <p:cNvPr id="14" name="图片 13">
            <a:extLst>
              <a:ext uri="{FF2B5EF4-FFF2-40B4-BE49-F238E27FC236}">
                <a16:creationId xmlns:a16="http://schemas.microsoft.com/office/drawing/2014/main" id="{B16D6802-3FD5-F9BC-31EA-25468A44176A}"/>
              </a:ext>
            </a:extLst>
          </p:cNvPr>
          <p:cNvPicPr>
            <a:picLocks noChangeAspect="1"/>
          </p:cNvPicPr>
          <p:nvPr/>
        </p:nvPicPr>
        <p:blipFill>
          <a:blip r:embed="rId16"/>
          <a:stretch>
            <a:fillRect/>
          </a:stretch>
        </p:blipFill>
        <p:spPr>
          <a:xfrm>
            <a:off x="286467" y="4929077"/>
            <a:ext cx="3060280" cy="485874"/>
          </a:xfrm>
          <a:prstGeom prst="rect">
            <a:avLst/>
          </a:prstGeom>
        </p:spPr>
      </p:pic>
    </p:spTree>
    <p:extLst>
      <p:ext uri="{BB962C8B-B14F-4D97-AF65-F5344CB8AC3E}">
        <p14:creationId xmlns:p14="http://schemas.microsoft.com/office/powerpoint/2010/main" val="14453844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2816225" y="6003925"/>
            <a:ext cx="3139440" cy="466725"/>
          </a:xfrm>
          <a:prstGeom prst="rect">
            <a:avLst/>
          </a:prstGeom>
        </p:spPr>
      </p:pic>
      <p:sp>
        <p:nvSpPr>
          <p:cNvPr id="3" name="文本框 2"/>
          <p:cNvSpPr txBox="1"/>
          <p:nvPr/>
        </p:nvSpPr>
        <p:spPr>
          <a:xfrm>
            <a:off x="137795" y="120650"/>
            <a:ext cx="5080000" cy="237490"/>
          </a:xfrm>
          <a:prstGeom prst="rect">
            <a:avLst/>
          </a:prstGeom>
        </p:spPr>
        <p:txBody>
          <a:bodyPr>
            <a:spAutoFit/>
          </a:bodyPr>
          <a:lstStyle/>
          <a:p>
            <a:pPr>
              <a:lnSpc>
                <a:spcPts val="1140"/>
              </a:lnSpc>
            </a:pPr>
            <a:r>
              <a:rPr lang="en-US" altLang="zh-CN" sz="2000" b="0">
                <a:solidFill>
                  <a:srgbClr val="4EC9B0"/>
                </a:solidFill>
                <a:latin typeface="Consolas" panose="020B0609020204030204"/>
                <a:ea typeface="Consolas" panose="020B0609020204030204"/>
              </a:rPr>
              <a:t>ggml_backend_sched</a:t>
            </a:r>
          </a:p>
        </p:txBody>
      </p:sp>
      <p:pic>
        <p:nvPicPr>
          <p:cNvPr id="4" name="图片 3"/>
          <p:cNvPicPr>
            <a:picLocks noChangeAspect="1"/>
          </p:cNvPicPr>
          <p:nvPr/>
        </p:nvPicPr>
        <p:blipFill>
          <a:blip r:embed="rId3"/>
          <a:stretch>
            <a:fillRect/>
          </a:stretch>
        </p:blipFill>
        <p:spPr>
          <a:xfrm>
            <a:off x="263525" y="441325"/>
            <a:ext cx="6278880" cy="3177540"/>
          </a:xfrm>
          <a:prstGeom prst="rect">
            <a:avLst/>
          </a:prstGeom>
        </p:spPr>
      </p:pic>
      <p:pic>
        <p:nvPicPr>
          <p:cNvPr id="5" name="图片 4"/>
          <p:cNvPicPr>
            <a:picLocks noChangeAspect="1"/>
          </p:cNvPicPr>
          <p:nvPr/>
        </p:nvPicPr>
        <p:blipFill>
          <a:blip r:embed="rId4"/>
          <a:stretch>
            <a:fillRect/>
          </a:stretch>
        </p:blipFill>
        <p:spPr>
          <a:xfrm>
            <a:off x="263525" y="3618865"/>
            <a:ext cx="5692140" cy="2385060"/>
          </a:xfrm>
          <a:prstGeom prst="rect">
            <a:avLst/>
          </a:prstGeom>
        </p:spPr>
      </p:pic>
      <p:pic>
        <p:nvPicPr>
          <p:cNvPr id="6" name="图片 5"/>
          <p:cNvPicPr>
            <a:picLocks noChangeAspect="1"/>
          </p:cNvPicPr>
          <p:nvPr/>
        </p:nvPicPr>
        <p:blipFill>
          <a:blip r:embed="rId5"/>
          <a:stretch>
            <a:fillRect/>
          </a:stretch>
        </p:blipFill>
        <p:spPr>
          <a:xfrm>
            <a:off x="6923405" y="441325"/>
            <a:ext cx="2339340" cy="929640"/>
          </a:xfrm>
          <a:prstGeom prst="rect">
            <a:avLst/>
          </a:prstGeom>
        </p:spPr>
      </p:pic>
      <p:cxnSp>
        <p:nvCxnSpPr>
          <p:cNvPr id="23" name="直接箭头连接符 22"/>
          <p:cNvCxnSpPr/>
          <p:nvPr/>
        </p:nvCxnSpPr>
        <p:spPr>
          <a:xfrm flipV="1">
            <a:off x="2625008" y="571574"/>
            <a:ext cx="4240530" cy="91249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6"/>
          <a:stretch>
            <a:fillRect/>
          </a:stretch>
        </p:blipFill>
        <p:spPr>
          <a:xfrm>
            <a:off x="6923405" y="1853565"/>
            <a:ext cx="3223260" cy="2552700"/>
          </a:xfrm>
          <a:prstGeom prst="rect">
            <a:avLst/>
          </a:prstGeom>
        </p:spPr>
      </p:pic>
      <p:cxnSp>
        <p:nvCxnSpPr>
          <p:cNvPr id="9" name="直接箭头连接符 8"/>
          <p:cNvCxnSpPr/>
          <p:nvPr/>
        </p:nvCxnSpPr>
        <p:spPr>
          <a:xfrm flipV="1">
            <a:off x="2213528" y="2097479"/>
            <a:ext cx="4861560" cy="139128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 name="直接箭头连接符 1"/>
          <p:cNvCxnSpPr/>
          <p:nvPr/>
        </p:nvCxnSpPr>
        <p:spPr>
          <a:xfrm flipH="1" flipV="1">
            <a:off x="6992538" y="698574"/>
            <a:ext cx="1633855" cy="300609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7"/>
          <a:stretch>
            <a:fillRect/>
          </a:stretch>
        </p:blipFill>
        <p:spPr>
          <a:xfrm>
            <a:off x="4354748" y="873834"/>
            <a:ext cx="1800860" cy="478790"/>
          </a:xfrm>
          <a:prstGeom prst="rect">
            <a:avLst/>
          </a:prstGeom>
        </p:spPr>
      </p:pic>
      <p:sp>
        <p:nvSpPr>
          <p:cNvPr id="12" name="文本框 11"/>
          <p:cNvSpPr txBox="1"/>
          <p:nvPr/>
        </p:nvSpPr>
        <p:spPr>
          <a:xfrm>
            <a:off x="3097530" y="2045335"/>
            <a:ext cx="2284730" cy="368300"/>
          </a:xfrm>
          <a:prstGeom prst="rect">
            <a:avLst/>
          </a:prstGeom>
          <a:noFill/>
        </p:spPr>
        <p:txBody>
          <a:bodyPr wrap="square" rtlCol="0">
            <a:spAutoFit/>
          </a:bodyPr>
          <a:lstStyle/>
          <a:p>
            <a:r>
              <a:rPr lang="en-US" altLang="zh-CN" b="1">
                <a:solidFill>
                  <a:srgbClr val="FF0000"/>
                </a:solidFill>
              </a:rPr>
              <a:t>8192 + 8192*10*2</a:t>
            </a:r>
          </a:p>
        </p:txBody>
      </p:sp>
      <p:pic>
        <p:nvPicPr>
          <p:cNvPr id="13" name="图片 12"/>
          <p:cNvPicPr>
            <a:picLocks noChangeAspect="1"/>
          </p:cNvPicPr>
          <p:nvPr/>
        </p:nvPicPr>
        <p:blipFill>
          <a:blip r:embed="rId8"/>
          <a:stretch>
            <a:fillRect/>
          </a:stretch>
        </p:blipFill>
        <p:spPr>
          <a:xfrm>
            <a:off x="263525" y="6003925"/>
            <a:ext cx="2552700" cy="457200"/>
          </a:xfrm>
          <a:prstGeom prst="rect">
            <a:avLst/>
          </a:prstGeom>
        </p:spPr>
      </p:pic>
      <p:sp>
        <p:nvSpPr>
          <p:cNvPr id="14" name="矩形 13"/>
          <p:cNvSpPr/>
          <p:nvPr/>
        </p:nvSpPr>
        <p:spPr>
          <a:xfrm>
            <a:off x="300355" y="5777230"/>
            <a:ext cx="2188210" cy="63881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491105" y="6203950"/>
            <a:ext cx="2312670" cy="275590"/>
          </a:xfrm>
          <a:prstGeom prst="rect">
            <a:avLst/>
          </a:prstGeom>
          <a:noFill/>
        </p:spPr>
        <p:txBody>
          <a:bodyPr wrap="square" rtlCol="0" anchor="t">
            <a:spAutoFit/>
          </a:bodyPr>
          <a:lstStyle/>
          <a:p>
            <a:r>
              <a:rPr lang="en-US" altLang="zh-CN" sz="1200" b="1">
                <a:solidFill>
                  <a:srgbClr val="FF0000"/>
                </a:solidFill>
                <a:sym typeface="+mn-ea"/>
              </a:rPr>
              <a:t> 8192*10*2*tensor + cgraph</a:t>
            </a:r>
          </a:p>
        </p:txBody>
      </p:sp>
      <p:pic>
        <p:nvPicPr>
          <p:cNvPr id="17" name="图片 16"/>
          <p:cNvPicPr>
            <a:picLocks noChangeAspect="1"/>
          </p:cNvPicPr>
          <p:nvPr/>
        </p:nvPicPr>
        <p:blipFill>
          <a:blip r:embed="rId9"/>
          <a:stretch>
            <a:fillRect/>
          </a:stretch>
        </p:blipFill>
        <p:spPr>
          <a:xfrm>
            <a:off x="6923405" y="4612640"/>
            <a:ext cx="4587240" cy="1714500"/>
          </a:xfrm>
          <a:prstGeom prst="rect">
            <a:avLst/>
          </a:prstGeom>
        </p:spPr>
      </p:pic>
      <p:cxnSp>
        <p:nvCxnSpPr>
          <p:cNvPr id="18" name="直接箭头连接符 17"/>
          <p:cNvCxnSpPr/>
          <p:nvPr/>
        </p:nvCxnSpPr>
        <p:spPr>
          <a:xfrm>
            <a:off x="2625008" y="3955489"/>
            <a:ext cx="4335145" cy="94043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2816225" y="6003925"/>
            <a:ext cx="3139440" cy="466725"/>
          </a:xfrm>
          <a:prstGeom prst="rect">
            <a:avLst/>
          </a:prstGeom>
        </p:spPr>
      </p:pic>
      <p:sp>
        <p:nvSpPr>
          <p:cNvPr id="3" name="文本框 2"/>
          <p:cNvSpPr txBox="1"/>
          <p:nvPr/>
        </p:nvSpPr>
        <p:spPr>
          <a:xfrm>
            <a:off x="137795" y="120650"/>
            <a:ext cx="5080000" cy="237490"/>
          </a:xfrm>
          <a:prstGeom prst="rect">
            <a:avLst/>
          </a:prstGeom>
        </p:spPr>
        <p:txBody>
          <a:bodyPr>
            <a:spAutoFit/>
          </a:bodyPr>
          <a:lstStyle/>
          <a:p>
            <a:pPr>
              <a:lnSpc>
                <a:spcPts val="1140"/>
              </a:lnSpc>
            </a:pPr>
            <a:r>
              <a:rPr lang="en-US" altLang="zh-CN" sz="2000" b="0">
                <a:solidFill>
                  <a:srgbClr val="4EC9B0"/>
                </a:solidFill>
                <a:latin typeface="Consolas" panose="020B0609020204030204"/>
                <a:ea typeface="Consolas" panose="020B0609020204030204"/>
              </a:rPr>
              <a:t>ggml_backend_sched</a:t>
            </a:r>
          </a:p>
        </p:txBody>
      </p:sp>
      <p:pic>
        <p:nvPicPr>
          <p:cNvPr id="4" name="图片 3"/>
          <p:cNvPicPr>
            <a:picLocks noChangeAspect="1"/>
          </p:cNvPicPr>
          <p:nvPr/>
        </p:nvPicPr>
        <p:blipFill>
          <a:blip r:embed="rId3"/>
          <a:stretch>
            <a:fillRect/>
          </a:stretch>
        </p:blipFill>
        <p:spPr>
          <a:xfrm>
            <a:off x="263525" y="441325"/>
            <a:ext cx="6278880" cy="3177540"/>
          </a:xfrm>
          <a:prstGeom prst="rect">
            <a:avLst/>
          </a:prstGeom>
        </p:spPr>
      </p:pic>
      <p:pic>
        <p:nvPicPr>
          <p:cNvPr id="5" name="图片 4"/>
          <p:cNvPicPr>
            <a:picLocks noChangeAspect="1"/>
          </p:cNvPicPr>
          <p:nvPr/>
        </p:nvPicPr>
        <p:blipFill>
          <a:blip r:embed="rId4"/>
          <a:stretch>
            <a:fillRect/>
          </a:stretch>
        </p:blipFill>
        <p:spPr>
          <a:xfrm>
            <a:off x="263525" y="3618865"/>
            <a:ext cx="5692140" cy="2385060"/>
          </a:xfrm>
          <a:prstGeom prst="rect">
            <a:avLst/>
          </a:prstGeom>
        </p:spPr>
      </p:pic>
      <p:sp>
        <p:nvSpPr>
          <p:cNvPr id="12" name="文本框 11"/>
          <p:cNvSpPr txBox="1"/>
          <p:nvPr/>
        </p:nvSpPr>
        <p:spPr>
          <a:xfrm>
            <a:off x="3097530" y="2045335"/>
            <a:ext cx="2284730" cy="368300"/>
          </a:xfrm>
          <a:prstGeom prst="rect">
            <a:avLst/>
          </a:prstGeom>
          <a:noFill/>
        </p:spPr>
        <p:txBody>
          <a:bodyPr wrap="square" rtlCol="0">
            <a:spAutoFit/>
          </a:bodyPr>
          <a:lstStyle/>
          <a:p>
            <a:r>
              <a:rPr lang="en-US" altLang="zh-CN" b="1">
                <a:solidFill>
                  <a:srgbClr val="FF0000"/>
                </a:solidFill>
              </a:rPr>
              <a:t>8192 + 8192*10*2</a:t>
            </a:r>
          </a:p>
        </p:txBody>
      </p:sp>
      <p:pic>
        <p:nvPicPr>
          <p:cNvPr id="13" name="图片 12"/>
          <p:cNvPicPr>
            <a:picLocks noChangeAspect="1"/>
          </p:cNvPicPr>
          <p:nvPr/>
        </p:nvPicPr>
        <p:blipFill>
          <a:blip r:embed="rId5"/>
          <a:stretch>
            <a:fillRect/>
          </a:stretch>
        </p:blipFill>
        <p:spPr>
          <a:xfrm>
            <a:off x="263525" y="6003925"/>
            <a:ext cx="2552700" cy="457200"/>
          </a:xfrm>
          <a:prstGeom prst="rect">
            <a:avLst/>
          </a:prstGeom>
        </p:spPr>
      </p:pic>
      <p:pic>
        <p:nvPicPr>
          <p:cNvPr id="10" name="图片 9"/>
          <p:cNvPicPr>
            <a:picLocks noChangeAspect="1"/>
          </p:cNvPicPr>
          <p:nvPr/>
        </p:nvPicPr>
        <p:blipFill>
          <a:blip r:embed="rId6"/>
          <a:stretch>
            <a:fillRect/>
          </a:stretch>
        </p:blipFill>
        <p:spPr>
          <a:xfrm>
            <a:off x="7061200" y="441325"/>
            <a:ext cx="4427220" cy="2766060"/>
          </a:xfrm>
          <a:prstGeom prst="rect">
            <a:avLst/>
          </a:prstGeom>
        </p:spPr>
      </p:pic>
      <p:cxnSp>
        <p:nvCxnSpPr>
          <p:cNvPr id="11" name="直接箭头连接符 10"/>
          <p:cNvCxnSpPr/>
          <p:nvPr/>
        </p:nvCxnSpPr>
        <p:spPr>
          <a:xfrm flipV="1">
            <a:off x="2014773" y="543634"/>
            <a:ext cx="4996180" cy="45656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7"/>
          <a:stretch>
            <a:fillRect/>
          </a:stretch>
        </p:blipFill>
        <p:spPr>
          <a:xfrm>
            <a:off x="6871335" y="3273425"/>
            <a:ext cx="3436620" cy="1455420"/>
          </a:xfrm>
          <a:prstGeom prst="rect">
            <a:avLst/>
          </a:prstGeom>
        </p:spPr>
      </p:pic>
      <p:pic>
        <p:nvPicPr>
          <p:cNvPr id="20" name="图片 19"/>
          <p:cNvPicPr>
            <a:picLocks noChangeAspect="1"/>
          </p:cNvPicPr>
          <p:nvPr/>
        </p:nvPicPr>
        <p:blipFill>
          <a:blip r:embed="rId8"/>
          <a:stretch>
            <a:fillRect/>
          </a:stretch>
        </p:blipFill>
        <p:spPr>
          <a:xfrm>
            <a:off x="7061200" y="4794885"/>
            <a:ext cx="3916680" cy="975360"/>
          </a:xfrm>
          <a:prstGeom prst="rect">
            <a:avLst/>
          </a:prstGeom>
        </p:spPr>
      </p:pic>
      <p:pic>
        <p:nvPicPr>
          <p:cNvPr id="21" name="图片 20"/>
          <p:cNvPicPr>
            <a:picLocks noChangeAspect="1"/>
          </p:cNvPicPr>
          <p:nvPr/>
        </p:nvPicPr>
        <p:blipFill>
          <a:blip r:embed="rId9"/>
          <a:stretch>
            <a:fillRect/>
          </a:stretch>
        </p:blipFill>
        <p:spPr>
          <a:xfrm>
            <a:off x="7061200" y="5836285"/>
            <a:ext cx="1722120" cy="822960"/>
          </a:xfrm>
          <a:prstGeom prst="rect">
            <a:avLst/>
          </a:prstGeom>
        </p:spPr>
      </p:pic>
      <p:cxnSp>
        <p:nvCxnSpPr>
          <p:cNvPr id="22" name="直接箭头连接符 21"/>
          <p:cNvCxnSpPr/>
          <p:nvPr/>
        </p:nvCxnSpPr>
        <p:spPr>
          <a:xfrm>
            <a:off x="8218088" y="2214319"/>
            <a:ext cx="742950" cy="121412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H="1">
            <a:off x="8004093" y="1139899"/>
            <a:ext cx="617855" cy="375221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25" name="图片 24"/>
          <p:cNvPicPr>
            <a:picLocks noChangeAspect="1"/>
          </p:cNvPicPr>
          <p:nvPr/>
        </p:nvPicPr>
        <p:blipFill>
          <a:blip r:embed="rId10"/>
          <a:stretch>
            <a:fillRect/>
          </a:stretch>
        </p:blipFill>
        <p:spPr>
          <a:xfrm>
            <a:off x="10307955" y="3253740"/>
            <a:ext cx="3627120" cy="1409700"/>
          </a:xfrm>
          <a:prstGeom prst="rect">
            <a:avLst/>
          </a:prstGeom>
        </p:spPr>
      </p:pic>
      <p:cxnSp>
        <p:nvCxnSpPr>
          <p:cNvPr id="26" name="直接箭头连接符 25"/>
          <p:cNvCxnSpPr/>
          <p:nvPr/>
        </p:nvCxnSpPr>
        <p:spPr>
          <a:xfrm>
            <a:off x="8621948" y="1838399"/>
            <a:ext cx="2614295" cy="141541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92E686E-82C3-8076-46AC-AE3B716EB55A}"/>
              </a:ext>
            </a:extLst>
          </p:cNvPr>
          <p:cNvSpPr/>
          <p:nvPr/>
        </p:nvSpPr>
        <p:spPr>
          <a:xfrm>
            <a:off x="2126905" y="4480703"/>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Input_embedding</a:t>
            </a:r>
          </a:p>
          <a:p>
            <a:pPr algn="ctr"/>
            <a:r>
              <a:rPr lang="en-US" altLang="zh-CN" sz="1200" b="1">
                <a:highlight>
                  <a:srgbClr val="000080"/>
                </a:highlight>
              </a:rPr>
              <a:t>[2048, 32]</a:t>
            </a:r>
          </a:p>
          <a:p>
            <a:pPr algn="ctr"/>
            <a:r>
              <a:rPr lang="en-US" altLang="zh-CN" sz="1200" b="1">
                <a:highlight>
                  <a:srgbClr val="000080"/>
                </a:highlight>
              </a:rPr>
              <a:t>GET_ROWS</a:t>
            </a:r>
            <a:endParaRPr lang="en-US" altLang="zh-CN" sz="600" b="1"/>
          </a:p>
        </p:txBody>
      </p:sp>
      <p:sp>
        <p:nvSpPr>
          <p:cNvPr id="5" name="矩形 4">
            <a:extLst>
              <a:ext uri="{FF2B5EF4-FFF2-40B4-BE49-F238E27FC236}">
                <a16:creationId xmlns:a16="http://schemas.microsoft.com/office/drawing/2014/main" id="{ABF351EC-D4AF-D8F6-91A2-BEC246340B0D}"/>
              </a:ext>
            </a:extLst>
          </p:cNvPr>
          <p:cNvSpPr/>
          <p:nvPr/>
        </p:nvSpPr>
        <p:spPr>
          <a:xfrm>
            <a:off x="3064394" y="5446825"/>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Inp_tokens</a:t>
            </a:r>
            <a:br>
              <a:rPr lang="en-US" altLang="zh-CN" sz="1200" b="1">
                <a:highlight>
                  <a:srgbClr val="000080"/>
                </a:highlight>
              </a:rPr>
            </a:br>
            <a:r>
              <a:rPr lang="en-US" altLang="zh-CN" sz="1200" b="1">
                <a:highlight>
                  <a:srgbClr val="000080"/>
                </a:highlight>
              </a:rPr>
              <a:t>[32]</a:t>
            </a:r>
          </a:p>
          <a:p>
            <a:pPr algn="ctr"/>
            <a:r>
              <a:rPr lang="en-US" altLang="zh-CN" sz="1200" b="1">
                <a:highlight>
                  <a:srgbClr val="000080"/>
                </a:highlight>
              </a:rPr>
              <a:t>OP_NONE</a:t>
            </a:r>
            <a:endParaRPr lang="en-US" altLang="zh-CN" sz="600" b="1"/>
          </a:p>
        </p:txBody>
      </p:sp>
      <p:sp>
        <p:nvSpPr>
          <p:cNvPr id="6" name="矩形 5">
            <a:extLst>
              <a:ext uri="{FF2B5EF4-FFF2-40B4-BE49-F238E27FC236}">
                <a16:creationId xmlns:a16="http://schemas.microsoft.com/office/drawing/2014/main" id="{6C0E34D2-9977-F726-B63C-7C5ECDB42D27}"/>
              </a:ext>
            </a:extLst>
          </p:cNvPr>
          <p:cNvSpPr/>
          <p:nvPr/>
        </p:nvSpPr>
        <p:spPr>
          <a:xfrm>
            <a:off x="827060" y="5479558"/>
            <a:ext cx="1840113"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Token_embd.weight</a:t>
            </a:r>
          </a:p>
          <a:p>
            <a:pPr algn="ctr"/>
            <a:r>
              <a:rPr lang="en-US" altLang="zh-CN" sz="1200" b="1">
                <a:highlight>
                  <a:srgbClr val="000080"/>
                </a:highlight>
              </a:rPr>
              <a:t>[2048, 92544]</a:t>
            </a:r>
          </a:p>
          <a:p>
            <a:pPr algn="ctr"/>
            <a:r>
              <a:rPr lang="en-US" altLang="zh-CN" sz="1200" b="1">
                <a:highlight>
                  <a:srgbClr val="000080"/>
                </a:highlight>
              </a:rPr>
              <a:t>OP_NONE</a:t>
            </a:r>
            <a:endParaRPr lang="en-US" altLang="zh-CN" sz="600" b="1"/>
          </a:p>
        </p:txBody>
      </p:sp>
      <p:cxnSp>
        <p:nvCxnSpPr>
          <p:cNvPr id="7" name="直接箭头连接符 6">
            <a:extLst>
              <a:ext uri="{FF2B5EF4-FFF2-40B4-BE49-F238E27FC236}">
                <a16:creationId xmlns:a16="http://schemas.microsoft.com/office/drawing/2014/main" id="{AC8E6481-0DA1-FE74-ECB3-A2E6356E1B90}"/>
              </a:ext>
            </a:extLst>
          </p:cNvPr>
          <p:cNvCxnSpPr/>
          <p:nvPr/>
        </p:nvCxnSpPr>
        <p:spPr>
          <a:xfrm flipH="1">
            <a:off x="2126905" y="5086493"/>
            <a:ext cx="699770" cy="39306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8" name="直接箭头连接符 7">
            <a:extLst>
              <a:ext uri="{FF2B5EF4-FFF2-40B4-BE49-F238E27FC236}">
                <a16:creationId xmlns:a16="http://schemas.microsoft.com/office/drawing/2014/main" id="{AB9425E5-40E3-C94A-F1E6-B9C32426B644}"/>
              </a:ext>
            </a:extLst>
          </p:cNvPr>
          <p:cNvCxnSpPr/>
          <p:nvPr/>
        </p:nvCxnSpPr>
        <p:spPr>
          <a:xfrm>
            <a:off x="2846360" y="5083318"/>
            <a:ext cx="776605" cy="34544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9" name="矩形 8">
            <a:extLst>
              <a:ext uri="{FF2B5EF4-FFF2-40B4-BE49-F238E27FC236}">
                <a16:creationId xmlns:a16="http://schemas.microsoft.com/office/drawing/2014/main" id="{238D0F12-5F23-B241-805C-1365A7B86025}"/>
              </a:ext>
            </a:extLst>
          </p:cNvPr>
          <p:cNvSpPr/>
          <p:nvPr/>
        </p:nvSpPr>
        <p:spPr>
          <a:xfrm>
            <a:off x="6711314" y="5409732"/>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inp_pos</a:t>
            </a:r>
            <a:br>
              <a:rPr lang="en-US" altLang="zh-CN" sz="1200" b="1">
                <a:highlight>
                  <a:srgbClr val="000080"/>
                </a:highlight>
              </a:rPr>
            </a:br>
            <a:r>
              <a:rPr lang="en-US" altLang="zh-CN" sz="1200" b="1">
                <a:highlight>
                  <a:srgbClr val="000080"/>
                </a:highlight>
              </a:rPr>
              <a:t>[32]</a:t>
            </a:r>
          </a:p>
          <a:p>
            <a:pPr algn="ctr"/>
            <a:r>
              <a:rPr lang="en-US" altLang="zh-CN" sz="1200" b="1">
                <a:highlight>
                  <a:srgbClr val="000080"/>
                </a:highlight>
              </a:rPr>
              <a:t>OP_NONE</a:t>
            </a:r>
            <a:endParaRPr lang="en-US" altLang="zh-CN" sz="600" b="1"/>
          </a:p>
        </p:txBody>
      </p:sp>
      <p:sp>
        <p:nvSpPr>
          <p:cNvPr id="10" name="矩形 9">
            <a:extLst>
              <a:ext uri="{FF2B5EF4-FFF2-40B4-BE49-F238E27FC236}">
                <a16:creationId xmlns:a16="http://schemas.microsoft.com/office/drawing/2014/main" id="{43152F0C-9269-034E-5B38-737D3DF84F5E}"/>
              </a:ext>
            </a:extLst>
          </p:cNvPr>
          <p:cNvSpPr/>
          <p:nvPr/>
        </p:nvSpPr>
        <p:spPr>
          <a:xfrm>
            <a:off x="8586815" y="5422488"/>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KQ_mask</a:t>
            </a:r>
            <a:br>
              <a:rPr lang="en-US" altLang="zh-CN" sz="1200" b="1">
                <a:highlight>
                  <a:srgbClr val="000080"/>
                </a:highlight>
              </a:rPr>
            </a:br>
            <a:r>
              <a:rPr lang="en-US" altLang="zh-CN" sz="1200" b="1">
                <a:highlight>
                  <a:srgbClr val="000080"/>
                </a:highlight>
              </a:rPr>
              <a:t>[64, 32]</a:t>
            </a:r>
          </a:p>
          <a:p>
            <a:pPr algn="ctr"/>
            <a:r>
              <a:rPr lang="en-US" altLang="zh-CN" sz="1200" b="1">
                <a:highlight>
                  <a:srgbClr val="000080"/>
                </a:highlight>
              </a:rPr>
              <a:t>OP_NONE</a:t>
            </a:r>
            <a:endParaRPr lang="en-US" altLang="zh-CN" sz="600" b="1"/>
          </a:p>
        </p:txBody>
      </p:sp>
      <p:sp>
        <p:nvSpPr>
          <p:cNvPr id="11" name="矩形 10">
            <a:extLst>
              <a:ext uri="{FF2B5EF4-FFF2-40B4-BE49-F238E27FC236}">
                <a16:creationId xmlns:a16="http://schemas.microsoft.com/office/drawing/2014/main" id="{B722706F-F65E-15F5-C486-71A9E32167E8}"/>
              </a:ext>
            </a:extLst>
          </p:cNvPr>
          <p:cNvSpPr/>
          <p:nvPr/>
        </p:nvSpPr>
        <p:spPr>
          <a:xfrm>
            <a:off x="3585500" y="2377297"/>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Attn_norm-0</a:t>
            </a:r>
          </a:p>
          <a:p>
            <a:pPr algn="ctr"/>
            <a:r>
              <a:rPr lang="en-US" altLang="zh-CN" sz="1200" b="1">
                <a:highlight>
                  <a:srgbClr val="000080"/>
                </a:highlight>
              </a:rPr>
              <a:t>[2048, 32]</a:t>
            </a:r>
          </a:p>
          <a:p>
            <a:pPr algn="ctr"/>
            <a:r>
              <a:rPr lang="en-US" altLang="zh-CN" sz="1200" b="1">
                <a:highlight>
                  <a:srgbClr val="000080"/>
                </a:highlight>
              </a:rPr>
              <a:t>OP_MUL</a:t>
            </a:r>
            <a:endParaRPr lang="en-US" altLang="zh-CN" sz="600" b="1"/>
          </a:p>
        </p:txBody>
      </p:sp>
      <p:sp>
        <p:nvSpPr>
          <p:cNvPr id="12" name="矩形 11">
            <a:extLst>
              <a:ext uri="{FF2B5EF4-FFF2-40B4-BE49-F238E27FC236}">
                <a16:creationId xmlns:a16="http://schemas.microsoft.com/office/drawing/2014/main" id="{50741438-94FC-3038-AD08-F1FD099A378E}"/>
              </a:ext>
            </a:extLst>
          </p:cNvPr>
          <p:cNvSpPr/>
          <p:nvPr/>
        </p:nvSpPr>
        <p:spPr>
          <a:xfrm>
            <a:off x="2107220" y="3532648"/>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Norm-0</a:t>
            </a:r>
          </a:p>
          <a:p>
            <a:pPr algn="ctr"/>
            <a:r>
              <a:rPr lang="en-US" altLang="zh-CN" sz="1200" b="1">
                <a:highlight>
                  <a:srgbClr val="000080"/>
                </a:highlight>
              </a:rPr>
              <a:t>[2048, 32]</a:t>
            </a:r>
          </a:p>
          <a:p>
            <a:pPr algn="ctr"/>
            <a:r>
              <a:rPr lang="en-US" altLang="zh-CN" sz="1200" b="1">
                <a:highlight>
                  <a:srgbClr val="000080"/>
                </a:highlight>
              </a:rPr>
              <a:t>OP_RMS_NORM</a:t>
            </a:r>
            <a:endParaRPr lang="en-US" altLang="zh-CN" sz="600" b="1"/>
          </a:p>
        </p:txBody>
      </p:sp>
      <p:cxnSp>
        <p:nvCxnSpPr>
          <p:cNvPr id="13" name="直接箭头连接符 12">
            <a:extLst>
              <a:ext uri="{FF2B5EF4-FFF2-40B4-BE49-F238E27FC236}">
                <a16:creationId xmlns:a16="http://schemas.microsoft.com/office/drawing/2014/main" id="{97FEAFF9-8961-0F9E-CEC4-A1E4DFD1C56D}"/>
              </a:ext>
            </a:extLst>
          </p:cNvPr>
          <p:cNvCxnSpPr>
            <a:cxnSpLocks/>
          </p:cNvCxnSpPr>
          <p:nvPr/>
        </p:nvCxnSpPr>
        <p:spPr>
          <a:xfrm>
            <a:off x="2866045" y="4135263"/>
            <a:ext cx="7302" cy="34544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a:extLst>
              <a:ext uri="{FF2B5EF4-FFF2-40B4-BE49-F238E27FC236}">
                <a16:creationId xmlns:a16="http://schemas.microsoft.com/office/drawing/2014/main" id="{23A5FF2C-485F-CAE8-1EB2-BE4D0B6D3024}"/>
              </a:ext>
            </a:extLst>
          </p:cNvPr>
          <p:cNvCxnSpPr>
            <a:cxnSpLocks/>
            <a:stCxn id="11" idx="2"/>
          </p:cNvCxnSpPr>
          <p:nvPr/>
        </p:nvCxnSpPr>
        <p:spPr>
          <a:xfrm flipH="1">
            <a:off x="2864199" y="2979912"/>
            <a:ext cx="1460441" cy="534669"/>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a:extLst>
              <a:ext uri="{FF2B5EF4-FFF2-40B4-BE49-F238E27FC236}">
                <a16:creationId xmlns:a16="http://schemas.microsoft.com/office/drawing/2014/main" id="{0295EB95-28EC-F9DF-415C-404F3E783A40}"/>
              </a:ext>
            </a:extLst>
          </p:cNvPr>
          <p:cNvSpPr/>
          <p:nvPr/>
        </p:nvSpPr>
        <p:spPr>
          <a:xfrm>
            <a:off x="4200754" y="3532647"/>
            <a:ext cx="1895245"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highlight>
                  <a:srgbClr val="000080"/>
                </a:highlight>
              </a:rPr>
              <a:t>Blk.0.attn_norm.weigt</a:t>
            </a:r>
          </a:p>
          <a:p>
            <a:pPr algn="ctr"/>
            <a:r>
              <a:rPr lang="en-US" altLang="zh-CN" sz="1200" b="1">
                <a:highlight>
                  <a:srgbClr val="000080"/>
                </a:highlight>
              </a:rPr>
              <a:t>[2048, 1]</a:t>
            </a:r>
          </a:p>
          <a:p>
            <a:pPr algn="ctr"/>
            <a:r>
              <a:rPr lang="en-US" altLang="zh-CN" sz="1200" b="1">
                <a:highlight>
                  <a:srgbClr val="000080"/>
                </a:highlight>
              </a:rPr>
              <a:t>OP_NONE</a:t>
            </a:r>
            <a:endParaRPr lang="en-US" altLang="zh-CN" sz="600" b="1"/>
          </a:p>
        </p:txBody>
      </p:sp>
      <p:cxnSp>
        <p:nvCxnSpPr>
          <p:cNvPr id="18" name="直接箭头连接符 17">
            <a:extLst>
              <a:ext uri="{FF2B5EF4-FFF2-40B4-BE49-F238E27FC236}">
                <a16:creationId xmlns:a16="http://schemas.microsoft.com/office/drawing/2014/main" id="{715D5701-3FBB-C0E7-B61F-6E29D1850E37}"/>
              </a:ext>
            </a:extLst>
          </p:cNvPr>
          <p:cNvCxnSpPr>
            <a:cxnSpLocks/>
            <a:stCxn id="11" idx="2"/>
            <a:endCxn id="17" idx="0"/>
          </p:cNvCxnSpPr>
          <p:nvPr/>
        </p:nvCxnSpPr>
        <p:spPr>
          <a:xfrm>
            <a:off x="4324640" y="2979912"/>
            <a:ext cx="823737" cy="55273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2" name="矩形 1">
            <a:extLst>
              <a:ext uri="{FF2B5EF4-FFF2-40B4-BE49-F238E27FC236}">
                <a16:creationId xmlns:a16="http://schemas.microsoft.com/office/drawing/2014/main" id="{6D4A9582-AA32-6383-FECB-FC6CC43AFB7A}"/>
              </a:ext>
            </a:extLst>
          </p:cNvPr>
          <p:cNvSpPr/>
          <p:nvPr/>
        </p:nvSpPr>
        <p:spPr>
          <a:xfrm>
            <a:off x="2049698" y="3444242"/>
            <a:ext cx="1582503" cy="1709649"/>
          </a:xfrm>
          <a:prstGeom prst="rect">
            <a:avLst/>
          </a:prstGeom>
          <a:noFill/>
          <a:ln w="2857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600" b="1"/>
          </a:p>
        </p:txBody>
      </p:sp>
    </p:spTree>
    <p:extLst>
      <p:ext uri="{BB962C8B-B14F-4D97-AF65-F5344CB8AC3E}">
        <p14:creationId xmlns:p14="http://schemas.microsoft.com/office/powerpoint/2010/main" val="26464441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947E-8D9B-017D-7DAF-39292CF0F739}"/>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3D2E209-ED22-8242-122E-50232E2E5F36}"/>
              </a:ext>
            </a:extLst>
          </p:cNvPr>
          <p:cNvSpPr txBox="1"/>
          <p:nvPr/>
        </p:nvSpPr>
        <p:spPr>
          <a:xfrm>
            <a:off x="1655617" y="3542145"/>
            <a:ext cx="9040092" cy="2460417"/>
          </a:xfrm>
          <a:prstGeom prst="rect">
            <a:avLst/>
          </a:prstGeom>
          <a:noFill/>
        </p:spPr>
        <p:txBody>
          <a:bodyPr wrap="square">
            <a:spAutoFit/>
          </a:bodyPr>
          <a:lstStyle/>
          <a:p>
            <a:pPr>
              <a:lnSpc>
                <a:spcPct val="150000"/>
              </a:lnSpc>
            </a:pPr>
            <a:r>
              <a:rPr lang="en-US" altLang="zh-CN" sz="5400">
                <a:latin typeface="字制区喜脉体" panose="02000603000000000000" pitchFamily="2" charset="-122"/>
                <a:ea typeface="字制区喜脉体" panose="02000603000000000000" pitchFamily="2" charset="-122"/>
              </a:rPr>
              <a:t>LLAMA.CPP</a:t>
            </a:r>
            <a:r>
              <a:rPr lang="zh-CN" altLang="en-US" sz="5400">
                <a:latin typeface="字制区喜脉体" panose="02000603000000000000" pitchFamily="2" charset="-122"/>
                <a:ea typeface="字制区喜脉体" panose="02000603000000000000" pitchFamily="2" charset="-122"/>
              </a:rPr>
              <a:t>源码逐行调试带读</a:t>
            </a:r>
            <a:endParaRPr lang="en-US" altLang="zh-CN" sz="5400">
              <a:latin typeface="字制区喜脉体" panose="02000603000000000000" pitchFamily="2" charset="-122"/>
              <a:ea typeface="字制区喜脉体" panose="02000603000000000000" pitchFamily="2" charset="-122"/>
            </a:endParaRPr>
          </a:p>
          <a:p>
            <a:pPr algn="ctr">
              <a:lnSpc>
                <a:spcPct val="150000"/>
              </a:lnSpc>
            </a:pPr>
            <a:r>
              <a:rPr lang="en-US" altLang="zh-CN" sz="5400">
                <a:latin typeface="字制区喜脉体" panose="02000603000000000000" pitchFamily="2" charset="-122"/>
                <a:ea typeface="字制区喜脉体" panose="02000603000000000000" pitchFamily="2" charset="-122"/>
              </a:rPr>
              <a:t>2.</a:t>
            </a:r>
            <a:r>
              <a:rPr lang="zh-CN" altLang="en-US" sz="5400">
                <a:latin typeface="字制区喜脉体" panose="02000603000000000000" pitchFamily="2" charset="-122"/>
                <a:ea typeface="字制区喜脉体" panose="02000603000000000000" pitchFamily="2" charset="-122"/>
              </a:rPr>
              <a:t>算子源码解析</a:t>
            </a:r>
          </a:p>
        </p:txBody>
      </p:sp>
      <p:pic>
        <p:nvPicPr>
          <p:cNvPr id="1026" name="Picture 2" descr="llama">
            <a:extLst>
              <a:ext uri="{FF2B5EF4-FFF2-40B4-BE49-F238E27FC236}">
                <a16:creationId xmlns:a16="http://schemas.microsoft.com/office/drawing/2014/main" id="{64E4B83B-2BB1-D272-6D8A-275E8DF63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690" y="745066"/>
            <a:ext cx="8640619" cy="288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1081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8C1A64-2A3D-09A6-FE3D-B551FDC9C553}"/>
              </a:ext>
            </a:extLst>
          </p:cNvPr>
          <p:cNvPicPr>
            <a:picLocks noChangeAspect="1"/>
          </p:cNvPicPr>
          <p:nvPr/>
        </p:nvPicPr>
        <p:blipFill>
          <a:blip r:embed="rId2"/>
          <a:stretch>
            <a:fillRect/>
          </a:stretch>
        </p:blipFill>
        <p:spPr>
          <a:xfrm>
            <a:off x="2724727" y="1253877"/>
            <a:ext cx="7282531" cy="4350246"/>
          </a:xfrm>
          <a:prstGeom prst="rect">
            <a:avLst/>
          </a:prstGeom>
        </p:spPr>
      </p:pic>
      <p:sp>
        <p:nvSpPr>
          <p:cNvPr id="2" name="文本框 1">
            <a:extLst>
              <a:ext uri="{FF2B5EF4-FFF2-40B4-BE49-F238E27FC236}">
                <a16:creationId xmlns:a16="http://schemas.microsoft.com/office/drawing/2014/main" id="{15736FC8-1483-64CB-5745-6ED3F793D534}"/>
              </a:ext>
            </a:extLst>
          </p:cNvPr>
          <p:cNvSpPr txBox="1"/>
          <p:nvPr/>
        </p:nvSpPr>
        <p:spPr>
          <a:xfrm>
            <a:off x="240145" y="212436"/>
            <a:ext cx="36576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WSL2</a:t>
            </a:r>
            <a:r>
              <a:rPr lang="zh-CN" altLang="en-US" sz="2400" b="1">
                <a:latin typeface="字制区喜脉体" panose="02000603000000000000" pitchFamily="2" charset="-122"/>
                <a:ea typeface="字制区喜脉体" panose="02000603000000000000" pitchFamily="2" charset="-122"/>
              </a:rPr>
              <a:t>搭建调试环境</a:t>
            </a:r>
          </a:p>
        </p:txBody>
      </p:sp>
    </p:spTree>
    <p:extLst>
      <p:ext uri="{BB962C8B-B14F-4D97-AF65-F5344CB8AC3E}">
        <p14:creationId xmlns:p14="http://schemas.microsoft.com/office/powerpoint/2010/main" val="15432981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71196" y="972589"/>
            <a:ext cx="2125980" cy="3985260"/>
          </a:xfrm>
          <a:prstGeom prst="rect">
            <a:avLst/>
          </a:prstGeom>
        </p:spPr>
      </p:pic>
      <p:pic>
        <p:nvPicPr>
          <p:cNvPr id="5" name="图片 4"/>
          <p:cNvPicPr>
            <a:picLocks noChangeAspect="1"/>
          </p:cNvPicPr>
          <p:nvPr/>
        </p:nvPicPr>
        <p:blipFill>
          <a:blip r:embed="rId3"/>
          <a:stretch>
            <a:fillRect/>
          </a:stretch>
        </p:blipFill>
        <p:spPr>
          <a:xfrm>
            <a:off x="3794761" y="2116224"/>
            <a:ext cx="2103120" cy="2080260"/>
          </a:xfrm>
          <a:prstGeom prst="rect">
            <a:avLst/>
          </a:prstGeom>
        </p:spPr>
      </p:pic>
      <p:pic>
        <p:nvPicPr>
          <p:cNvPr id="6" name="图片 5"/>
          <p:cNvPicPr>
            <a:picLocks noChangeAspect="1"/>
          </p:cNvPicPr>
          <p:nvPr/>
        </p:nvPicPr>
        <p:blipFill>
          <a:blip r:embed="rId4"/>
          <a:stretch>
            <a:fillRect/>
          </a:stretch>
        </p:blipFill>
        <p:spPr>
          <a:xfrm>
            <a:off x="3794761" y="4413654"/>
            <a:ext cx="1973580" cy="2065020"/>
          </a:xfrm>
          <a:prstGeom prst="rect">
            <a:avLst/>
          </a:prstGeom>
        </p:spPr>
      </p:pic>
      <p:cxnSp>
        <p:nvCxnSpPr>
          <p:cNvPr id="54" name="直接箭头连接符 53"/>
          <p:cNvCxnSpPr/>
          <p:nvPr/>
        </p:nvCxnSpPr>
        <p:spPr>
          <a:xfrm flipV="1">
            <a:off x="1682261" y="2269860"/>
            <a:ext cx="2270760" cy="1326515"/>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7" name="直接箭头连接符 6"/>
          <p:cNvCxnSpPr/>
          <p:nvPr/>
        </p:nvCxnSpPr>
        <p:spPr>
          <a:xfrm>
            <a:off x="1677816" y="3602725"/>
            <a:ext cx="2105025" cy="864870"/>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8" name="图片 7"/>
          <p:cNvPicPr>
            <a:picLocks noChangeAspect="1"/>
          </p:cNvPicPr>
          <p:nvPr/>
        </p:nvPicPr>
        <p:blipFill>
          <a:blip r:embed="rId5"/>
          <a:stretch>
            <a:fillRect/>
          </a:stretch>
        </p:blipFill>
        <p:spPr>
          <a:xfrm>
            <a:off x="6294121" y="972589"/>
            <a:ext cx="5344160" cy="2955290"/>
          </a:xfrm>
          <a:prstGeom prst="rect">
            <a:avLst/>
          </a:prstGeom>
        </p:spPr>
      </p:pic>
      <p:sp>
        <p:nvSpPr>
          <p:cNvPr id="3" name="文本框 2">
            <a:extLst>
              <a:ext uri="{FF2B5EF4-FFF2-40B4-BE49-F238E27FC236}">
                <a16:creationId xmlns:a16="http://schemas.microsoft.com/office/drawing/2014/main" id="{DE12A93F-D23D-BF8F-046B-EEF8C3884DEB}"/>
              </a:ext>
            </a:extLst>
          </p:cNvPr>
          <p:cNvSpPr txBox="1"/>
          <p:nvPr/>
        </p:nvSpPr>
        <p:spPr>
          <a:xfrm>
            <a:off x="240145" y="212436"/>
            <a:ext cx="36576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GET_ROWS </a:t>
            </a:r>
            <a:r>
              <a:rPr lang="zh-CN" altLang="en-US" sz="2400" b="1">
                <a:latin typeface="字制区喜脉体" panose="02000603000000000000" pitchFamily="2" charset="-122"/>
                <a:ea typeface="字制区喜脉体" panose="02000603000000000000" pitchFamily="2" charset="-122"/>
              </a:rPr>
              <a:t>算子</a:t>
            </a:r>
          </a:p>
        </p:txBody>
      </p:sp>
      <p:pic>
        <p:nvPicPr>
          <p:cNvPr id="13" name="图片 12">
            <a:extLst>
              <a:ext uri="{FF2B5EF4-FFF2-40B4-BE49-F238E27FC236}">
                <a16:creationId xmlns:a16="http://schemas.microsoft.com/office/drawing/2014/main" id="{C5C50885-5870-4367-60F6-99E24CC51E53}"/>
              </a:ext>
            </a:extLst>
          </p:cNvPr>
          <p:cNvPicPr>
            <a:picLocks noChangeAspect="1"/>
          </p:cNvPicPr>
          <p:nvPr/>
        </p:nvPicPr>
        <p:blipFill>
          <a:blip r:embed="rId6"/>
          <a:stretch>
            <a:fillRect/>
          </a:stretch>
        </p:blipFill>
        <p:spPr>
          <a:xfrm>
            <a:off x="6294121" y="4093878"/>
            <a:ext cx="4914286" cy="266667"/>
          </a:xfrm>
          <a:prstGeom prst="rect">
            <a:avLst/>
          </a:prstGeom>
        </p:spPr>
      </p:pic>
      <p:pic>
        <p:nvPicPr>
          <p:cNvPr id="15" name="图片 14">
            <a:extLst>
              <a:ext uri="{FF2B5EF4-FFF2-40B4-BE49-F238E27FC236}">
                <a16:creationId xmlns:a16="http://schemas.microsoft.com/office/drawing/2014/main" id="{984228FB-11AB-F63F-DCDE-372DE8E74F6C}"/>
              </a:ext>
            </a:extLst>
          </p:cNvPr>
          <p:cNvPicPr>
            <a:picLocks noChangeAspect="1"/>
          </p:cNvPicPr>
          <p:nvPr/>
        </p:nvPicPr>
        <p:blipFill>
          <a:blip r:embed="rId7"/>
          <a:stretch>
            <a:fillRect/>
          </a:stretch>
        </p:blipFill>
        <p:spPr>
          <a:xfrm>
            <a:off x="6294121" y="4526544"/>
            <a:ext cx="4009524" cy="219048"/>
          </a:xfrm>
          <a:prstGeom prst="rect">
            <a:avLst/>
          </a:prstGeom>
        </p:spPr>
      </p:pic>
      <p:pic>
        <p:nvPicPr>
          <p:cNvPr id="17" name="图片 16">
            <a:extLst>
              <a:ext uri="{FF2B5EF4-FFF2-40B4-BE49-F238E27FC236}">
                <a16:creationId xmlns:a16="http://schemas.microsoft.com/office/drawing/2014/main" id="{8C5F2655-F18B-BD3F-2C9D-824C5A3F484C}"/>
              </a:ext>
            </a:extLst>
          </p:cNvPr>
          <p:cNvPicPr>
            <a:picLocks noChangeAspect="1"/>
          </p:cNvPicPr>
          <p:nvPr/>
        </p:nvPicPr>
        <p:blipFill>
          <a:blip r:embed="rId8"/>
          <a:stretch>
            <a:fillRect/>
          </a:stretch>
        </p:blipFill>
        <p:spPr>
          <a:xfrm>
            <a:off x="6294121" y="4957849"/>
            <a:ext cx="4466667" cy="20000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7908" y="1146861"/>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文本框 4"/>
          <p:cNvSpPr txBox="1"/>
          <p:nvPr/>
        </p:nvSpPr>
        <p:spPr>
          <a:xfrm>
            <a:off x="4783024" y="956519"/>
            <a:ext cx="6758190" cy="1477328"/>
          </a:xfrm>
          <a:prstGeom prst="rect">
            <a:avLst/>
          </a:prstGeom>
          <a:noFill/>
        </p:spPr>
        <p:txBody>
          <a:bodyPr wrap="square" rtlCol="0">
            <a:spAutoFit/>
          </a:bodyPr>
          <a:lstStyle/>
          <a:p>
            <a:r>
              <a:rPr lang="en-US" altLang="zh-CN">
                <a:solidFill>
                  <a:srgbClr val="FF0000"/>
                </a:solidFill>
                <a:latin typeface="字制区喜脉体" panose="02000603000000000000" pitchFamily="2" charset="-122"/>
                <a:ea typeface="字制区喜脉体" panose="02000603000000000000" pitchFamily="2" charset="-122"/>
              </a:rPr>
              <a:t>pytorch </a:t>
            </a:r>
            <a:r>
              <a:rPr lang="zh-CN" altLang="en-US">
                <a:solidFill>
                  <a:srgbClr val="FF0000"/>
                </a:solidFill>
                <a:latin typeface="字制区喜脉体" panose="02000603000000000000" pitchFamily="2" charset="-122"/>
                <a:ea typeface="字制区喜脉体" panose="02000603000000000000" pitchFamily="2" charset="-122"/>
              </a:rPr>
              <a:t>【</a:t>
            </a:r>
            <a:r>
              <a:rPr lang="en-US" altLang="zh-CN">
                <a:solidFill>
                  <a:srgbClr val="FF0000"/>
                </a:solidFill>
                <a:latin typeface="字制区喜脉体" panose="02000603000000000000" pitchFamily="2" charset="-122"/>
                <a:ea typeface="字制区喜脉体" panose="02000603000000000000" pitchFamily="2" charset="-122"/>
              </a:rPr>
              <a:t>10, 100, 50</a:t>
            </a:r>
            <a:r>
              <a:rPr lang="zh-CN" altLang="en-US">
                <a:solidFill>
                  <a:srgbClr val="FF0000"/>
                </a:solidFill>
                <a:latin typeface="字制区喜脉体" panose="02000603000000000000" pitchFamily="2" charset="-122"/>
                <a:ea typeface="字制区喜脉体" panose="02000603000000000000" pitchFamily="2" charset="-122"/>
              </a:rPr>
              <a:t>】</a:t>
            </a:r>
            <a:endParaRPr lang="en-US" altLang="zh-CN">
              <a:solidFill>
                <a:srgbClr val="FF0000"/>
              </a:solidFill>
              <a:latin typeface="字制区喜脉体" panose="02000603000000000000" pitchFamily="2" charset="-122"/>
              <a:ea typeface="字制区喜脉体" panose="02000603000000000000" pitchFamily="2" charset="-122"/>
            </a:endParaRPr>
          </a:p>
          <a:p>
            <a:r>
              <a:rPr lang="en-US" altLang="zh-CN">
                <a:solidFill>
                  <a:srgbClr val="FF0000"/>
                </a:solidFill>
                <a:latin typeface="字制区喜脉体" panose="02000603000000000000" pitchFamily="2" charset="-122"/>
                <a:ea typeface="字制区喜脉体" panose="02000603000000000000" pitchFamily="2" charset="-122"/>
              </a:rPr>
              <a:t>Value = a[5][7][24]</a:t>
            </a:r>
            <a:endParaRPr lang="zh-CN" altLang="en-US">
              <a:solidFill>
                <a:srgbClr val="FF0000"/>
              </a:solidFill>
              <a:latin typeface="字制区喜脉体" panose="02000603000000000000" pitchFamily="2" charset="-122"/>
              <a:ea typeface="字制区喜脉体" panose="02000603000000000000" pitchFamily="2" charset="-122"/>
            </a:endParaRPr>
          </a:p>
          <a:p>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llama.cpp </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50, 100, 10, 1</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4, 200, 20000, 200000</a:t>
            </a:r>
            <a:r>
              <a:rPr lang="zh-CN" altLang="en-US">
                <a:latin typeface="字制区喜脉体" panose="02000603000000000000" pitchFamily="2" charset="-122"/>
                <a:ea typeface="字制区喜脉体" panose="02000603000000000000" pitchFamily="2" charset="-122"/>
              </a:rPr>
              <a:t>】</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Value =</a:t>
            </a:r>
            <a:r>
              <a:rPr lang="en-US" altLang="zh-CN">
                <a:latin typeface="字制区喜脉体" panose="02000603000000000000" pitchFamily="2" charset="-122"/>
                <a:ea typeface="字制区喜脉体" panose="02000603000000000000" pitchFamily="2" charset="-122"/>
                <a:sym typeface="+mn-ea"/>
              </a:rPr>
              <a:t> *(int32_t*)(</a:t>
            </a:r>
            <a:r>
              <a:rPr lang="en-US" altLang="zh-CN">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sym typeface="+mn-ea"/>
              </a:rPr>
              <a:t>char*) </a:t>
            </a:r>
            <a:r>
              <a:rPr lang="en-US" altLang="zh-CN">
                <a:latin typeface="字制区喜脉体" panose="02000603000000000000" pitchFamily="2" charset="-122"/>
                <a:ea typeface="字制区喜脉体" panose="02000603000000000000" pitchFamily="2" charset="-122"/>
              </a:rPr>
              <a:t>a+24*4+7*200+5*20000)</a:t>
            </a:r>
          </a:p>
        </p:txBody>
      </p:sp>
      <p:sp>
        <p:nvSpPr>
          <p:cNvPr id="6" name="文本框 5"/>
          <p:cNvSpPr txBox="1"/>
          <p:nvPr/>
        </p:nvSpPr>
        <p:spPr>
          <a:xfrm>
            <a:off x="2862753" y="854126"/>
            <a:ext cx="502285" cy="368300"/>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50</a:t>
            </a:r>
          </a:p>
        </p:txBody>
      </p:sp>
      <p:sp>
        <p:nvSpPr>
          <p:cNvPr id="8" name="矩形 7"/>
          <p:cNvSpPr/>
          <p:nvPr/>
        </p:nvSpPr>
        <p:spPr>
          <a:xfrm>
            <a:off x="2197908" y="1349426"/>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p:cNvSpPr/>
          <p:nvPr/>
        </p:nvSpPr>
        <p:spPr>
          <a:xfrm>
            <a:off x="2197908" y="1943151"/>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2197908" y="2145716"/>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971972" y="1447851"/>
            <a:ext cx="506731"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12" name="左大括号 11"/>
          <p:cNvSpPr/>
          <p:nvPr/>
        </p:nvSpPr>
        <p:spPr>
          <a:xfrm>
            <a:off x="2008043" y="1091616"/>
            <a:ext cx="75565" cy="120713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1474643" y="1510716"/>
            <a:ext cx="897254"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100</a:t>
            </a:r>
          </a:p>
        </p:txBody>
      </p:sp>
      <p:sp>
        <p:nvSpPr>
          <p:cNvPr id="14" name="矩形 13"/>
          <p:cNvSpPr/>
          <p:nvPr/>
        </p:nvSpPr>
        <p:spPr>
          <a:xfrm>
            <a:off x="2183303" y="4930826"/>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 name="文本框 14"/>
          <p:cNvSpPr txBox="1"/>
          <p:nvPr/>
        </p:nvSpPr>
        <p:spPr>
          <a:xfrm>
            <a:off x="2848148" y="4638091"/>
            <a:ext cx="502285" cy="368300"/>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50</a:t>
            </a:r>
          </a:p>
        </p:txBody>
      </p:sp>
      <p:sp>
        <p:nvSpPr>
          <p:cNvPr id="16" name="矩形 15"/>
          <p:cNvSpPr/>
          <p:nvPr/>
        </p:nvSpPr>
        <p:spPr>
          <a:xfrm>
            <a:off x="2183303" y="5133391"/>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矩形 16"/>
          <p:cNvSpPr/>
          <p:nvPr/>
        </p:nvSpPr>
        <p:spPr>
          <a:xfrm>
            <a:off x="2183303" y="5727116"/>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矩形 17"/>
          <p:cNvSpPr/>
          <p:nvPr/>
        </p:nvSpPr>
        <p:spPr>
          <a:xfrm>
            <a:off x="2183303" y="5929681"/>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9" name="文本框 18"/>
          <p:cNvSpPr txBox="1"/>
          <p:nvPr/>
        </p:nvSpPr>
        <p:spPr>
          <a:xfrm>
            <a:off x="2957367" y="5231816"/>
            <a:ext cx="52133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20" name="左大括号 19"/>
          <p:cNvSpPr/>
          <p:nvPr/>
        </p:nvSpPr>
        <p:spPr>
          <a:xfrm>
            <a:off x="1993438" y="4875581"/>
            <a:ext cx="75565" cy="120713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文本框 20"/>
          <p:cNvSpPr txBox="1"/>
          <p:nvPr/>
        </p:nvSpPr>
        <p:spPr>
          <a:xfrm>
            <a:off x="1460037" y="5294681"/>
            <a:ext cx="802871"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100</a:t>
            </a:r>
          </a:p>
        </p:txBody>
      </p:sp>
      <p:sp>
        <p:nvSpPr>
          <p:cNvPr id="22" name="左大括号 21"/>
          <p:cNvSpPr/>
          <p:nvPr/>
        </p:nvSpPr>
        <p:spPr>
          <a:xfrm>
            <a:off x="1407333" y="1733601"/>
            <a:ext cx="76200" cy="376555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文本框 22"/>
          <p:cNvSpPr txBox="1"/>
          <p:nvPr/>
        </p:nvSpPr>
        <p:spPr>
          <a:xfrm>
            <a:off x="930448" y="3429000"/>
            <a:ext cx="55308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10</a:t>
            </a:r>
          </a:p>
        </p:txBody>
      </p:sp>
      <p:sp>
        <p:nvSpPr>
          <p:cNvPr id="24" name="文本框 23"/>
          <p:cNvSpPr txBox="1"/>
          <p:nvPr/>
        </p:nvSpPr>
        <p:spPr>
          <a:xfrm>
            <a:off x="2971972" y="3290621"/>
            <a:ext cx="55308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25" name="文本框 24"/>
          <p:cNvSpPr txBox="1"/>
          <p:nvPr/>
        </p:nvSpPr>
        <p:spPr>
          <a:xfrm>
            <a:off x="4739871" y="2900632"/>
            <a:ext cx="6758190" cy="2308324"/>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想获取第</a:t>
            </a:r>
            <a:r>
              <a:rPr lang="en-US" altLang="zh-CN">
                <a:latin typeface="字制区喜脉体" panose="02000603000000000000" pitchFamily="2" charset="-122"/>
                <a:ea typeface="字制区喜脉体" panose="02000603000000000000" pitchFamily="2" charset="-122"/>
              </a:rPr>
              <a:t>25374</a:t>
            </a:r>
            <a:r>
              <a:rPr lang="zh-CN" altLang="en-US">
                <a:latin typeface="字制区喜脉体" panose="02000603000000000000" pitchFamily="2" charset="-122"/>
                <a:ea typeface="字制区喜脉体" panose="02000603000000000000" pitchFamily="2" charset="-122"/>
              </a:rPr>
              <a:t>个元素，其对应的各个维度的索引分别是多少？</a:t>
            </a:r>
          </a:p>
          <a:p>
            <a:endParaRPr lang="zh-CN" altLang="en-US">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25374/(50*100) = 5 (ne2_index)</a:t>
            </a:r>
          </a:p>
          <a:p>
            <a:r>
              <a:rPr lang="en-US" altLang="zh-CN">
                <a:latin typeface="字制区喜脉体" panose="02000603000000000000" pitchFamily="2" charset="-122"/>
                <a:ea typeface="字制区喜脉体" panose="02000603000000000000" pitchFamily="2" charset="-122"/>
              </a:rPr>
              <a:t>(25374 - 5*50*100)/50 = 7 (ne1_index)</a:t>
            </a:r>
          </a:p>
          <a:p>
            <a:r>
              <a:rPr lang="en-US" altLang="zh-CN">
                <a:latin typeface="字制区喜脉体" panose="02000603000000000000" pitchFamily="2" charset="-122"/>
                <a:ea typeface="字制区喜脉体" panose="02000603000000000000" pitchFamily="2" charset="-122"/>
              </a:rPr>
              <a:t>25374 - </a:t>
            </a:r>
            <a:r>
              <a:rPr lang="en-US" altLang="zh-CN">
                <a:latin typeface="字制区喜脉体" panose="02000603000000000000" pitchFamily="2" charset="-122"/>
                <a:ea typeface="字制区喜脉体" panose="02000603000000000000" pitchFamily="2" charset="-122"/>
                <a:sym typeface="+mn-ea"/>
              </a:rPr>
              <a:t>5*50*100 - 7*50 = 24(ne0_index)</a:t>
            </a:r>
          </a:p>
          <a:p>
            <a:endParaRPr lang="en-US" altLang="zh-CN">
              <a:latin typeface="字制区喜脉体" panose="02000603000000000000" pitchFamily="2" charset="-122"/>
              <a:ea typeface="字制区喜脉体" panose="02000603000000000000" pitchFamily="2" charset="-122"/>
            </a:endParaRPr>
          </a:p>
          <a:p>
            <a:r>
              <a:rPr lang="zh-CN" altLang="en-US">
                <a:latin typeface="字制区喜脉体" panose="02000603000000000000" pitchFamily="2" charset="-122"/>
                <a:ea typeface="字制区喜脉体" panose="02000603000000000000" pitchFamily="2" charset="-122"/>
                <a:sym typeface="+mn-ea"/>
              </a:rPr>
              <a:t>想获取第</a:t>
            </a:r>
            <a:r>
              <a:rPr lang="en-US" altLang="zh-CN">
                <a:latin typeface="字制区喜脉体" panose="02000603000000000000" pitchFamily="2" charset="-122"/>
                <a:ea typeface="字制区喜脉体" panose="02000603000000000000" pitchFamily="2" charset="-122"/>
                <a:sym typeface="+mn-ea"/>
              </a:rPr>
              <a:t>25374</a:t>
            </a:r>
            <a:r>
              <a:rPr lang="zh-CN" altLang="en-US">
                <a:latin typeface="字制区喜脉体" panose="02000603000000000000" pitchFamily="2" charset="-122"/>
                <a:ea typeface="字制区喜脉体" panose="02000603000000000000" pitchFamily="2" charset="-122"/>
                <a:sym typeface="+mn-ea"/>
              </a:rPr>
              <a:t>个元素的值</a:t>
            </a:r>
          </a:p>
          <a:p>
            <a:r>
              <a:rPr lang="en-US" altLang="zh-CN">
                <a:latin typeface="字制区喜脉体" panose="02000603000000000000" pitchFamily="2" charset="-122"/>
                <a:ea typeface="字制区喜脉体" panose="02000603000000000000" pitchFamily="2" charset="-122"/>
                <a:sym typeface="+mn-ea"/>
              </a:rPr>
              <a:t>*(int32_t*)((char*)src-&gt;data + 5*20000 + 7*200 + 24*4)</a:t>
            </a:r>
            <a:endParaRPr lang="zh-CN" altLang="en-US">
              <a:latin typeface="字制区喜脉体" panose="02000603000000000000" pitchFamily="2" charset="-122"/>
              <a:ea typeface="字制区喜脉体" panose="02000603000000000000" pitchFamily="2" charset="-122"/>
              <a:sym typeface="+mn-ea"/>
            </a:endParaRPr>
          </a:p>
        </p:txBody>
      </p:sp>
      <p:sp>
        <p:nvSpPr>
          <p:cNvPr id="27" name="文本框 26"/>
          <p:cNvSpPr txBox="1"/>
          <p:nvPr/>
        </p:nvSpPr>
        <p:spPr>
          <a:xfrm>
            <a:off x="832947" y="4362818"/>
            <a:ext cx="625763"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int</a:t>
            </a:r>
          </a:p>
        </p:txBody>
      </p:sp>
      <p:sp>
        <p:nvSpPr>
          <p:cNvPr id="2" name="文本框 1">
            <a:extLst>
              <a:ext uri="{FF2B5EF4-FFF2-40B4-BE49-F238E27FC236}">
                <a16:creationId xmlns:a16="http://schemas.microsoft.com/office/drawing/2014/main" id="{6D3152E1-B624-98C4-E7C9-526CC951F271}"/>
              </a:ext>
            </a:extLst>
          </p:cNvPr>
          <p:cNvSpPr txBox="1"/>
          <p:nvPr/>
        </p:nvSpPr>
        <p:spPr>
          <a:xfrm>
            <a:off x="240145" y="212436"/>
            <a:ext cx="36576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GET_ROWS </a:t>
            </a:r>
            <a:r>
              <a:rPr lang="zh-CN" altLang="en-US" sz="2400" b="1">
                <a:latin typeface="字制区喜脉体" panose="02000603000000000000" pitchFamily="2" charset="-122"/>
                <a:ea typeface="字制区喜脉体" panose="02000603000000000000" pitchFamily="2" charset="-122"/>
              </a:rPr>
              <a:t>算子</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785" y="1008581"/>
            <a:ext cx="3872805" cy="4431983"/>
          </a:xfrm>
          <a:prstGeom prst="rect">
            <a:avLst/>
          </a:prstGeom>
        </p:spPr>
        <p:txBody>
          <a:bodyPr wrap="square">
            <a:spAutoFit/>
          </a:bodyPr>
          <a:lstStyle/>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 </a:t>
            </a:r>
            <a:r>
              <a:rPr lang="en-US" altLang="zh-CN" sz="1600" b="1">
                <a:solidFill>
                  <a:srgbClr val="4EC9B0"/>
                </a:solidFill>
                <a:latin typeface="字制区喜脉体" panose="02000603000000000000" pitchFamily="2" charset="-122"/>
                <a:ea typeface="字制区喜脉体" panose="02000603000000000000" pitchFamily="2" charset="-122"/>
              </a:rPr>
              <a:t>int64_t </a:t>
            </a:r>
            <a:r>
              <a:rPr lang="en-US" altLang="zh-CN" sz="1600" b="1">
                <a:solidFill>
                  <a:srgbClr val="9CDCFE"/>
                </a:solidFill>
                <a:latin typeface="字制区喜脉体" panose="02000603000000000000" pitchFamily="2" charset="-122"/>
                <a:ea typeface="字制区喜脉体" panose="02000603000000000000" pitchFamily="2" charset="-122"/>
              </a:rPr>
              <a:t>ne00</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ne</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0</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ne00</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int64_t </a:t>
            </a:r>
            <a:r>
              <a:rPr lang="en-US" altLang="zh-CN" sz="1600" b="1">
                <a:solidFill>
                  <a:srgbClr val="9CDCFE"/>
                </a:solidFill>
                <a:latin typeface="字制区喜脉体" panose="02000603000000000000" pitchFamily="2" charset="-122"/>
                <a:ea typeface="字制区喜脉体" panose="02000603000000000000" pitchFamily="2" charset="-122"/>
              </a:rPr>
              <a:t>ne01</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ne</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1</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ne01</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int64_t </a:t>
            </a:r>
            <a:r>
              <a:rPr lang="en-US" altLang="zh-CN" sz="1600" b="1">
                <a:solidFill>
                  <a:srgbClr val="9CDCFE"/>
                </a:solidFill>
                <a:latin typeface="字制区喜脉体" panose="02000603000000000000" pitchFamily="2" charset="-122"/>
                <a:ea typeface="字制区喜脉体" panose="02000603000000000000" pitchFamily="2" charset="-122"/>
              </a:rPr>
              <a:t>ne02</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ne</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2</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ne02</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int64_t </a:t>
            </a:r>
            <a:r>
              <a:rPr lang="en-US" altLang="zh-CN" sz="1600" b="1">
                <a:solidFill>
                  <a:srgbClr val="9CDCFE"/>
                </a:solidFill>
                <a:latin typeface="字制区喜脉体" panose="02000603000000000000" pitchFamily="2" charset="-122"/>
                <a:ea typeface="字制区喜脉体" panose="02000603000000000000" pitchFamily="2" charset="-122"/>
              </a:rPr>
              <a:t>ne03</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ne</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3</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ne03</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endParaRPr lang="en-US" altLang="zh-CN" sz="1600" b="1">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size_t </a:t>
            </a:r>
            <a:r>
              <a:rPr lang="en-US" altLang="zh-CN" sz="1600" b="1">
                <a:solidFill>
                  <a:srgbClr val="9CDCFE"/>
                </a:solidFill>
                <a:latin typeface="字制区喜脉体" panose="02000603000000000000" pitchFamily="2" charset="-122"/>
                <a:ea typeface="字制区喜脉体" panose="02000603000000000000" pitchFamily="2" charset="-122"/>
              </a:rPr>
              <a:t>nb00</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nb</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0</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nb00</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size_t </a:t>
            </a:r>
            <a:r>
              <a:rPr lang="en-US" altLang="zh-CN" sz="1600" b="1">
                <a:solidFill>
                  <a:srgbClr val="9CDCFE"/>
                </a:solidFill>
                <a:latin typeface="字制区喜脉体" panose="02000603000000000000" pitchFamily="2" charset="-122"/>
                <a:ea typeface="字制区喜脉体" panose="02000603000000000000" pitchFamily="2" charset="-122"/>
              </a:rPr>
              <a:t>nb01</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nb</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1</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nb01</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size_t </a:t>
            </a:r>
            <a:r>
              <a:rPr lang="en-US" altLang="zh-CN" sz="1600" b="1">
                <a:solidFill>
                  <a:srgbClr val="9CDCFE"/>
                </a:solidFill>
                <a:latin typeface="字制区喜脉体" panose="02000603000000000000" pitchFamily="2" charset="-122"/>
                <a:ea typeface="字制区喜脉体" panose="02000603000000000000" pitchFamily="2" charset="-122"/>
              </a:rPr>
              <a:t>nb02</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nb</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2</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nb02</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const</a:t>
            </a:r>
            <a:r>
              <a:rPr lang="en-US" altLang="zh-CN" sz="1600" b="1">
                <a:solidFill>
                  <a:srgbClr val="4EC9B0"/>
                </a:solidFill>
                <a:latin typeface="字制区喜脉体" panose="02000603000000000000" pitchFamily="2" charset="-122"/>
                <a:ea typeface="字制区喜脉体" panose="02000603000000000000" pitchFamily="2" charset="-122"/>
              </a:rPr>
              <a:t>size_t </a:t>
            </a:r>
            <a:r>
              <a:rPr lang="en-US" altLang="zh-CN" sz="1600" b="1">
                <a:solidFill>
                  <a:srgbClr val="9CDCFE"/>
                </a:solidFill>
                <a:latin typeface="字制区喜脉体" panose="02000603000000000000" pitchFamily="2" charset="-122"/>
                <a:ea typeface="字制区喜脉体" panose="02000603000000000000" pitchFamily="2" charset="-122"/>
              </a:rPr>
              <a:t>nb03</a:t>
            </a:r>
            <a:r>
              <a:rPr lang="en-US" altLang="zh-CN" sz="1600" b="1">
                <a:solidFill>
                  <a:srgbClr val="D4D4D4"/>
                </a:solidFill>
                <a:latin typeface="字制区喜脉体" panose="02000603000000000000" pitchFamily="2" charset="-122"/>
                <a:ea typeface="字制区喜脉体" panose="02000603000000000000" pitchFamily="2" charset="-122"/>
              </a:rPr>
              <a:t> = (src0)-&gt;</a:t>
            </a:r>
            <a:r>
              <a:rPr lang="en-US" altLang="zh-CN" sz="1600" b="1">
                <a:solidFill>
                  <a:srgbClr val="9CDCFE"/>
                </a:solidFill>
                <a:latin typeface="字制区喜脉体" panose="02000603000000000000" pitchFamily="2" charset="-122"/>
                <a:ea typeface="字制区喜脉体" panose="02000603000000000000" pitchFamily="2" charset="-122"/>
              </a:rPr>
              <a:t>nb</a:t>
            </a:r>
            <a:r>
              <a:rPr lang="en-US" altLang="zh-CN" sz="1600" b="1">
                <a:solidFill>
                  <a:srgbClr val="D4D4D4"/>
                </a:solidFill>
                <a:latin typeface="字制区喜脉体" panose="02000603000000000000" pitchFamily="2" charset="-122"/>
                <a:ea typeface="字制区喜脉体" panose="02000603000000000000" pitchFamily="2" charset="-122"/>
              </a:rPr>
              <a:t>[</a:t>
            </a:r>
            <a:r>
              <a:rPr lang="en-US" altLang="zh-CN" sz="1600" b="1">
                <a:solidFill>
                  <a:srgbClr val="B5CEA8"/>
                </a:solidFill>
                <a:latin typeface="字制区喜脉体" panose="02000603000000000000" pitchFamily="2" charset="-122"/>
                <a:ea typeface="字制区喜脉体" panose="02000603000000000000" pitchFamily="2" charset="-122"/>
              </a:rPr>
              <a:t>3</a:t>
            </a:r>
            <a:r>
              <a:rPr lang="en-US" altLang="zh-CN" sz="1600" b="1">
                <a:solidFill>
                  <a:srgbClr val="D4D4D4"/>
                </a:solidFill>
                <a:latin typeface="字制区喜脉体" panose="02000603000000000000" pitchFamily="2" charset="-122"/>
                <a:ea typeface="字制区喜脉体" panose="02000603000000000000" pitchFamily="2" charset="-122"/>
              </a:rPr>
              <a:t>];</a:t>
            </a:r>
          </a:p>
          <a:p>
            <a:pPr>
              <a:lnSpc>
                <a:spcPct val="100000"/>
              </a:lnSpc>
            </a:pP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569CD6"/>
                </a:solidFill>
                <a:latin typeface="字制区喜脉体" panose="02000603000000000000" pitchFamily="2" charset="-122"/>
                <a:ea typeface="字制区喜脉体" panose="02000603000000000000" pitchFamily="2" charset="-122"/>
              </a:rPr>
              <a:t>void</a:t>
            </a:r>
            <a:r>
              <a:rPr lang="en-US" altLang="zh-CN" sz="1600" b="1">
                <a:solidFill>
                  <a:srgbClr val="D4D4D4"/>
                </a:solidFill>
                <a:latin typeface="字制区喜脉体" panose="02000603000000000000" pitchFamily="2" charset="-122"/>
                <a:ea typeface="字制区喜脉体" panose="02000603000000000000" pitchFamily="2" charset="-122"/>
              </a:rPr>
              <a:t>) (</a:t>
            </a:r>
            <a:r>
              <a:rPr lang="en-US" altLang="zh-CN" sz="1600" b="1">
                <a:solidFill>
                  <a:srgbClr val="9CDCFE"/>
                </a:solidFill>
                <a:latin typeface="字制区喜脉体" panose="02000603000000000000" pitchFamily="2" charset="-122"/>
                <a:ea typeface="字制区喜脉体" panose="02000603000000000000" pitchFamily="2" charset="-122"/>
              </a:rPr>
              <a:t>nb03</a:t>
            </a:r>
            <a:r>
              <a:rPr lang="en-US" altLang="zh-CN" sz="1600" b="1">
                <a:solidFill>
                  <a:srgbClr val="D4D4D4"/>
                </a:solidFill>
                <a:latin typeface="字制区喜脉体" panose="02000603000000000000" pitchFamily="2" charset="-122"/>
                <a:ea typeface="字制区喜脉体" panose="02000603000000000000" pitchFamily="2" charset="-122"/>
              </a:rPr>
              <a:t>);</a:t>
            </a:r>
          </a:p>
        </p:txBody>
      </p:sp>
      <p:sp>
        <p:nvSpPr>
          <p:cNvPr id="7" name="文本框 6"/>
          <p:cNvSpPr txBox="1"/>
          <p:nvPr/>
        </p:nvSpPr>
        <p:spPr>
          <a:xfrm>
            <a:off x="3982604" y="1008581"/>
            <a:ext cx="4011814" cy="4431983"/>
          </a:xfrm>
          <a:prstGeom prst="rect">
            <a:avLst/>
          </a:prstGeom>
          <a:noFill/>
        </p:spPr>
        <p:txBody>
          <a:bodyPr wrap="square" rtlCol="0" anchor="t">
            <a:spAutoFit/>
          </a:bodyPr>
          <a:lstStyle/>
          <a:p>
            <a:pPr>
              <a:lnSpc>
                <a:spcPct val="100000"/>
              </a:lnSpc>
            </a:pPr>
            <a:r>
              <a:rPr lang="en-US" altLang="zh-CN" sz="1600">
                <a:solidFill>
                  <a:srgbClr val="569CD6"/>
                </a:solidFill>
                <a:latin typeface="字制区喜脉体" panose="02000603000000000000" pitchFamily="2" charset="-122"/>
                <a:ea typeface="字制区喜脉体" panose="02000603000000000000" pitchFamily="2" charset="-122"/>
                <a:sym typeface="+mn-ea"/>
              </a:rPr>
              <a:t>    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ne10</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ne11</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ne12</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ne13</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p>
          <a:p>
            <a:pPr>
              <a:lnSpc>
                <a:spcPct val="100000"/>
              </a:lnSpc>
            </a:pP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nb10</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nb11</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nb12</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nb13</a:t>
            </a:r>
            <a:r>
              <a:rPr lang="en-US" altLang="zh-CN" sz="1600">
                <a:solidFill>
                  <a:srgbClr val="D4D4D4"/>
                </a:solidFill>
                <a:latin typeface="字制区喜脉体" panose="02000603000000000000" pitchFamily="2" charset="-122"/>
                <a:ea typeface="字制区喜脉体" panose="02000603000000000000" pitchFamily="2" charset="-122"/>
                <a:sym typeface="+mn-ea"/>
              </a:rPr>
              <a:t> = (src1)-&gt;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p>
        </p:txBody>
      </p:sp>
      <p:sp>
        <p:nvSpPr>
          <p:cNvPr id="9" name="文本框 8"/>
          <p:cNvSpPr txBox="1"/>
          <p:nvPr/>
        </p:nvSpPr>
        <p:spPr>
          <a:xfrm>
            <a:off x="8134002" y="1008582"/>
            <a:ext cx="3872806" cy="4278094"/>
          </a:xfrm>
          <a:prstGeom prst="rect">
            <a:avLst/>
          </a:prstGeom>
          <a:noFill/>
        </p:spPr>
        <p:txBody>
          <a:bodyPr wrap="square" rtlCol="0" anchor="t">
            <a:spAutoFit/>
          </a:bodyPr>
          <a:lstStyle/>
          <a:p>
            <a:pPr>
              <a:lnSpc>
                <a:spcPct val="100000"/>
              </a:lnSpc>
            </a:pPr>
            <a:r>
              <a:rPr lang="en-US" altLang="zh-CN" sz="1600">
                <a:solidFill>
                  <a:srgbClr val="569CD6"/>
                </a:solidFill>
                <a:latin typeface="字制区喜脉体" panose="02000603000000000000" pitchFamily="2" charset="-122"/>
                <a:ea typeface="字制区喜脉体" panose="02000603000000000000" pitchFamily="2" charset="-122"/>
                <a:sym typeface="+mn-ea"/>
              </a:rPr>
              <a:t> 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ne0</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ne2</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int64_t </a:t>
            </a:r>
            <a:r>
              <a:rPr lang="en-US" altLang="zh-CN" sz="1600">
                <a:solidFill>
                  <a:srgbClr val="9CDCFE"/>
                </a:solidFill>
                <a:latin typeface="字制区喜脉体" panose="02000603000000000000" pitchFamily="2" charset="-122"/>
                <a:ea typeface="字制区喜脉体" panose="02000603000000000000" pitchFamily="2" charset="-122"/>
                <a:sym typeface="+mn-ea"/>
              </a:rPr>
              <a:t>ne3</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ne</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ne3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569CD6"/>
                </a:solidFill>
                <a:latin typeface="字制区喜脉体" panose="02000603000000000000" pitchFamily="2" charset="-122"/>
                <a:ea typeface="字制区喜脉体" panose="02000603000000000000" pitchFamily="2" charset="-122"/>
                <a:sym typeface="+mn-ea"/>
              </a:rPr>
              <a:t>  </a:t>
            </a:r>
          </a:p>
          <a:p>
            <a:pPr>
              <a:lnSpc>
                <a:spcPct val="100000"/>
              </a:lnSpc>
            </a:pPr>
            <a:r>
              <a:rPr lang="en-US" altLang="zh-CN" sz="1600">
                <a:solidFill>
                  <a:srgbClr val="569CD6"/>
                </a:solidFill>
                <a:latin typeface="字制区喜脉体" panose="02000603000000000000" pitchFamily="2" charset="-122"/>
                <a:ea typeface="字制区喜脉体" panose="02000603000000000000" pitchFamily="2" charset="-122"/>
                <a:sym typeface="+mn-ea"/>
              </a:rPr>
              <a:t>  </a:t>
            </a:r>
          </a:p>
          <a:p>
            <a:pPr>
              <a:lnSpc>
                <a:spcPct val="100000"/>
              </a:lnSpc>
            </a:pPr>
            <a:r>
              <a:rPr lang="en-US" altLang="zh-CN" sz="1600">
                <a:solidFill>
                  <a:srgbClr val="569CD6"/>
                </a:solidFill>
                <a:latin typeface="字制区喜脉体" panose="02000603000000000000" pitchFamily="2" charset="-122"/>
                <a:ea typeface="字制区喜脉体" panose="02000603000000000000" pitchFamily="2" charset="-122"/>
                <a:sym typeface="+mn-ea"/>
              </a:rPr>
              <a:t> 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nb0</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nb0</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nb1</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nb2</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nb2</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const </a:t>
            </a:r>
            <a:r>
              <a:rPr lang="en-US" altLang="zh-CN" sz="1600">
                <a:solidFill>
                  <a:srgbClr val="4EC9B0"/>
                </a:solidFill>
                <a:latin typeface="字制区喜脉体" panose="02000603000000000000" pitchFamily="2" charset="-122"/>
                <a:ea typeface="字制区喜脉体" panose="02000603000000000000" pitchFamily="2" charset="-122"/>
                <a:sym typeface="+mn-ea"/>
              </a:rPr>
              <a:t>size_t </a:t>
            </a:r>
            <a:r>
              <a:rPr lang="en-US" altLang="zh-CN" sz="1600">
                <a:solidFill>
                  <a:srgbClr val="9CDCFE"/>
                </a:solidFill>
                <a:latin typeface="字制区喜脉体" panose="02000603000000000000" pitchFamily="2" charset="-122"/>
                <a:ea typeface="字制区喜脉体" panose="02000603000000000000" pitchFamily="2" charset="-122"/>
                <a:sym typeface="+mn-ea"/>
              </a:rPr>
              <a:t>nb3</a:t>
            </a:r>
            <a:r>
              <a:rPr lang="en-US" altLang="zh-CN" sz="1600">
                <a:solidFill>
                  <a:srgbClr val="D4D4D4"/>
                </a:solidFill>
                <a:latin typeface="字制区喜脉体" panose="02000603000000000000" pitchFamily="2" charset="-122"/>
                <a:ea typeface="字制区喜脉体" panose="02000603000000000000" pitchFamily="2" charset="-122"/>
                <a:sym typeface="+mn-ea"/>
              </a:rPr>
              <a:t> = (dst)-&gt;</a:t>
            </a:r>
            <a:r>
              <a:rPr lang="en-US" altLang="zh-CN" sz="1600">
                <a:solidFill>
                  <a:srgbClr val="9CDCFE"/>
                </a:solidFill>
                <a:latin typeface="字制区喜脉体" panose="02000603000000000000" pitchFamily="2" charset="-122"/>
                <a:ea typeface="字制区喜脉体" panose="02000603000000000000" pitchFamily="2" charset="-122"/>
                <a:sym typeface="+mn-ea"/>
              </a:rPr>
              <a:t>nb</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r>
              <a:rPr lang="en-US" altLang="zh-CN" sz="1600">
                <a:solidFill>
                  <a:srgbClr val="B5CEA8"/>
                </a:solidFill>
                <a:latin typeface="字制区喜脉体" panose="02000603000000000000" pitchFamily="2" charset="-122"/>
                <a:ea typeface="字制区喜脉体" panose="02000603000000000000" pitchFamily="2" charset="-122"/>
                <a:sym typeface="+mn-ea"/>
              </a:rPr>
              <a:t>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endParaRPr lang="en-US" altLang="zh-CN" sz="1600" b="0">
              <a:solidFill>
                <a:srgbClr val="D4D4D4"/>
              </a:solidFill>
              <a:latin typeface="字制区喜脉体" panose="02000603000000000000" pitchFamily="2" charset="-122"/>
              <a:ea typeface="字制区喜脉体" panose="02000603000000000000" pitchFamily="2" charset="-122"/>
            </a:endParaRPr>
          </a:p>
          <a:p>
            <a:pPr>
              <a:lnSpc>
                <a:spcPct val="100000"/>
              </a:lnSpc>
            </a:pP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569CD6"/>
                </a:solidFill>
                <a:latin typeface="字制区喜脉体" panose="02000603000000000000" pitchFamily="2" charset="-122"/>
                <a:ea typeface="字制区喜脉体" panose="02000603000000000000" pitchFamily="2" charset="-122"/>
                <a:sym typeface="+mn-ea"/>
              </a:rPr>
              <a:t>void</a:t>
            </a:r>
            <a:r>
              <a:rPr lang="en-US" altLang="zh-CN" sz="1600">
                <a:solidFill>
                  <a:srgbClr val="D4D4D4"/>
                </a:solidFill>
                <a:latin typeface="字制区喜脉体" panose="02000603000000000000" pitchFamily="2" charset="-122"/>
                <a:ea typeface="字制区喜脉体" panose="02000603000000000000" pitchFamily="2" charset="-122"/>
                <a:sym typeface="+mn-ea"/>
              </a:rPr>
              <a:t>) (</a:t>
            </a:r>
            <a:r>
              <a:rPr lang="en-US" altLang="zh-CN" sz="1600">
                <a:solidFill>
                  <a:srgbClr val="9CDCFE"/>
                </a:solidFill>
                <a:latin typeface="字制区喜脉体" panose="02000603000000000000" pitchFamily="2" charset="-122"/>
                <a:ea typeface="字制区喜脉体" panose="02000603000000000000" pitchFamily="2" charset="-122"/>
                <a:sym typeface="+mn-ea"/>
              </a:rPr>
              <a:t>nb3</a:t>
            </a:r>
            <a:r>
              <a:rPr lang="en-US" altLang="zh-CN" sz="1600">
                <a:solidFill>
                  <a:srgbClr val="D4D4D4"/>
                </a:solidFill>
                <a:latin typeface="字制区喜脉体" panose="02000603000000000000" pitchFamily="2" charset="-122"/>
                <a:ea typeface="字制区喜脉体" panose="02000603000000000000" pitchFamily="2" charset="-122"/>
                <a:sym typeface="+mn-ea"/>
              </a:rPr>
              <a:t>);</a:t>
            </a:r>
          </a:p>
        </p:txBody>
      </p:sp>
      <p:sp>
        <p:nvSpPr>
          <p:cNvPr id="2" name="文本框 1">
            <a:extLst>
              <a:ext uri="{FF2B5EF4-FFF2-40B4-BE49-F238E27FC236}">
                <a16:creationId xmlns:a16="http://schemas.microsoft.com/office/drawing/2014/main" id="{5B9F1CD0-DDFD-7FBD-D41C-A90A407448D7}"/>
              </a:ext>
            </a:extLst>
          </p:cNvPr>
          <p:cNvSpPr txBox="1"/>
          <p:nvPr/>
        </p:nvSpPr>
        <p:spPr>
          <a:xfrm>
            <a:off x="240145" y="212436"/>
            <a:ext cx="36576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GET_ROWS </a:t>
            </a:r>
            <a:r>
              <a:rPr lang="zh-CN" altLang="en-US" sz="2400" b="1">
                <a:latin typeface="字制区喜脉体" panose="02000603000000000000" pitchFamily="2" charset="-122"/>
                <a:ea typeface="字制区喜脉体" panose="02000603000000000000" pitchFamily="2" charset="-122"/>
              </a:rPr>
              <a:t>算子</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02285" y="873760"/>
            <a:ext cx="5073650" cy="5262245"/>
          </a:xfrm>
          <a:prstGeom prst="rect">
            <a:avLst/>
          </a:prstGeom>
        </p:spPr>
      </p:pic>
      <p:sp>
        <p:nvSpPr>
          <p:cNvPr id="16" name="矩形 15"/>
          <p:cNvSpPr/>
          <p:nvPr/>
        </p:nvSpPr>
        <p:spPr>
          <a:xfrm>
            <a:off x="1261745" y="1071245"/>
            <a:ext cx="1877060" cy="130175"/>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p:cNvSpPr/>
          <p:nvPr/>
        </p:nvSpPr>
        <p:spPr>
          <a:xfrm>
            <a:off x="718185" y="3123565"/>
            <a:ext cx="1838325" cy="65786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p:cNvSpPr txBox="1"/>
          <p:nvPr/>
        </p:nvSpPr>
        <p:spPr>
          <a:xfrm>
            <a:off x="2556510" y="3320415"/>
            <a:ext cx="2012315" cy="368300"/>
          </a:xfrm>
          <a:prstGeom prst="rect">
            <a:avLst/>
          </a:prstGeom>
          <a:noFill/>
        </p:spPr>
        <p:txBody>
          <a:bodyPr wrap="square" rtlCol="0">
            <a:spAutoFit/>
          </a:bodyPr>
          <a:lstStyle/>
          <a:p>
            <a:r>
              <a:rPr lang="zh-CN" altLang="en-US" b="1">
                <a:solidFill>
                  <a:srgbClr val="FF0000"/>
                </a:solidFill>
                <a:latin typeface="字制区喜脉体" panose="02000603000000000000" pitchFamily="2" charset="-122"/>
                <a:ea typeface="字制区喜脉体" panose="02000603000000000000" pitchFamily="2" charset="-122"/>
              </a:rPr>
              <a:t>用于控制多线程</a:t>
            </a:r>
          </a:p>
        </p:txBody>
      </p:sp>
      <p:sp>
        <p:nvSpPr>
          <p:cNvPr id="10" name="文本框 9"/>
          <p:cNvSpPr txBox="1"/>
          <p:nvPr/>
        </p:nvSpPr>
        <p:spPr>
          <a:xfrm>
            <a:off x="5911654" y="1798907"/>
            <a:ext cx="4064000" cy="92202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src0 [2048, 92544, 1, 1]</a:t>
            </a:r>
          </a:p>
          <a:p>
            <a:r>
              <a:rPr lang="en-US" altLang="zh-CN">
                <a:latin typeface="字制区喜脉体" panose="02000603000000000000" pitchFamily="2" charset="-122"/>
                <a:ea typeface="字制区喜脉体" panose="02000603000000000000" pitchFamily="2" charset="-122"/>
              </a:rPr>
              <a:t>src1 [5, 1, 1, 1]</a:t>
            </a:r>
          </a:p>
          <a:p>
            <a:r>
              <a:rPr lang="en-US" altLang="zh-CN">
                <a:latin typeface="字制区喜脉体" panose="02000603000000000000" pitchFamily="2" charset="-122"/>
                <a:ea typeface="字制区喜脉体" panose="02000603000000000000" pitchFamily="2" charset="-122"/>
              </a:rPr>
              <a:t>dst [2048, 5, 1, 1]</a:t>
            </a:r>
          </a:p>
        </p:txBody>
      </p:sp>
      <p:sp>
        <p:nvSpPr>
          <p:cNvPr id="11" name="文本框 10"/>
          <p:cNvSpPr txBox="1"/>
          <p:nvPr/>
        </p:nvSpPr>
        <p:spPr>
          <a:xfrm>
            <a:off x="6031230" y="3550920"/>
            <a:ext cx="5436235" cy="1198880"/>
          </a:xfrm>
          <a:prstGeom prst="rect">
            <a:avLst/>
          </a:prstGeom>
          <a:noFill/>
        </p:spPr>
        <p:txBody>
          <a:bodyPr wrap="square" rtlCol="0">
            <a:spAutoFit/>
          </a:bodyPr>
          <a:lstStyle/>
          <a:p>
            <a:pPr indent="0">
              <a:buFont typeface="Arial" panose="020B0604020202020204" pitchFamily="34" charset="0"/>
              <a:buNone/>
            </a:pPr>
            <a:r>
              <a:rPr lang="en-US" altLang="zh-CN">
                <a:latin typeface="字制区喜脉体" panose="02000603000000000000" pitchFamily="2" charset="-122"/>
                <a:ea typeface="字制区喜脉体" panose="02000603000000000000" pitchFamily="2" charset="-122"/>
              </a:rPr>
              <a:t>for (int i = ir0; i &lt; ir1; i++)</a:t>
            </a:r>
            <a:endParaRPr lang="zh-CN" altLang="en-US">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从</a:t>
            </a:r>
            <a:r>
              <a:rPr lang="en-US" altLang="zh-CN">
                <a:latin typeface="字制区喜脉体" panose="02000603000000000000" pitchFamily="2" charset="-122"/>
                <a:ea typeface="字制区喜脉体" panose="02000603000000000000" pitchFamily="2" charset="-122"/>
              </a:rPr>
              <a:t>src1</a:t>
            </a:r>
            <a:r>
              <a:rPr lang="zh-CN" altLang="en-US">
                <a:latin typeface="字制区喜脉体" panose="02000603000000000000" pitchFamily="2" charset="-122"/>
                <a:ea typeface="字制区喜脉体" panose="02000603000000000000" pitchFamily="2" charset="-122"/>
              </a:rPr>
              <a:t>中取第</a:t>
            </a:r>
            <a:r>
              <a:rPr lang="en-US" altLang="zh-CN">
                <a:latin typeface="字制区喜脉体" panose="02000603000000000000" pitchFamily="2" charset="-122"/>
                <a:ea typeface="字制区喜脉体" panose="02000603000000000000" pitchFamily="2" charset="-122"/>
              </a:rPr>
              <a:t>i</a:t>
            </a:r>
            <a:r>
              <a:rPr lang="zh-CN" altLang="en-US">
                <a:latin typeface="字制区喜脉体" panose="02000603000000000000" pitchFamily="2" charset="-122"/>
                <a:ea typeface="字制区喜脉体" panose="02000603000000000000" pitchFamily="2" charset="-122"/>
              </a:rPr>
              <a:t>个数，记为</a:t>
            </a:r>
            <a:r>
              <a:rPr lang="en-US" altLang="zh-CN">
                <a:latin typeface="字制区喜脉体" panose="02000603000000000000" pitchFamily="2" charset="-122"/>
                <a:ea typeface="字制区喜脉体" panose="02000603000000000000" pitchFamily="2" charset="-122"/>
              </a:rPr>
              <a:t>index</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从</a:t>
            </a:r>
            <a:r>
              <a:rPr lang="en-US" altLang="zh-CN">
                <a:latin typeface="字制区喜脉体" panose="02000603000000000000" pitchFamily="2" charset="-122"/>
                <a:ea typeface="字制区喜脉体" panose="02000603000000000000" pitchFamily="2" charset="-122"/>
              </a:rPr>
              <a:t>src0</a:t>
            </a:r>
            <a:r>
              <a:rPr lang="zh-CN" altLang="en-US">
                <a:latin typeface="字制区喜脉体" panose="02000603000000000000" pitchFamily="2" charset="-122"/>
                <a:ea typeface="字制区喜脉体" panose="02000603000000000000" pitchFamily="2" charset="-122"/>
              </a:rPr>
              <a:t>中第</a:t>
            </a:r>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个维度取第</a:t>
            </a:r>
            <a:r>
              <a:rPr lang="en-US" altLang="zh-CN">
                <a:latin typeface="字制区喜脉体" panose="02000603000000000000" pitchFamily="2" charset="-122"/>
                <a:ea typeface="字制区喜脉体" panose="02000603000000000000" pitchFamily="2" charset="-122"/>
              </a:rPr>
              <a:t>index</a:t>
            </a:r>
            <a:r>
              <a:rPr lang="zh-CN" altLang="en-US">
                <a:latin typeface="字制区喜脉体" panose="02000603000000000000" pitchFamily="2" charset="-122"/>
                <a:ea typeface="字制区喜脉体" panose="02000603000000000000" pitchFamily="2" charset="-122"/>
              </a:rPr>
              <a:t>个数据，记为</a:t>
            </a:r>
            <a:r>
              <a:rPr lang="en-US" altLang="zh-CN">
                <a:latin typeface="字制区喜脉体" panose="02000603000000000000" pitchFamily="2" charset="-122"/>
                <a:ea typeface="字制区喜脉体" panose="02000603000000000000" pitchFamily="2" charset="-122"/>
              </a:rPr>
              <a:t>data</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将</a:t>
            </a:r>
            <a:r>
              <a:rPr lang="en-US" altLang="zh-CN">
                <a:latin typeface="字制区喜脉体" panose="02000603000000000000" pitchFamily="2" charset="-122"/>
                <a:ea typeface="字制区喜脉体" panose="02000603000000000000" pitchFamily="2" charset="-122"/>
              </a:rPr>
              <a:t>data</a:t>
            </a:r>
            <a:r>
              <a:rPr lang="zh-CN" altLang="en-US">
                <a:latin typeface="字制区喜脉体" panose="02000603000000000000" pitchFamily="2" charset="-122"/>
                <a:ea typeface="字制区喜脉体" panose="02000603000000000000" pitchFamily="2" charset="-122"/>
              </a:rPr>
              <a:t>写入</a:t>
            </a:r>
            <a:r>
              <a:rPr lang="en-US" altLang="zh-CN">
                <a:latin typeface="字制区喜脉体" panose="02000603000000000000" pitchFamily="2" charset="-122"/>
                <a:ea typeface="字制区喜脉体" panose="02000603000000000000" pitchFamily="2" charset="-122"/>
              </a:rPr>
              <a:t>dst</a:t>
            </a:r>
            <a:endParaRPr lang="zh-CN" altLang="en-US">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A12FF6FC-7C65-D437-BE97-EAC66801B1B0}"/>
              </a:ext>
            </a:extLst>
          </p:cNvPr>
          <p:cNvSpPr txBox="1"/>
          <p:nvPr/>
        </p:nvSpPr>
        <p:spPr>
          <a:xfrm>
            <a:off x="240145" y="212436"/>
            <a:ext cx="36576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GET_ROWS </a:t>
            </a:r>
            <a:r>
              <a:rPr lang="zh-CN" altLang="en-US" sz="2400" b="1">
                <a:latin typeface="字制区喜脉体" panose="02000603000000000000" pitchFamily="2" charset="-122"/>
                <a:ea typeface="字制区喜脉体" panose="02000603000000000000" pitchFamily="2" charset="-122"/>
              </a:rPr>
              <a:t>算子</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681728-904E-72A2-8CAC-1B2E70202F50}"/>
              </a:ext>
            </a:extLst>
          </p:cNvPr>
          <p:cNvSpPr txBox="1"/>
          <p:nvPr/>
        </p:nvSpPr>
        <p:spPr>
          <a:xfrm>
            <a:off x="1306945" y="3945079"/>
            <a:ext cx="10298546" cy="1107996"/>
          </a:xfrm>
          <a:prstGeom prst="rect">
            <a:avLst/>
          </a:prstGeom>
          <a:noFill/>
        </p:spPr>
        <p:txBody>
          <a:bodyPr wrap="square" rtlCol="0">
            <a:spAutoFit/>
          </a:bodyPr>
          <a:lstStyle/>
          <a:p>
            <a:r>
              <a:rPr lang="zh-CN" altLang="en-US" sz="6600" b="1">
                <a:latin typeface="字制区喜脉体" panose="02000603000000000000" pitchFamily="2" charset="-122"/>
                <a:ea typeface="字制区喜脉体" panose="02000603000000000000" pitchFamily="2" charset="-122"/>
              </a:rPr>
              <a:t>宇宙最强</a:t>
            </a:r>
            <a:r>
              <a:rPr lang="en-US" altLang="zh-CN" sz="6600" b="1">
                <a:latin typeface="字制区喜脉体" panose="02000603000000000000" pitchFamily="2" charset="-122"/>
                <a:ea typeface="字制区喜脉体" panose="02000603000000000000" pitchFamily="2" charset="-122"/>
              </a:rPr>
              <a:t>CUDA</a:t>
            </a:r>
            <a:r>
              <a:rPr lang="zh-CN" altLang="en-US" sz="6600" b="1">
                <a:latin typeface="字制区喜脉体" panose="02000603000000000000" pitchFamily="2" charset="-122"/>
                <a:ea typeface="字制区喜脉体" panose="02000603000000000000" pitchFamily="2" charset="-122"/>
              </a:rPr>
              <a:t>课程（不是）</a:t>
            </a:r>
            <a:endParaRPr lang="en-US" altLang="zh-CN" sz="6600" b="1">
              <a:latin typeface="字制区喜脉体" panose="02000603000000000000" pitchFamily="2" charset="-122"/>
              <a:ea typeface="字制区喜脉体" panose="02000603000000000000" pitchFamily="2" charset="-122"/>
            </a:endParaRPr>
          </a:p>
        </p:txBody>
      </p:sp>
      <p:pic>
        <p:nvPicPr>
          <p:cNvPr id="1028" name="Picture 4" descr="CUDA Installation Guide for Microsoft Windows">
            <a:extLst>
              <a:ext uri="{FF2B5EF4-FFF2-40B4-BE49-F238E27FC236}">
                <a16:creationId xmlns:a16="http://schemas.microsoft.com/office/drawing/2014/main" id="{4FD62102-DFA2-F1E1-AD09-501CDE069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96888"/>
            <a:ext cx="9029700" cy="301942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F86E888-A81D-6545-FCA8-D169435E0B5A}"/>
              </a:ext>
            </a:extLst>
          </p:cNvPr>
          <p:cNvSpPr txBox="1"/>
          <p:nvPr/>
        </p:nvSpPr>
        <p:spPr>
          <a:xfrm>
            <a:off x="7416798" y="5260169"/>
            <a:ext cx="4054765" cy="584775"/>
          </a:xfrm>
          <a:prstGeom prst="rect">
            <a:avLst/>
          </a:prstGeom>
          <a:noFill/>
        </p:spPr>
        <p:txBody>
          <a:bodyPr wrap="square">
            <a:spAutoFit/>
          </a:bodyPr>
          <a:lstStyle/>
          <a:p>
            <a:r>
              <a:rPr lang="zh-CN" altLang="en-US" sz="3200" b="1">
                <a:latin typeface="字制区喜脉体" panose="02000603000000000000" pitchFamily="2" charset="-122"/>
                <a:ea typeface="字制区喜脉体" panose="02000603000000000000" pitchFamily="2" charset="-122"/>
              </a:rPr>
              <a:t>比飞鸟贵重的多</a:t>
            </a:r>
            <a:r>
              <a:rPr lang="en-US" altLang="zh-CN" sz="3200" b="1">
                <a:latin typeface="字制区喜脉体" panose="02000603000000000000" pitchFamily="2" charset="-122"/>
                <a:ea typeface="字制区喜脉体" panose="02000603000000000000" pitchFamily="2" charset="-122"/>
              </a:rPr>
              <a:t>_HKL</a:t>
            </a:r>
            <a:endParaRPr lang="zh-CN" altLang="en-US" sz="3200"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9539385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76707-DCBC-ABAC-DB04-D5E5A7F9BE79}"/>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FF9A3C9C-81D2-4DEB-B885-4EAF249034D9}"/>
              </a:ext>
            </a:extLst>
          </p:cNvPr>
          <p:cNvPicPr>
            <a:picLocks noChangeAspect="1"/>
          </p:cNvPicPr>
          <p:nvPr/>
        </p:nvPicPr>
        <p:blipFill>
          <a:blip r:embed="rId2"/>
          <a:stretch>
            <a:fillRect/>
          </a:stretch>
        </p:blipFill>
        <p:spPr>
          <a:xfrm>
            <a:off x="758807" y="1382140"/>
            <a:ext cx="5227320" cy="1440180"/>
          </a:xfrm>
          <a:prstGeom prst="rect">
            <a:avLst/>
          </a:prstGeom>
        </p:spPr>
      </p:pic>
      <p:sp>
        <p:nvSpPr>
          <p:cNvPr id="15" name="文本框 14">
            <a:extLst>
              <a:ext uri="{FF2B5EF4-FFF2-40B4-BE49-F238E27FC236}">
                <a16:creationId xmlns:a16="http://schemas.microsoft.com/office/drawing/2014/main" id="{4F022F37-1954-5403-CC00-949FB1613AB7}"/>
              </a:ext>
            </a:extLst>
          </p:cNvPr>
          <p:cNvSpPr txBox="1"/>
          <p:nvPr/>
        </p:nvSpPr>
        <p:spPr>
          <a:xfrm>
            <a:off x="4814311" y="1715991"/>
            <a:ext cx="92392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sp>
        <p:nvSpPr>
          <p:cNvPr id="16" name="文本框 15">
            <a:extLst>
              <a:ext uri="{FF2B5EF4-FFF2-40B4-BE49-F238E27FC236}">
                <a16:creationId xmlns:a16="http://schemas.microsoft.com/office/drawing/2014/main" id="{73EFABE1-5C51-60EB-B096-B8E5FD61118F}"/>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RMS_NORM</a:t>
            </a:r>
            <a:r>
              <a:rPr lang="zh-CN" altLang="en-US" sz="2400" b="1">
                <a:latin typeface="字制区喜脉体" panose="02000603000000000000" pitchFamily="2" charset="-122"/>
                <a:ea typeface="字制区喜脉体" panose="02000603000000000000" pitchFamily="2" charset="-122"/>
              </a:rPr>
              <a:t>算子</a:t>
            </a:r>
          </a:p>
        </p:txBody>
      </p:sp>
      <p:pic>
        <p:nvPicPr>
          <p:cNvPr id="4" name="图片 3">
            <a:extLst>
              <a:ext uri="{FF2B5EF4-FFF2-40B4-BE49-F238E27FC236}">
                <a16:creationId xmlns:a16="http://schemas.microsoft.com/office/drawing/2014/main" id="{65FAEE47-D817-022B-5D28-45C336B4F735}"/>
              </a:ext>
            </a:extLst>
          </p:cNvPr>
          <p:cNvPicPr>
            <a:picLocks noChangeAspect="1"/>
          </p:cNvPicPr>
          <p:nvPr/>
        </p:nvPicPr>
        <p:blipFill>
          <a:blip r:embed="rId3"/>
          <a:stretch>
            <a:fillRect/>
          </a:stretch>
        </p:blipFill>
        <p:spPr>
          <a:xfrm>
            <a:off x="7025848" y="1115216"/>
            <a:ext cx="3457143" cy="2485714"/>
          </a:xfrm>
          <a:prstGeom prst="rect">
            <a:avLst/>
          </a:prstGeom>
        </p:spPr>
      </p:pic>
      <p:pic>
        <p:nvPicPr>
          <p:cNvPr id="18" name="图片 17">
            <a:extLst>
              <a:ext uri="{FF2B5EF4-FFF2-40B4-BE49-F238E27FC236}">
                <a16:creationId xmlns:a16="http://schemas.microsoft.com/office/drawing/2014/main" id="{FE7B35E1-957C-E3A7-2E75-D4FE1120288A}"/>
              </a:ext>
            </a:extLst>
          </p:cNvPr>
          <p:cNvPicPr>
            <a:picLocks noChangeAspect="1"/>
          </p:cNvPicPr>
          <p:nvPr/>
        </p:nvPicPr>
        <p:blipFill>
          <a:blip r:embed="rId4"/>
          <a:stretch>
            <a:fillRect/>
          </a:stretch>
        </p:blipFill>
        <p:spPr>
          <a:xfrm>
            <a:off x="7025848" y="3942924"/>
            <a:ext cx="2209524" cy="1742857"/>
          </a:xfrm>
          <a:prstGeom prst="rect">
            <a:avLst/>
          </a:prstGeom>
        </p:spPr>
      </p:pic>
      <p:cxnSp>
        <p:nvCxnSpPr>
          <p:cNvPr id="19" name="直接箭头连接符 18">
            <a:extLst>
              <a:ext uri="{FF2B5EF4-FFF2-40B4-BE49-F238E27FC236}">
                <a16:creationId xmlns:a16="http://schemas.microsoft.com/office/drawing/2014/main" id="{2E0F8E8D-435F-ACE2-AA03-6D88C22FCC8B}"/>
              </a:ext>
            </a:extLst>
          </p:cNvPr>
          <p:cNvCxnSpPr>
            <a:cxnSpLocks/>
          </p:cNvCxnSpPr>
          <p:nvPr/>
        </p:nvCxnSpPr>
        <p:spPr>
          <a:xfrm flipH="1">
            <a:off x="7693484" y="3392758"/>
            <a:ext cx="871564" cy="550166"/>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20" name="矩形 19">
            <a:extLst>
              <a:ext uri="{FF2B5EF4-FFF2-40B4-BE49-F238E27FC236}">
                <a16:creationId xmlns:a16="http://schemas.microsoft.com/office/drawing/2014/main" id="{8B139655-CB1F-8BEE-83EB-52BF5F5B1964}"/>
              </a:ext>
            </a:extLst>
          </p:cNvPr>
          <p:cNvSpPr/>
          <p:nvPr/>
        </p:nvSpPr>
        <p:spPr>
          <a:xfrm>
            <a:off x="2975987" y="1382140"/>
            <a:ext cx="1762760" cy="657860"/>
          </a:xfrm>
          <a:prstGeom prst="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3" name="直接箭头连接符 22">
            <a:extLst>
              <a:ext uri="{FF2B5EF4-FFF2-40B4-BE49-F238E27FC236}">
                <a16:creationId xmlns:a16="http://schemas.microsoft.com/office/drawing/2014/main" id="{A9E7A6D6-E6DE-818D-FCBC-9355E4CE6013}"/>
              </a:ext>
            </a:extLst>
          </p:cNvPr>
          <p:cNvCxnSpPr/>
          <p:nvPr/>
        </p:nvCxnSpPr>
        <p:spPr>
          <a:xfrm>
            <a:off x="2181531" y="3810255"/>
            <a:ext cx="1190936"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C565724F-1D73-5649-6A77-97DA6B130C5E}"/>
              </a:ext>
            </a:extLst>
          </p:cNvPr>
          <p:cNvSpPr txBox="1"/>
          <p:nvPr/>
        </p:nvSpPr>
        <p:spPr>
          <a:xfrm>
            <a:off x="2450723" y="3480391"/>
            <a:ext cx="652552"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平方</a:t>
            </a:r>
            <a:endParaRPr lang="zh-CN" altLang="en-US"/>
          </a:p>
        </p:txBody>
      </p:sp>
      <p:sp>
        <p:nvSpPr>
          <p:cNvPr id="26" name="文本框 25">
            <a:extLst>
              <a:ext uri="{FF2B5EF4-FFF2-40B4-BE49-F238E27FC236}">
                <a16:creationId xmlns:a16="http://schemas.microsoft.com/office/drawing/2014/main" id="{DF80A365-0F5C-6945-09B1-11BEE5069945}"/>
              </a:ext>
            </a:extLst>
          </p:cNvPr>
          <p:cNvSpPr txBox="1"/>
          <p:nvPr/>
        </p:nvSpPr>
        <p:spPr>
          <a:xfrm>
            <a:off x="951524" y="3645831"/>
            <a:ext cx="1388849"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[1,5,2048]</a:t>
            </a:r>
            <a:endParaRPr lang="zh-CN" altLang="en-US"/>
          </a:p>
        </p:txBody>
      </p:sp>
      <p:sp>
        <p:nvSpPr>
          <p:cNvPr id="28" name="文本框 27">
            <a:extLst>
              <a:ext uri="{FF2B5EF4-FFF2-40B4-BE49-F238E27FC236}">
                <a16:creationId xmlns:a16="http://schemas.microsoft.com/office/drawing/2014/main" id="{6AE7A6C6-B8C5-4345-844E-5DCD769FCCA1}"/>
              </a:ext>
            </a:extLst>
          </p:cNvPr>
          <p:cNvSpPr txBox="1"/>
          <p:nvPr/>
        </p:nvSpPr>
        <p:spPr>
          <a:xfrm>
            <a:off x="3300978" y="3647091"/>
            <a:ext cx="1301496"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[1,5,2048]</a:t>
            </a:r>
            <a:endParaRPr lang="zh-CN" altLang="en-US"/>
          </a:p>
        </p:txBody>
      </p:sp>
      <p:cxnSp>
        <p:nvCxnSpPr>
          <p:cNvPr id="29" name="直接箭头连接符 28">
            <a:extLst>
              <a:ext uri="{FF2B5EF4-FFF2-40B4-BE49-F238E27FC236}">
                <a16:creationId xmlns:a16="http://schemas.microsoft.com/office/drawing/2014/main" id="{D64E0E57-02B2-194B-3027-95543A9FE2B7}"/>
              </a:ext>
            </a:extLst>
          </p:cNvPr>
          <p:cNvCxnSpPr/>
          <p:nvPr/>
        </p:nvCxnSpPr>
        <p:spPr>
          <a:xfrm>
            <a:off x="4498913" y="3810255"/>
            <a:ext cx="1190936"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2DF7818-2E08-C3DC-444C-A158C929EF39}"/>
              </a:ext>
            </a:extLst>
          </p:cNvPr>
          <p:cNvSpPr txBox="1"/>
          <p:nvPr/>
        </p:nvSpPr>
        <p:spPr>
          <a:xfrm>
            <a:off x="4659130" y="3456893"/>
            <a:ext cx="794974"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mean</a:t>
            </a:r>
            <a:endParaRPr lang="zh-CN" altLang="en-US"/>
          </a:p>
        </p:txBody>
      </p:sp>
      <p:sp>
        <p:nvSpPr>
          <p:cNvPr id="32" name="文本框 31">
            <a:extLst>
              <a:ext uri="{FF2B5EF4-FFF2-40B4-BE49-F238E27FC236}">
                <a16:creationId xmlns:a16="http://schemas.microsoft.com/office/drawing/2014/main" id="{A559A2D0-6CF4-8225-2175-4671CDA570BF}"/>
              </a:ext>
            </a:extLst>
          </p:cNvPr>
          <p:cNvSpPr txBox="1"/>
          <p:nvPr/>
        </p:nvSpPr>
        <p:spPr>
          <a:xfrm>
            <a:off x="959002" y="4015163"/>
            <a:ext cx="107697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[1,5,1]</a:t>
            </a:r>
          </a:p>
        </p:txBody>
      </p:sp>
      <p:cxnSp>
        <p:nvCxnSpPr>
          <p:cNvPr id="33" name="直接箭头连接符 32">
            <a:extLst>
              <a:ext uri="{FF2B5EF4-FFF2-40B4-BE49-F238E27FC236}">
                <a16:creationId xmlns:a16="http://schemas.microsoft.com/office/drawing/2014/main" id="{C3B37F02-A895-8884-A62C-A9BD1AC791F5}"/>
              </a:ext>
            </a:extLst>
          </p:cNvPr>
          <p:cNvCxnSpPr>
            <a:cxnSpLocks/>
          </p:cNvCxnSpPr>
          <p:nvPr/>
        </p:nvCxnSpPr>
        <p:spPr>
          <a:xfrm>
            <a:off x="2194701" y="4203085"/>
            <a:ext cx="1190936"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E693A57-C464-78C2-00BE-1FD94330FA4B}"/>
              </a:ext>
            </a:extLst>
          </p:cNvPr>
          <p:cNvSpPr txBox="1"/>
          <p:nvPr/>
        </p:nvSpPr>
        <p:spPr>
          <a:xfrm>
            <a:off x="2251684" y="3849723"/>
            <a:ext cx="107697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+1e-5</a:t>
            </a:r>
            <a:endParaRPr lang="zh-CN" altLang="en-US"/>
          </a:p>
        </p:txBody>
      </p:sp>
      <p:sp>
        <p:nvSpPr>
          <p:cNvPr id="37" name="文本框 36">
            <a:extLst>
              <a:ext uri="{FF2B5EF4-FFF2-40B4-BE49-F238E27FC236}">
                <a16:creationId xmlns:a16="http://schemas.microsoft.com/office/drawing/2014/main" id="{1A6F9281-1AF7-05D3-0EBB-6F85FA1842EA}"/>
              </a:ext>
            </a:extLst>
          </p:cNvPr>
          <p:cNvSpPr txBox="1"/>
          <p:nvPr/>
        </p:nvSpPr>
        <p:spPr>
          <a:xfrm>
            <a:off x="3300978" y="4042501"/>
            <a:ext cx="107141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[1,5,1]</a:t>
            </a:r>
            <a:endParaRPr lang="zh-CN" altLang="en-US"/>
          </a:p>
        </p:txBody>
      </p:sp>
      <p:cxnSp>
        <p:nvCxnSpPr>
          <p:cNvPr id="39" name="直接箭头连接符 38">
            <a:extLst>
              <a:ext uri="{FF2B5EF4-FFF2-40B4-BE49-F238E27FC236}">
                <a16:creationId xmlns:a16="http://schemas.microsoft.com/office/drawing/2014/main" id="{BED585B1-4345-EF0D-CD47-86A5D1C59D66}"/>
              </a:ext>
            </a:extLst>
          </p:cNvPr>
          <p:cNvCxnSpPr>
            <a:cxnSpLocks/>
          </p:cNvCxnSpPr>
          <p:nvPr/>
        </p:nvCxnSpPr>
        <p:spPr>
          <a:xfrm>
            <a:off x="4503449" y="4194705"/>
            <a:ext cx="1190936"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939F3A5-FCE1-78EC-6ADE-1E1413DD4C1E}"/>
              </a:ext>
            </a:extLst>
          </p:cNvPr>
          <p:cNvSpPr txBox="1"/>
          <p:nvPr/>
        </p:nvSpPr>
        <p:spPr>
          <a:xfrm>
            <a:off x="4560432" y="3841343"/>
            <a:ext cx="107697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根号</a:t>
            </a:r>
            <a:endParaRPr lang="zh-CN" altLang="en-US"/>
          </a:p>
        </p:txBody>
      </p:sp>
      <p:sp>
        <p:nvSpPr>
          <p:cNvPr id="42" name="文本框 41">
            <a:extLst>
              <a:ext uri="{FF2B5EF4-FFF2-40B4-BE49-F238E27FC236}">
                <a16:creationId xmlns:a16="http://schemas.microsoft.com/office/drawing/2014/main" id="{2EFC9F97-9C3E-458B-AD4A-6834FED7E00C}"/>
              </a:ext>
            </a:extLst>
          </p:cNvPr>
          <p:cNvSpPr txBox="1"/>
          <p:nvPr/>
        </p:nvSpPr>
        <p:spPr>
          <a:xfrm>
            <a:off x="959002" y="4410458"/>
            <a:ext cx="107141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[1,5,1]</a:t>
            </a:r>
            <a:endParaRPr lang="zh-CN" altLang="en-US"/>
          </a:p>
        </p:txBody>
      </p:sp>
      <p:cxnSp>
        <p:nvCxnSpPr>
          <p:cNvPr id="43" name="直接箭头连接符 42">
            <a:extLst>
              <a:ext uri="{FF2B5EF4-FFF2-40B4-BE49-F238E27FC236}">
                <a16:creationId xmlns:a16="http://schemas.microsoft.com/office/drawing/2014/main" id="{32143AD1-618A-8C84-5D70-C5BD461ADB26}"/>
              </a:ext>
            </a:extLst>
          </p:cNvPr>
          <p:cNvCxnSpPr>
            <a:cxnSpLocks/>
          </p:cNvCxnSpPr>
          <p:nvPr/>
        </p:nvCxnSpPr>
        <p:spPr>
          <a:xfrm>
            <a:off x="1804537" y="4595124"/>
            <a:ext cx="376994"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F0DC0BE-10BD-82EC-6719-AD550838096F}"/>
              </a:ext>
            </a:extLst>
          </p:cNvPr>
          <p:cNvCxnSpPr>
            <a:cxnSpLocks/>
            <a:stCxn id="26" idx="2"/>
          </p:cNvCxnSpPr>
          <p:nvPr/>
        </p:nvCxnSpPr>
        <p:spPr>
          <a:xfrm>
            <a:off x="1645949" y="4015163"/>
            <a:ext cx="548752" cy="50208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258103BE-C8D5-5D69-A7AC-00D48B47F6DE}"/>
              </a:ext>
            </a:extLst>
          </p:cNvPr>
          <p:cNvSpPr txBox="1"/>
          <p:nvPr/>
        </p:nvSpPr>
        <p:spPr>
          <a:xfrm>
            <a:off x="1803770" y="4390527"/>
            <a:ext cx="270894"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endParaRPr lang="zh-CN" altLang="en-US"/>
          </a:p>
        </p:txBody>
      </p:sp>
      <p:sp>
        <p:nvSpPr>
          <p:cNvPr id="49" name="文本框 48">
            <a:extLst>
              <a:ext uri="{FF2B5EF4-FFF2-40B4-BE49-F238E27FC236}">
                <a16:creationId xmlns:a16="http://schemas.microsoft.com/office/drawing/2014/main" id="{6D767EE9-29CC-4D3F-240F-A43B91BD57B2}"/>
              </a:ext>
            </a:extLst>
          </p:cNvPr>
          <p:cNvSpPr txBox="1"/>
          <p:nvPr/>
        </p:nvSpPr>
        <p:spPr>
          <a:xfrm>
            <a:off x="2205717" y="4409929"/>
            <a:ext cx="1388849"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[1,5,2048]</a:t>
            </a:r>
            <a:endParaRPr lang="zh-CN" altLang="en-US"/>
          </a:p>
        </p:txBody>
      </p:sp>
    </p:spTree>
    <p:extLst>
      <p:ext uri="{BB962C8B-B14F-4D97-AF65-F5344CB8AC3E}">
        <p14:creationId xmlns:p14="http://schemas.microsoft.com/office/powerpoint/2010/main" val="12237623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8013" y="1014413"/>
            <a:ext cx="5227320" cy="1440180"/>
          </a:xfrm>
          <a:prstGeom prst="rect">
            <a:avLst/>
          </a:prstGeom>
        </p:spPr>
      </p:pic>
      <p:sp>
        <p:nvSpPr>
          <p:cNvPr id="9" name="矩形 8"/>
          <p:cNvSpPr/>
          <p:nvPr/>
        </p:nvSpPr>
        <p:spPr>
          <a:xfrm>
            <a:off x="852043" y="3431286"/>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block(1024 thread)</a:t>
            </a:r>
            <a:endParaRPr lang="zh-CN" altLang="en-US">
              <a:latin typeface="字制区喜脉体" panose="02000603000000000000" pitchFamily="2" charset="-122"/>
              <a:ea typeface="字制区喜脉体" panose="02000603000000000000" pitchFamily="2" charset="-122"/>
            </a:endParaRPr>
          </a:p>
        </p:txBody>
      </p:sp>
      <p:sp>
        <p:nvSpPr>
          <p:cNvPr id="6" name="矩形 5"/>
          <p:cNvSpPr/>
          <p:nvPr/>
        </p:nvSpPr>
        <p:spPr>
          <a:xfrm>
            <a:off x="852043" y="3735451"/>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p:cNvSpPr/>
          <p:nvPr/>
        </p:nvSpPr>
        <p:spPr>
          <a:xfrm>
            <a:off x="852043" y="4082796"/>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矩形 7"/>
          <p:cNvSpPr/>
          <p:nvPr/>
        </p:nvSpPr>
        <p:spPr>
          <a:xfrm>
            <a:off x="852043" y="4386961"/>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852043" y="4734306"/>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234438" y="3062986"/>
            <a:ext cx="76835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pic>
        <p:nvPicPr>
          <p:cNvPr id="1032"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2634" y="571920"/>
            <a:ext cx="5026774" cy="279716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263517" y="1348264"/>
            <a:ext cx="92392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sp>
        <p:nvSpPr>
          <p:cNvPr id="16" name="文本框 15">
            <a:extLst>
              <a:ext uri="{FF2B5EF4-FFF2-40B4-BE49-F238E27FC236}">
                <a16:creationId xmlns:a16="http://schemas.microsoft.com/office/drawing/2014/main" id="{88EC3F04-05F5-7688-C750-9DD8A7CA353D}"/>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RMS_NORM</a:t>
            </a:r>
            <a:r>
              <a:rPr lang="zh-CN" altLang="en-US" sz="2400" b="1">
                <a:latin typeface="字制区喜脉体" panose="02000603000000000000" pitchFamily="2" charset="-122"/>
                <a:ea typeface="字制区喜脉体" panose="02000603000000000000" pitchFamily="2" charset="-122"/>
              </a:rPr>
              <a:t>算子</a:t>
            </a:r>
          </a:p>
        </p:txBody>
      </p:sp>
      <p:sp>
        <p:nvSpPr>
          <p:cNvPr id="17" name="矩形 16">
            <a:extLst>
              <a:ext uri="{FF2B5EF4-FFF2-40B4-BE49-F238E27FC236}">
                <a16:creationId xmlns:a16="http://schemas.microsoft.com/office/drawing/2014/main" id="{630C0AE3-6A5E-4493-DF1D-EAF198CA8EDC}"/>
              </a:ext>
            </a:extLst>
          </p:cNvPr>
          <p:cNvSpPr/>
          <p:nvPr/>
        </p:nvSpPr>
        <p:spPr>
          <a:xfrm>
            <a:off x="2425193" y="1014413"/>
            <a:ext cx="1762760" cy="65786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D934ED52-142F-93AD-F620-555B718606B5}"/>
              </a:ext>
            </a:extLst>
          </p:cNvPr>
          <p:cNvSpPr/>
          <p:nvPr/>
        </p:nvSpPr>
        <p:spPr>
          <a:xfrm>
            <a:off x="852043" y="5792628"/>
            <a:ext cx="10247365" cy="17605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1024 NUMS</a:t>
            </a:r>
            <a:endParaRPr lang="zh-CN" altLang="en-US" b="1">
              <a:latin typeface="字制区喜脉体" panose="02000603000000000000" pitchFamily="2" charset="-122"/>
              <a:ea typeface="字制区喜脉体" panose="02000603000000000000" pitchFamily="2" charset="-122"/>
            </a:endParaRPr>
          </a:p>
        </p:txBody>
      </p:sp>
      <p:sp>
        <p:nvSpPr>
          <p:cNvPr id="18" name="矩形 17">
            <a:extLst>
              <a:ext uri="{FF2B5EF4-FFF2-40B4-BE49-F238E27FC236}">
                <a16:creationId xmlns:a16="http://schemas.microsoft.com/office/drawing/2014/main" id="{B06E7C30-0647-C187-8944-77CD58EFE8AC}"/>
              </a:ext>
            </a:extLst>
          </p:cNvPr>
          <p:cNvSpPr/>
          <p:nvPr/>
        </p:nvSpPr>
        <p:spPr>
          <a:xfrm>
            <a:off x="852043" y="6215062"/>
            <a:ext cx="989457"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WARP</a:t>
            </a:r>
            <a:endParaRPr lang="zh-CN" altLang="en-US" sz="1400" b="1">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82A5FAA0-39BE-9584-5CE8-52A44E9E98BE}"/>
              </a:ext>
            </a:extLst>
          </p:cNvPr>
          <p:cNvSpPr/>
          <p:nvPr/>
        </p:nvSpPr>
        <p:spPr>
          <a:xfrm>
            <a:off x="6579992" y="3634029"/>
            <a:ext cx="4012057"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WARP</a:t>
            </a:r>
            <a:endParaRPr lang="zh-CN" altLang="en-US" sz="1400" b="1">
              <a:latin typeface="字制区喜脉体" panose="02000603000000000000" pitchFamily="2" charset="-122"/>
              <a:ea typeface="字制区喜脉体" panose="02000603000000000000" pitchFamily="2" charset="-122"/>
            </a:endParaRPr>
          </a:p>
        </p:txBody>
      </p:sp>
      <p:cxnSp>
        <p:nvCxnSpPr>
          <p:cNvPr id="20" name="直接箭头连接符 19">
            <a:extLst>
              <a:ext uri="{FF2B5EF4-FFF2-40B4-BE49-F238E27FC236}">
                <a16:creationId xmlns:a16="http://schemas.microsoft.com/office/drawing/2014/main" id="{AA6F71F0-553C-6280-61B2-F32392178345}"/>
              </a:ext>
            </a:extLst>
          </p:cNvPr>
          <p:cNvCxnSpPr>
            <a:cxnSpLocks/>
          </p:cNvCxnSpPr>
          <p:nvPr/>
        </p:nvCxnSpPr>
        <p:spPr>
          <a:xfrm>
            <a:off x="6650182" y="3811194"/>
            <a:ext cx="0" cy="141681"/>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3" name="直接箭头连接符 22">
            <a:extLst>
              <a:ext uri="{FF2B5EF4-FFF2-40B4-BE49-F238E27FC236}">
                <a16:creationId xmlns:a16="http://schemas.microsoft.com/office/drawing/2014/main" id="{CE1BCB3B-1CCD-99F9-9FFA-FC7D61886B94}"/>
              </a:ext>
            </a:extLst>
          </p:cNvPr>
          <p:cNvCxnSpPr>
            <a:cxnSpLocks/>
            <a:stCxn id="19" idx="2"/>
          </p:cNvCxnSpPr>
          <p:nvPr/>
        </p:nvCxnSpPr>
        <p:spPr>
          <a:xfrm flipH="1">
            <a:off x="6650182" y="3811194"/>
            <a:ext cx="1935839" cy="141681"/>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8" name="直接箭头连接符 27">
            <a:extLst>
              <a:ext uri="{FF2B5EF4-FFF2-40B4-BE49-F238E27FC236}">
                <a16:creationId xmlns:a16="http://schemas.microsoft.com/office/drawing/2014/main" id="{0DDC675F-9E4A-107D-2C8B-7E7159A4CD0D}"/>
              </a:ext>
            </a:extLst>
          </p:cNvPr>
          <p:cNvCxnSpPr>
            <a:cxnSpLocks/>
          </p:cNvCxnSpPr>
          <p:nvPr/>
        </p:nvCxnSpPr>
        <p:spPr>
          <a:xfrm>
            <a:off x="6787342" y="3811194"/>
            <a:ext cx="0" cy="141681"/>
          </a:xfrm>
          <a:prstGeom prst="straightConnector1">
            <a:avLst/>
          </a:prstGeom>
          <a:ln w="28575" cmpd="sng">
            <a:solidFill>
              <a:schemeClr val="accent6"/>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3A6764A2-CA35-FF6F-F4EF-17C0814E284F}"/>
              </a:ext>
            </a:extLst>
          </p:cNvPr>
          <p:cNvCxnSpPr>
            <a:cxnSpLocks/>
          </p:cNvCxnSpPr>
          <p:nvPr/>
        </p:nvCxnSpPr>
        <p:spPr>
          <a:xfrm flipH="1">
            <a:off x="6787342" y="3811194"/>
            <a:ext cx="1935839" cy="141681"/>
          </a:xfrm>
          <a:prstGeom prst="straightConnector1">
            <a:avLst/>
          </a:prstGeom>
          <a:ln w="28575" cmpd="sng">
            <a:solidFill>
              <a:schemeClr val="accent6"/>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30" name="矩形 29">
            <a:extLst>
              <a:ext uri="{FF2B5EF4-FFF2-40B4-BE49-F238E27FC236}">
                <a16:creationId xmlns:a16="http://schemas.microsoft.com/office/drawing/2014/main" id="{FA48FDC5-4528-E08E-3F30-F73A0E0DE387}"/>
              </a:ext>
            </a:extLst>
          </p:cNvPr>
          <p:cNvSpPr/>
          <p:nvPr/>
        </p:nvSpPr>
        <p:spPr>
          <a:xfrm>
            <a:off x="6579992" y="4014644"/>
            <a:ext cx="2006030"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16</a:t>
            </a:r>
            <a:endParaRPr lang="zh-CN" altLang="en-US" sz="1400" b="1">
              <a:latin typeface="字制区喜脉体" panose="02000603000000000000" pitchFamily="2" charset="-122"/>
              <a:ea typeface="字制区喜脉体" panose="02000603000000000000" pitchFamily="2" charset="-122"/>
            </a:endParaRPr>
          </a:p>
        </p:txBody>
      </p:sp>
      <p:sp>
        <p:nvSpPr>
          <p:cNvPr id="31" name="矩形 30">
            <a:extLst>
              <a:ext uri="{FF2B5EF4-FFF2-40B4-BE49-F238E27FC236}">
                <a16:creationId xmlns:a16="http://schemas.microsoft.com/office/drawing/2014/main" id="{3D8A411C-7E1F-D4AF-4096-B9A83706BFF9}"/>
              </a:ext>
            </a:extLst>
          </p:cNvPr>
          <p:cNvSpPr/>
          <p:nvPr/>
        </p:nvSpPr>
        <p:spPr>
          <a:xfrm>
            <a:off x="6579990" y="4350426"/>
            <a:ext cx="1005085"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8</a:t>
            </a:r>
            <a:endParaRPr lang="zh-CN" altLang="en-US" sz="1400" b="1">
              <a:latin typeface="字制区喜脉体" panose="02000603000000000000" pitchFamily="2" charset="-122"/>
              <a:ea typeface="字制区喜脉体" panose="02000603000000000000" pitchFamily="2" charset="-122"/>
            </a:endParaRPr>
          </a:p>
        </p:txBody>
      </p:sp>
      <p:sp>
        <p:nvSpPr>
          <p:cNvPr id="32" name="矩形 31">
            <a:extLst>
              <a:ext uri="{FF2B5EF4-FFF2-40B4-BE49-F238E27FC236}">
                <a16:creationId xmlns:a16="http://schemas.microsoft.com/office/drawing/2014/main" id="{FCAB8EDB-4506-A1EC-785F-33B940D3098B}"/>
              </a:ext>
            </a:extLst>
          </p:cNvPr>
          <p:cNvSpPr/>
          <p:nvPr/>
        </p:nvSpPr>
        <p:spPr>
          <a:xfrm>
            <a:off x="6577923" y="4690974"/>
            <a:ext cx="502328"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4</a:t>
            </a:r>
            <a:endParaRPr lang="zh-CN" altLang="en-US" sz="1400" b="1">
              <a:latin typeface="字制区喜脉体" panose="02000603000000000000" pitchFamily="2" charset="-122"/>
              <a:ea typeface="字制区喜脉体" panose="02000603000000000000" pitchFamily="2" charset="-122"/>
            </a:endParaRPr>
          </a:p>
        </p:txBody>
      </p:sp>
      <p:sp>
        <p:nvSpPr>
          <p:cNvPr id="33" name="矩形 32">
            <a:extLst>
              <a:ext uri="{FF2B5EF4-FFF2-40B4-BE49-F238E27FC236}">
                <a16:creationId xmlns:a16="http://schemas.microsoft.com/office/drawing/2014/main" id="{25DFFEBB-2526-E13A-2608-8955DF2E1AC8}"/>
              </a:ext>
            </a:extLst>
          </p:cNvPr>
          <p:cNvSpPr/>
          <p:nvPr/>
        </p:nvSpPr>
        <p:spPr>
          <a:xfrm>
            <a:off x="6577923" y="5026756"/>
            <a:ext cx="249121"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2</a:t>
            </a:r>
            <a:endParaRPr lang="zh-CN" altLang="en-US" sz="1400" b="1">
              <a:latin typeface="字制区喜脉体" panose="02000603000000000000" pitchFamily="2" charset="-122"/>
              <a:ea typeface="字制区喜脉体" panose="02000603000000000000" pitchFamily="2" charset="-122"/>
            </a:endParaRPr>
          </a:p>
        </p:txBody>
      </p:sp>
      <p:sp>
        <p:nvSpPr>
          <p:cNvPr id="34" name="矩形 33">
            <a:extLst>
              <a:ext uri="{FF2B5EF4-FFF2-40B4-BE49-F238E27FC236}">
                <a16:creationId xmlns:a16="http://schemas.microsoft.com/office/drawing/2014/main" id="{7C5D910B-6C37-C127-9E82-DF86D7D3000A}"/>
              </a:ext>
            </a:extLst>
          </p:cNvPr>
          <p:cNvSpPr/>
          <p:nvPr/>
        </p:nvSpPr>
        <p:spPr>
          <a:xfrm>
            <a:off x="6577923" y="5348711"/>
            <a:ext cx="122916" cy="17716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b="1">
                <a:latin typeface="字制区喜脉体" panose="02000603000000000000" pitchFamily="2" charset="-122"/>
                <a:ea typeface="字制区喜脉体" panose="02000603000000000000" pitchFamily="2" charset="-122"/>
              </a:rPr>
              <a:t>1</a:t>
            </a:r>
            <a:endParaRPr lang="zh-CN" altLang="en-US" sz="1400" b="1">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2A9620-58E8-89A0-F3E3-B1E60619907C}"/>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RMS_NORM</a:t>
            </a:r>
            <a:r>
              <a:rPr lang="zh-CN" altLang="en-US" sz="2400" b="1">
                <a:latin typeface="字制区喜脉体" panose="02000603000000000000" pitchFamily="2" charset="-122"/>
                <a:ea typeface="字制区喜脉体" panose="02000603000000000000" pitchFamily="2" charset="-122"/>
              </a:rPr>
              <a:t>算子</a:t>
            </a:r>
          </a:p>
        </p:txBody>
      </p:sp>
      <p:pic>
        <p:nvPicPr>
          <p:cNvPr id="6" name="图片 5">
            <a:extLst>
              <a:ext uri="{FF2B5EF4-FFF2-40B4-BE49-F238E27FC236}">
                <a16:creationId xmlns:a16="http://schemas.microsoft.com/office/drawing/2014/main" id="{67381BD3-7ABD-0CB8-C20C-BE9D64E6A380}"/>
              </a:ext>
            </a:extLst>
          </p:cNvPr>
          <p:cNvPicPr>
            <a:picLocks noChangeAspect="1"/>
          </p:cNvPicPr>
          <p:nvPr/>
        </p:nvPicPr>
        <p:blipFill>
          <a:blip r:embed="rId2"/>
          <a:stretch>
            <a:fillRect/>
          </a:stretch>
        </p:blipFill>
        <p:spPr>
          <a:xfrm>
            <a:off x="418473" y="747684"/>
            <a:ext cx="7307222" cy="5760720"/>
          </a:xfrm>
          <a:prstGeom prst="rect">
            <a:avLst/>
          </a:prstGeom>
        </p:spPr>
      </p:pic>
      <p:sp>
        <p:nvSpPr>
          <p:cNvPr id="7" name="矩形 6">
            <a:extLst>
              <a:ext uri="{FF2B5EF4-FFF2-40B4-BE49-F238E27FC236}">
                <a16:creationId xmlns:a16="http://schemas.microsoft.com/office/drawing/2014/main" id="{10957A00-084C-FED3-6CF7-6423E6651087}"/>
              </a:ext>
            </a:extLst>
          </p:cNvPr>
          <p:cNvSpPr/>
          <p:nvPr/>
        </p:nvSpPr>
        <p:spPr>
          <a:xfrm>
            <a:off x="653410" y="1912492"/>
            <a:ext cx="4046605" cy="784988"/>
          </a:xfrm>
          <a:prstGeom prst="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矩形 7">
            <a:extLst>
              <a:ext uri="{FF2B5EF4-FFF2-40B4-BE49-F238E27FC236}">
                <a16:creationId xmlns:a16="http://schemas.microsoft.com/office/drawing/2014/main" id="{7FB6BBD3-2B33-7FB5-2C24-F4F120929F19}"/>
              </a:ext>
            </a:extLst>
          </p:cNvPr>
          <p:cNvSpPr/>
          <p:nvPr/>
        </p:nvSpPr>
        <p:spPr>
          <a:xfrm>
            <a:off x="750946" y="5738656"/>
            <a:ext cx="4046605" cy="598136"/>
          </a:xfrm>
          <a:prstGeom prst="rect">
            <a:avLst/>
          </a:prstGeom>
          <a:noFill/>
          <a:ln w="2540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33B5EBBC-F816-BA77-A3B0-26C3A865329E}"/>
              </a:ext>
            </a:extLst>
          </p:cNvPr>
          <p:cNvSpPr txBox="1"/>
          <p:nvPr/>
        </p:nvSpPr>
        <p:spPr>
          <a:xfrm>
            <a:off x="5150138" y="1801368"/>
            <a:ext cx="2350008" cy="1200329"/>
          </a:xfrm>
          <a:prstGeom prst="rect">
            <a:avLst/>
          </a:prstGeom>
          <a:noFill/>
        </p:spPr>
        <p:txBody>
          <a:bodyPr wrap="square" rtlCol="0">
            <a:spAutoFit/>
          </a:bodyPr>
          <a:lstStyle/>
          <a:p>
            <a:r>
              <a:rPr lang="zh-CN" altLang="en-US">
                <a:solidFill>
                  <a:srgbClr val="FF0000"/>
                </a:solidFill>
                <a:latin typeface="字制区喜脉体" panose="02000603000000000000" pitchFamily="2" charset="-122"/>
                <a:ea typeface="字制区喜脉体" panose="02000603000000000000" pitchFamily="2" charset="-122"/>
              </a:rPr>
              <a:t>无论</a:t>
            </a:r>
            <a:r>
              <a:rPr lang="en-US" altLang="zh-CN">
                <a:solidFill>
                  <a:srgbClr val="FF0000"/>
                </a:solidFill>
                <a:latin typeface="字制区喜脉体" panose="02000603000000000000" pitchFamily="2" charset="-122"/>
                <a:ea typeface="字制区喜脉体" panose="02000603000000000000" pitchFamily="2" charset="-122"/>
              </a:rPr>
              <a:t>Tensor</a:t>
            </a:r>
            <a:r>
              <a:rPr lang="zh-CN" altLang="en-US">
                <a:solidFill>
                  <a:srgbClr val="FF0000"/>
                </a:solidFill>
                <a:latin typeface="字制区喜脉体" panose="02000603000000000000" pitchFamily="2" charset="-122"/>
                <a:ea typeface="字制区喜脉体" panose="02000603000000000000" pitchFamily="2" charset="-122"/>
              </a:rPr>
              <a:t>的维度是多少都会变成</a:t>
            </a:r>
            <a:r>
              <a:rPr lang="en-US" altLang="zh-CN">
                <a:solidFill>
                  <a:srgbClr val="FF0000"/>
                </a:solidFill>
                <a:latin typeface="字制区喜脉体" panose="02000603000000000000" pitchFamily="2" charset="-122"/>
                <a:ea typeface="字制区喜脉体" panose="02000603000000000000" pitchFamily="2" charset="-122"/>
              </a:rPr>
              <a:t>1024</a:t>
            </a:r>
            <a:r>
              <a:rPr lang="zh-CN" altLang="en-US">
                <a:solidFill>
                  <a:srgbClr val="FF0000"/>
                </a:solidFill>
                <a:latin typeface="字制区喜脉体" panose="02000603000000000000" pitchFamily="2" charset="-122"/>
                <a:ea typeface="字制区喜脉体" panose="02000603000000000000" pitchFamily="2" charset="-122"/>
              </a:rPr>
              <a:t>，而下面的代码就是为了处理</a:t>
            </a:r>
            <a:r>
              <a:rPr lang="en-US" altLang="zh-CN">
                <a:solidFill>
                  <a:srgbClr val="FF0000"/>
                </a:solidFill>
                <a:latin typeface="字制区喜脉体" panose="02000603000000000000" pitchFamily="2" charset="-122"/>
                <a:ea typeface="字制区喜脉体" panose="02000603000000000000" pitchFamily="2" charset="-122"/>
              </a:rPr>
              <a:t>1024</a:t>
            </a:r>
            <a:r>
              <a:rPr lang="zh-CN" altLang="en-US">
                <a:solidFill>
                  <a:srgbClr val="FF0000"/>
                </a:solidFill>
                <a:latin typeface="字制区喜脉体" panose="02000603000000000000" pitchFamily="2" charset="-122"/>
                <a:ea typeface="字制区喜脉体" panose="02000603000000000000" pitchFamily="2" charset="-122"/>
              </a:rPr>
              <a:t>个数的规约</a:t>
            </a:r>
          </a:p>
        </p:txBody>
      </p:sp>
    </p:spTree>
    <p:extLst>
      <p:ext uri="{BB962C8B-B14F-4D97-AF65-F5344CB8AC3E}">
        <p14:creationId xmlns:p14="http://schemas.microsoft.com/office/powerpoint/2010/main" val="31965781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3434E-2ACF-9FAE-6867-67A01D2014E0}"/>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E6F3FA0-6F19-1CA6-9F2A-28005614FF19}"/>
              </a:ext>
            </a:extLst>
          </p:cNvPr>
          <p:cNvSpPr txBox="1"/>
          <p:nvPr/>
        </p:nvSpPr>
        <p:spPr>
          <a:xfrm>
            <a:off x="8355711" y="6453251"/>
            <a:ext cx="3696081"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Python</a:t>
            </a:r>
            <a:r>
              <a:rPr lang="zh-CN" altLang="en-US" sz="1600">
                <a:latin typeface="字制区喜脉体" panose="02000603000000000000" pitchFamily="2" charset="-122"/>
                <a:ea typeface="字制区喜脉体" panose="02000603000000000000" pitchFamily="2" charset="-122"/>
                <a:hlinkClick r:id="rId2"/>
              </a:rPr>
              <a:t>入门教程</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五</a:t>
            </a:r>
            <a:r>
              <a:rPr lang="en-US" altLang="zh-CN" sz="1600">
                <a:latin typeface="字制区喜脉体" panose="02000603000000000000" pitchFamily="2" charset="-122"/>
                <a:ea typeface="字制区喜脉体" panose="02000603000000000000" pitchFamily="2" charset="-122"/>
                <a:hlinkClick r:id="rId2"/>
              </a:rPr>
              <a:t>):Numpy</a:t>
            </a:r>
            <a:r>
              <a:rPr lang="zh-CN" altLang="en-US" sz="1600">
                <a:latin typeface="字制区喜脉体" panose="02000603000000000000" pitchFamily="2" charset="-122"/>
                <a:ea typeface="字制区喜脉体" panose="02000603000000000000" pitchFamily="2" charset="-122"/>
                <a:hlinkClick r:id="rId2"/>
              </a:rPr>
              <a:t>计算之广播</a:t>
            </a:r>
          </a:p>
        </p:txBody>
      </p:sp>
      <p:sp>
        <p:nvSpPr>
          <p:cNvPr id="2" name="文本框 1">
            <a:extLst>
              <a:ext uri="{FF2B5EF4-FFF2-40B4-BE49-F238E27FC236}">
                <a16:creationId xmlns:a16="http://schemas.microsoft.com/office/drawing/2014/main" id="{1E293C0C-A518-4E7B-FE53-E265248317A1}"/>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a:t>
            </a:r>
            <a:r>
              <a:rPr lang="zh-CN" altLang="en-US" sz="2400" b="1">
                <a:latin typeface="字制区喜脉体" panose="02000603000000000000" pitchFamily="2" charset="-122"/>
                <a:ea typeface="字制区喜脉体" panose="02000603000000000000" pitchFamily="2" charset="-122"/>
              </a:rPr>
              <a:t>算子</a:t>
            </a:r>
          </a:p>
        </p:txBody>
      </p:sp>
      <p:pic>
        <p:nvPicPr>
          <p:cNvPr id="20" name="图片 19">
            <a:extLst>
              <a:ext uri="{FF2B5EF4-FFF2-40B4-BE49-F238E27FC236}">
                <a16:creationId xmlns:a16="http://schemas.microsoft.com/office/drawing/2014/main" id="{2BA73EB0-D8A5-F088-9B3D-FEC7EA0A2A9D}"/>
              </a:ext>
            </a:extLst>
          </p:cNvPr>
          <p:cNvPicPr>
            <a:picLocks noChangeAspect="1"/>
          </p:cNvPicPr>
          <p:nvPr/>
        </p:nvPicPr>
        <p:blipFill>
          <a:blip r:embed="rId3"/>
          <a:stretch>
            <a:fillRect/>
          </a:stretch>
        </p:blipFill>
        <p:spPr>
          <a:xfrm>
            <a:off x="411378" y="760020"/>
            <a:ext cx="2571429" cy="1857143"/>
          </a:xfrm>
          <a:prstGeom prst="rect">
            <a:avLst/>
          </a:prstGeom>
        </p:spPr>
      </p:pic>
      <p:pic>
        <p:nvPicPr>
          <p:cNvPr id="4" name="图片 3">
            <a:extLst>
              <a:ext uri="{FF2B5EF4-FFF2-40B4-BE49-F238E27FC236}">
                <a16:creationId xmlns:a16="http://schemas.microsoft.com/office/drawing/2014/main" id="{1E91748D-BCDF-D126-6B75-FC44BD6B4962}"/>
              </a:ext>
            </a:extLst>
          </p:cNvPr>
          <p:cNvPicPr>
            <a:picLocks noChangeAspect="1"/>
          </p:cNvPicPr>
          <p:nvPr/>
        </p:nvPicPr>
        <p:blipFill>
          <a:blip r:embed="rId4"/>
          <a:stretch>
            <a:fillRect/>
          </a:stretch>
        </p:blipFill>
        <p:spPr>
          <a:xfrm>
            <a:off x="3271757" y="378992"/>
            <a:ext cx="1771429" cy="1400000"/>
          </a:xfrm>
          <a:prstGeom prst="rect">
            <a:avLst/>
          </a:prstGeom>
        </p:spPr>
      </p:pic>
      <p:pic>
        <p:nvPicPr>
          <p:cNvPr id="22" name="图片 21">
            <a:extLst>
              <a:ext uri="{FF2B5EF4-FFF2-40B4-BE49-F238E27FC236}">
                <a16:creationId xmlns:a16="http://schemas.microsoft.com/office/drawing/2014/main" id="{5B7A822B-7296-9F49-5FA2-F8ED9B6A7944}"/>
              </a:ext>
            </a:extLst>
          </p:cNvPr>
          <p:cNvPicPr>
            <a:picLocks noChangeAspect="1"/>
          </p:cNvPicPr>
          <p:nvPr/>
        </p:nvPicPr>
        <p:blipFill>
          <a:blip r:embed="rId5"/>
          <a:stretch>
            <a:fillRect/>
          </a:stretch>
        </p:blipFill>
        <p:spPr>
          <a:xfrm>
            <a:off x="3271757" y="1979068"/>
            <a:ext cx="2171429" cy="1276190"/>
          </a:xfrm>
          <a:prstGeom prst="rect">
            <a:avLst/>
          </a:prstGeom>
        </p:spPr>
      </p:pic>
      <p:cxnSp>
        <p:nvCxnSpPr>
          <p:cNvPr id="23" name="直接箭头连接符 22">
            <a:extLst>
              <a:ext uri="{FF2B5EF4-FFF2-40B4-BE49-F238E27FC236}">
                <a16:creationId xmlns:a16="http://schemas.microsoft.com/office/drawing/2014/main" id="{0831D041-3688-ED17-F1A2-D5544C3EDE19}"/>
              </a:ext>
            </a:extLst>
          </p:cNvPr>
          <p:cNvCxnSpPr>
            <a:cxnSpLocks/>
          </p:cNvCxnSpPr>
          <p:nvPr/>
        </p:nvCxnSpPr>
        <p:spPr>
          <a:xfrm flipV="1">
            <a:off x="1728216" y="548640"/>
            <a:ext cx="1543541" cy="1847088"/>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6" name="直接箭头连接符 25">
            <a:extLst>
              <a:ext uri="{FF2B5EF4-FFF2-40B4-BE49-F238E27FC236}">
                <a16:creationId xmlns:a16="http://schemas.microsoft.com/office/drawing/2014/main" id="{8D627E6C-34B1-6B6A-FF4C-A64D474F7735}"/>
              </a:ext>
            </a:extLst>
          </p:cNvPr>
          <p:cNvCxnSpPr>
            <a:cxnSpLocks/>
          </p:cNvCxnSpPr>
          <p:nvPr/>
        </p:nvCxnSpPr>
        <p:spPr>
          <a:xfrm flipV="1">
            <a:off x="1728216" y="2048256"/>
            <a:ext cx="1543541" cy="463169"/>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pic>
        <p:nvPicPr>
          <p:cNvPr id="31" name="图片 30">
            <a:extLst>
              <a:ext uri="{FF2B5EF4-FFF2-40B4-BE49-F238E27FC236}">
                <a16:creationId xmlns:a16="http://schemas.microsoft.com/office/drawing/2014/main" id="{A1F0325B-553F-3F3F-DBEF-277C0EFCE9A1}"/>
              </a:ext>
            </a:extLst>
          </p:cNvPr>
          <p:cNvPicPr>
            <a:picLocks noChangeAspect="1"/>
          </p:cNvPicPr>
          <p:nvPr/>
        </p:nvPicPr>
        <p:blipFill>
          <a:blip r:embed="rId6"/>
          <a:stretch>
            <a:fillRect/>
          </a:stretch>
        </p:blipFill>
        <p:spPr>
          <a:xfrm>
            <a:off x="411378" y="3609909"/>
            <a:ext cx="5989422" cy="2608996"/>
          </a:xfrm>
          <a:prstGeom prst="rect">
            <a:avLst/>
          </a:prstGeom>
        </p:spPr>
      </p:pic>
      <p:sp>
        <p:nvSpPr>
          <p:cNvPr id="32" name="文本框 31">
            <a:extLst>
              <a:ext uri="{FF2B5EF4-FFF2-40B4-BE49-F238E27FC236}">
                <a16:creationId xmlns:a16="http://schemas.microsoft.com/office/drawing/2014/main" id="{D9904041-FD1E-7A2E-85A3-01053903BB6F}"/>
              </a:ext>
            </a:extLst>
          </p:cNvPr>
          <p:cNvSpPr txBox="1"/>
          <p:nvPr/>
        </p:nvSpPr>
        <p:spPr>
          <a:xfrm>
            <a:off x="5244084" y="4626864"/>
            <a:ext cx="4530852" cy="369332"/>
          </a:xfrm>
          <a:prstGeom prst="rect">
            <a:avLst/>
          </a:prstGeom>
          <a:noFill/>
        </p:spPr>
        <p:txBody>
          <a:bodyPr wrap="square" rtlCol="0">
            <a:spAutoFit/>
          </a:bodyPr>
          <a:lstStyle/>
          <a:p>
            <a:r>
              <a:rPr lang="en-US" altLang="zh-CN">
                <a:solidFill>
                  <a:srgbClr val="FF0000"/>
                </a:solidFill>
                <a:latin typeface="字制区喜脉体" panose="02000603000000000000" pitchFamily="2" charset="-122"/>
                <a:ea typeface="字制区喜脉体" panose="02000603000000000000" pitchFamily="2" charset="-122"/>
              </a:rPr>
              <a:t>Llama.cpp</a:t>
            </a:r>
            <a:r>
              <a:rPr lang="zh-CN" altLang="en-US">
                <a:solidFill>
                  <a:srgbClr val="FF0000"/>
                </a:solidFill>
                <a:latin typeface="字制区喜脉体" panose="02000603000000000000" pitchFamily="2" charset="-122"/>
                <a:ea typeface="字制区喜脉体" panose="02000603000000000000" pitchFamily="2" charset="-122"/>
              </a:rPr>
              <a:t>不需要补</a:t>
            </a:r>
            <a:r>
              <a:rPr lang="en-US" altLang="zh-CN">
                <a:solidFill>
                  <a:srgbClr val="FF0000"/>
                </a:solidFill>
                <a:latin typeface="字制区喜脉体" panose="02000603000000000000" pitchFamily="2" charset="-122"/>
                <a:ea typeface="字制区喜脉体" panose="02000603000000000000" pitchFamily="2" charset="-122"/>
              </a:rPr>
              <a:t>1</a:t>
            </a:r>
            <a:r>
              <a:rPr lang="zh-CN" altLang="en-US">
                <a:solidFill>
                  <a:srgbClr val="FF0000"/>
                </a:solidFill>
                <a:latin typeface="字制区喜脉体" panose="02000603000000000000" pitchFamily="2" charset="-122"/>
                <a:ea typeface="字制区喜脉体" panose="02000603000000000000" pitchFamily="2" charset="-122"/>
              </a:rPr>
              <a:t>，因为本身就是</a:t>
            </a:r>
            <a:r>
              <a:rPr lang="en-US" altLang="zh-CN">
                <a:solidFill>
                  <a:srgbClr val="FF0000"/>
                </a:solidFill>
                <a:latin typeface="字制区喜脉体" panose="02000603000000000000" pitchFamily="2" charset="-122"/>
                <a:ea typeface="字制区喜脉体" panose="02000603000000000000" pitchFamily="2" charset="-122"/>
              </a:rPr>
              <a:t>1</a:t>
            </a:r>
            <a:endParaRPr lang="zh-CN" altLang="en-US">
              <a:solidFill>
                <a:srgbClr val="FF0000"/>
              </a:solidFill>
              <a:latin typeface="字制区喜脉体" panose="02000603000000000000" pitchFamily="2" charset="-122"/>
              <a:ea typeface="字制区喜脉体" panose="02000603000000000000" pitchFamily="2" charset="-122"/>
            </a:endParaRPr>
          </a:p>
        </p:txBody>
      </p:sp>
      <p:sp>
        <p:nvSpPr>
          <p:cNvPr id="33" name="文本框 32">
            <a:extLst>
              <a:ext uri="{FF2B5EF4-FFF2-40B4-BE49-F238E27FC236}">
                <a16:creationId xmlns:a16="http://schemas.microsoft.com/office/drawing/2014/main" id="{DDA34756-8FBE-2AE1-743B-ADD8F2F6BA62}"/>
              </a:ext>
            </a:extLst>
          </p:cNvPr>
          <p:cNvSpPr txBox="1"/>
          <p:nvPr/>
        </p:nvSpPr>
        <p:spPr>
          <a:xfrm>
            <a:off x="6501384" y="5129577"/>
            <a:ext cx="4530852" cy="369332"/>
          </a:xfrm>
          <a:prstGeom prst="rect">
            <a:avLst/>
          </a:prstGeom>
          <a:noFill/>
        </p:spPr>
        <p:txBody>
          <a:bodyPr wrap="square" rtlCol="0">
            <a:spAutoFit/>
          </a:bodyPr>
          <a:lstStyle/>
          <a:p>
            <a:r>
              <a:rPr lang="zh-CN" altLang="en-US">
                <a:solidFill>
                  <a:srgbClr val="FF0000"/>
                </a:solidFill>
                <a:latin typeface="字制区喜脉体" panose="02000603000000000000" pitchFamily="2" charset="-122"/>
                <a:ea typeface="字制区喜脉体" panose="02000603000000000000" pitchFamily="2" charset="-122"/>
              </a:rPr>
              <a:t>不可以扩展，因为没有为其预留扩展的空间</a:t>
            </a:r>
          </a:p>
        </p:txBody>
      </p:sp>
    </p:spTree>
    <p:extLst>
      <p:ext uri="{BB962C8B-B14F-4D97-AF65-F5344CB8AC3E}">
        <p14:creationId xmlns:p14="http://schemas.microsoft.com/office/powerpoint/2010/main" val="37595282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F924F4A-85DF-003A-D434-66E03C923954}"/>
              </a:ext>
            </a:extLst>
          </p:cNvPr>
          <p:cNvPicPr>
            <a:picLocks noChangeAspect="1"/>
          </p:cNvPicPr>
          <p:nvPr/>
        </p:nvPicPr>
        <p:blipFill>
          <a:blip r:embed="rId2"/>
          <a:stretch>
            <a:fillRect/>
          </a:stretch>
        </p:blipFill>
        <p:spPr>
          <a:xfrm>
            <a:off x="483176" y="694944"/>
            <a:ext cx="5972488" cy="6023473"/>
          </a:xfrm>
          <a:prstGeom prst="rect">
            <a:avLst/>
          </a:prstGeom>
        </p:spPr>
      </p:pic>
      <p:sp>
        <p:nvSpPr>
          <p:cNvPr id="8" name="文本框 7">
            <a:extLst>
              <a:ext uri="{FF2B5EF4-FFF2-40B4-BE49-F238E27FC236}">
                <a16:creationId xmlns:a16="http://schemas.microsoft.com/office/drawing/2014/main" id="{48CA1842-2427-C3DB-2AAD-7C4817B27126}"/>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a:t>
            </a:r>
            <a:r>
              <a:rPr lang="zh-CN" altLang="en-US" sz="2400" b="1">
                <a:latin typeface="字制区喜脉体" panose="02000603000000000000" pitchFamily="2" charset="-122"/>
                <a:ea typeface="字制区喜脉体" panose="02000603000000000000" pitchFamily="2" charset="-122"/>
              </a:rPr>
              <a:t>算子</a:t>
            </a:r>
          </a:p>
        </p:txBody>
      </p:sp>
      <p:sp>
        <p:nvSpPr>
          <p:cNvPr id="11" name="文本框 10">
            <a:extLst>
              <a:ext uri="{FF2B5EF4-FFF2-40B4-BE49-F238E27FC236}">
                <a16:creationId xmlns:a16="http://schemas.microsoft.com/office/drawing/2014/main" id="{AB708B81-9154-13B3-7E0F-FEE18D9CA769}"/>
              </a:ext>
            </a:extLst>
          </p:cNvPr>
          <p:cNvSpPr txBox="1"/>
          <p:nvPr/>
        </p:nvSpPr>
        <p:spPr>
          <a:xfrm>
            <a:off x="7834815" y="1770302"/>
            <a:ext cx="2186085"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[5,2,3,1] * [5,2,1,1] </a:t>
            </a:r>
            <a:endParaRPr lang="zh-CN" altLang="en-US">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B2CD56C8-EFC2-5D33-B7F7-F15A0FFEB1EC}"/>
              </a:ext>
            </a:extLst>
          </p:cNvPr>
          <p:cNvSpPr txBox="1"/>
          <p:nvPr/>
        </p:nvSpPr>
        <p:spPr>
          <a:xfrm>
            <a:off x="7697655" y="2418891"/>
            <a:ext cx="247573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[10,3,1,1] * [10,1,1,1] </a:t>
            </a:r>
            <a:endParaRPr lang="zh-CN" altLang="en-US">
              <a:latin typeface="字制区喜脉体" panose="02000603000000000000" pitchFamily="2" charset="-122"/>
              <a:ea typeface="字制区喜脉体" panose="02000603000000000000" pitchFamily="2" charset="-122"/>
            </a:endParaRPr>
          </a:p>
        </p:txBody>
      </p:sp>
      <p:cxnSp>
        <p:nvCxnSpPr>
          <p:cNvPr id="15" name="直接箭头连接符 14">
            <a:extLst>
              <a:ext uri="{FF2B5EF4-FFF2-40B4-BE49-F238E27FC236}">
                <a16:creationId xmlns:a16="http://schemas.microsoft.com/office/drawing/2014/main" id="{F59EAFF3-D755-47A1-CBBF-1BA5758C9028}"/>
              </a:ext>
            </a:extLst>
          </p:cNvPr>
          <p:cNvCxnSpPr>
            <a:endCxn id="13" idx="0"/>
          </p:cNvCxnSpPr>
          <p:nvPr/>
        </p:nvCxnSpPr>
        <p:spPr>
          <a:xfrm>
            <a:off x="8935524" y="2139634"/>
            <a:ext cx="0" cy="27925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C64868B-B7D3-C7B4-F5E9-C5D47BD240BF}"/>
              </a:ext>
            </a:extLst>
          </p:cNvPr>
          <p:cNvSpPr txBox="1"/>
          <p:nvPr/>
        </p:nvSpPr>
        <p:spPr>
          <a:xfrm>
            <a:off x="7397774" y="1306379"/>
            <a:ext cx="3271557" cy="369332"/>
          </a:xfrm>
          <a:prstGeom prst="rect">
            <a:avLst/>
          </a:prstGeom>
          <a:noFill/>
        </p:spPr>
        <p:txBody>
          <a:bodyPr wrap="square">
            <a:spAutoFit/>
          </a:bodyPr>
          <a:lstStyle/>
          <a:p>
            <a:r>
              <a:rPr lang="zh-CN" altLang="en-US" b="0" i="0">
                <a:effectLst/>
                <a:latin typeface="字制区喜脉体" panose="02000603000000000000" pitchFamily="2" charset="-122"/>
                <a:ea typeface="字制区喜脉体" panose="02000603000000000000" pitchFamily="2" charset="-122"/>
              </a:rPr>
              <a:t>折叠维度直到第一个广播维度</a:t>
            </a:r>
            <a:endParaRPr lang="zh-CN" altLang="en-US">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B1AA9105-63B7-1EFF-AC0A-89F1E21CA756}"/>
              </a:ext>
            </a:extLst>
          </p:cNvPr>
          <p:cNvSpPr txBox="1"/>
          <p:nvPr/>
        </p:nvSpPr>
        <p:spPr>
          <a:xfrm>
            <a:off x="7862247" y="3239438"/>
            <a:ext cx="2186085"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[5,2,3,5] * [5,2,3,1] </a:t>
            </a:r>
            <a:endParaRPr lang="zh-CN" altLang="en-US">
              <a:latin typeface="字制区喜脉体" panose="02000603000000000000" pitchFamily="2" charset="-122"/>
              <a:ea typeface="字制区喜脉体" panose="02000603000000000000" pitchFamily="2" charset="-122"/>
            </a:endParaRPr>
          </a:p>
        </p:txBody>
      </p:sp>
      <p:sp>
        <p:nvSpPr>
          <p:cNvPr id="4" name="文本框 3">
            <a:extLst>
              <a:ext uri="{FF2B5EF4-FFF2-40B4-BE49-F238E27FC236}">
                <a16:creationId xmlns:a16="http://schemas.microsoft.com/office/drawing/2014/main" id="{1AABD107-F81D-2C5C-3F10-1FACDC8D334A}"/>
              </a:ext>
            </a:extLst>
          </p:cNvPr>
          <p:cNvSpPr txBox="1"/>
          <p:nvPr/>
        </p:nvSpPr>
        <p:spPr>
          <a:xfrm>
            <a:off x="7725087" y="3888027"/>
            <a:ext cx="247573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[30,5,1,1] * [30,1,1,1] </a:t>
            </a:r>
            <a:endParaRPr lang="zh-CN" altLang="en-US">
              <a:latin typeface="字制区喜脉体" panose="02000603000000000000" pitchFamily="2" charset="-122"/>
              <a:ea typeface="字制区喜脉体" panose="02000603000000000000" pitchFamily="2" charset="-122"/>
            </a:endParaRPr>
          </a:p>
        </p:txBody>
      </p:sp>
      <p:cxnSp>
        <p:nvCxnSpPr>
          <p:cNvPr id="5" name="直接箭头连接符 4">
            <a:extLst>
              <a:ext uri="{FF2B5EF4-FFF2-40B4-BE49-F238E27FC236}">
                <a16:creationId xmlns:a16="http://schemas.microsoft.com/office/drawing/2014/main" id="{DFDB3042-2DBE-B8A1-C82B-EA90BA10D38B}"/>
              </a:ext>
            </a:extLst>
          </p:cNvPr>
          <p:cNvCxnSpPr>
            <a:endCxn id="4" idx="0"/>
          </p:cNvCxnSpPr>
          <p:nvPr/>
        </p:nvCxnSpPr>
        <p:spPr>
          <a:xfrm>
            <a:off x="8962956" y="3608770"/>
            <a:ext cx="0" cy="27925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AA57C0B-F814-2528-C5D2-474E3194EB40}"/>
              </a:ext>
            </a:extLst>
          </p:cNvPr>
          <p:cNvSpPr txBox="1"/>
          <p:nvPr/>
        </p:nvSpPr>
        <p:spPr>
          <a:xfrm>
            <a:off x="7869913" y="4815873"/>
            <a:ext cx="2186085"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[5,2,3,5] * [5,2,1,1] </a:t>
            </a: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BFBBC3B2-465F-A16E-154C-678689AB6A7D}"/>
              </a:ext>
            </a:extLst>
          </p:cNvPr>
          <p:cNvSpPr txBox="1"/>
          <p:nvPr/>
        </p:nvSpPr>
        <p:spPr>
          <a:xfrm>
            <a:off x="7732753" y="5464462"/>
            <a:ext cx="247573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[10,3,5,1] * [10,1,1,1] </a:t>
            </a:r>
            <a:endParaRPr lang="zh-CN" altLang="en-US">
              <a:latin typeface="字制区喜脉体" panose="02000603000000000000" pitchFamily="2" charset="-122"/>
              <a:ea typeface="字制区喜脉体" panose="02000603000000000000" pitchFamily="2" charset="-122"/>
            </a:endParaRPr>
          </a:p>
        </p:txBody>
      </p:sp>
      <p:cxnSp>
        <p:nvCxnSpPr>
          <p:cNvPr id="10" name="直接箭头连接符 9">
            <a:extLst>
              <a:ext uri="{FF2B5EF4-FFF2-40B4-BE49-F238E27FC236}">
                <a16:creationId xmlns:a16="http://schemas.microsoft.com/office/drawing/2014/main" id="{32A685D2-987A-14AE-70B4-5300F8A6D0B2}"/>
              </a:ext>
            </a:extLst>
          </p:cNvPr>
          <p:cNvCxnSpPr>
            <a:endCxn id="9" idx="0"/>
          </p:cNvCxnSpPr>
          <p:nvPr/>
        </p:nvCxnSpPr>
        <p:spPr>
          <a:xfrm>
            <a:off x="8970622" y="5185205"/>
            <a:ext cx="0" cy="27925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1411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850958" y="3431857"/>
            <a:ext cx="2394211" cy="64516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block_size [128, 1, 1]</a:t>
            </a:r>
          </a:p>
          <a:p>
            <a:r>
              <a:rPr lang="en-US" altLang="zh-CN">
                <a:latin typeface="字制区喜脉体" panose="02000603000000000000" pitchFamily="2" charset="-122"/>
                <a:ea typeface="字制区喜脉体" panose="02000603000000000000" pitchFamily="2" charset="-122"/>
              </a:rPr>
              <a:t>grid_size [8, 5, 1]</a:t>
            </a:r>
          </a:p>
        </p:txBody>
      </p:sp>
      <p:pic>
        <p:nvPicPr>
          <p:cNvPr id="12" name="图片 11"/>
          <p:cNvPicPr>
            <a:picLocks noChangeAspect="1"/>
          </p:cNvPicPr>
          <p:nvPr/>
        </p:nvPicPr>
        <p:blipFill>
          <a:blip r:embed="rId2"/>
          <a:stretch>
            <a:fillRect/>
          </a:stretch>
        </p:blipFill>
        <p:spPr>
          <a:xfrm>
            <a:off x="376902" y="814387"/>
            <a:ext cx="6393815" cy="5229225"/>
          </a:xfrm>
          <a:prstGeom prst="rect">
            <a:avLst/>
          </a:prstGeom>
        </p:spPr>
      </p:pic>
      <p:sp>
        <p:nvSpPr>
          <p:cNvPr id="13" name="矩形 12"/>
          <p:cNvSpPr/>
          <p:nvPr/>
        </p:nvSpPr>
        <p:spPr>
          <a:xfrm>
            <a:off x="609312" y="1908492"/>
            <a:ext cx="3772535" cy="65786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nvSpPr>
        <p:spPr>
          <a:xfrm>
            <a:off x="4515197" y="1908492"/>
            <a:ext cx="2012315" cy="645160"/>
          </a:xfrm>
          <a:prstGeom prst="rect">
            <a:avLst/>
          </a:prstGeom>
          <a:noFill/>
        </p:spPr>
        <p:txBody>
          <a:bodyPr wrap="square" rtlCol="0">
            <a:spAutoFit/>
          </a:bodyPr>
          <a:lstStyle/>
          <a:p>
            <a:r>
              <a:rPr lang="en-US" altLang="zh-CN" b="1">
                <a:solidFill>
                  <a:srgbClr val="FF0000"/>
                </a:solidFill>
                <a:latin typeface="字制区喜脉体" panose="02000603000000000000" pitchFamily="2" charset="-122"/>
                <a:ea typeface="字制区喜脉体" panose="02000603000000000000" pitchFamily="2" charset="-122"/>
              </a:rPr>
              <a:t>block</a:t>
            </a:r>
            <a:r>
              <a:rPr lang="zh-CN" altLang="en-US" b="1">
                <a:solidFill>
                  <a:srgbClr val="FF0000"/>
                </a:solidFill>
                <a:latin typeface="字制区喜脉体" panose="02000603000000000000" pitchFamily="2" charset="-122"/>
                <a:ea typeface="字制区喜脉体" panose="02000603000000000000" pitchFamily="2" charset="-122"/>
              </a:rPr>
              <a:t>和</a:t>
            </a:r>
            <a:r>
              <a:rPr lang="en-US" altLang="zh-CN" b="1">
                <a:solidFill>
                  <a:srgbClr val="FF0000"/>
                </a:solidFill>
                <a:latin typeface="字制区喜脉体" panose="02000603000000000000" pitchFamily="2" charset="-122"/>
                <a:ea typeface="字制区喜脉体" panose="02000603000000000000" pitchFamily="2" charset="-122"/>
              </a:rPr>
              <a:t>grid</a:t>
            </a:r>
            <a:r>
              <a:rPr lang="zh-CN" altLang="en-US" b="1">
                <a:solidFill>
                  <a:srgbClr val="FF0000"/>
                </a:solidFill>
                <a:latin typeface="字制区喜脉体" panose="02000603000000000000" pitchFamily="2" charset="-122"/>
                <a:ea typeface="字制区喜脉体" panose="02000603000000000000" pitchFamily="2" charset="-122"/>
              </a:rPr>
              <a:t>有</a:t>
            </a:r>
            <a:r>
              <a:rPr lang="en-US" altLang="zh-CN" b="1">
                <a:solidFill>
                  <a:srgbClr val="FF0000"/>
                </a:solidFill>
                <a:latin typeface="字制区喜脉体" panose="02000603000000000000" pitchFamily="2" charset="-122"/>
                <a:ea typeface="字制区喜脉体" panose="02000603000000000000" pitchFamily="2" charset="-122"/>
              </a:rPr>
              <a:t>3</a:t>
            </a:r>
            <a:r>
              <a:rPr lang="zh-CN" altLang="en-US" b="1">
                <a:solidFill>
                  <a:srgbClr val="FF0000"/>
                </a:solidFill>
                <a:latin typeface="字制区喜脉体" panose="02000603000000000000" pitchFamily="2" charset="-122"/>
                <a:ea typeface="字制区喜脉体" panose="02000603000000000000" pitchFamily="2" charset="-122"/>
              </a:rPr>
              <a:t>维，但是</a:t>
            </a:r>
            <a:r>
              <a:rPr lang="en-US" altLang="zh-CN" b="1">
                <a:solidFill>
                  <a:srgbClr val="FF0000"/>
                </a:solidFill>
                <a:latin typeface="字制区喜脉体" panose="02000603000000000000" pitchFamily="2" charset="-122"/>
                <a:ea typeface="字制区喜脉体" panose="02000603000000000000" pitchFamily="2" charset="-122"/>
              </a:rPr>
              <a:t>tensor</a:t>
            </a:r>
            <a:r>
              <a:rPr lang="zh-CN" altLang="en-US" b="1">
                <a:solidFill>
                  <a:srgbClr val="FF0000"/>
                </a:solidFill>
                <a:latin typeface="字制区喜脉体" panose="02000603000000000000" pitchFamily="2" charset="-122"/>
                <a:ea typeface="字制区喜脉体" panose="02000603000000000000" pitchFamily="2" charset="-122"/>
              </a:rPr>
              <a:t>有</a:t>
            </a:r>
            <a:r>
              <a:rPr lang="en-US" altLang="zh-CN" b="1">
                <a:solidFill>
                  <a:srgbClr val="FF0000"/>
                </a:solidFill>
                <a:latin typeface="字制区喜脉体" panose="02000603000000000000" pitchFamily="2" charset="-122"/>
                <a:ea typeface="字制区喜脉体" panose="02000603000000000000" pitchFamily="2" charset="-122"/>
              </a:rPr>
              <a:t>4</a:t>
            </a:r>
            <a:r>
              <a:rPr lang="zh-CN" altLang="en-US" b="1">
                <a:solidFill>
                  <a:srgbClr val="FF0000"/>
                </a:solidFill>
                <a:latin typeface="字制区喜脉体" panose="02000603000000000000" pitchFamily="2" charset="-122"/>
                <a:ea typeface="字制区喜脉体" panose="02000603000000000000" pitchFamily="2" charset="-122"/>
              </a:rPr>
              <a:t>维</a:t>
            </a:r>
          </a:p>
        </p:txBody>
      </p:sp>
      <p:sp>
        <p:nvSpPr>
          <p:cNvPr id="15" name="矩形 14"/>
          <p:cNvSpPr/>
          <p:nvPr/>
        </p:nvSpPr>
        <p:spPr>
          <a:xfrm>
            <a:off x="609312" y="4077017"/>
            <a:ext cx="3266440" cy="147955"/>
          </a:xfrm>
          <a:prstGeom prst="rect">
            <a:avLst/>
          </a:prstGeom>
          <a:no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p:cNvSpPr/>
          <p:nvPr/>
        </p:nvSpPr>
        <p:spPr>
          <a:xfrm>
            <a:off x="609312" y="3268027"/>
            <a:ext cx="1711960" cy="504825"/>
          </a:xfrm>
          <a:prstGeom prst="rect">
            <a:avLst/>
          </a:prstGeom>
          <a:noFill/>
          <a:ln>
            <a:solidFill>
              <a:srgbClr val="FFC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nvSpPr>
        <p:spPr>
          <a:xfrm>
            <a:off x="3253452" y="3268027"/>
            <a:ext cx="2012315" cy="645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zh-CN" altLang="en-US" b="1">
                <a:solidFill>
                  <a:schemeClr val="accent4"/>
                </a:solidFill>
                <a:effectLst/>
                <a:latin typeface="字制区喜脉体" panose="02000603000000000000" pitchFamily="2" charset="-122"/>
                <a:ea typeface="字制区喜脉体" panose="02000603000000000000" pitchFamily="2" charset="-122"/>
              </a:rPr>
              <a:t>保证</a:t>
            </a:r>
            <a:r>
              <a:rPr lang="en-US" altLang="zh-CN" b="1">
                <a:solidFill>
                  <a:schemeClr val="accent4"/>
                </a:solidFill>
                <a:effectLst/>
                <a:latin typeface="字制区喜脉体" panose="02000603000000000000" pitchFamily="2" charset="-122"/>
                <a:ea typeface="字制区喜脉体" panose="02000603000000000000" pitchFamily="2" charset="-122"/>
              </a:rPr>
              <a:t>src1</a:t>
            </a:r>
            <a:r>
              <a:rPr lang="zh-CN" altLang="en-US" b="1">
                <a:solidFill>
                  <a:schemeClr val="accent4"/>
                </a:solidFill>
                <a:effectLst/>
                <a:latin typeface="字制区喜脉体" panose="02000603000000000000" pitchFamily="2" charset="-122"/>
                <a:ea typeface="字制区喜脉体" panose="02000603000000000000" pitchFamily="2" charset="-122"/>
              </a:rPr>
              <a:t>只取第一行（只有一行）</a:t>
            </a:r>
          </a:p>
        </p:txBody>
      </p:sp>
      <p:sp>
        <p:nvSpPr>
          <p:cNvPr id="18" name="矩形 17"/>
          <p:cNvSpPr/>
          <p:nvPr/>
        </p:nvSpPr>
        <p:spPr>
          <a:xfrm>
            <a:off x="609312" y="4557077"/>
            <a:ext cx="2644775" cy="287655"/>
          </a:xfrm>
          <a:prstGeom prst="rect">
            <a:avLst/>
          </a:prstGeom>
          <a:no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3325092" y="4516238"/>
            <a:ext cx="2644775"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zh-CN" altLang="en-US" b="1">
                <a:solidFill>
                  <a:schemeClr val="accent6"/>
                </a:solidFill>
                <a:effectLst/>
                <a:latin typeface="字制区喜脉体" panose="02000603000000000000" pitchFamily="2" charset="-122"/>
                <a:ea typeface="字制区喜脉体" panose="02000603000000000000" pitchFamily="2" charset="-122"/>
              </a:rPr>
              <a:t>每个</a:t>
            </a:r>
            <a:r>
              <a:rPr lang="en-US" altLang="zh-CN" b="1">
                <a:solidFill>
                  <a:schemeClr val="accent6"/>
                </a:solidFill>
                <a:effectLst/>
                <a:latin typeface="字制区喜脉体" panose="02000603000000000000" pitchFamily="2" charset="-122"/>
                <a:ea typeface="字制区喜脉体" panose="02000603000000000000" pitchFamily="2" charset="-122"/>
              </a:rPr>
              <a:t>block</a:t>
            </a:r>
            <a:r>
              <a:rPr lang="zh-CN" altLang="en-US" b="1">
                <a:solidFill>
                  <a:schemeClr val="accent6"/>
                </a:solidFill>
                <a:effectLst/>
                <a:latin typeface="字制区喜脉体" panose="02000603000000000000" pitchFamily="2" charset="-122"/>
                <a:ea typeface="字制区喜脉体" panose="02000603000000000000" pitchFamily="2" charset="-122"/>
              </a:rPr>
              <a:t>对应哪一行</a:t>
            </a:r>
          </a:p>
        </p:txBody>
      </p:sp>
      <p:sp>
        <p:nvSpPr>
          <p:cNvPr id="2" name="文本框 1">
            <a:extLst>
              <a:ext uri="{FF2B5EF4-FFF2-40B4-BE49-F238E27FC236}">
                <a16:creationId xmlns:a16="http://schemas.microsoft.com/office/drawing/2014/main" id="{09645BBC-854F-B1A3-2A29-A18397F215A9}"/>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a:t>
            </a:r>
            <a:r>
              <a:rPr lang="zh-CN" altLang="en-US" sz="2400" b="1">
                <a:latin typeface="字制区喜脉体" panose="02000603000000000000" pitchFamily="2" charset="-122"/>
                <a:ea typeface="字制区喜脉体" panose="02000603000000000000" pitchFamily="2" charset="-122"/>
              </a:rPr>
              <a:t>算子</a:t>
            </a:r>
          </a:p>
        </p:txBody>
      </p:sp>
      <p:pic>
        <p:nvPicPr>
          <p:cNvPr id="21" name="图片 20">
            <a:extLst>
              <a:ext uri="{FF2B5EF4-FFF2-40B4-BE49-F238E27FC236}">
                <a16:creationId xmlns:a16="http://schemas.microsoft.com/office/drawing/2014/main" id="{1E6CF713-0D1C-C106-2FEE-763572A41CD1}"/>
              </a:ext>
            </a:extLst>
          </p:cNvPr>
          <p:cNvPicPr>
            <a:picLocks noChangeAspect="1"/>
          </p:cNvPicPr>
          <p:nvPr/>
        </p:nvPicPr>
        <p:blipFill>
          <a:blip r:embed="rId3"/>
          <a:stretch>
            <a:fillRect/>
          </a:stretch>
        </p:blipFill>
        <p:spPr>
          <a:xfrm>
            <a:off x="6921693" y="889520"/>
            <a:ext cx="2571429" cy="1857143"/>
          </a:xfrm>
          <a:prstGeom prst="rect">
            <a:avLst/>
          </a:prstGeom>
        </p:spPr>
      </p:pic>
      <p:pic>
        <p:nvPicPr>
          <p:cNvPr id="22" name="图片 21">
            <a:extLst>
              <a:ext uri="{FF2B5EF4-FFF2-40B4-BE49-F238E27FC236}">
                <a16:creationId xmlns:a16="http://schemas.microsoft.com/office/drawing/2014/main" id="{8EC55D6F-3792-40E1-4B42-7E6468340019}"/>
              </a:ext>
            </a:extLst>
          </p:cNvPr>
          <p:cNvPicPr>
            <a:picLocks noChangeAspect="1"/>
          </p:cNvPicPr>
          <p:nvPr/>
        </p:nvPicPr>
        <p:blipFill>
          <a:blip r:embed="rId4"/>
          <a:stretch>
            <a:fillRect/>
          </a:stretch>
        </p:blipFill>
        <p:spPr>
          <a:xfrm>
            <a:off x="9782072" y="508492"/>
            <a:ext cx="1771429" cy="1400000"/>
          </a:xfrm>
          <a:prstGeom prst="rect">
            <a:avLst/>
          </a:prstGeom>
        </p:spPr>
      </p:pic>
      <p:pic>
        <p:nvPicPr>
          <p:cNvPr id="23" name="图片 22">
            <a:extLst>
              <a:ext uri="{FF2B5EF4-FFF2-40B4-BE49-F238E27FC236}">
                <a16:creationId xmlns:a16="http://schemas.microsoft.com/office/drawing/2014/main" id="{5A6BBB09-C685-0679-C5CF-7A7DC00BFC9D}"/>
              </a:ext>
            </a:extLst>
          </p:cNvPr>
          <p:cNvPicPr>
            <a:picLocks noChangeAspect="1"/>
          </p:cNvPicPr>
          <p:nvPr/>
        </p:nvPicPr>
        <p:blipFill>
          <a:blip r:embed="rId5"/>
          <a:stretch>
            <a:fillRect/>
          </a:stretch>
        </p:blipFill>
        <p:spPr>
          <a:xfrm>
            <a:off x="9782072" y="2108568"/>
            <a:ext cx="2171429" cy="1276190"/>
          </a:xfrm>
          <a:prstGeom prst="rect">
            <a:avLst/>
          </a:prstGeom>
        </p:spPr>
      </p:pic>
      <p:cxnSp>
        <p:nvCxnSpPr>
          <p:cNvPr id="24" name="直接箭头连接符 23">
            <a:extLst>
              <a:ext uri="{FF2B5EF4-FFF2-40B4-BE49-F238E27FC236}">
                <a16:creationId xmlns:a16="http://schemas.microsoft.com/office/drawing/2014/main" id="{A8987F06-8359-AC4B-52C0-E23764FBB0A0}"/>
              </a:ext>
            </a:extLst>
          </p:cNvPr>
          <p:cNvCxnSpPr>
            <a:cxnSpLocks/>
          </p:cNvCxnSpPr>
          <p:nvPr/>
        </p:nvCxnSpPr>
        <p:spPr>
          <a:xfrm flipV="1">
            <a:off x="8238531" y="678140"/>
            <a:ext cx="1543541" cy="1847088"/>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25" name="直接箭头连接符 24">
            <a:extLst>
              <a:ext uri="{FF2B5EF4-FFF2-40B4-BE49-F238E27FC236}">
                <a16:creationId xmlns:a16="http://schemas.microsoft.com/office/drawing/2014/main" id="{88828FA7-154B-9797-CA7D-ECDDD878B7C0}"/>
              </a:ext>
            </a:extLst>
          </p:cNvPr>
          <p:cNvCxnSpPr>
            <a:cxnSpLocks/>
          </p:cNvCxnSpPr>
          <p:nvPr/>
        </p:nvCxnSpPr>
        <p:spPr>
          <a:xfrm flipV="1">
            <a:off x="8238531" y="2177756"/>
            <a:ext cx="1543541" cy="463169"/>
          </a:xfrm>
          <a:prstGeom prst="straightConnector1">
            <a:avLst/>
          </a:prstGeom>
          <a:ln w="28575" cmpd="sng">
            <a:solidFill>
              <a:srgbClr val="C00000"/>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3" name="矩形 2">
            <a:extLst>
              <a:ext uri="{FF2B5EF4-FFF2-40B4-BE49-F238E27FC236}">
                <a16:creationId xmlns:a16="http://schemas.microsoft.com/office/drawing/2014/main" id="{34D9B41B-A5A9-B0F5-12D6-16B6754F7B03}"/>
              </a:ext>
            </a:extLst>
          </p:cNvPr>
          <p:cNvSpPr/>
          <p:nvPr/>
        </p:nvSpPr>
        <p:spPr>
          <a:xfrm>
            <a:off x="7151169" y="4379912"/>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128 * 8</a:t>
            </a: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D865E447-0104-D312-97FF-23BE4F8915BD}"/>
              </a:ext>
            </a:extLst>
          </p:cNvPr>
          <p:cNvSpPr/>
          <p:nvPr/>
        </p:nvSpPr>
        <p:spPr>
          <a:xfrm>
            <a:off x="7151169" y="4684077"/>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58745505-8E1C-4463-CCDA-40CB2D0155EF}"/>
              </a:ext>
            </a:extLst>
          </p:cNvPr>
          <p:cNvSpPr/>
          <p:nvPr/>
        </p:nvSpPr>
        <p:spPr>
          <a:xfrm>
            <a:off x="7151169" y="5031422"/>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DD005E50-4A46-63FD-5C76-69CB8CB02823}"/>
              </a:ext>
            </a:extLst>
          </p:cNvPr>
          <p:cNvSpPr/>
          <p:nvPr/>
        </p:nvSpPr>
        <p:spPr>
          <a:xfrm>
            <a:off x="7151169" y="5335587"/>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067FE411-3FAB-F5FE-41D8-C46B2B429202}"/>
              </a:ext>
            </a:extLst>
          </p:cNvPr>
          <p:cNvSpPr/>
          <p:nvPr/>
        </p:nvSpPr>
        <p:spPr>
          <a:xfrm>
            <a:off x="7151169" y="5682932"/>
            <a:ext cx="3533775" cy="1771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22373128-D346-B56E-B65F-196BCA7D688D}"/>
              </a:ext>
            </a:extLst>
          </p:cNvPr>
          <p:cNvSpPr txBox="1"/>
          <p:nvPr/>
        </p:nvSpPr>
        <p:spPr>
          <a:xfrm>
            <a:off x="8460383" y="5810528"/>
            <a:ext cx="915346" cy="369332"/>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2048</a:t>
            </a:r>
          </a:p>
        </p:txBody>
      </p:sp>
      <p:sp>
        <p:nvSpPr>
          <p:cNvPr id="10" name="矩形 9">
            <a:extLst>
              <a:ext uri="{FF2B5EF4-FFF2-40B4-BE49-F238E27FC236}">
                <a16:creationId xmlns:a16="http://schemas.microsoft.com/office/drawing/2014/main" id="{2F57B87A-8421-C047-73C5-EE552667C4C7}"/>
              </a:ext>
            </a:extLst>
          </p:cNvPr>
          <p:cNvSpPr/>
          <p:nvPr/>
        </p:nvSpPr>
        <p:spPr>
          <a:xfrm>
            <a:off x="7151169" y="4376420"/>
            <a:ext cx="344271" cy="17716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400">
                <a:latin typeface="字制区喜脉体" panose="02000603000000000000" pitchFamily="2" charset="-122"/>
                <a:ea typeface="字制区喜脉体" panose="02000603000000000000" pitchFamily="2" charset="-122"/>
              </a:rPr>
              <a:t>b</a:t>
            </a:r>
            <a:endParaRPr lang="zh-CN" altLang="en-US" sz="1400">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61900A-D561-973C-CDA0-17DE28DD85F0}"/>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MAT_MUL</a:t>
            </a:r>
            <a:r>
              <a:rPr lang="zh-CN" altLang="en-US" sz="2400" b="1">
                <a:latin typeface="字制区喜脉体" panose="02000603000000000000" pitchFamily="2" charset="-122"/>
                <a:ea typeface="字制区喜脉体" panose="02000603000000000000" pitchFamily="2" charset="-122"/>
              </a:rPr>
              <a:t>算子</a:t>
            </a:r>
          </a:p>
        </p:txBody>
      </p:sp>
      <p:pic>
        <p:nvPicPr>
          <p:cNvPr id="3" name="图片 2">
            <a:extLst>
              <a:ext uri="{FF2B5EF4-FFF2-40B4-BE49-F238E27FC236}">
                <a16:creationId xmlns:a16="http://schemas.microsoft.com/office/drawing/2014/main" id="{CDDA9218-880F-8F0C-8527-3E802E9FDA03}"/>
              </a:ext>
            </a:extLst>
          </p:cNvPr>
          <p:cNvPicPr>
            <a:picLocks noChangeAspect="1"/>
          </p:cNvPicPr>
          <p:nvPr/>
        </p:nvPicPr>
        <p:blipFill>
          <a:blip r:embed="rId2"/>
          <a:stretch>
            <a:fillRect/>
          </a:stretch>
        </p:blipFill>
        <p:spPr>
          <a:xfrm>
            <a:off x="240144" y="2267756"/>
            <a:ext cx="1935480" cy="1684020"/>
          </a:xfrm>
          <a:prstGeom prst="rect">
            <a:avLst/>
          </a:prstGeom>
        </p:spPr>
      </p:pic>
      <p:pic>
        <p:nvPicPr>
          <p:cNvPr id="4" name="图片 3">
            <a:extLst>
              <a:ext uri="{FF2B5EF4-FFF2-40B4-BE49-F238E27FC236}">
                <a16:creationId xmlns:a16="http://schemas.microsoft.com/office/drawing/2014/main" id="{87B02093-7D93-FB7A-3340-7D3541D80436}"/>
              </a:ext>
            </a:extLst>
          </p:cNvPr>
          <p:cNvPicPr>
            <a:picLocks noChangeAspect="1"/>
          </p:cNvPicPr>
          <p:nvPr/>
        </p:nvPicPr>
        <p:blipFill>
          <a:blip r:embed="rId3"/>
          <a:stretch>
            <a:fillRect/>
          </a:stretch>
        </p:blipFill>
        <p:spPr>
          <a:xfrm>
            <a:off x="2383269" y="1225404"/>
            <a:ext cx="1996440" cy="1653540"/>
          </a:xfrm>
          <a:prstGeom prst="rect">
            <a:avLst/>
          </a:prstGeom>
        </p:spPr>
      </p:pic>
      <p:pic>
        <p:nvPicPr>
          <p:cNvPr id="9" name="图片 8">
            <a:extLst>
              <a:ext uri="{FF2B5EF4-FFF2-40B4-BE49-F238E27FC236}">
                <a16:creationId xmlns:a16="http://schemas.microsoft.com/office/drawing/2014/main" id="{39DDB47D-D2E8-1BB6-2DC7-2DA17DD62BA1}"/>
              </a:ext>
            </a:extLst>
          </p:cNvPr>
          <p:cNvPicPr>
            <a:picLocks noChangeAspect="1"/>
          </p:cNvPicPr>
          <p:nvPr/>
        </p:nvPicPr>
        <p:blipFill>
          <a:blip r:embed="rId4"/>
          <a:stretch>
            <a:fillRect/>
          </a:stretch>
        </p:blipFill>
        <p:spPr>
          <a:xfrm>
            <a:off x="2383269" y="3109766"/>
            <a:ext cx="1996440" cy="1668780"/>
          </a:xfrm>
          <a:prstGeom prst="rect">
            <a:avLst/>
          </a:prstGeom>
        </p:spPr>
      </p:pic>
      <p:sp>
        <p:nvSpPr>
          <p:cNvPr id="12" name="文本框 11">
            <a:extLst>
              <a:ext uri="{FF2B5EF4-FFF2-40B4-BE49-F238E27FC236}">
                <a16:creationId xmlns:a16="http://schemas.microsoft.com/office/drawing/2014/main" id="{B65D28FA-0DDA-3818-48CE-BE4F29C52074}"/>
              </a:ext>
            </a:extLst>
          </p:cNvPr>
          <p:cNvSpPr txBox="1"/>
          <p:nvPr/>
        </p:nvSpPr>
        <p:spPr>
          <a:xfrm>
            <a:off x="4861332" y="930446"/>
            <a:ext cx="7255103" cy="1477328"/>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transformers InternLM2-1.8B</a:t>
            </a:r>
          </a:p>
          <a:p>
            <a:r>
              <a:rPr lang="en-US" altLang="zh-CN">
                <a:latin typeface="字制区喜脉体" panose="02000603000000000000" pitchFamily="2" charset="-122"/>
                <a:ea typeface="字制区喜脉体" panose="02000603000000000000" pitchFamily="2" charset="-122"/>
                <a:sym typeface="+mn-ea"/>
              </a:rPr>
              <a:t>input: Hello my name is  -&gt;  [1, 9843, 983, 963, 505]</a:t>
            </a:r>
          </a:p>
          <a:p>
            <a:endParaRPr lang="en-US" altLang="zh-CN">
              <a:latin typeface="字制区喜脉体" panose="02000603000000000000" pitchFamily="2" charset="-122"/>
              <a:ea typeface="字制区喜脉体" panose="02000603000000000000" pitchFamily="2" charset="-122"/>
              <a:sym typeface="+mn-ea"/>
            </a:endParaRPr>
          </a:p>
          <a:p>
            <a:r>
              <a:rPr lang="en-US" altLang="zh-CN">
                <a:latin typeface="字制区喜脉体" panose="02000603000000000000" pitchFamily="2" charset="-122"/>
                <a:ea typeface="字制区喜脉体" panose="02000603000000000000" pitchFamily="2" charset="-122"/>
                <a:sym typeface="+mn-ea"/>
              </a:rPr>
              <a:t>input[1, 5] → embedding_weight[92544, 2048] → [1, 5, 2048] → RMSNorm → [1, 5, 2048] → linear[2048, 4096] → [1, 5, 4096] </a:t>
            </a:r>
            <a:endParaRPr lang="en-US" altLang="zh-CN">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FF43D442-7EE0-8156-B405-947E3D72D2D7}"/>
              </a:ext>
            </a:extLst>
          </p:cNvPr>
          <p:cNvSpPr/>
          <p:nvPr/>
        </p:nvSpPr>
        <p:spPr>
          <a:xfrm>
            <a:off x="5375682" y="4087666"/>
            <a:ext cx="1035050" cy="200596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3E8B91D0-ACBF-0A76-B476-2577E0E4297C}"/>
              </a:ext>
            </a:extLst>
          </p:cNvPr>
          <p:cNvSpPr txBox="1"/>
          <p:nvPr/>
        </p:nvSpPr>
        <p:spPr>
          <a:xfrm>
            <a:off x="4758145" y="4937296"/>
            <a:ext cx="821690"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4096</a:t>
            </a:r>
          </a:p>
        </p:txBody>
      </p:sp>
      <p:sp>
        <p:nvSpPr>
          <p:cNvPr id="15" name="文本框 14">
            <a:extLst>
              <a:ext uri="{FF2B5EF4-FFF2-40B4-BE49-F238E27FC236}">
                <a16:creationId xmlns:a16="http://schemas.microsoft.com/office/drawing/2014/main" id="{8696CB62-CB37-00E9-285E-0B09E36A255C}"/>
              </a:ext>
            </a:extLst>
          </p:cNvPr>
          <p:cNvSpPr txBox="1"/>
          <p:nvPr/>
        </p:nvSpPr>
        <p:spPr>
          <a:xfrm>
            <a:off x="5589042" y="3836039"/>
            <a:ext cx="821690"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2048</a:t>
            </a:r>
          </a:p>
        </p:txBody>
      </p:sp>
      <p:sp>
        <p:nvSpPr>
          <p:cNvPr id="16" name="矩形 15">
            <a:extLst>
              <a:ext uri="{FF2B5EF4-FFF2-40B4-BE49-F238E27FC236}">
                <a16:creationId xmlns:a16="http://schemas.microsoft.com/office/drawing/2014/main" id="{769331FB-1533-68ED-C219-1D63321851A7}"/>
              </a:ext>
            </a:extLst>
          </p:cNvPr>
          <p:cNvSpPr/>
          <p:nvPr/>
        </p:nvSpPr>
        <p:spPr>
          <a:xfrm>
            <a:off x="6824117" y="2745911"/>
            <a:ext cx="134620" cy="103505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文本框 16">
            <a:extLst>
              <a:ext uri="{FF2B5EF4-FFF2-40B4-BE49-F238E27FC236}">
                <a16:creationId xmlns:a16="http://schemas.microsoft.com/office/drawing/2014/main" id="{65D3825A-A6F7-85EA-5C6F-308E4728DF9F}"/>
              </a:ext>
            </a:extLst>
          </p:cNvPr>
          <p:cNvSpPr txBox="1"/>
          <p:nvPr/>
        </p:nvSpPr>
        <p:spPr>
          <a:xfrm>
            <a:off x="6254058" y="3109766"/>
            <a:ext cx="821690"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2048</a:t>
            </a:r>
          </a:p>
        </p:txBody>
      </p:sp>
      <p:sp>
        <p:nvSpPr>
          <p:cNvPr id="18" name="文本框 17">
            <a:extLst>
              <a:ext uri="{FF2B5EF4-FFF2-40B4-BE49-F238E27FC236}">
                <a16:creationId xmlns:a16="http://schemas.microsoft.com/office/drawing/2014/main" id="{7AD9B57D-708E-3943-55CA-830B05F60404}"/>
              </a:ext>
            </a:extLst>
          </p:cNvPr>
          <p:cNvSpPr txBox="1"/>
          <p:nvPr/>
        </p:nvSpPr>
        <p:spPr>
          <a:xfrm>
            <a:off x="6592342" y="2479211"/>
            <a:ext cx="598170" cy="306705"/>
          </a:xfrm>
          <a:prstGeom prst="rect">
            <a:avLst/>
          </a:prstGeom>
          <a:noFill/>
        </p:spPr>
        <p:txBody>
          <a:bodyPr wrap="square" rtlCol="0">
            <a:spAutoFit/>
          </a:bodyPr>
          <a:lstStyle/>
          <a:p>
            <a:pPr algn="ctr"/>
            <a:r>
              <a:rPr lang="en-US" altLang="zh-CN" sz="1400" b="1">
                <a:latin typeface="字制区喜脉体" panose="02000603000000000000" pitchFamily="2" charset="-122"/>
                <a:ea typeface="字制区喜脉体" panose="02000603000000000000" pitchFamily="2" charset="-122"/>
              </a:rPr>
              <a:t>5</a:t>
            </a:r>
          </a:p>
        </p:txBody>
      </p:sp>
      <p:sp>
        <p:nvSpPr>
          <p:cNvPr id="19" name="矩形 18">
            <a:extLst>
              <a:ext uri="{FF2B5EF4-FFF2-40B4-BE49-F238E27FC236}">
                <a16:creationId xmlns:a16="http://schemas.microsoft.com/office/drawing/2014/main" id="{9AA7FBBF-8612-D82D-D8EC-780C1E1F0708}"/>
              </a:ext>
            </a:extLst>
          </p:cNvPr>
          <p:cNvSpPr/>
          <p:nvPr/>
        </p:nvSpPr>
        <p:spPr>
          <a:xfrm>
            <a:off x="6824117" y="4087666"/>
            <a:ext cx="134620" cy="200596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C0FD7A17-8C21-D3E0-679F-5CD250A05170}"/>
              </a:ext>
            </a:extLst>
          </p:cNvPr>
          <p:cNvSpPr/>
          <p:nvPr/>
        </p:nvSpPr>
        <p:spPr>
          <a:xfrm>
            <a:off x="9145042" y="4087666"/>
            <a:ext cx="1035050" cy="200596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文本框 20">
            <a:extLst>
              <a:ext uri="{FF2B5EF4-FFF2-40B4-BE49-F238E27FC236}">
                <a16:creationId xmlns:a16="http://schemas.microsoft.com/office/drawing/2014/main" id="{4F752505-4FD0-85BF-A140-BF2278A6D90C}"/>
              </a:ext>
            </a:extLst>
          </p:cNvPr>
          <p:cNvSpPr txBox="1"/>
          <p:nvPr/>
        </p:nvSpPr>
        <p:spPr>
          <a:xfrm>
            <a:off x="8407172" y="4937296"/>
            <a:ext cx="821690"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4096</a:t>
            </a:r>
          </a:p>
        </p:txBody>
      </p:sp>
      <p:sp>
        <p:nvSpPr>
          <p:cNvPr id="22" name="文本框 21">
            <a:extLst>
              <a:ext uri="{FF2B5EF4-FFF2-40B4-BE49-F238E27FC236}">
                <a16:creationId xmlns:a16="http://schemas.microsoft.com/office/drawing/2014/main" id="{1B5D7921-1C9E-C112-E48E-EDC3D5C6FA81}"/>
              </a:ext>
            </a:extLst>
          </p:cNvPr>
          <p:cNvSpPr txBox="1"/>
          <p:nvPr/>
        </p:nvSpPr>
        <p:spPr>
          <a:xfrm>
            <a:off x="9358402" y="3836039"/>
            <a:ext cx="821690"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2048</a:t>
            </a:r>
          </a:p>
        </p:txBody>
      </p:sp>
      <p:sp>
        <p:nvSpPr>
          <p:cNvPr id="23" name="矩形 22">
            <a:extLst>
              <a:ext uri="{FF2B5EF4-FFF2-40B4-BE49-F238E27FC236}">
                <a16:creationId xmlns:a16="http://schemas.microsoft.com/office/drawing/2014/main" id="{9537A15F-EA27-CA2A-C503-69A658B6CA36}"/>
              </a:ext>
            </a:extLst>
          </p:cNvPr>
          <p:cNvSpPr/>
          <p:nvPr/>
        </p:nvSpPr>
        <p:spPr>
          <a:xfrm>
            <a:off x="10593477" y="2745911"/>
            <a:ext cx="134620" cy="103505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 name="文本框 23">
            <a:extLst>
              <a:ext uri="{FF2B5EF4-FFF2-40B4-BE49-F238E27FC236}">
                <a16:creationId xmlns:a16="http://schemas.microsoft.com/office/drawing/2014/main" id="{E46D21B4-4632-84CE-6F51-45935A246813}"/>
              </a:ext>
            </a:extLst>
          </p:cNvPr>
          <p:cNvSpPr txBox="1"/>
          <p:nvPr/>
        </p:nvSpPr>
        <p:spPr>
          <a:xfrm>
            <a:off x="9984512" y="3109766"/>
            <a:ext cx="702310"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2048</a:t>
            </a:r>
          </a:p>
        </p:txBody>
      </p:sp>
      <p:sp>
        <p:nvSpPr>
          <p:cNvPr id="25" name="文本框 24">
            <a:extLst>
              <a:ext uri="{FF2B5EF4-FFF2-40B4-BE49-F238E27FC236}">
                <a16:creationId xmlns:a16="http://schemas.microsoft.com/office/drawing/2014/main" id="{35B9C870-B55F-BEC9-D260-713C01470AF2}"/>
              </a:ext>
            </a:extLst>
          </p:cNvPr>
          <p:cNvSpPr txBox="1"/>
          <p:nvPr/>
        </p:nvSpPr>
        <p:spPr>
          <a:xfrm>
            <a:off x="10361702" y="2479211"/>
            <a:ext cx="598170" cy="306705"/>
          </a:xfrm>
          <a:prstGeom prst="rect">
            <a:avLst/>
          </a:prstGeom>
          <a:noFill/>
        </p:spPr>
        <p:txBody>
          <a:bodyPr wrap="square" rtlCol="0">
            <a:spAutoFit/>
          </a:bodyPr>
          <a:lstStyle/>
          <a:p>
            <a:pPr algn="ctr"/>
            <a:r>
              <a:rPr lang="en-US" altLang="zh-CN" sz="1400" b="1">
                <a:latin typeface="字制区喜脉体" panose="02000603000000000000" pitchFamily="2" charset="-122"/>
                <a:ea typeface="字制区喜脉体" panose="02000603000000000000" pitchFamily="2" charset="-122"/>
              </a:rPr>
              <a:t>5</a:t>
            </a:r>
          </a:p>
        </p:txBody>
      </p:sp>
      <p:sp>
        <p:nvSpPr>
          <p:cNvPr id="26" name="矩形 25">
            <a:extLst>
              <a:ext uri="{FF2B5EF4-FFF2-40B4-BE49-F238E27FC236}">
                <a16:creationId xmlns:a16="http://schemas.microsoft.com/office/drawing/2014/main" id="{D35F72DE-987D-5542-7340-8E062CF76C37}"/>
              </a:ext>
            </a:extLst>
          </p:cNvPr>
          <p:cNvSpPr/>
          <p:nvPr/>
        </p:nvSpPr>
        <p:spPr>
          <a:xfrm>
            <a:off x="10593477" y="4087666"/>
            <a:ext cx="134620" cy="200596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7" name="直接连接符 26">
            <a:extLst>
              <a:ext uri="{FF2B5EF4-FFF2-40B4-BE49-F238E27FC236}">
                <a16:creationId xmlns:a16="http://schemas.microsoft.com/office/drawing/2014/main" id="{C0C32AB1-75D3-7121-9F66-2EE2DBE86B21}"/>
              </a:ext>
            </a:extLst>
          </p:cNvPr>
          <p:cNvCxnSpPr/>
          <p:nvPr/>
        </p:nvCxnSpPr>
        <p:spPr>
          <a:xfrm flipV="1">
            <a:off x="8162062" y="5078266"/>
            <a:ext cx="3154680" cy="15240"/>
          </a:xfrm>
          <a:prstGeom prst="line">
            <a:avLst/>
          </a:prstGeom>
          <a:ln w="2857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8" name="直接连接符 27">
            <a:extLst>
              <a:ext uri="{FF2B5EF4-FFF2-40B4-BE49-F238E27FC236}">
                <a16:creationId xmlns:a16="http://schemas.microsoft.com/office/drawing/2014/main" id="{444A4F35-AA82-544E-9A15-CFB06118B119}"/>
              </a:ext>
            </a:extLst>
          </p:cNvPr>
          <p:cNvCxnSpPr/>
          <p:nvPr/>
        </p:nvCxnSpPr>
        <p:spPr>
          <a:xfrm flipV="1">
            <a:off x="7990612" y="5564461"/>
            <a:ext cx="3154680" cy="15240"/>
          </a:xfrm>
          <a:prstGeom prst="line">
            <a:avLst/>
          </a:prstGeom>
          <a:ln w="28575">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29" name="文本框 28">
            <a:extLst>
              <a:ext uri="{FF2B5EF4-FFF2-40B4-BE49-F238E27FC236}">
                <a16:creationId xmlns:a16="http://schemas.microsoft.com/office/drawing/2014/main" id="{346D9577-F109-371B-6636-FDD23ADF54CC}"/>
              </a:ext>
            </a:extLst>
          </p:cNvPr>
          <p:cNvSpPr txBox="1"/>
          <p:nvPr/>
        </p:nvSpPr>
        <p:spPr>
          <a:xfrm>
            <a:off x="9553913" y="4523874"/>
            <a:ext cx="370978"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q</a:t>
            </a:r>
          </a:p>
        </p:txBody>
      </p:sp>
      <p:sp>
        <p:nvSpPr>
          <p:cNvPr id="30" name="文本框 29">
            <a:extLst>
              <a:ext uri="{FF2B5EF4-FFF2-40B4-BE49-F238E27FC236}">
                <a16:creationId xmlns:a16="http://schemas.microsoft.com/office/drawing/2014/main" id="{B641FAF8-6FC3-9EDA-A523-F302ADCB3797}"/>
              </a:ext>
            </a:extLst>
          </p:cNvPr>
          <p:cNvSpPr txBox="1"/>
          <p:nvPr/>
        </p:nvSpPr>
        <p:spPr>
          <a:xfrm>
            <a:off x="9552484" y="5187030"/>
            <a:ext cx="370978"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k</a:t>
            </a:r>
          </a:p>
        </p:txBody>
      </p:sp>
      <p:sp>
        <p:nvSpPr>
          <p:cNvPr id="31" name="文本框 30">
            <a:extLst>
              <a:ext uri="{FF2B5EF4-FFF2-40B4-BE49-F238E27FC236}">
                <a16:creationId xmlns:a16="http://schemas.microsoft.com/office/drawing/2014/main" id="{66F66A36-F7E5-BDF9-C0D9-2AABF2B0430D}"/>
              </a:ext>
            </a:extLst>
          </p:cNvPr>
          <p:cNvSpPr txBox="1"/>
          <p:nvPr/>
        </p:nvSpPr>
        <p:spPr>
          <a:xfrm>
            <a:off x="9567952" y="5713870"/>
            <a:ext cx="370978" cy="307777"/>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v</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BB4AEC-56EA-C1BA-8C62-91C8F86F7C63}"/>
              </a:ext>
            </a:extLst>
          </p:cNvPr>
          <p:cNvPicPr/>
          <p:nvPr/>
        </p:nvPicPr>
        <p:blipFill>
          <a:blip r:embed="rId2"/>
          <a:stretch>
            <a:fillRect/>
          </a:stretch>
        </p:blipFill>
        <p:spPr>
          <a:xfrm>
            <a:off x="1102995" y="724535"/>
            <a:ext cx="6398260" cy="5160645"/>
          </a:xfrm>
          <a:prstGeom prst="rect">
            <a:avLst/>
          </a:prstGeom>
        </p:spPr>
      </p:pic>
      <p:sp>
        <p:nvSpPr>
          <p:cNvPr id="5" name="文本框 4">
            <a:extLst>
              <a:ext uri="{FF2B5EF4-FFF2-40B4-BE49-F238E27FC236}">
                <a16:creationId xmlns:a16="http://schemas.microsoft.com/office/drawing/2014/main" id="{0D11A5D2-700E-CA2D-C579-0A14CD6EA3F6}"/>
              </a:ext>
            </a:extLst>
          </p:cNvPr>
          <p:cNvSpPr txBox="1"/>
          <p:nvPr/>
        </p:nvSpPr>
        <p:spPr>
          <a:xfrm>
            <a:off x="9928226" y="6391275"/>
            <a:ext cx="1968500"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3"/>
              </a:rPr>
              <a:t>Llama 2</a:t>
            </a:r>
            <a:r>
              <a:rPr lang="zh-CN" altLang="en-US" sz="1600">
                <a:latin typeface="字制区喜脉体" panose="02000603000000000000" pitchFamily="2" charset="-122"/>
                <a:ea typeface="字制区喜脉体" panose="02000603000000000000" pitchFamily="2" charset="-122"/>
                <a:hlinkClick r:id="rId3"/>
              </a:rPr>
              <a:t>详解 </a:t>
            </a:r>
            <a:r>
              <a:rPr lang="en-US" altLang="zh-CN" sz="1600">
                <a:latin typeface="字制区喜脉体" panose="02000603000000000000" pitchFamily="2" charset="-122"/>
                <a:ea typeface="字制区喜脉体" panose="02000603000000000000" pitchFamily="2" charset="-122"/>
                <a:hlinkClick r:id="rId3"/>
              </a:rPr>
              <a:t>- </a:t>
            </a:r>
            <a:r>
              <a:rPr lang="zh-CN" altLang="en-US" sz="1600">
                <a:latin typeface="字制区喜脉体" panose="02000603000000000000" pitchFamily="2" charset="-122"/>
                <a:ea typeface="字制区喜脉体" panose="02000603000000000000" pitchFamily="2" charset="-122"/>
                <a:hlinkClick r:id="rId3"/>
              </a:rPr>
              <a:t>知乎</a:t>
            </a:r>
          </a:p>
        </p:txBody>
      </p:sp>
    </p:spTree>
    <p:extLst>
      <p:ext uri="{BB962C8B-B14F-4D97-AF65-F5344CB8AC3E}">
        <p14:creationId xmlns:p14="http://schemas.microsoft.com/office/powerpoint/2010/main" val="25073340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999B8-B07E-FF21-FAF3-1EFBB74ACB4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72FDC5EF-E1E8-41BD-0FBE-9152C065E084}"/>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ROPE</a:t>
            </a:r>
            <a:r>
              <a:rPr lang="zh-CN" altLang="en-US" sz="2400" b="1">
                <a:latin typeface="字制区喜脉体" panose="02000603000000000000" pitchFamily="2" charset="-122"/>
                <a:ea typeface="字制区喜脉体" panose="02000603000000000000" pitchFamily="2" charset="-122"/>
              </a:rPr>
              <a:t>算子</a:t>
            </a:r>
          </a:p>
        </p:txBody>
      </p:sp>
      <p:pic>
        <p:nvPicPr>
          <p:cNvPr id="5" name="图片 4">
            <a:extLst>
              <a:ext uri="{FF2B5EF4-FFF2-40B4-BE49-F238E27FC236}">
                <a16:creationId xmlns:a16="http://schemas.microsoft.com/office/drawing/2014/main" id="{AB93D707-D751-C2FD-D9D2-86F09F24432B}"/>
              </a:ext>
            </a:extLst>
          </p:cNvPr>
          <p:cNvPicPr>
            <a:picLocks noChangeAspect="1"/>
          </p:cNvPicPr>
          <p:nvPr/>
        </p:nvPicPr>
        <p:blipFill>
          <a:blip r:embed="rId2"/>
          <a:stretch>
            <a:fillRect/>
          </a:stretch>
        </p:blipFill>
        <p:spPr>
          <a:xfrm>
            <a:off x="3327146" y="1486796"/>
            <a:ext cx="1973580" cy="1363980"/>
          </a:xfrm>
          <a:prstGeom prst="rect">
            <a:avLst/>
          </a:prstGeom>
        </p:spPr>
      </p:pic>
      <p:pic>
        <p:nvPicPr>
          <p:cNvPr id="6" name="图片 5">
            <a:extLst>
              <a:ext uri="{FF2B5EF4-FFF2-40B4-BE49-F238E27FC236}">
                <a16:creationId xmlns:a16="http://schemas.microsoft.com/office/drawing/2014/main" id="{8F2D4B5F-077D-4007-480D-89EE79BF0FB9}"/>
              </a:ext>
            </a:extLst>
          </p:cNvPr>
          <p:cNvPicPr>
            <a:picLocks noChangeAspect="1"/>
          </p:cNvPicPr>
          <p:nvPr/>
        </p:nvPicPr>
        <p:blipFill>
          <a:blip r:embed="rId3"/>
          <a:stretch>
            <a:fillRect/>
          </a:stretch>
        </p:blipFill>
        <p:spPr>
          <a:xfrm>
            <a:off x="5543296" y="346971"/>
            <a:ext cx="1935480" cy="1729740"/>
          </a:xfrm>
          <a:prstGeom prst="rect">
            <a:avLst/>
          </a:prstGeom>
        </p:spPr>
      </p:pic>
      <p:pic>
        <p:nvPicPr>
          <p:cNvPr id="7" name="图片 6">
            <a:extLst>
              <a:ext uri="{FF2B5EF4-FFF2-40B4-BE49-F238E27FC236}">
                <a16:creationId xmlns:a16="http://schemas.microsoft.com/office/drawing/2014/main" id="{08A1E3ED-757B-A691-9E05-B5074AD07645}"/>
              </a:ext>
            </a:extLst>
          </p:cNvPr>
          <p:cNvPicPr>
            <a:picLocks noChangeAspect="1"/>
          </p:cNvPicPr>
          <p:nvPr/>
        </p:nvPicPr>
        <p:blipFill>
          <a:blip r:embed="rId4"/>
          <a:stretch>
            <a:fillRect/>
          </a:stretch>
        </p:blipFill>
        <p:spPr>
          <a:xfrm>
            <a:off x="5543296" y="2176406"/>
            <a:ext cx="1783080" cy="1516380"/>
          </a:xfrm>
          <a:prstGeom prst="rect">
            <a:avLst/>
          </a:prstGeom>
        </p:spPr>
      </p:pic>
      <p:pic>
        <p:nvPicPr>
          <p:cNvPr id="8" name="图片 7">
            <a:extLst>
              <a:ext uri="{FF2B5EF4-FFF2-40B4-BE49-F238E27FC236}">
                <a16:creationId xmlns:a16="http://schemas.microsoft.com/office/drawing/2014/main" id="{882156F6-6244-D7BB-AC7E-43221E25E36D}"/>
              </a:ext>
            </a:extLst>
          </p:cNvPr>
          <p:cNvPicPr>
            <a:picLocks noChangeAspect="1"/>
          </p:cNvPicPr>
          <p:nvPr/>
        </p:nvPicPr>
        <p:blipFill>
          <a:blip r:embed="rId5"/>
          <a:stretch>
            <a:fillRect/>
          </a:stretch>
        </p:blipFill>
        <p:spPr>
          <a:xfrm>
            <a:off x="7805801" y="346971"/>
            <a:ext cx="1905000" cy="1546860"/>
          </a:xfrm>
          <a:prstGeom prst="rect">
            <a:avLst/>
          </a:prstGeom>
        </p:spPr>
      </p:pic>
      <p:sp>
        <p:nvSpPr>
          <p:cNvPr id="10" name="文本框 9">
            <a:extLst>
              <a:ext uri="{FF2B5EF4-FFF2-40B4-BE49-F238E27FC236}">
                <a16:creationId xmlns:a16="http://schemas.microsoft.com/office/drawing/2014/main" id="{1CECF116-CBE2-C172-5DDE-5AE1345F4687}"/>
              </a:ext>
            </a:extLst>
          </p:cNvPr>
          <p:cNvSpPr txBox="1"/>
          <p:nvPr/>
        </p:nvSpPr>
        <p:spPr>
          <a:xfrm>
            <a:off x="5756657" y="3692786"/>
            <a:ext cx="131064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0,1,2,3,4</a:t>
            </a:r>
          </a:p>
        </p:txBody>
      </p:sp>
      <p:sp>
        <p:nvSpPr>
          <p:cNvPr id="11" name="文本框 10">
            <a:extLst>
              <a:ext uri="{FF2B5EF4-FFF2-40B4-BE49-F238E27FC236}">
                <a16:creationId xmlns:a16="http://schemas.microsoft.com/office/drawing/2014/main" id="{22408732-3AD0-56A1-C848-3BE5057192A5}"/>
              </a:ext>
            </a:extLst>
          </p:cNvPr>
          <p:cNvSpPr txBox="1"/>
          <p:nvPr/>
        </p:nvSpPr>
        <p:spPr>
          <a:xfrm>
            <a:off x="468743" y="4044690"/>
            <a:ext cx="4214561"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transformers InternLM2-1.8B</a:t>
            </a:r>
          </a:p>
        </p:txBody>
      </p:sp>
      <p:sp>
        <p:nvSpPr>
          <p:cNvPr id="28" name="文本框 27">
            <a:extLst>
              <a:ext uri="{FF2B5EF4-FFF2-40B4-BE49-F238E27FC236}">
                <a16:creationId xmlns:a16="http://schemas.microsoft.com/office/drawing/2014/main" id="{AFD99D77-FF86-640D-EA66-B2DA329B25E4}"/>
              </a:ext>
            </a:extLst>
          </p:cNvPr>
          <p:cNvSpPr txBox="1"/>
          <p:nvPr/>
        </p:nvSpPr>
        <p:spPr>
          <a:xfrm>
            <a:off x="468744" y="4412990"/>
            <a:ext cx="6705762"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input: Hello my name is  -&gt;  [1, 9843, 983, 963, 505]</a:t>
            </a:r>
          </a:p>
        </p:txBody>
      </p:sp>
      <p:sp>
        <p:nvSpPr>
          <p:cNvPr id="29" name="文本框 28">
            <a:extLst>
              <a:ext uri="{FF2B5EF4-FFF2-40B4-BE49-F238E27FC236}">
                <a16:creationId xmlns:a16="http://schemas.microsoft.com/office/drawing/2014/main" id="{1AE6AB2E-03D3-A63A-16C7-6757A33B1B24}"/>
              </a:ext>
            </a:extLst>
          </p:cNvPr>
          <p:cNvSpPr txBox="1"/>
          <p:nvPr/>
        </p:nvSpPr>
        <p:spPr>
          <a:xfrm>
            <a:off x="468743" y="4886700"/>
            <a:ext cx="10938607" cy="584775"/>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input[1, 5] → embedding_weight[92544, 2048] → [1, 5, 2048] → RMSNorm →</a:t>
            </a:r>
            <a:r>
              <a:rPr lang="en-US" altLang="zh-CN" sz="1600">
                <a:latin typeface="字制区喜脉体" panose="02000603000000000000" pitchFamily="2" charset="-122"/>
                <a:ea typeface="字制区喜脉体" panose="02000603000000000000" pitchFamily="2" charset="-122"/>
                <a:sym typeface="+mn-ea"/>
              </a:rPr>
              <a:t> [1, 5, 2048] → linear[2048, 4096] → [1, 5, 4096] →rearrange → [1, 5, 8, 4, 128] → </a:t>
            </a:r>
          </a:p>
        </p:txBody>
      </p:sp>
      <p:sp>
        <p:nvSpPr>
          <p:cNvPr id="30" name="文本框 29">
            <a:extLst>
              <a:ext uri="{FF2B5EF4-FFF2-40B4-BE49-F238E27FC236}">
                <a16:creationId xmlns:a16="http://schemas.microsoft.com/office/drawing/2014/main" id="{3B17AEDD-E959-7C18-062B-7B16BF874F9C}"/>
              </a:ext>
            </a:extLst>
          </p:cNvPr>
          <p:cNvSpPr txBox="1"/>
          <p:nvPr/>
        </p:nvSpPr>
        <p:spPr>
          <a:xfrm>
            <a:off x="3690368" y="5555860"/>
            <a:ext cx="7817353" cy="830997"/>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sym typeface="+mn-ea"/>
              </a:rPr>
              <a:t>[..., :2, :] → q [1, 5, 8, 2, 128] → [1, 5, 16, 128] → [1, 16,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-2, :] → k [1, 5, 8, 1, 128] → [1, 5, 8, 128] → [1, 8,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-1, :] → v [1, 5, 8, 1, 128] → [1, 5, 8, 128] → [1, 8, 5, 128]</a:t>
            </a:r>
          </a:p>
        </p:txBody>
      </p:sp>
      <p:sp>
        <p:nvSpPr>
          <p:cNvPr id="31" name="左大括号 30">
            <a:extLst>
              <a:ext uri="{FF2B5EF4-FFF2-40B4-BE49-F238E27FC236}">
                <a16:creationId xmlns:a16="http://schemas.microsoft.com/office/drawing/2014/main" id="{E53BC5CC-B001-DC5C-3D79-4A84D12C03C1}"/>
              </a:ext>
            </a:extLst>
          </p:cNvPr>
          <p:cNvSpPr/>
          <p:nvPr/>
        </p:nvSpPr>
        <p:spPr>
          <a:xfrm>
            <a:off x="3614803" y="5669525"/>
            <a:ext cx="78365" cy="602615"/>
          </a:xfrm>
          <a:prstGeom prst="leftBrace">
            <a:avLst/>
          </a:prstGeom>
          <a:ln w="2540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6956872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4765" y="820539"/>
            <a:ext cx="12091035" cy="1576070"/>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1264221" y="2651061"/>
                <a:ext cx="9052560" cy="2451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2</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127</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128</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ea typeface="MS Mincho" charset="0"/>
                          <a:cs typeface="Cambria Math" panose="02040503050406030204" charset="0"/>
                        </a:rPr>
                        <m:t>]+</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3</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128</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127</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0</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ea typeface="MS Mincho" charset="0"/>
                          <a:cs typeface="Cambria Math" panose="02040503050406030204" charset="0"/>
                        </a:rPr>
                        <m:t>] </m:t>
                      </m:r>
                    </m:oMath>
                  </m:oMathPara>
                </a14:m>
                <a:endParaRPr lang="en-US" altLang="zh-CN" sz="1000" i="1">
                  <a:latin typeface="Cambria Math" panose="02040503050406030204" charset="0"/>
                  <a:ea typeface="MS Mincho" charset="0"/>
                  <a:cs typeface="Cambria Math" panose="02040503050406030204"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264221" y="2651061"/>
                <a:ext cx="9052560" cy="245110"/>
              </a:xfrm>
              <a:prstGeom prst="rect">
                <a:avLst/>
              </a:prstGeom>
              <a:blipFill>
                <a:blip r:embed="rId3"/>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274381" y="2957131"/>
                <a:ext cx="9059545" cy="2451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2</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127</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128</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1</m:t>
                          </m:r>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ea typeface="MS Mincho" charset="0"/>
                          <a:cs typeface="Cambria Math" panose="02040503050406030204" charset="0"/>
                        </a:rPr>
                        <m:t>]+</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3</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128</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127</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1</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ea typeface="MS Mincho" charset="0"/>
                          <a:cs typeface="Cambria Math" panose="02040503050406030204" charset="0"/>
                        </a:rPr>
                        <m:t>] </m:t>
                      </m:r>
                    </m:oMath>
                  </m:oMathPara>
                </a14:m>
                <a:endParaRPr lang="en-US" altLang="zh-CN" sz="1000" i="1">
                  <a:latin typeface="Cambria Math" panose="02040503050406030204" charset="0"/>
                  <a:ea typeface="MS Mincho" charset="0"/>
                  <a:cs typeface="Cambria Math" panose="0204050305040603020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274381" y="2957131"/>
                <a:ext cx="9059545" cy="245110"/>
              </a:xfrm>
              <a:prstGeom prst="rect">
                <a:avLst/>
              </a:prstGeom>
              <a:blipFill>
                <a:blip r:embed="rId4"/>
                <a:stretch>
                  <a:fillRect b="-7500"/>
                </a:stretch>
              </a:blipFill>
            </p:spPr>
            <p:txBody>
              <a:bodyPr/>
              <a:lstStyle/>
              <a:p>
                <a:r>
                  <a:rPr lang="zh-CN" altLang="en-US">
                    <a:noFill/>
                  </a:rPr>
                  <a:t> </a:t>
                </a:r>
              </a:p>
            </p:txBody>
          </p:sp>
        </mc:Fallback>
      </mc:AlternateContent>
      <p:sp>
        <p:nvSpPr>
          <p:cNvPr id="2" name="左大括号 1"/>
          <p:cNvSpPr/>
          <p:nvPr/>
        </p:nvSpPr>
        <p:spPr>
          <a:xfrm>
            <a:off x="1030605" y="2759075"/>
            <a:ext cx="182880" cy="126492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文本框 5"/>
          <p:cNvSpPr txBox="1"/>
          <p:nvPr/>
        </p:nvSpPr>
        <p:spPr>
          <a:xfrm>
            <a:off x="641985" y="3216275"/>
            <a:ext cx="30035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5</a:t>
            </a:r>
          </a:p>
        </p:txBody>
      </p:sp>
      <mc:AlternateContent xmlns:mc="http://schemas.openxmlformats.org/markup-compatibility/2006" xmlns:a14="http://schemas.microsoft.com/office/drawing/2010/main">
        <mc:Choice Requires="a14">
          <p:sp>
            <p:nvSpPr>
              <p:cNvPr id="8" name="文本框 7"/>
              <p:cNvSpPr txBox="1"/>
              <p:nvPr/>
            </p:nvSpPr>
            <p:spPr>
              <a:xfrm>
                <a:off x="1302321" y="3832161"/>
                <a:ext cx="9059545" cy="24511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2</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127</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128</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4</m:t>
                          </m:r>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𝑐𝑜𝑠</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ea typeface="MS Mincho" charset="0"/>
                          <a:cs typeface="Cambria Math" panose="02040503050406030204" charset="0"/>
                        </a:rPr>
                        <m:t>]+</m:t>
                      </m:r>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3</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128</m:t>
                          </m:r>
                        </m:sub>
                      </m:sSub>
                      <m:r>
                        <a:rPr lang="en-US" altLang="zh-CN" sz="1000" i="1">
                          <a:latin typeface="Cambria Math" panose="02040503050406030204" charset="0"/>
                          <a:cs typeface="Cambria Math" panose="02040503050406030204" charset="0"/>
                        </a:rPr>
                        <m:t>,</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h</m:t>
                          </m:r>
                        </m:e>
                        <m:sub>
                          <m:r>
                            <a:rPr lang="en-US" altLang="zh-CN" sz="1000" i="1">
                              <a:latin typeface="Cambria Math" panose="02040503050406030204" charset="0"/>
                              <a:cs typeface="Cambria Math" panose="02040503050406030204" charset="0"/>
                            </a:rPr>
                            <m:t>127</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0</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1</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cs typeface="Cambria Math" panose="02040503050406030204" charset="0"/>
                        </a:rPr>
                        <m:t>,</m:t>
                      </m:r>
                      <m:r>
                        <a:rPr lang="en-US" altLang="zh-CN" sz="1000" i="1">
                          <a:latin typeface="Cambria Math" panose="02040503050406030204" charset="0"/>
                          <a:cs typeface="Cambria Math" panose="02040503050406030204" charset="0"/>
                        </a:rPr>
                        <m:t>𝑠𝑖𝑛</m:t>
                      </m:r>
                      <m:r>
                        <a:rPr lang="en-US" altLang="zh-CN" sz="1000" i="1">
                          <a:latin typeface="Cambria Math" panose="02040503050406030204" charset="0"/>
                          <a:cs typeface="Cambria Math" panose="02040503050406030204" charset="0"/>
                        </a:rPr>
                        <m:t>4</m:t>
                      </m:r>
                      <m:sSub>
                        <m:sSubPr>
                          <m:ctrlPr>
                            <a:rPr lang="en-US" altLang="zh-CN" sz="1000" i="1">
                              <a:latin typeface="Cambria Math" panose="02040503050406030204" pitchFamily="18" charset="0"/>
                              <a:cs typeface="Cambria Math" panose="02040503050406030204" charset="0"/>
                            </a:rPr>
                          </m:ctrlPr>
                        </m:sSubPr>
                        <m:e>
                          <m:r>
                            <a:rPr lang="en-US" altLang="zh-CN" sz="1000" i="1">
                              <a:latin typeface="Cambria Math" panose="02040503050406030204" charset="0"/>
                              <a:cs typeface="Cambria Math" panose="02040503050406030204" charset="0"/>
                            </a:rPr>
                            <m:t>𝑓</m:t>
                          </m:r>
                        </m:e>
                        <m:sub>
                          <m:r>
                            <a:rPr lang="en-US" altLang="zh-CN" sz="1000" i="1">
                              <a:latin typeface="Cambria Math" panose="02040503050406030204" charset="0"/>
                              <a:cs typeface="Cambria Math" panose="02040503050406030204" charset="0"/>
                            </a:rPr>
                            <m:t>63</m:t>
                          </m:r>
                        </m:sub>
                      </m:sSub>
                      <m:r>
                        <a:rPr lang="en-US" altLang="zh-CN" sz="1000" i="1">
                          <a:latin typeface="Cambria Math" panose="02040503050406030204" charset="0"/>
                          <a:ea typeface="MS Mincho" charset="0"/>
                          <a:cs typeface="Cambria Math" panose="02040503050406030204" charset="0"/>
                        </a:rPr>
                        <m:t>] </m:t>
                      </m:r>
                    </m:oMath>
                  </m:oMathPara>
                </a14:m>
                <a:endParaRPr lang="en-US" altLang="zh-CN" sz="1000" i="1">
                  <a:latin typeface="Cambria Math" panose="02040503050406030204" charset="0"/>
                  <a:ea typeface="MS Mincho" charset="0"/>
                  <a:cs typeface="Cambria Math" panose="0204050305040603020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302321" y="3832161"/>
                <a:ext cx="9059545" cy="245110"/>
              </a:xfrm>
              <a:prstGeom prst="rect">
                <a:avLst/>
              </a:prstGeom>
              <a:blipFill>
                <a:blip r:embed="rId5"/>
                <a:stretch>
                  <a:fillRect b="-7500"/>
                </a:stretch>
              </a:blipFill>
            </p:spPr>
            <p:txBody>
              <a:bodyPr/>
              <a:lstStyle/>
              <a:p>
                <a:r>
                  <a:rPr lang="zh-CN" altLang="en-US">
                    <a:noFill/>
                  </a:rPr>
                  <a:t> </a:t>
                </a:r>
              </a:p>
            </p:txBody>
          </p:sp>
        </mc:Fallback>
      </mc:AlternateContent>
      <p:sp>
        <p:nvSpPr>
          <p:cNvPr id="11" name="矩形 10"/>
          <p:cNvSpPr/>
          <p:nvPr/>
        </p:nvSpPr>
        <p:spPr>
          <a:xfrm>
            <a:off x="1071245" y="4923155"/>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p:nvSpPr>
        <p:spPr>
          <a:xfrm>
            <a:off x="1071245" y="5189220"/>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1071245" y="5453380"/>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1071245" y="5734685"/>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nvSpPr>
        <p:spPr>
          <a:xfrm>
            <a:off x="1071245" y="6004560"/>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631825" y="5403850"/>
            <a:ext cx="37592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17" name="文本框 16"/>
          <p:cNvSpPr txBox="1"/>
          <p:nvPr/>
        </p:nvSpPr>
        <p:spPr>
          <a:xfrm>
            <a:off x="3837940" y="4490720"/>
            <a:ext cx="796925" cy="368300"/>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2048</a:t>
            </a:r>
          </a:p>
        </p:txBody>
      </p:sp>
      <p:cxnSp>
        <p:nvCxnSpPr>
          <p:cNvPr id="18" name="直接连接符 17"/>
          <p:cNvCxnSpPr/>
          <p:nvPr/>
        </p:nvCxnSpPr>
        <p:spPr>
          <a:xfrm flipV="1">
            <a:off x="1644650" y="4728210"/>
            <a:ext cx="6350" cy="1597025"/>
          </a:xfrm>
          <a:prstGeom prst="line">
            <a:avLst/>
          </a:prstGeom>
          <a:ln>
            <a:prstDash val="dash"/>
          </a:ln>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1133475" y="4674870"/>
            <a:ext cx="459105" cy="275590"/>
          </a:xfrm>
          <a:prstGeom prst="rect">
            <a:avLst/>
          </a:prstGeom>
          <a:noFill/>
        </p:spPr>
        <p:txBody>
          <a:bodyPr wrap="square" rtlCol="0">
            <a:spAutoFit/>
          </a:bodyPr>
          <a:lstStyle/>
          <a:p>
            <a:r>
              <a:rPr lang="en-US" altLang="zh-CN" sz="1200">
                <a:latin typeface="字制区喜脉体" panose="02000603000000000000" pitchFamily="2" charset="-122"/>
                <a:ea typeface="字制区喜脉体" panose="02000603000000000000" pitchFamily="2" charset="-122"/>
              </a:rPr>
              <a:t>128</a:t>
            </a:r>
          </a:p>
        </p:txBody>
      </p:sp>
      <p:sp>
        <p:nvSpPr>
          <p:cNvPr id="9" name="矩形 8"/>
          <p:cNvSpPr/>
          <p:nvPr/>
        </p:nvSpPr>
        <p:spPr>
          <a:xfrm>
            <a:off x="1007745" y="4601210"/>
            <a:ext cx="643255" cy="1729105"/>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1301750" y="2651760"/>
            <a:ext cx="1341755" cy="1520190"/>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5740400" y="2631440"/>
            <a:ext cx="1614170" cy="1520190"/>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p:cNvSpPr txBox="1"/>
              <p:nvPr/>
            </p:nvSpPr>
            <p:spPr>
              <a:xfrm>
                <a:off x="7554595" y="4650740"/>
                <a:ext cx="3157855" cy="3714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0</m:t>
                          </m:r>
                        </m:sub>
                      </m:sSub>
                      <m:r>
                        <a:rPr lang="en-US" altLang="zh-CN" i="1">
                          <a:latin typeface="Cambria Math" panose="02040503050406030204" charset="0"/>
                          <a:cs typeface="Cambria Math" panose="02040503050406030204" charset="0"/>
                        </a:rPr>
                        <m:t>=</m:t>
                      </m:r>
                      <m:f>
                        <m:fPr>
                          <m:type m:val="lin"/>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m:t>
                          </m:r>
                        </m:num>
                        <m:den>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10000</m:t>
                              </m:r>
                            </m:e>
                            <m:sup>
                              <m:r>
                                <a:rPr lang="en-US" altLang="zh-CN" i="1">
                                  <a:latin typeface="Cambria Math" panose="02040503050406030204" charset="0"/>
                                  <a:cs typeface="Cambria Math" panose="02040503050406030204" charset="0"/>
                                </a:rPr>
                                <m:t>2∗0/128</m:t>
                              </m:r>
                            </m:sup>
                          </m:sSup>
                        </m:den>
                      </m:f>
                    </m:oMath>
                  </m:oMathPara>
                </a14:m>
                <a:endParaRPr lang="zh-CN" altLang="en-US"/>
              </a:p>
            </p:txBody>
          </p:sp>
        </mc:Choice>
        <mc:Fallback xmlns="">
          <p:sp>
            <p:nvSpPr>
              <p:cNvPr id="23" name="文本框 22"/>
              <p:cNvSpPr txBox="1">
                <a:spLocks noRot="1" noChangeAspect="1" noMove="1" noResize="1" noEditPoints="1" noAdjustHandles="1" noChangeArrowheads="1" noChangeShapeType="1" noTextEdit="1"/>
              </p:cNvSpPr>
              <p:nvPr/>
            </p:nvSpPr>
            <p:spPr>
              <a:xfrm>
                <a:off x="7554595" y="4650740"/>
                <a:ext cx="3157855" cy="371475"/>
              </a:xfrm>
              <a:prstGeom prst="rect">
                <a:avLst/>
              </a:prstGeom>
              <a:blipFill>
                <a:blip r:embed="rId6"/>
                <a:stretch>
                  <a:fillRect t="-113115" b="-178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554595" y="5013325"/>
                <a:ext cx="3157855" cy="3714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f>
                        <m:fPr>
                          <m:type m:val="lin"/>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m:t>
                          </m:r>
                        </m:num>
                        <m:den>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10000</m:t>
                              </m:r>
                            </m:e>
                            <m:sup>
                              <m:r>
                                <a:rPr lang="en-US" altLang="zh-CN" i="1">
                                  <a:latin typeface="Cambria Math" panose="02040503050406030204" charset="0"/>
                                  <a:cs typeface="Cambria Math" panose="02040503050406030204" charset="0"/>
                                </a:rPr>
                                <m:t>2∗1/128</m:t>
                              </m:r>
                            </m:sup>
                          </m:sSup>
                        </m:den>
                      </m:f>
                    </m:oMath>
                  </m:oMathPara>
                </a14:m>
                <a:endParaRPr lang="zh-CN" altLang="en-US"/>
              </a:p>
            </p:txBody>
          </p:sp>
        </mc:Choice>
        <mc:Fallback xmlns="">
          <p:sp>
            <p:nvSpPr>
              <p:cNvPr id="24" name="文本框 23"/>
              <p:cNvSpPr txBox="1">
                <a:spLocks noRot="1" noChangeAspect="1" noMove="1" noResize="1" noEditPoints="1" noAdjustHandles="1" noChangeArrowheads="1" noChangeShapeType="1" noTextEdit="1"/>
              </p:cNvSpPr>
              <p:nvPr/>
            </p:nvSpPr>
            <p:spPr>
              <a:xfrm>
                <a:off x="7554595" y="5013325"/>
                <a:ext cx="3157855" cy="371475"/>
              </a:xfrm>
              <a:prstGeom prst="rect">
                <a:avLst/>
              </a:prstGeom>
              <a:blipFill>
                <a:blip r:embed="rId7"/>
                <a:stretch>
                  <a:fillRect t="-113115" b="-178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607935" y="6004560"/>
                <a:ext cx="3157855" cy="3714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Cambria Math" panose="02040503050406030204" charset="0"/>
                            </a:rPr>
                          </m:ctrlPr>
                        </m:sSubPr>
                        <m:e>
                          <m:r>
                            <a:rPr lang="en-US" altLang="zh-CN" i="1">
                              <a:latin typeface="Cambria Math" panose="02040503050406030204" charset="0"/>
                              <a:cs typeface="Cambria Math" panose="02040503050406030204" charset="0"/>
                            </a:rPr>
                            <m:t>𝑓</m:t>
                          </m:r>
                        </m:e>
                        <m:sub>
                          <m:r>
                            <a:rPr lang="en-US" altLang="zh-CN" i="1">
                              <a:latin typeface="Cambria Math" panose="02040503050406030204" charset="0"/>
                              <a:cs typeface="Cambria Math" panose="02040503050406030204" charset="0"/>
                            </a:rPr>
                            <m:t>63</m:t>
                          </m:r>
                        </m:sub>
                      </m:sSub>
                      <m:r>
                        <a:rPr lang="en-US" altLang="zh-CN" i="1">
                          <a:latin typeface="Cambria Math" panose="02040503050406030204" charset="0"/>
                          <a:cs typeface="Cambria Math" panose="02040503050406030204" charset="0"/>
                        </a:rPr>
                        <m:t>=</m:t>
                      </m:r>
                      <m:f>
                        <m:fPr>
                          <m:type m:val="lin"/>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1</m:t>
                          </m:r>
                        </m:num>
                        <m:den>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10000</m:t>
                              </m:r>
                            </m:e>
                            <m:sup>
                              <m:r>
                                <a:rPr lang="en-US" altLang="zh-CN" i="1">
                                  <a:latin typeface="Cambria Math" panose="02040503050406030204" charset="0"/>
                                  <a:cs typeface="Cambria Math" panose="02040503050406030204" charset="0"/>
                                </a:rPr>
                                <m:t>2∗63/128</m:t>
                              </m:r>
                            </m:sup>
                          </m:sSup>
                        </m:den>
                      </m:f>
                    </m:oMath>
                  </m:oMathPara>
                </a14:m>
                <a:endParaRPr lang="zh-CN" altLang="en-US"/>
              </a:p>
            </p:txBody>
          </p:sp>
        </mc:Choice>
        <mc:Fallback xmlns="">
          <p:sp>
            <p:nvSpPr>
              <p:cNvPr id="25" name="文本框 24"/>
              <p:cNvSpPr txBox="1">
                <a:spLocks noRot="1" noChangeAspect="1" noMove="1" noResize="1" noEditPoints="1" noAdjustHandles="1" noChangeArrowheads="1" noChangeShapeType="1" noTextEdit="1"/>
              </p:cNvSpPr>
              <p:nvPr/>
            </p:nvSpPr>
            <p:spPr>
              <a:xfrm>
                <a:off x="7607935" y="6004560"/>
                <a:ext cx="3157855" cy="371475"/>
              </a:xfrm>
              <a:prstGeom prst="rect">
                <a:avLst/>
              </a:prstGeom>
              <a:blipFill>
                <a:blip r:embed="rId8"/>
                <a:stretch>
                  <a:fillRect t="-113115" b="-178689"/>
                </a:stretch>
              </a:blipFill>
            </p:spPr>
            <p:txBody>
              <a:bodyPr/>
              <a:lstStyle/>
              <a:p>
                <a:r>
                  <a:rPr lang="zh-CN" altLang="en-US">
                    <a:noFill/>
                  </a:rPr>
                  <a:t> </a:t>
                </a:r>
              </a:p>
            </p:txBody>
          </p:sp>
        </mc:Fallback>
      </mc:AlternateContent>
      <p:sp>
        <p:nvSpPr>
          <p:cNvPr id="26" name="文本框 25"/>
          <p:cNvSpPr txBox="1"/>
          <p:nvPr/>
        </p:nvSpPr>
        <p:spPr>
          <a:xfrm>
            <a:off x="10864850" y="5288280"/>
            <a:ext cx="110617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64</a:t>
            </a:r>
            <a:r>
              <a:rPr lang="zh-CN" altLang="en-US">
                <a:latin typeface="字制区喜脉体" panose="02000603000000000000" pitchFamily="2" charset="-122"/>
                <a:ea typeface="字制区喜脉体" panose="02000603000000000000" pitchFamily="2" charset="-122"/>
              </a:rPr>
              <a:t>个数</a:t>
            </a:r>
          </a:p>
        </p:txBody>
      </p:sp>
      <p:sp>
        <p:nvSpPr>
          <p:cNvPr id="27" name="左大括号 26"/>
          <p:cNvSpPr/>
          <p:nvPr/>
        </p:nvSpPr>
        <p:spPr>
          <a:xfrm rot="10800000">
            <a:off x="10529570" y="4838700"/>
            <a:ext cx="182880" cy="126492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4CFC2CA-7507-7423-6029-94ECD3456664}"/>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ROPE</a:t>
            </a:r>
            <a:r>
              <a:rPr lang="zh-CN" altLang="en-US" sz="2400" b="1">
                <a:latin typeface="字制区喜脉体" panose="02000603000000000000" pitchFamily="2" charset="-122"/>
                <a:ea typeface="字制区喜脉体" panose="02000603000000000000" pitchFamily="2" charset="-122"/>
              </a:rPr>
              <a:t>算子</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A55FF70-D491-9C03-1034-2CF3FEFEA67C}"/>
              </a:ext>
            </a:extLst>
          </p:cNvPr>
          <p:cNvSpPr txBox="1"/>
          <p:nvPr/>
        </p:nvSpPr>
        <p:spPr>
          <a:xfrm>
            <a:off x="655782" y="526473"/>
            <a:ext cx="9411856" cy="5940088"/>
          </a:xfrm>
          <a:prstGeom prst="rect">
            <a:avLst/>
          </a:prstGeom>
          <a:noFill/>
        </p:spPr>
        <p:txBody>
          <a:bodyPr wrap="square" rtlCol="0">
            <a:spAutoFit/>
          </a:bodyPr>
          <a:lstStyle/>
          <a:p>
            <a:r>
              <a:rPr lang="zh-CN" altLang="en-US" sz="7200">
                <a:latin typeface="字制区喜脉体" panose="02000603000000000000" pitchFamily="2" charset="-122"/>
                <a:ea typeface="字制区喜脉体" panose="02000603000000000000" pitchFamily="2" charset="-122"/>
              </a:rPr>
              <a:t>当前已有教程问题：</a:t>
            </a:r>
            <a:br>
              <a:rPr lang="en-US" altLang="zh-CN" sz="4400">
                <a:latin typeface="字制区喜脉体" panose="02000603000000000000" pitchFamily="2" charset="-122"/>
                <a:ea typeface="字制区喜脉体" panose="02000603000000000000" pitchFamily="2" charset="-122"/>
              </a:rPr>
            </a:br>
            <a:r>
              <a:rPr lang="en-US" altLang="zh-CN" sz="4400">
                <a:latin typeface="字制区喜脉体" panose="02000603000000000000" pitchFamily="2" charset="-122"/>
                <a:ea typeface="字制区喜脉体" panose="02000603000000000000" pitchFamily="2" charset="-122"/>
              </a:rPr>
              <a:t>1.</a:t>
            </a:r>
            <a:r>
              <a:rPr lang="zh-CN" altLang="en-US" sz="4400">
                <a:latin typeface="字制区喜脉体" panose="02000603000000000000" pitchFamily="2" charset="-122"/>
                <a:ea typeface="字制区喜脉体" panose="02000603000000000000" pitchFamily="2" charset="-122"/>
              </a:rPr>
              <a:t>基本上千篇一律的在讲</a:t>
            </a:r>
            <a:r>
              <a:rPr lang="en-US" altLang="zh-CN" sz="4400">
                <a:latin typeface="字制区喜脉体" panose="02000603000000000000" pitchFamily="2" charset="-122"/>
                <a:ea typeface="字制区喜脉体" panose="02000603000000000000" pitchFamily="2" charset="-122"/>
              </a:rPr>
              <a:t>cuda</a:t>
            </a:r>
            <a:r>
              <a:rPr lang="zh-CN" altLang="en-US" sz="4400">
                <a:latin typeface="字制区喜脉体" panose="02000603000000000000" pitchFamily="2" charset="-122"/>
                <a:ea typeface="字制区喜脉体" panose="02000603000000000000" pitchFamily="2" charset="-122"/>
              </a:rPr>
              <a:t>语法</a:t>
            </a:r>
            <a:endParaRPr lang="en-US" altLang="zh-CN" sz="4400">
              <a:latin typeface="字制区喜脉体" panose="02000603000000000000" pitchFamily="2" charset="-122"/>
              <a:ea typeface="字制区喜脉体" panose="02000603000000000000" pitchFamily="2" charset="-122"/>
            </a:endParaRPr>
          </a:p>
          <a:p>
            <a:r>
              <a:rPr lang="en-US" altLang="zh-CN" sz="4400">
                <a:latin typeface="字制区喜脉体" panose="02000603000000000000" pitchFamily="2" charset="-122"/>
                <a:ea typeface="字制区喜脉体" panose="02000603000000000000" pitchFamily="2" charset="-122"/>
              </a:rPr>
              <a:t>2.</a:t>
            </a:r>
            <a:r>
              <a:rPr lang="zh-CN" altLang="en-US" sz="4400">
                <a:latin typeface="字制区喜脉体" panose="02000603000000000000" pitchFamily="2" charset="-122"/>
                <a:ea typeface="字制区喜脉体" panose="02000603000000000000" pitchFamily="2" charset="-122"/>
              </a:rPr>
              <a:t>都说</a:t>
            </a:r>
            <a:r>
              <a:rPr lang="en-US" altLang="zh-CN" sz="4400">
                <a:latin typeface="字制区喜脉体" panose="02000603000000000000" pitchFamily="2" charset="-122"/>
                <a:ea typeface="字制区喜脉体" panose="02000603000000000000" pitchFamily="2" charset="-122"/>
              </a:rPr>
              <a:t>cuda</a:t>
            </a:r>
            <a:r>
              <a:rPr lang="zh-CN" altLang="en-US" sz="4400">
                <a:latin typeface="字制区喜脉体" panose="02000603000000000000" pitchFamily="2" charset="-122"/>
                <a:ea typeface="字制区喜脉体" panose="02000603000000000000" pitchFamily="2" charset="-122"/>
              </a:rPr>
              <a:t>编程与硬件关系重大，没人告诉我关系是什么</a:t>
            </a:r>
            <a:endParaRPr lang="en-US" altLang="zh-CN" sz="4400">
              <a:latin typeface="字制区喜脉体" panose="02000603000000000000" pitchFamily="2" charset="-122"/>
              <a:ea typeface="字制区喜脉体" panose="02000603000000000000" pitchFamily="2" charset="-122"/>
            </a:endParaRPr>
          </a:p>
          <a:p>
            <a:r>
              <a:rPr lang="en-US" altLang="zh-CN" sz="4400">
                <a:latin typeface="字制区喜脉体" panose="02000603000000000000" pitchFamily="2" charset="-122"/>
                <a:ea typeface="字制区喜脉体" panose="02000603000000000000" pitchFamily="2" charset="-122"/>
              </a:rPr>
              <a:t>3.Cuda</a:t>
            </a:r>
            <a:r>
              <a:rPr lang="zh-CN" altLang="en-US" sz="4400">
                <a:latin typeface="字制区喜脉体" panose="02000603000000000000" pitchFamily="2" charset="-122"/>
                <a:ea typeface="字制区喜脉体" panose="02000603000000000000" pitchFamily="2" charset="-122"/>
              </a:rPr>
              <a:t>代码听着还行但写不出来</a:t>
            </a:r>
            <a:endParaRPr lang="en-US" altLang="zh-CN" sz="4400">
              <a:latin typeface="字制区喜脉体" panose="02000603000000000000" pitchFamily="2" charset="-122"/>
              <a:ea typeface="字制区喜脉体" panose="02000603000000000000" pitchFamily="2" charset="-122"/>
            </a:endParaRPr>
          </a:p>
          <a:p>
            <a:r>
              <a:rPr lang="en-US" altLang="zh-CN" sz="4400">
                <a:latin typeface="字制区喜脉体" panose="02000603000000000000" pitchFamily="2" charset="-122"/>
                <a:ea typeface="字制区喜脉体" panose="02000603000000000000" pitchFamily="2" charset="-122"/>
              </a:rPr>
              <a:t>4.</a:t>
            </a:r>
            <a:r>
              <a:rPr lang="zh-CN" altLang="en-US" sz="4400">
                <a:latin typeface="字制区喜脉体" panose="02000603000000000000" pitchFamily="2" charset="-122"/>
                <a:ea typeface="字制区喜脉体" panose="02000603000000000000" pitchFamily="2" charset="-122"/>
              </a:rPr>
              <a:t>写出来有问题怎么调试</a:t>
            </a:r>
            <a:endParaRPr lang="en-US" altLang="zh-CN" sz="4400">
              <a:latin typeface="字制区喜脉体" panose="02000603000000000000" pitchFamily="2" charset="-122"/>
              <a:ea typeface="字制区喜脉体" panose="02000603000000000000" pitchFamily="2" charset="-122"/>
            </a:endParaRPr>
          </a:p>
          <a:p>
            <a:r>
              <a:rPr lang="en-US" altLang="zh-CN" sz="4400">
                <a:latin typeface="字制区喜脉体" panose="02000603000000000000" pitchFamily="2" charset="-122"/>
                <a:ea typeface="字制区喜脉体" panose="02000603000000000000" pitchFamily="2" charset="-122"/>
              </a:rPr>
              <a:t>5.</a:t>
            </a:r>
            <a:r>
              <a:rPr lang="zh-CN" altLang="en-US" sz="4400">
                <a:latin typeface="字制区喜脉体" panose="02000603000000000000" pitchFamily="2" charset="-122"/>
                <a:ea typeface="字制区喜脉体" panose="02000603000000000000" pitchFamily="2" charset="-122"/>
              </a:rPr>
              <a:t>代码如何调优（工具</a:t>
            </a:r>
            <a:r>
              <a:rPr lang="en-US" altLang="zh-CN" sz="4400">
                <a:latin typeface="字制区喜脉体" panose="02000603000000000000" pitchFamily="2" charset="-122"/>
                <a:ea typeface="字制区喜脉体" panose="02000603000000000000" pitchFamily="2" charset="-122"/>
              </a:rPr>
              <a:t>/</a:t>
            </a:r>
            <a:r>
              <a:rPr lang="zh-CN" altLang="en-US" sz="4400">
                <a:latin typeface="字制区喜脉体" panose="02000603000000000000" pitchFamily="2" charset="-122"/>
                <a:ea typeface="字制区喜脉体" panose="02000603000000000000" pitchFamily="2" charset="-122"/>
              </a:rPr>
              <a:t>手段）</a:t>
            </a:r>
            <a:endParaRPr lang="en-US" altLang="zh-CN" sz="4400">
              <a:latin typeface="字制区喜脉体" panose="02000603000000000000" pitchFamily="2" charset="-122"/>
              <a:ea typeface="字制区喜脉体" panose="02000603000000000000" pitchFamily="2" charset="-122"/>
            </a:endParaRPr>
          </a:p>
          <a:p>
            <a:r>
              <a:rPr lang="en-US" altLang="zh-CN" sz="4400">
                <a:latin typeface="字制区喜脉体" panose="02000603000000000000" pitchFamily="2" charset="-122"/>
                <a:ea typeface="字制区喜脉体" panose="02000603000000000000" pitchFamily="2" charset="-122"/>
              </a:rPr>
              <a:t>6.Cuda</a:t>
            </a:r>
            <a:r>
              <a:rPr lang="zh-CN" altLang="en-US" sz="4400">
                <a:latin typeface="字制区喜脉体" panose="02000603000000000000" pitchFamily="2" charset="-122"/>
                <a:ea typeface="字制区喜脉体" panose="02000603000000000000" pitchFamily="2" charset="-122"/>
              </a:rPr>
              <a:t>是一个技术栈不仅仅是代码</a:t>
            </a:r>
            <a:endParaRPr lang="en-US" altLang="zh-CN" sz="44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7174101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F5DA347-8F35-1622-1D74-C6B540C1BBB2}"/>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ROPE</a:t>
            </a:r>
            <a:r>
              <a:rPr lang="zh-CN" altLang="en-US" sz="2400" b="1">
                <a:latin typeface="字制区喜脉体" panose="02000603000000000000" pitchFamily="2" charset="-122"/>
                <a:ea typeface="字制区喜脉体" panose="02000603000000000000" pitchFamily="2" charset="-122"/>
              </a:rPr>
              <a:t>算子</a:t>
            </a:r>
          </a:p>
        </p:txBody>
      </p:sp>
      <p:sp>
        <p:nvSpPr>
          <p:cNvPr id="5" name="文本框 4">
            <a:extLst>
              <a:ext uri="{FF2B5EF4-FFF2-40B4-BE49-F238E27FC236}">
                <a16:creationId xmlns:a16="http://schemas.microsoft.com/office/drawing/2014/main" id="{BDDE9429-A6A4-475C-C2D7-6CD3339068A6}"/>
              </a:ext>
            </a:extLst>
          </p:cNvPr>
          <p:cNvSpPr txBox="1"/>
          <p:nvPr/>
        </p:nvSpPr>
        <p:spPr>
          <a:xfrm>
            <a:off x="5751830" y="3002569"/>
            <a:ext cx="2439670" cy="646331"/>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gridDim [80,1,1]</a:t>
            </a:r>
          </a:p>
          <a:p>
            <a:r>
              <a:rPr lang="en-US" altLang="zh-CN">
                <a:latin typeface="字制区喜脉体" panose="02000603000000000000" pitchFamily="2" charset="-122"/>
                <a:ea typeface="字制区喜脉体" panose="02000603000000000000" pitchFamily="2" charset="-122"/>
              </a:rPr>
              <a:t>blockDim [1,256,1]</a:t>
            </a:r>
          </a:p>
        </p:txBody>
      </p:sp>
      <p:sp>
        <p:nvSpPr>
          <p:cNvPr id="6" name="矩形 5">
            <a:extLst>
              <a:ext uri="{FF2B5EF4-FFF2-40B4-BE49-F238E27FC236}">
                <a16:creationId xmlns:a16="http://schemas.microsoft.com/office/drawing/2014/main" id="{46864701-CE7F-6A9E-5DE0-E89EFC9E2862}"/>
              </a:ext>
            </a:extLst>
          </p:cNvPr>
          <p:cNvSpPr/>
          <p:nvPr/>
        </p:nvSpPr>
        <p:spPr>
          <a:xfrm>
            <a:off x="863600" y="4966624"/>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36A6A018-F2D9-227E-75C6-495F135567B9}"/>
              </a:ext>
            </a:extLst>
          </p:cNvPr>
          <p:cNvSpPr/>
          <p:nvPr/>
        </p:nvSpPr>
        <p:spPr>
          <a:xfrm>
            <a:off x="863600" y="5232689"/>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矩形 7">
            <a:extLst>
              <a:ext uri="{FF2B5EF4-FFF2-40B4-BE49-F238E27FC236}">
                <a16:creationId xmlns:a16="http://schemas.microsoft.com/office/drawing/2014/main" id="{0AE50295-4A38-1485-F376-369F0D2A45DE}"/>
              </a:ext>
            </a:extLst>
          </p:cNvPr>
          <p:cNvSpPr/>
          <p:nvPr/>
        </p:nvSpPr>
        <p:spPr>
          <a:xfrm>
            <a:off x="863600" y="5496849"/>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a:extLst>
              <a:ext uri="{FF2B5EF4-FFF2-40B4-BE49-F238E27FC236}">
                <a16:creationId xmlns:a16="http://schemas.microsoft.com/office/drawing/2014/main" id="{45DC2AAC-CBEE-1E89-A01C-388B8848E434}"/>
              </a:ext>
            </a:extLst>
          </p:cNvPr>
          <p:cNvSpPr/>
          <p:nvPr/>
        </p:nvSpPr>
        <p:spPr>
          <a:xfrm>
            <a:off x="863600" y="5778154"/>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A397D5F1-5025-9B7F-0D8B-16A1EE90A680}"/>
              </a:ext>
            </a:extLst>
          </p:cNvPr>
          <p:cNvSpPr/>
          <p:nvPr/>
        </p:nvSpPr>
        <p:spPr>
          <a:xfrm>
            <a:off x="863600" y="6048029"/>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DD4CE305-461B-243A-CA01-EE3D4E8E4710}"/>
              </a:ext>
            </a:extLst>
          </p:cNvPr>
          <p:cNvSpPr txBox="1"/>
          <p:nvPr/>
        </p:nvSpPr>
        <p:spPr>
          <a:xfrm>
            <a:off x="424180" y="5447319"/>
            <a:ext cx="37592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12" name="文本框 11">
            <a:extLst>
              <a:ext uri="{FF2B5EF4-FFF2-40B4-BE49-F238E27FC236}">
                <a16:creationId xmlns:a16="http://schemas.microsoft.com/office/drawing/2014/main" id="{11A51E0A-B49C-E0FE-C004-9EC8F036F311}"/>
              </a:ext>
            </a:extLst>
          </p:cNvPr>
          <p:cNvSpPr txBox="1"/>
          <p:nvPr/>
        </p:nvSpPr>
        <p:spPr>
          <a:xfrm>
            <a:off x="3630295" y="4625629"/>
            <a:ext cx="796925" cy="368300"/>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2048</a:t>
            </a:r>
          </a:p>
        </p:txBody>
      </p:sp>
      <p:cxnSp>
        <p:nvCxnSpPr>
          <p:cNvPr id="13" name="直接连接符 12">
            <a:extLst>
              <a:ext uri="{FF2B5EF4-FFF2-40B4-BE49-F238E27FC236}">
                <a16:creationId xmlns:a16="http://schemas.microsoft.com/office/drawing/2014/main" id="{04FFF74F-CF5B-2C73-83E0-FBABB63C6610}"/>
              </a:ext>
            </a:extLst>
          </p:cNvPr>
          <p:cNvCxnSpPr/>
          <p:nvPr/>
        </p:nvCxnSpPr>
        <p:spPr>
          <a:xfrm flipV="1">
            <a:off x="1437005" y="4771679"/>
            <a:ext cx="6350" cy="1597025"/>
          </a:xfrm>
          <a:prstGeom prst="line">
            <a:avLst/>
          </a:prstGeom>
          <a:ln>
            <a:prstDash val="dash"/>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8DDF2D62-A549-E0A2-4252-93A460262B3F}"/>
              </a:ext>
            </a:extLst>
          </p:cNvPr>
          <p:cNvSpPr txBox="1"/>
          <p:nvPr/>
        </p:nvSpPr>
        <p:spPr>
          <a:xfrm>
            <a:off x="925830" y="4718339"/>
            <a:ext cx="459105" cy="275590"/>
          </a:xfrm>
          <a:prstGeom prst="rect">
            <a:avLst/>
          </a:prstGeom>
          <a:noFill/>
        </p:spPr>
        <p:txBody>
          <a:bodyPr wrap="square" rtlCol="0">
            <a:spAutoFit/>
          </a:bodyPr>
          <a:lstStyle/>
          <a:p>
            <a:r>
              <a:rPr lang="en-US" altLang="zh-CN" sz="1200">
                <a:latin typeface="字制区喜脉体" panose="02000603000000000000" pitchFamily="2" charset="-122"/>
                <a:ea typeface="字制区喜脉体" panose="02000603000000000000" pitchFamily="2" charset="-122"/>
              </a:rPr>
              <a:t>128</a:t>
            </a:r>
          </a:p>
        </p:txBody>
      </p:sp>
      <p:pic>
        <p:nvPicPr>
          <p:cNvPr id="15" name="图片 14">
            <a:extLst>
              <a:ext uri="{FF2B5EF4-FFF2-40B4-BE49-F238E27FC236}">
                <a16:creationId xmlns:a16="http://schemas.microsoft.com/office/drawing/2014/main" id="{9ED4A37C-AEDC-CF1E-FA8A-DD6A7C8C2B26}"/>
              </a:ext>
            </a:extLst>
          </p:cNvPr>
          <p:cNvPicPr>
            <a:picLocks noChangeAspect="1"/>
          </p:cNvPicPr>
          <p:nvPr/>
        </p:nvPicPr>
        <p:blipFill>
          <a:blip r:embed="rId2"/>
          <a:stretch>
            <a:fillRect/>
          </a:stretch>
        </p:blipFill>
        <p:spPr>
          <a:xfrm>
            <a:off x="664845" y="1711614"/>
            <a:ext cx="1973580" cy="1363980"/>
          </a:xfrm>
          <a:prstGeom prst="rect">
            <a:avLst/>
          </a:prstGeom>
        </p:spPr>
      </p:pic>
      <p:pic>
        <p:nvPicPr>
          <p:cNvPr id="16" name="图片 15">
            <a:extLst>
              <a:ext uri="{FF2B5EF4-FFF2-40B4-BE49-F238E27FC236}">
                <a16:creationId xmlns:a16="http://schemas.microsoft.com/office/drawing/2014/main" id="{81C98409-DA30-F183-0A8D-44F4F71078CC}"/>
              </a:ext>
            </a:extLst>
          </p:cNvPr>
          <p:cNvPicPr>
            <a:picLocks noChangeAspect="1"/>
          </p:cNvPicPr>
          <p:nvPr/>
        </p:nvPicPr>
        <p:blipFill>
          <a:blip r:embed="rId3"/>
          <a:stretch>
            <a:fillRect/>
          </a:stretch>
        </p:blipFill>
        <p:spPr>
          <a:xfrm>
            <a:off x="2880995" y="571789"/>
            <a:ext cx="1935480" cy="1729740"/>
          </a:xfrm>
          <a:prstGeom prst="rect">
            <a:avLst/>
          </a:prstGeom>
        </p:spPr>
      </p:pic>
      <p:pic>
        <p:nvPicPr>
          <p:cNvPr id="17" name="图片 16">
            <a:extLst>
              <a:ext uri="{FF2B5EF4-FFF2-40B4-BE49-F238E27FC236}">
                <a16:creationId xmlns:a16="http://schemas.microsoft.com/office/drawing/2014/main" id="{954F1768-BD69-C632-2ABD-F7820C81C306}"/>
              </a:ext>
            </a:extLst>
          </p:cNvPr>
          <p:cNvPicPr>
            <a:picLocks noChangeAspect="1"/>
          </p:cNvPicPr>
          <p:nvPr/>
        </p:nvPicPr>
        <p:blipFill>
          <a:blip r:embed="rId4"/>
          <a:stretch>
            <a:fillRect/>
          </a:stretch>
        </p:blipFill>
        <p:spPr>
          <a:xfrm>
            <a:off x="2880995" y="2401224"/>
            <a:ext cx="1783080" cy="1516380"/>
          </a:xfrm>
          <a:prstGeom prst="rect">
            <a:avLst/>
          </a:prstGeom>
        </p:spPr>
      </p:pic>
      <p:pic>
        <p:nvPicPr>
          <p:cNvPr id="18" name="图片 17">
            <a:extLst>
              <a:ext uri="{FF2B5EF4-FFF2-40B4-BE49-F238E27FC236}">
                <a16:creationId xmlns:a16="http://schemas.microsoft.com/office/drawing/2014/main" id="{77ED73B4-2910-21DA-E51F-2BBEDFE48C7C}"/>
              </a:ext>
            </a:extLst>
          </p:cNvPr>
          <p:cNvPicPr>
            <a:picLocks noChangeAspect="1"/>
          </p:cNvPicPr>
          <p:nvPr/>
        </p:nvPicPr>
        <p:blipFill>
          <a:blip r:embed="rId5"/>
          <a:stretch>
            <a:fillRect/>
          </a:stretch>
        </p:blipFill>
        <p:spPr>
          <a:xfrm>
            <a:off x="5143500" y="571789"/>
            <a:ext cx="1905000" cy="1546860"/>
          </a:xfrm>
          <a:prstGeom prst="rect">
            <a:avLst/>
          </a:prstGeom>
        </p:spPr>
      </p:pic>
      <p:sp>
        <p:nvSpPr>
          <p:cNvPr id="19" name="矩形 18">
            <a:extLst>
              <a:ext uri="{FF2B5EF4-FFF2-40B4-BE49-F238E27FC236}">
                <a16:creationId xmlns:a16="http://schemas.microsoft.com/office/drawing/2014/main" id="{80669E40-BFCE-BDB6-6D07-6902DADAA5A0}"/>
              </a:ext>
            </a:extLst>
          </p:cNvPr>
          <p:cNvSpPr/>
          <p:nvPr/>
        </p:nvSpPr>
        <p:spPr>
          <a:xfrm>
            <a:off x="9749155" y="1071534"/>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F2995DBB-1C81-308C-ED7D-1EE1070DB501}"/>
              </a:ext>
            </a:extLst>
          </p:cNvPr>
          <p:cNvSpPr/>
          <p:nvPr/>
        </p:nvSpPr>
        <p:spPr>
          <a:xfrm>
            <a:off x="9749155" y="1234729"/>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矩形 20">
            <a:extLst>
              <a:ext uri="{FF2B5EF4-FFF2-40B4-BE49-F238E27FC236}">
                <a16:creationId xmlns:a16="http://schemas.microsoft.com/office/drawing/2014/main" id="{232B0493-2E29-2EB9-B388-027DB06D1F96}"/>
              </a:ext>
            </a:extLst>
          </p:cNvPr>
          <p:cNvSpPr/>
          <p:nvPr/>
        </p:nvSpPr>
        <p:spPr>
          <a:xfrm>
            <a:off x="9749155" y="1397924"/>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5C2C442F-6186-7415-D52D-732129FB7733}"/>
              </a:ext>
            </a:extLst>
          </p:cNvPr>
          <p:cNvSpPr/>
          <p:nvPr/>
        </p:nvSpPr>
        <p:spPr>
          <a:xfrm>
            <a:off x="9749155" y="1561119"/>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文本框 22">
            <a:extLst>
              <a:ext uri="{FF2B5EF4-FFF2-40B4-BE49-F238E27FC236}">
                <a16:creationId xmlns:a16="http://schemas.microsoft.com/office/drawing/2014/main" id="{AF3DCA23-88E4-5C05-0D53-F8316BD21647}"/>
              </a:ext>
            </a:extLst>
          </p:cNvPr>
          <p:cNvSpPr txBox="1"/>
          <p:nvPr/>
        </p:nvSpPr>
        <p:spPr>
          <a:xfrm>
            <a:off x="9639935" y="743874"/>
            <a:ext cx="889000" cy="368300"/>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128</a:t>
            </a:r>
          </a:p>
        </p:txBody>
      </p:sp>
      <p:sp>
        <p:nvSpPr>
          <p:cNvPr id="24" name="矩形 23">
            <a:extLst>
              <a:ext uri="{FF2B5EF4-FFF2-40B4-BE49-F238E27FC236}">
                <a16:creationId xmlns:a16="http://schemas.microsoft.com/office/drawing/2014/main" id="{23CCD02A-6D6D-886C-1EDF-D6C8F27F97B6}"/>
              </a:ext>
            </a:extLst>
          </p:cNvPr>
          <p:cNvSpPr/>
          <p:nvPr/>
        </p:nvSpPr>
        <p:spPr>
          <a:xfrm>
            <a:off x="9749155" y="4745644"/>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 name="矩形 24">
            <a:extLst>
              <a:ext uri="{FF2B5EF4-FFF2-40B4-BE49-F238E27FC236}">
                <a16:creationId xmlns:a16="http://schemas.microsoft.com/office/drawing/2014/main" id="{BA9B6383-4F79-F3E5-D347-CD90B8F0CAC8}"/>
              </a:ext>
            </a:extLst>
          </p:cNvPr>
          <p:cNvSpPr/>
          <p:nvPr/>
        </p:nvSpPr>
        <p:spPr>
          <a:xfrm>
            <a:off x="9749155" y="4908839"/>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0F26D90B-E1B5-8B41-B9E4-FE224388E1BB}"/>
              </a:ext>
            </a:extLst>
          </p:cNvPr>
          <p:cNvSpPr/>
          <p:nvPr/>
        </p:nvSpPr>
        <p:spPr>
          <a:xfrm>
            <a:off x="9749155" y="5072034"/>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 name="矩形 26">
            <a:extLst>
              <a:ext uri="{FF2B5EF4-FFF2-40B4-BE49-F238E27FC236}">
                <a16:creationId xmlns:a16="http://schemas.microsoft.com/office/drawing/2014/main" id="{48441A1D-3B55-C0AA-D610-23B47EC64D09}"/>
              </a:ext>
            </a:extLst>
          </p:cNvPr>
          <p:cNvSpPr/>
          <p:nvPr/>
        </p:nvSpPr>
        <p:spPr>
          <a:xfrm>
            <a:off x="9749155" y="5235229"/>
            <a:ext cx="619760" cy="1073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 name="左大括号 27">
            <a:extLst>
              <a:ext uri="{FF2B5EF4-FFF2-40B4-BE49-F238E27FC236}">
                <a16:creationId xmlns:a16="http://schemas.microsoft.com/office/drawing/2014/main" id="{89A6E1C3-CAD3-6306-A35C-9D2F471B7A80}"/>
              </a:ext>
            </a:extLst>
          </p:cNvPr>
          <p:cNvSpPr/>
          <p:nvPr/>
        </p:nvSpPr>
        <p:spPr>
          <a:xfrm>
            <a:off x="9285605" y="1342044"/>
            <a:ext cx="182880" cy="377888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 name="文本框 28">
            <a:extLst>
              <a:ext uri="{FF2B5EF4-FFF2-40B4-BE49-F238E27FC236}">
                <a16:creationId xmlns:a16="http://schemas.microsoft.com/office/drawing/2014/main" id="{669C8974-ECCD-45EE-8669-0656FF9E9E5A}"/>
              </a:ext>
            </a:extLst>
          </p:cNvPr>
          <p:cNvSpPr txBox="1"/>
          <p:nvPr/>
        </p:nvSpPr>
        <p:spPr>
          <a:xfrm>
            <a:off x="8869045" y="3060700"/>
            <a:ext cx="64960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80</a:t>
            </a:r>
          </a:p>
        </p:txBody>
      </p:sp>
      <p:sp>
        <p:nvSpPr>
          <p:cNvPr id="30" name="文本框 29">
            <a:extLst>
              <a:ext uri="{FF2B5EF4-FFF2-40B4-BE49-F238E27FC236}">
                <a16:creationId xmlns:a16="http://schemas.microsoft.com/office/drawing/2014/main" id="{CD631729-CD27-C779-6138-4AA25FDE5ACF}"/>
              </a:ext>
            </a:extLst>
          </p:cNvPr>
          <p:cNvSpPr txBox="1"/>
          <p:nvPr/>
        </p:nvSpPr>
        <p:spPr>
          <a:xfrm>
            <a:off x="9978390" y="3123219"/>
            <a:ext cx="55054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31" name="文本框 30">
            <a:extLst>
              <a:ext uri="{FF2B5EF4-FFF2-40B4-BE49-F238E27FC236}">
                <a16:creationId xmlns:a16="http://schemas.microsoft.com/office/drawing/2014/main" id="{84F0B5CC-DD4C-DDCB-EF0E-290E83BCB528}"/>
              </a:ext>
            </a:extLst>
          </p:cNvPr>
          <p:cNvSpPr txBox="1"/>
          <p:nvPr/>
        </p:nvSpPr>
        <p:spPr>
          <a:xfrm>
            <a:off x="5751830" y="3782370"/>
            <a:ext cx="2124075" cy="64516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gridDim [80,1,1]</a:t>
            </a:r>
          </a:p>
          <a:p>
            <a:r>
              <a:rPr lang="en-US" altLang="zh-CN">
                <a:latin typeface="字制区喜脉体" panose="02000603000000000000" pitchFamily="2" charset="-122"/>
                <a:ea typeface="字制区喜脉体" panose="02000603000000000000" pitchFamily="2" charset="-122"/>
              </a:rPr>
              <a:t>blockDim [1,64,1]</a:t>
            </a:r>
          </a:p>
        </p:txBody>
      </p:sp>
    </p:spTree>
    <p:extLst>
      <p:ext uri="{BB962C8B-B14F-4D97-AF65-F5344CB8AC3E}">
        <p14:creationId xmlns:p14="http://schemas.microsoft.com/office/powerpoint/2010/main" val="4225546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3541E-75C7-AFB9-DBA6-16490D960911}"/>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8F0579A6-C3AB-2AA5-A106-9F6F036AB5F0}"/>
              </a:ext>
            </a:extLst>
          </p:cNvPr>
          <p:cNvSpPr/>
          <p:nvPr>
            <p:custDataLst>
              <p:tags r:id="rId1"/>
            </p:custDataLst>
          </p:nvPr>
        </p:nvSpPr>
        <p:spPr>
          <a:xfrm>
            <a:off x="64135" y="620268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token_embd.weight</a:t>
            </a:r>
          </a:p>
          <a:p>
            <a:pPr algn="ctr"/>
            <a:r>
              <a:rPr lang="en-US" altLang="zh-CN" sz="1000"/>
              <a:t>[2048,92544]</a:t>
            </a:r>
          </a:p>
          <a:p>
            <a:pPr algn="ctr"/>
            <a:r>
              <a:rPr lang="en-US" altLang="zh-CN" sz="1000"/>
              <a:t>OP_NONE</a:t>
            </a:r>
          </a:p>
        </p:txBody>
      </p:sp>
      <p:sp>
        <p:nvSpPr>
          <p:cNvPr id="5" name="矩形 4">
            <a:extLst>
              <a:ext uri="{FF2B5EF4-FFF2-40B4-BE49-F238E27FC236}">
                <a16:creationId xmlns:a16="http://schemas.microsoft.com/office/drawing/2014/main" id="{09B4C2C8-34E8-6B3B-89A5-8E58B663DCD0}"/>
              </a:ext>
            </a:extLst>
          </p:cNvPr>
          <p:cNvSpPr/>
          <p:nvPr>
            <p:custDataLst>
              <p:tags r:id="rId2"/>
            </p:custDataLst>
          </p:nvPr>
        </p:nvSpPr>
        <p:spPr>
          <a:xfrm>
            <a:off x="1686560" y="620268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inp_tokens</a:t>
            </a:r>
          </a:p>
          <a:p>
            <a:pPr algn="ctr"/>
            <a:r>
              <a:rPr lang="en-US" altLang="zh-CN" sz="1000"/>
              <a:t>[5]</a:t>
            </a:r>
          </a:p>
          <a:p>
            <a:pPr algn="ctr"/>
            <a:r>
              <a:rPr lang="en-US" altLang="zh-CN" sz="1000"/>
              <a:t>OP_NONE</a:t>
            </a:r>
          </a:p>
        </p:txBody>
      </p:sp>
      <p:sp>
        <p:nvSpPr>
          <p:cNvPr id="6" name="矩形 5">
            <a:extLst>
              <a:ext uri="{FF2B5EF4-FFF2-40B4-BE49-F238E27FC236}">
                <a16:creationId xmlns:a16="http://schemas.microsoft.com/office/drawing/2014/main" id="{4E6449C8-64DD-C4DC-9029-3F1A85608FBA}"/>
              </a:ext>
            </a:extLst>
          </p:cNvPr>
          <p:cNvSpPr/>
          <p:nvPr>
            <p:custDataLst>
              <p:tags r:id="rId3"/>
            </p:custDataLst>
          </p:nvPr>
        </p:nvSpPr>
        <p:spPr>
          <a:xfrm>
            <a:off x="906145" y="530161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inp_embd</a:t>
            </a:r>
          </a:p>
          <a:p>
            <a:pPr algn="ctr"/>
            <a:r>
              <a:rPr lang="en-US" altLang="zh-CN" sz="1000"/>
              <a:t>[2048,5]</a:t>
            </a:r>
          </a:p>
          <a:p>
            <a:pPr algn="ctr"/>
            <a:r>
              <a:rPr lang="en-US" altLang="zh-CN" sz="1000"/>
              <a:t>OP_GET_ROWS</a:t>
            </a:r>
          </a:p>
        </p:txBody>
      </p:sp>
      <p:sp>
        <p:nvSpPr>
          <p:cNvPr id="8" name="矩形 7">
            <a:extLst>
              <a:ext uri="{FF2B5EF4-FFF2-40B4-BE49-F238E27FC236}">
                <a16:creationId xmlns:a16="http://schemas.microsoft.com/office/drawing/2014/main" id="{72A8D46C-8701-2FC5-2E41-FE7A9BA5B54E}"/>
              </a:ext>
            </a:extLst>
          </p:cNvPr>
          <p:cNvSpPr/>
          <p:nvPr/>
        </p:nvSpPr>
        <p:spPr>
          <a:xfrm>
            <a:off x="3691890" y="620268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inp_pos</a:t>
            </a:r>
          </a:p>
          <a:p>
            <a:pPr algn="ctr"/>
            <a:r>
              <a:rPr lang="en-US" altLang="zh-CN" sz="1000"/>
              <a:t>[32]</a:t>
            </a:r>
          </a:p>
          <a:p>
            <a:pPr algn="ctr"/>
            <a:r>
              <a:rPr lang="en-US" altLang="zh-CN" sz="1000"/>
              <a:t>OP_NONE</a:t>
            </a:r>
          </a:p>
        </p:txBody>
      </p:sp>
      <p:sp>
        <p:nvSpPr>
          <p:cNvPr id="9" name="矩形 8">
            <a:extLst>
              <a:ext uri="{FF2B5EF4-FFF2-40B4-BE49-F238E27FC236}">
                <a16:creationId xmlns:a16="http://schemas.microsoft.com/office/drawing/2014/main" id="{55869A50-6104-D3FA-3629-9E7A71FB74FC}"/>
              </a:ext>
            </a:extLst>
          </p:cNvPr>
          <p:cNvSpPr/>
          <p:nvPr/>
        </p:nvSpPr>
        <p:spPr>
          <a:xfrm>
            <a:off x="5328920" y="620268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KQ_mask</a:t>
            </a:r>
          </a:p>
          <a:p>
            <a:pPr algn="ctr"/>
            <a:r>
              <a:rPr lang="en-US" altLang="zh-CN" sz="1000"/>
              <a:t>[64,32]</a:t>
            </a:r>
          </a:p>
          <a:p>
            <a:pPr algn="ctr"/>
            <a:r>
              <a:rPr lang="en-US" altLang="zh-CN" sz="1000"/>
              <a:t>OP_NONE</a:t>
            </a:r>
          </a:p>
        </p:txBody>
      </p:sp>
      <p:sp>
        <p:nvSpPr>
          <p:cNvPr id="10" name="矩形 9">
            <a:extLst>
              <a:ext uri="{FF2B5EF4-FFF2-40B4-BE49-F238E27FC236}">
                <a16:creationId xmlns:a16="http://schemas.microsoft.com/office/drawing/2014/main" id="{8F6AF80B-B878-468D-C807-8768C4A894B4}"/>
              </a:ext>
            </a:extLst>
          </p:cNvPr>
          <p:cNvSpPr/>
          <p:nvPr>
            <p:custDataLst>
              <p:tags r:id="rId4"/>
            </p:custDataLst>
          </p:nvPr>
        </p:nvSpPr>
        <p:spPr>
          <a:xfrm>
            <a:off x="2706370" y="440055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blk.0.atten_norm.we..</a:t>
            </a:r>
          </a:p>
          <a:p>
            <a:pPr algn="ctr"/>
            <a:r>
              <a:rPr lang="en-US" altLang="zh-CN" sz="1000"/>
              <a:t>[2048]</a:t>
            </a:r>
          </a:p>
          <a:p>
            <a:pPr algn="ctr"/>
            <a:r>
              <a:rPr lang="en-US" altLang="zh-CN" sz="1000"/>
              <a:t>OP_NONE</a:t>
            </a:r>
          </a:p>
        </p:txBody>
      </p:sp>
      <p:sp>
        <p:nvSpPr>
          <p:cNvPr id="11" name="矩形 10">
            <a:extLst>
              <a:ext uri="{FF2B5EF4-FFF2-40B4-BE49-F238E27FC236}">
                <a16:creationId xmlns:a16="http://schemas.microsoft.com/office/drawing/2014/main" id="{5B2017C7-645F-CB47-2533-435362E7B8BB}"/>
              </a:ext>
            </a:extLst>
          </p:cNvPr>
          <p:cNvSpPr/>
          <p:nvPr>
            <p:custDataLst>
              <p:tags r:id="rId5"/>
            </p:custDataLst>
          </p:nvPr>
        </p:nvSpPr>
        <p:spPr>
          <a:xfrm>
            <a:off x="906145" y="440055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norm-0</a:t>
            </a:r>
          </a:p>
          <a:p>
            <a:pPr algn="ctr"/>
            <a:r>
              <a:rPr lang="en-US" altLang="zh-CN" sz="1000"/>
              <a:t>[2048,5]</a:t>
            </a:r>
          </a:p>
          <a:p>
            <a:pPr algn="ctr"/>
            <a:r>
              <a:rPr lang="en-US" altLang="zh-CN" sz="1000"/>
              <a:t>OP_RMS_NORM</a:t>
            </a:r>
          </a:p>
        </p:txBody>
      </p:sp>
      <p:sp>
        <p:nvSpPr>
          <p:cNvPr id="12" name="矩形 11">
            <a:extLst>
              <a:ext uri="{FF2B5EF4-FFF2-40B4-BE49-F238E27FC236}">
                <a16:creationId xmlns:a16="http://schemas.microsoft.com/office/drawing/2014/main" id="{C26E9018-80C6-451B-FAFB-38BD9411B6B8}"/>
              </a:ext>
            </a:extLst>
          </p:cNvPr>
          <p:cNvSpPr/>
          <p:nvPr>
            <p:custDataLst>
              <p:tags r:id="rId6"/>
            </p:custDataLst>
          </p:nvPr>
        </p:nvSpPr>
        <p:spPr>
          <a:xfrm>
            <a:off x="1805940" y="342900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atten_norm-0</a:t>
            </a:r>
          </a:p>
          <a:p>
            <a:pPr algn="ctr"/>
            <a:r>
              <a:rPr lang="en-US" altLang="zh-CN" sz="1000"/>
              <a:t>[2048,5]</a:t>
            </a:r>
          </a:p>
          <a:p>
            <a:pPr algn="ctr"/>
            <a:r>
              <a:rPr lang="en-US" altLang="zh-CN" sz="1000"/>
              <a:t>OP_MUL</a:t>
            </a:r>
          </a:p>
        </p:txBody>
      </p:sp>
      <p:sp>
        <p:nvSpPr>
          <p:cNvPr id="13" name="矩形 12">
            <a:extLst>
              <a:ext uri="{FF2B5EF4-FFF2-40B4-BE49-F238E27FC236}">
                <a16:creationId xmlns:a16="http://schemas.microsoft.com/office/drawing/2014/main" id="{867925A2-ABE4-92AA-94CF-5E7D24FD1F90}"/>
              </a:ext>
            </a:extLst>
          </p:cNvPr>
          <p:cNvSpPr/>
          <p:nvPr>
            <p:custDataLst>
              <p:tags r:id="rId7"/>
            </p:custDataLst>
          </p:nvPr>
        </p:nvSpPr>
        <p:spPr>
          <a:xfrm>
            <a:off x="3484880" y="342900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sym typeface="+mn-ea"/>
              </a:rPr>
              <a:t>blk.0.atten_q.we..</a:t>
            </a:r>
            <a:endParaRPr lang="en-US" altLang="zh-CN" sz="1000"/>
          </a:p>
          <a:p>
            <a:pPr algn="ctr"/>
            <a:r>
              <a:rPr lang="en-US" altLang="zh-CN" sz="1000"/>
              <a:t>[2048,2048]</a:t>
            </a:r>
          </a:p>
          <a:p>
            <a:pPr algn="ctr"/>
            <a:r>
              <a:rPr lang="en-US" altLang="zh-CN" sz="1000"/>
              <a:t>OP_</a:t>
            </a:r>
            <a:r>
              <a:rPr lang="en-US" altLang="zh-CN" sz="1000">
                <a:sym typeface="+mn-ea"/>
              </a:rPr>
              <a:t>NONE</a:t>
            </a:r>
            <a:endParaRPr lang="en-US" altLang="zh-CN" sz="1000"/>
          </a:p>
        </p:txBody>
      </p:sp>
      <p:sp>
        <p:nvSpPr>
          <p:cNvPr id="14" name="矩形 13">
            <a:extLst>
              <a:ext uri="{FF2B5EF4-FFF2-40B4-BE49-F238E27FC236}">
                <a16:creationId xmlns:a16="http://schemas.microsoft.com/office/drawing/2014/main" id="{BC621C5A-D0A6-FAEA-AB4A-66F7264038D1}"/>
              </a:ext>
            </a:extLst>
          </p:cNvPr>
          <p:cNvSpPr/>
          <p:nvPr>
            <p:custDataLst>
              <p:tags r:id="rId8"/>
            </p:custDataLst>
          </p:nvPr>
        </p:nvSpPr>
        <p:spPr>
          <a:xfrm>
            <a:off x="2620645" y="259842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Qcur-0</a:t>
            </a:r>
          </a:p>
          <a:p>
            <a:pPr algn="ctr"/>
            <a:r>
              <a:rPr lang="en-US" altLang="zh-CN" sz="1000"/>
              <a:t>[2048,5]</a:t>
            </a:r>
          </a:p>
          <a:p>
            <a:pPr algn="ctr"/>
            <a:r>
              <a:rPr lang="en-US" altLang="zh-CN" sz="1000"/>
              <a:t>OP_MAT_MUL</a:t>
            </a:r>
          </a:p>
        </p:txBody>
      </p:sp>
      <p:sp>
        <p:nvSpPr>
          <p:cNvPr id="16" name="矩形 15">
            <a:extLst>
              <a:ext uri="{FF2B5EF4-FFF2-40B4-BE49-F238E27FC236}">
                <a16:creationId xmlns:a16="http://schemas.microsoft.com/office/drawing/2014/main" id="{08158413-0973-267A-EF50-867052573C61}"/>
              </a:ext>
            </a:extLst>
          </p:cNvPr>
          <p:cNvSpPr/>
          <p:nvPr>
            <p:custDataLst>
              <p:tags r:id="rId9"/>
            </p:custDataLst>
          </p:nvPr>
        </p:nvSpPr>
        <p:spPr>
          <a:xfrm>
            <a:off x="5100955" y="342900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sym typeface="+mn-ea"/>
              </a:rPr>
              <a:t>blk.0.atten_k.we..</a:t>
            </a:r>
            <a:endParaRPr lang="en-US" altLang="zh-CN" sz="1000"/>
          </a:p>
          <a:p>
            <a:pPr algn="ctr"/>
            <a:r>
              <a:rPr lang="en-US" altLang="zh-CN" sz="1000"/>
              <a:t>[2048,1024]</a:t>
            </a:r>
          </a:p>
          <a:p>
            <a:pPr algn="ctr"/>
            <a:r>
              <a:rPr lang="en-US" altLang="zh-CN" sz="1000"/>
              <a:t>OP_</a:t>
            </a:r>
            <a:r>
              <a:rPr lang="en-US" altLang="zh-CN" sz="1000">
                <a:sym typeface="+mn-ea"/>
              </a:rPr>
              <a:t>NONE</a:t>
            </a:r>
            <a:endParaRPr lang="en-US" altLang="zh-CN" sz="1000"/>
          </a:p>
        </p:txBody>
      </p:sp>
      <p:sp>
        <p:nvSpPr>
          <p:cNvPr id="17" name="矩形 16">
            <a:extLst>
              <a:ext uri="{FF2B5EF4-FFF2-40B4-BE49-F238E27FC236}">
                <a16:creationId xmlns:a16="http://schemas.microsoft.com/office/drawing/2014/main" id="{CE28B447-8256-1ACD-5747-6093CAABD6E4}"/>
              </a:ext>
            </a:extLst>
          </p:cNvPr>
          <p:cNvSpPr/>
          <p:nvPr>
            <p:custDataLst>
              <p:tags r:id="rId10"/>
            </p:custDataLst>
          </p:nvPr>
        </p:nvSpPr>
        <p:spPr>
          <a:xfrm>
            <a:off x="6717030" y="342900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sym typeface="+mn-ea"/>
              </a:rPr>
              <a:t>blk.0.atten_v.we..</a:t>
            </a:r>
            <a:endParaRPr lang="en-US" altLang="zh-CN" sz="1000"/>
          </a:p>
          <a:p>
            <a:pPr algn="ctr"/>
            <a:r>
              <a:rPr lang="en-US" altLang="zh-CN" sz="1000"/>
              <a:t>[2048,1024]</a:t>
            </a:r>
          </a:p>
          <a:p>
            <a:pPr algn="ctr"/>
            <a:r>
              <a:rPr lang="en-US" altLang="zh-CN" sz="1000"/>
              <a:t>OP_</a:t>
            </a:r>
            <a:r>
              <a:rPr lang="en-US" altLang="zh-CN" sz="1000">
                <a:sym typeface="+mn-ea"/>
              </a:rPr>
              <a:t>NONE</a:t>
            </a:r>
            <a:endParaRPr lang="en-US" altLang="zh-CN" sz="1000"/>
          </a:p>
        </p:txBody>
      </p:sp>
      <p:sp>
        <p:nvSpPr>
          <p:cNvPr id="18" name="矩形 17">
            <a:extLst>
              <a:ext uri="{FF2B5EF4-FFF2-40B4-BE49-F238E27FC236}">
                <a16:creationId xmlns:a16="http://schemas.microsoft.com/office/drawing/2014/main" id="{34796464-EB2B-CC1F-030B-1C60B3B88917}"/>
              </a:ext>
            </a:extLst>
          </p:cNvPr>
          <p:cNvSpPr/>
          <p:nvPr>
            <p:custDataLst>
              <p:tags r:id="rId11"/>
            </p:custDataLst>
          </p:nvPr>
        </p:nvSpPr>
        <p:spPr>
          <a:xfrm>
            <a:off x="4443095" y="259842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Kcur-0</a:t>
            </a:r>
          </a:p>
          <a:p>
            <a:pPr algn="ctr"/>
            <a:r>
              <a:rPr lang="en-US" altLang="zh-CN" sz="1000"/>
              <a:t>[1024,5]</a:t>
            </a:r>
          </a:p>
          <a:p>
            <a:pPr algn="ctr"/>
            <a:r>
              <a:rPr lang="en-US" altLang="zh-CN" sz="1000"/>
              <a:t>OP_MAT_MUL</a:t>
            </a:r>
          </a:p>
        </p:txBody>
      </p:sp>
      <p:sp>
        <p:nvSpPr>
          <p:cNvPr id="19" name="矩形 18">
            <a:extLst>
              <a:ext uri="{FF2B5EF4-FFF2-40B4-BE49-F238E27FC236}">
                <a16:creationId xmlns:a16="http://schemas.microsoft.com/office/drawing/2014/main" id="{64119410-D487-169F-5B7A-D125C75BD525}"/>
              </a:ext>
            </a:extLst>
          </p:cNvPr>
          <p:cNvSpPr/>
          <p:nvPr>
            <p:custDataLst>
              <p:tags r:id="rId12"/>
            </p:custDataLst>
          </p:nvPr>
        </p:nvSpPr>
        <p:spPr>
          <a:xfrm>
            <a:off x="6243320" y="259842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Vcur-0</a:t>
            </a:r>
          </a:p>
          <a:p>
            <a:pPr algn="ctr"/>
            <a:r>
              <a:rPr lang="en-US" altLang="zh-CN" sz="1000"/>
              <a:t>[1024,5]</a:t>
            </a:r>
          </a:p>
          <a:p>
            <a:pPr algn="ctr"/>
            <a:r>
              <a:rPr lang="en-US" altLang="zh-CN" sz="1000"/>
              <a:t>OP_MAT_MUL</a:t>
            </a:r>
          </a:p>
        </p:txBody>
      </p:sp>
      <p:sp>
        <p:nvSpPr>
          <p:cNvPr id="20" name="矩形 19">
            <a:extLst>
              <a:ext uri="{FF2B5EF4-FFF2-40B4-BE49-F238E27FC236}">
                <a16:creationId xmlns:a16="http://schemas.microsoft.com/office/drawing/2014/main" id="{3635B8E0-D24A-6EA9-C0A7-5D928BE2D6C4}"/>
              </a:ext>
            </a:extLst>
          </p:cNvPr>
          <p:cNvSpPr/>
          <p:nvPr>
            <p:custDataLst>
              <p:tags r:id="rId13"/>
            </p:custDataLst>
          </p:nvPr>
        </p:nvSpPr>
        <p:spPr>
          <a:xfrm>
            <a:off x="2620645" y="161353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Qcur-0(reshaped)</a:t>
            </a:r>
          </a:p>
          <a:p>
            <a:pPr algn="ctr"/>
            <a:r>
              <a:rPr lang="en-US" altLang="zh-CN" sz="1000"/>
              <a:t>[128,16,5]</a:t>
            </a:r>
          </a:p>
          <a:p>
            <a:pPr algn="ctr"/>
            <a:r>
              <a:rPr lang="en-US" altLang="zh-CN" sz="1000"/>
              <a:t>OP_RESHAPE</a:t>
            </a:r>
          </a:p>
        </p:txBody>
      </p:sp>
      <p:sp>
        <p:nvSpPr>
          <p:cNvPr id="21" name="矩形 20">
            <a:extLst>
              <a:ext uri="{FF2B5EF4-FFF2-40B4-BE49-F238E27FC236}">
                <a16:creationId xmlns:a16="http://schemas.microsoft.com/office/drawing/2014/main" id="{4A483D97-A3CB-C033-410E-331C9757871C}"/>
              </a:ext>
            </a:extLst>
          </p:cNvPr>
          <p:cNvSpPr/>
          <p:nvPr>
            <p:custDataLst>
              <p:tags r:id="rId14"/>
            </p:custDataLst>
          </p:nvPr>
        </p:nvSpPr>
        <p:spPr>
          <a:xfrm>
            <a:off x="2620645" y="82550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Qcur-0</a:t>
            </a:r>
          </a:p>
          <a:p>
            <a:pPr algn="ctr"/>
            <a:r>
              <a:rPr lang="en-US" altLang="zh-CN" sz="1000"/>
              <a:t>[128,16,5]</a:t>
            </a:r>
          </a:p>
          <a:p>
            <a:pPr algn="ctr"/>
            <a:r>
              <a:rPr lang="en-US" altLang="zh-CN" sz="1000"/>
              <a:t>OP_ROPE</a:t>
            </a:r>
          </a:p>
        </p:txBody>
      </p:sp>
      <p:sp>
        <p:nvSpPr>
          <p:cNvPr id="22" name="矩形 21">
            <a:extLst>
              <a:ext uri="{FF2B5EF4-FFF2-40B4-BE49-F238E27FC236}">
                <a16:creationId xmlns:a16="http://schemas.microsoft.com/office/drawing/2014/main" id="{F76C5ED6-5344-AD32-FCE1-6A1764A0CE8E}"/>
              </a:ext>
            </a:extLst>
          </p:cNvPr>
          <p:cNvSpPr/>
          <p:nvPr>
            <p:custDataLst>
              <p:tags r:id="rId15"/>
            </p:custDataLst>
          </p:nvPr>
        </p:nvSpPr>
        <p:spPr>
          <a:xfrm>
            <a:off x="4443095" y="159385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Kcur-0(reshaped)</a:t>
            </a:r>
          </a:p>
          <a:p>
            <a:pPr algn="ctr"/>
            <a:r>
              <a:rPr lang="en-US" altLang="zh-CN" sz="1000"/>
              <a:t>[128,8,5]</a:t>
            </a:r>
          </a:p>
          <a:p>
            <a:pPr algn="ctr"/>
            <a:r>
              <a:rPr lang="en-US" altLang="zh-CN" sz="1000"/>
              <a:t>OP_RESHAPE</a:t>
            </a:r>
          </a:p>
        </p:txBody>
      </p:sp>
      <p:sp>
        <p:nvSpPr>
          <p:cNvPr id="23" name="矩形 22">
            <a:extLst>
              <a:ext uri="{FF2B5EF4-FFF2-40B4-BE49-F238E27FC236}">
                <a16:creationId xmlns:a16="http://schemas.microsoft.com/office/drawing/2014/main" id="{F823E39D-818D-70EE-921F-DA964D0319A1}"/>
              </a:ext>
            </a:extLst>
          </p:cNvPr>
          <p:cNvSpPr/>
          <p:nvPr>
            <p:custDataLst>
              <p:tags r:id="rId16"/>
            </p:custDataLst>
          </p:nvPr>
        </p:nvSpPr>
        <p:spPr>
          <a:xfrm>
            <a:off x="4443095" y="81724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Kcur-0</a:t>
            </a:r>
          </a:p>
          <a:p>
            <a:pPr algn="ctr"/>
            <a:r>
              <a:rPr lang="en-US" altLang="zh-CN" sz="1000"/>
              <a:t>[128,8,5]</a:t>
            </a:r>
          </a:p>
          <a:p>
            <a:pPr algn="ctr"/>
            <a:r>
              <a:rPr lang="en-US" altLang="zh-CN" sz="1000"/>
              <a:t>OP_ROPE</a:t>
            </a:r>
          </a:p>
        </p:txBody>
      </p:sp>
      <p:cxnSp>
        <p:nvCxnSpPr>
          <p:cNvPr id="24" name="直接箭头连接符 23">
            <a:extLst>
              <a:ext uri="{FF2B5EF4-FFF2-40B4-BE49-F238E27FC236}">
                <a16:creationId xmlns:a16="http://schemas.microsoft.com/office/drawing/2014/main" id="{8265FCFB-EBDB-29FD-E80E-B777A755624F}"/>
              </a:ext>
            </a:extLst>
          </p:cNvPr>
          <p:cNvCxnSpPr>
            <a:stCxn id="4" idx="0"/>
            <a:endCxn id="6" idx="2"/>
          </p:cNvCxnSpPr>
          <p:nvPr/>
        </p:nvCxnSpPr>
        <p:spPr>
          <a:xfrm flipV="1">
            <a:off x="737235" y="5854700"/>
            <a:ext cx="842010" cy="34798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a:extLst>
              <a:ext uri="{FF2B5EF4-FFF2-40B4-BE49-F238E27FC236}">
                <a16:creationId xmlns:a16="http://schemas.microsoft.com/office/drawing/2014/main" id="{7A0D21F1-C5D0-A8F7-E287-2C5D083E15CC}"/>
              </a:ext>
            </a:extLst>
          </p:cNvPr>
          <p:cNvCxnSpPr>
            <a:stCxn id="5" idx="0"/>
            <a:endCxn id="6" idx="2"/>
          </p:cNvCxnSpPr>
          <p:nvPr/>
        </p:nvCxnSpPr>
        <p:spPr>
          <a:xfrm flipH="1" flipV="1">
            <a:off x="1579245" y="5854700"/>
            <a:ext cx="780415" cy="34798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a:extLst>
              <a:ext uri="{FF2B5EF4-FFF2-40B4-BE49-F238E27FC236}">
                <a16:creationId xmlns:a16="http://schemas.microsoft.com/office/drawing/2014/main" id="{29C37E91-5F26-71C4-9AC6-0815EE7E3CC3}"/>
              </a:ext>
            </a:extLst>
          </p:cNvPr>
          <p:cNvCxnSpPr>
            <a:stCxn id="6" idx="0"/>
            <a:endCxn id="11" idx="2"/>
          </p:cNvCxnSpPr>
          <p:nvPr/>
        </p:nvCxnSpPr>
        <p:spPr>
          <a:xfrm flipV="1">
            <a:off x="1579245" y="4953635"/>
            <a:ext cx="0" cy="34798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8" name="直接箭头连接符 27">
            <a:extLst>
              <a:ext uri="{FF2B5EF4-FFF2-40B4-BE49-F238E27FC236}">
                <a16:creationId xmlns:a16="http://schemas.microsoft.com/office/drawing/2014/main" id="{97F573FC-FA3D-8605-95F5-B22BE78A80AF}"/>
              </a:ext>
            </a:extLst>
          </p:cNvPr>
          <p:cNvCxnSpPr>
            <a:stCxn id="11" idx="0"/>
          </p:cNvCxnSpPr>
          <p:nvPr/>
        </p:nvCxnSpPr>
        <p:spPr>
          <a:xfrm flipV="1">
            <a:off x="1579245" y="3982085"/>
            <a:ext cx="899795" cy="41846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C9A0F1B1-0107-2D88-C1BE-34B8142D7F3B}"/>
              </a:ext>
            </a:extLst>
          </p:cNvPr>
          <p:cNvCxnSpPr>
            <a:stCxn id="10" idx="0"/>
            <a:endCxn id="12" idx="2"/>
          </p:cNvCxnSpPr>
          <p:nvPr/>
        </p:nvCxnSpPr>
        <p:spPr>
          <a:xfrm flipH="1" flipV="1">
            <a:off x="2479040" y="3982085"/>
            <a:ext cx="900430" cy="41846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0" name="直接箭头连接符 29">
            <a:extLst>
              <a:ext uri="{FF2B5EF4-FFF2-40B4-BE49-F238E27FC236}">
                <a16:creationId xmlns:a16="http://schemas.microsoft.com/office/drawing/2014/main" id="{EF38F5BB-4E98-1752-D0E0-B64450DE50F7}"/>
              </a:ext>
            </a:extLst>
          </p:cNvPr>
          <p:cNvCxnSpPr>
            <a:stCxn id="12" idx="0"/>
          </p:cNvCxnSpPr>
          <p:nvPr/>
        </p:nvCxnSpPr>
        <p:spPr>
          <a:xfrm flipV="1">
            <a:off x="2479040" y="3151505"/>
            <a:ext cx="797560" cy="2774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1" name="直接箭头连接符 30">
            <a:extLst>
              <a:ext uri="{FF2B5EF4-FFF2-40B4-BE49-F238E27FC236}">
                <a16:creationId xmlns:a16="http://schemas.microsoft.com/office/drawing/2014/main" id="{7542770F-20F8-489B-41F7-6C60B9276A6F}"/>
              </a:ext>
            </a:extLst>
          </p:cNvPr>
          <p:cNvCxnSpPr>
            <a:stCxn id="13" idx="0"/>
            <a:endCxn id="14" idx="2"/>
          </p:cNvCxnSpPr>
          <p:nvPr/>
        </p:nvCxnSpPr>
        <p:spPr>
          <a:xfrm flipH="1" flipV="1">
            <a:off x="3293745" y="3151505"/>
            <a:ext cx="864235" cy="2774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2" name="直接箭头连接符 31">
            <a:extLst>
              <a:ext uri="{FF2B5EF4-FFF2-40B4-BE49-F238E27FC236}">
                <a16:creationId xmlns:a16="http://schemas.microsoft.com/office/drawing/2014/main" id="{31EFB2C4-BFA5-02B3-90E2-04AA775740E9}"/>
              </a:ext>
            </a:extLst>
          </p:cNvPr>
          <p:cNvCxnSpPr/>
          <p:nvPr/>
        </p:nvCxnSpPr>
        <p:spPr>
          <a:xfrm flipH="1" flipV="1">
            <a:off x="5100955" y="3151505"/>
            <a:ext cx="864235" cy="2774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3" name="直接箭头连接符 32">
            <a:extLst>
              <a:ext uri="{FF2B5EF4-FFF2-40B4-BE49-F238E27FC236}">
                <a16:creationId xmlns:a16="http://schemas.microsoft.com/office/drawing/2014/main" id="{0F74E1F7-0A58-4683-E3C4-91E6759B64AD}"/>
              </a:ext>
            </a:extLst>
          </p:cNvPr>
          <p:cNvCxnSpPr>
            <a:stCxn id="17" idx="0"/>
          </p:cNvCxnSpPr>
          <p:nvPr/>
        </p:nvCxnSpPr>
        <p:spPr>
          <a:xfrm flipH="1" flipV="1">
            <a:off x="6967220" y="3174365"/>
            <a:ext cx="422910" cy="25463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4" name="直接箭头连接符 33">
            <a:extLst>
              <a:ext uri="{FF2B5EF4-FFF2-40B4-BE49-F238E27FC236}">
                <a16:creationId xmlns:a16="http://schemas.microsoft.com/office/drawing/2014/main" id="{FDE7380F-E54A-5722-A750-034A553F5927}"/>
              </a:ext>
            </a:extLst>
          </p:cNvPr>
          <p:cNvCxnSpPr/>
          <p:nvPr/>
        </p:nvCxnSpPr>
        <p:spPr>
          <a:xfrm flipV="1">
            <a:off x="2479040" y="3168015"/>
            <a:ext cx="2622550" cy="28384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5" name="直接箭头连接符 34">
            <a:extLst>
              <a:ext uri="{FF2B5EF4-FFF2-40B4-BE49-F238E27FC236}">
                <a16:creationId xmlns:a16="http://schemas.microsoft.com/office/drawing/2014/main" id="{CBF61F04-928C-B0A1-1196-AC0DC5C40AD1}"/>
              </a:ext>
            </a:extLst>
          </p:cNvPr>
          <p:cNvCxnSpPr>
            <a:endCxn id="19" idx="2"/>
          </p:cNvCxnSpPr>
          <p:nvPr/>
        </p:nvCxnSpPr>
        <p:spPr>
          <a:xfrm flipV="1">
            <a:off x="2478405" y="3151505"/>
            <a:ext cx="4438015" cy="2774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6" name="直接箭头连接符 35">
            <a:extLst>
              <a:ext uri="{FF2B5EF4-FFF2-40B4-BE49-F238E27FC236}">
                <a16:creationId xmlns:a16="http://schemas.microsoft.com/office/drawing/2014/main" id="{6A7D7052-B518-241C-FBA1-2D9288709E09}"/>
              </a:ext>
            </a:extLst>
          </p:cNvPr>
          <p:cNvCxnSpPr>
            <a:stCxn id="14" idx="0"/>
            <a:endCxn id="20" idx="2"/>
          </p:cNvCxnSpPr>
          <p:nvPr/>
        </p:nvCxnSpPr>
        <p:spPr>
          <a:xfrm flipV="1">
            <a:off x="3293745" y="2166620"/>
            <a:ext cx="0" cy="43180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7" name="直接箭头连接符 36">
            <a:extLst>
              <a:ext uri="{FF2B5EF4-FFF2-40B4-BE49-F238E27FC236}">
                <a16:creationId xmlns:a16="http://schemas.microsoft.com/office/drawing/2014/main" id="{8398D149-92CF-AB6A-6838-8C62251D0420}"/>
              </a:ext>
            </a:extLst>
          </p:cNvPr>
          <p:cNvCxnSpPr>
            <a:endCxn id="48" idx="2"/>
          </p:cNvCxnSpPr>
          <p:nvPr/>
        </p:nvCxnSpPr>
        <p:spPr>
          <a:xfrm>
            <a:off x="6916420" y="2598420"/>
            <a:ext cx="5148580" cy="34671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8" name="直接箭头连接符 37">
            <a:extLst>
              <a:ext uri="{FF2B5EF4-FFF2-40B4-BE49-F238E27FC236}">
                <a16:creationId xmlns:a16="http://schemas.microsoft.com/office/drawing/2014/main" id="{74B8AF0E-A039-76B5-D6B2-0C40D9E493A6}"/>
              </a:ext>
            </a:extLst>
          </p:cNvPr>
          <p:cNvCxnSpPr/>
          <p:nvPr/>
        </p:nvCxnSpPr>
        <p:spPr>
          <a:xfrm flipH="1" flipV="1">
            <a:off x="3293745" y="1371600"/>
            <a:ext cx="5080" cy="25019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9" name="直接箭头连接符 38">
            <a:extLst>
              <a:ext uri="{FF2B5EF4-FFF2-40B4-BE49-F238E27FC236}">
                <a16:creationId xmlns:a16="http://schemas.microsoft.com/office/drawing/2014/main" id="{22931970-0F47-0B4C-D8D4-31214B0A2A9C}"/>
              </a:ext>
            </a:extLst>
          </p:cNvPr>
          <p:cNvCxnSpPr/>
          <p:nvPr/>
        </p:nvCxnSpPr>
        <p:spPr>
          <a:xfrm flipH="1" flipV="1">
            <a:off x="5101590" y="1370330"/>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40" name="矩形 39">
            <a:extLst>
              <a:ext uri="{FF2B5EF4-FFF2-40B4-BE49-F238E27FC236}">
                <a16:creationId xmlns:a16="http://schemas.microsoft.com/office/drawing/2014/main" id="{BB88B756-FB88-69C8-5716-4CAE202E581A}"/>
              </a:ext>
            </a:extLst>
          </p:cNvPr>
          <p:cNvSpPr/>
          <p:nvPr>
            <p:custDataLst>
              <p:tags r:id="rId17"/>
            </p:custDataLst>
          </p:nvPr>
        </p:nvSpPr>
        <p:spPr>
          <a:xfrm>
            <a:off x="8220075" y="239204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Cache_k_l0</a:t>
            </a:r>
          </a:p>
          <a:p>
            <a:pPr algn="ctr"/>
            <a:r>
              <a:rPr lang="en-US" altLang="zh-CN" sz="1000"/>
              <a:t>[65536]</a:t>
            </a:r>
          </a:p>
          <a:p>
            <a:pPr algn="ctr"/>
            <a:r>
              <a:rPr lang="en-US" altLang="zh-CN" sz="1000"/>
              <a:t>OP_NONE</a:t>
            </a:r>
          </a:p>
        </p:txBody>
      </p:sp>
      <p:sp>
        <p:nvSpPr>
          <p:cNvPr id="41" name="矩形 40">
            <a:extLst>
              <a:ext uri="{FF2B5EF4-FFF2-40B4-BE49-F238E27FC236}">
                <a16:creationId xmlns:a16="http://schemas.microsoft.com/office/drawing/2014/main" id="{2B878D52-0899-8DCC-CAA9-06E8EC6E33BF}"/>
              </a:ext>
            </a:extLst>
          </p:cNvPr>
          <p:cNvSpPr/>
          <p:nvPr>
            <p:custDataLst>
              <p:tags r:id="rId18"/>
            </p:custDataLst>
          </p:nvPr>
        </p:nvSpPr>
        <p:spPr>
          <a:xfrm>
            <a:off x="8220075" y="162750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k_cache_view-0</a:t>
            </a:r>
          </a:p>
          <a:p>
            <a:pPr algn="ctr"/>
            <a:r>
              <a:rPr lang="en-US" altLang="zh-CN" sz="1000"/>
              <a:t>[5120]</a:t>
            </a:r>
          </a:p>
          <a:p>
            <a:pPr algn="ctr"/>
            <a:r>
              <a:rPr lang="en-US" altLang="zh-CN" sz="1000"/>
              <a:t>OP_VIEW</a:t>
            </a:r>
          </a:p>
        </p:txBody>
      </p:sp>
      <p:sp>
        <p:nvSpPr>
          <p:cNvPr id="42" name="矩形 41">
            <a:extLst>
              <a:ext uri="{FF2B5EF4-FFF2-40B4-BE49-F238E27FC236}">
                <a16:creationId xmlns:a16="http://schemas.microsoft.com/office/drawing/2014/main" id="{F0CC74DA-2367-9BC4-53EF-0D5BB226A908}"/>
              </a:ext>
            </a:extLst>
          </p:cNvPr>
          <p:cNvSpPr/>
          <p:nvPr>
            <p:custDataLst>
              <p:tags r:id="rId19"/>
            </p:custDataLst>
          </p:nvPr>
        </p:nvSpPr>
        <p:spPr>
          <a:xfrm>
            <a:off x="8220075" y="734060"/>
            <a:ext cx="1346200" cy="6362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k_cache_view-0(copy_of_Kcur-0)</a:t>
            </a:r>
          </a:p>
          <a:p>
            <a:pPr algn="ctr"/>
            <a:r>
              <a:rPr lang="en-US" altLang="zh-CN" sz="1000"/>
              <a:t>[5120]</a:t>
            </a:r>
          </a:p>
          <a:p>
            <a:pPr algn="ctr"/>
            <a:r>
              <a:rPr lang="en-US" altLang="zh-CN" sz="1000"/>
              <a:t>OP_CPY</a:t>
            </a:r>
          </a:p>
        </p:txBody>
      </p:sp>
      <p:cxnSp>
        <p:nvCxnSpPr>
          <p:cNvPr id="43" name="直接箭头连接符 42">
            <a:extLst>
              <a:ext uri="{FF2B5EF4-FFF2-40B4-BE49-F238E27FC236}">
                <a16:creationId xmlns:a16="http://schemas.microsoft.com/office/drawing/2014/main" id="{8AFF794A-FC92-438C-6DA7-C264CC8C976D}"/>
              </a:ext>
            </a:extLst>
          </p:cNvPr>
          <p:cNvCxnSpPr>
            <a:cxnSpLocks/>
            <a:endCxn id="42" idx="2"/>
          </p:cNvCxnSpPr>
          <p:nvPr/>
        </p:nvCxnSpPr>
        <p:spPr>
          <a:xfrm>
            <a:off x="5130800" y="817245"/>
            <a:ext cx="3762375" cy="55308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4" name="直接箭头连接符 43">
            <a:extLst>
              <a:ext uri="{FF2B5EF4-FFF2-40B4-BE49-F238E27FC236}">
                <a16:creationId xmlns:a16="http://schemas.microsoft.com/office/drawing/2014/main" id="{4E595257-6440-5CDD-8A32-642A6B08E74A}"/>
              </a:ext>
            </a:extLst>
          </p:cNvPr>
          <p:cNvCxnSpPr/>
          <p:nvPr/>
        </p:nvCxnSpPr>
        <p:spPr>
          <a:xfrm flipH="1" flipV="1">
            <a:off x="8878570" y="2146935"/>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5" name="直接箭头连接符 44">
            <a:extLst>
              <a:ext uri="{FF2B5EF4-FFF2-40B4-BE49-F238E27FC236}">
                <a16:creationId xmlns:a16="http://schemas.microsoft.com/office/drawing/2014/main" id="{266D9781-5B90-A2C6-4EE9-1CC7B971902F}"/>
              </a:ext>
            </a:extLst>
          </p:cNvPr>
          <p:cNvCxnSpPr/>
          <p:nvPr/>
        </p:nvCxnSpPr>
        <p:spPr>
          <a:xfrm flipH="1" flipV="1">
            <a:off x="8893175" y="1366520"/>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46" name="矩形 45">
            <a:extLst>
              <a:ext uri="{FF2B5EF4-FFF2-40B4-BE49-F238E27FC236}">
                <a16:creationId xmlns:a16="http://schemas.microsoft.com/office/drawing/2014/main" id="{591A3DD0-601B-56B8-FAFF-3D0175EB9DA4}"/>
              </a:ext>
            </a:extLst>
          </p:cNvPr>
          <p:cNvSpPr/>
          <p:nvPr>
            <p:custDataLst>
              <p:tags r:id="rId20"/>
            </p:custDataLst>
          </p:nvPr>
        </p:nvSpPr>
        <p:spPr>
          <a:xfrm>
            <a:off x="9810115" y="240220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Cache_v_l0</a:t>
            </a:r>
          </a:p>
          <a:p>
            <a:pPr algn="ctr"/>
            <a:r>
              <a:rPr lang="en-US" altLang="zh-CN" sz="1000"/>
              <a:t>[65536]</a:t>
            </a:r>
          </a:p>
          <a:p>
            <a:pPr algn="ctr"/>
            <a:r>
              <a:rPr lang="en-US" altLang="zh-CN" sz="1000"/>
              <a:t>OP_NONE</a:t>
            </a:r>
          </a:p>
        </p:txBody>
      </p:sp>
      <p:sp>
        <p:nvSpPr>
          <p:cNvPr id="47" name="矩形 46">
            <a:extLst>
              <a:ext uri="{FF2B5EF4-FFF2-40B4-BE49-F238E27FC236}">
                <a16:creationId xmlns:a16="http://schemas.microsoft.com/office/drawing/2014/main" id="{65B99553-40D7-9A3F-02CC-297335C46FAF}"/>
              </a:ext>
            </a:extLst>
          </p:cNvPr>
          <p:cNvSpPr/>
          <p:nvPr>
            <p:custDataLst>
              <p:tags r:id="rId21"/>
            </p:custDataLst>
          </p:nvPr>
        </p:nvSpPr>
        <p:spPr>
          <a:xfrm>
            <a:off x="9876155" y="162750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sym typeface="+mn-ea"/>
              </a:rPr>
              <a:t>v_cache_view-0</a:t>
            </a:r>
            <a:endParaRPr lang="en-US" altLang="zh-CN" sz="1000"/>
          </a:p>
          <a:p>
            <a:pPr algn="ctr"/>
            <a:r>
              <a:rPr lang="en-US" altLang="zh-CN" sz="1000"/>
              <a:t>[5,1024]</a:t>
            </a:r>
          </a:p>
          <a:p>
            <a:pPr algn="ctr"/>
            <a:r>
              <a:rPr lang="en-US" altLang="zh-CN" sz="1000"/>
              <a:t>OP_VIEW</a:t>
            </a:r>
          </a:p>
        </p:txBody>
      </p:sp>
      <p:sp>
        <p:nvSpPr>
          <p:cNvPr id="48" name="矩形 47">
            <a:extLst>
              <a:ext uri="{FF2B5EF4-FFF2-40B4-BE49-F238E27FC236}">
                <a16:creationId xmlns:a16="http://schemas.microsoft.com/office/drawing/2014/main" id="{BE1CEF06-6B88-C895-C229-5AC558C0ECF6}"/>
              </a:ext>
            </a:extLst>
          </p:cNvPr>
          <p:cNvSpPr/>
          <p:nvPr>
            <p:custDataLst>
              <p:tags r:id="rId22"/>
            </p:custDataLst>
          </p:nvPr>
        </p:nvSpPr>
        <p:spPr>
          <a:xfrm>
            <a:off x="11391900" y="239204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Vcur-0(transposed)</a:t>
            </a:r>
          </a:p>
          <a:p>
            <a:pPr algn="ctr"/>
            <a:r>
              <a:rPr lang="en-US" altLang="zh-CN" sz="1000"/>
              <a:t>[5,1024]</a:t>
            </a:r>
          </a:p>
          <a:p>
            <a:pPr algn="ctr"/>
            <a:r>
              <a:rPr lang="en-US" altLang="zh-CN" sz="1000"/>
              <a:t>OP_TRANSPOSED</a:t>
            </a:r>
          </a:p>
        </p:txBody>
      </p:sp>
      <p:cxnSp>
        <p:nvCxnSpPr>
          <p:cNvPr id="49" name="直接箭头连接符 48">
            <a:extLst>
              <a:ext uri="{FF2B5EF4-FFF2-40B4-BE49-F238E27FC236}">
                <a16:creationId xmlns:a16="http://schemas.microsoft.com/office/drawing/2014/main" id="{B83BA0B3-7F75-5EF7-2A08-17BF968BA8FC}"/>
              </a:ext>
            </a:extLst>
          </p:cNvPr>
          <p:cNvCxnSpPr/>
          <p:nvPr/>
        </p:nvCxnSpPr>
        <p:spPr>
          <a:xfrm flipV="1">
            <a:off x="5130800" y="2146935"/>
            <a:ext cx="0" cy="43180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50" name="矩形 49">
            <a:extLst>
              <a:ext uri="{FF2B5EF4-FFF2-40B4-BE49-F238E27FC236}">
                <a16:creationId xmlns:a16="http://schemas.microsoft.com/office/drawing/2014/main" id="{036A06D9-C86C-AAC3-59C7-FC41D6BA00DB}"/>
              </a:ext>
            </a:extLst>
          </p:cNvPr>
          <p:cNvSpPr/>
          <p:nvPr>
            <p:custDataLst>
              <p:tags r:id="rId23"/>
            </p:custDataLst>
          </p:nvPr>
        </p:nvSpPr>
        <p:spPr>
          <a:xfrm>
            <a:off x="10718800" y="657860"/>
            <a:ext cx="1346200" cy="6292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sym typeface="+mn-ea"/>
              </a:rPr>
              <a:t>v_cache_view-0(copy_of_Vcur-0)</a:t>
            </a:r>
            <a:endParaRPr lang="en-US" altLang="zh-CN" sz="1000"/>
          </a:p>
          <a:p>
            <a:pPr algn="ctr"/>
            <a:r>
              <a:rPr lang="en-US" altLang="zh-CN" sz="1000"/>
              <a:t>[5,1024]</a:t>
            </a:r>
          </a:p>
          <a:p>
            <a:pPr algn="ctr"/>
            <a:r>
              <a:rPr lang="en-US" altLang="zh-CN" sz="1000"/>
              <a:t>OP_CPY</a:t>
            </a:r>
          </a:p>
        </p:txBody>
      </p:sp>
      <p:cxnSp>
        <p:nvCxnSpPr>
          <p:cNvPr id="51" name="直接箭头连接符 50">
            <a:extLst>
              <a:ext uri="{FF2B5EF4-FFF2-40B4-BE49-F238E27FC236}">
                <a16:creationId xmlns:a16="http://schemas.microsoft.com/office/drawing/2014/main" id="{E389FAAC-A147-737B-CAD6-F869014D9367}"/>
              </a:ext>
            </a:extLst>
          </p:cNvPr>
          <p:cNvCxnSpPr>
            <a:stCxn id="48" idx="0"/>
            <a:endCxn id="50" idx="2"/>
          </p:cNvCxnSpPr>
          <p:nvPr/>
        </p:nvCxnSpPr>
        <p:spPr>
          <a:xfrm flipH="1" flipV="1">
            <a:off x="11391900" y="1287145"/>
            <a:ext cx="673100" cy="110490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52" name="直接箭头连接符 51">
            <a:extLst>
              <a:ext uri="{FF2B5EF4-FFF2-40B4-BE49-F238E27FC236}">
                <a16:creationId xmlns:a16="http://schemas.microsoft.com/office/drawing/2014/main" id="{81EA6A63-8FD0-941E-2C00-0F11CECB69A4}"/>
              </a:ext>
            </a:extLst>
          </p:cNvPr>
          <p:cNvCxnSpPr>
            <a:stCxn id="47" idx="0"/>
          </p:cNvCxnSpPr>
          <p:nvPr/>
        </p:nvCxnSpPr>
        <p:spPr>
          <a:xfrm flipV="1">
            <a:off x="10549255" y="1287145"/>
            <a:ext cx="842645" cy="34036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56" name="矩形 55">
            <a:extLst>
              <a:ext uri="{FF2B5EF4-FFF2-40B4-BE49-F238E27FC236}">
                <a16:creationId xmlns:a16="http://schemas.microsoft.com/office/drawing/2014/main" id="{BA2D5BB0-92DD-2EC7-7F7A-264051A72571}"/>
              </a:ext>
            </a:extLst>
          </p:cNvPr>
          <p:cNvSpPr/>
          <p:nvPr>
            <p:custDataLst>
              <p:tags r:id="rId24"/>
            </p:custDataLst>
          </p:nvPr>
        </p:nvSpPr>
        <p:spPr>
          <a:xfrm>
            <a:off x="5237480" y="10477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q-0-permuted</a:t>
            </a:r>
          </a:p>
          <a:p>
            <a:pPr algn="ctr"/>
            <a:r>
              <a:rPr lang="en-US" altLang="zh-CN" sz="1000"/>
              <a:t>[128,5,16]</a:t>
            </a:r>
          </a:p>
          <a:p>
            <a:pPr algn="ctr"/>
            <a:r>
              <a:rPr lang="en-US" altLang="zh-CN" sz="1000"/>
              <a:t>OP_PERMUTE</a:t>
            </a:r>
          </a:p>
        </p:txBody>
      </p:sp>
      <p:sp>
        <p:nvSpPr>
          <p:cNvPr id="57" name="矩形 56">
            <a:extLst>
              <a:ext uri="{FF2B5EF4-FFF2-40B4-BE49-F238E27FC236}">
                <a16:creationId xmlns:a16="http://schemas.microsoft.com/office/drawing/2014/main" id="{B66D786D-5B03-F022-2A85-BA7BECB891F2}"/>
              </a:ext>
            </a:extLst>
          </p:cNvPr>
          <p:cNvSpPr/>
          <p:nvPr>
            <p:custDataLst>
              <p:tags r:id="rId25"/>
            </p:custDataLst>
          </p:nvPr>
        </p:nvSpPr>
        <p:spPr>
          <a:xfrm>
            <a:off x="6831330" y="104775"/>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k-0 e_k_l0()</a:t>
            </a:r>
          </a:p>
          <a:p>
            <a:pPr algn="ctr"/>
            <a:r>
              <a:rPr lang="en-US" altLang="zh-CN" sz="1000"/>
              <a:t>[128,32,8]</a:t>
            </a:r>
          </a:p>
          <a:p>
            <a:pPr algn="ctr"/>
            <a:r>
              <a:rPr lang="en-US" altLang="zh-CN" sz="1000"/>
              <a:t>OP_VIEW</a:t>
            </a:r>
          </a:p>
        </p:txBody>
      </p:sp>
      <p:sp>
        <p:nvSpPr>
          <p:cNvPr id="58" name="矩形 57">
            <a:extLst>
              <a:ext uri="{FF2B5EF4-FFF2-40B4-BE49-F238E27FC236}">
                <a16:creationId xmlns:a16="http://schemas.microsoft.com/office/drawing/2014/main" id="{B62D9E66-D281-9EB6-EDFE-665C60796A04}"/>
              </a:ext>
            </a:extLst>
          </p:cNvPr>
          <p:cNvSpPr/>
          <p:nvPr>
            <p:custDataLst>
              <p:tags r:id="rId26"/>
            </p:custDataLst>
          </p:nvPr>
        </p:nvSpPr>
        <p:spPr>
          <a:xfrm>
            <a:off x="6043930" y="-810260"/>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kq-0</a:t>
            </a:r>
          </a:p>
          <a:p>
            <a:pPr algn="ctr"/>
            <a:r>
              <a:rPr lang="en-US" altLang="zh-CN" sz="1000"/>
              <a:t>[32,5,16]</a:t>
            </a:r>
          </a:p>
          <a:p>
            <a:pPr algn="ctr"/>
            <a:r>
              <a:rPr lang="en-US" altLang="zh-CN" sz="1000"/>
              <a:t>OP_MUL_MAT</a:t>
            </a:r>
          </a:p>
        </p:txBody>
      </p:sp>
      <p:cxnSp>
        <p:nvCxnSpPr>
          <p:cNvPr id="59" name="直接箭头连接符 58">
            <a:extLst>
              <a:ext uri="{FF2B5EF4-FFF2-40B4-BE49-F238E27FC236}">
                <a16:creationId xmlns:a16="http://schemas.microsoft.com/office/drawing/2014/main" id="{B7C7256A-7BAF-C935-4A93-354F039002DA}"/>
              </a:ext>
            </a:extLst>
          </p:cNvPr>
          <p:cNvCxnSpPr>
            <a:endCxn id="56" idx="2"/>
          </p:cNvCxnSpPr>
          <p:nvPr/>
        </p:nvCxnSpPr>
        <p:spPr>
          <a:xfrm flipV="1">
            <a:off x="3276600" y="657860"/>
            <a:ext cx="2633980" cy="15938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0" name="直接箭头连接符 59">
            <a:extLst>
              <a:ext uri="{FF2B5EF4-FFF2-40B4-BE49-F238E27FC236}">
                <a16:creationId xmlns:a16="http://schemas.microsoft.com/office/drawing/2014/main" id="{E00603F2-B39E-A339-1D40-B10CC06495D9}"/>
              </a:ext>
            </a:extLst>
          </p:cNvPr>
          <p:cNvCxnSpPr/>
          <p:nvPr/>
        </p:nvCxnSpPr>
        <p:spPr>
          <a:xfrm flipH="1" flipV="1">
            <a:off x="7442200" y="692785"/>
            <a:ext cx="1438910" cy="16871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1" name="直接箭头连接符 60">
            <a:extLst>
              <a:ext uri="{FF2B5EF4-FFF2-40B4-BE49-F238E27FC236}">
                <a16:creationId xmlns:a16="http://schemas.microsoft.com/office/drawing/2014/main" id="{FD4C49A6-458C-9A0D-6194-022D80E956F6}"/>
              </a:ext>
            </a:extLst>
          </p:cNvPr>
          <p:cNvCxnSpPr/>
          <p:nvPr/>
        </p:nvCxnSpPr>
        <p:spPr>
          <a:xfrm flipV="1">
            <a:off x="5965190" y="-255905"/>
            <a:ext cx="702310" cy="33909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2" name="直接箭头连接符 61">
            <a:extLst>
              <a:ext uri="{FF2B5EF4-FFF2-40B4-BE49-F238E27FC236}">
                <a16:creationId xmlns:a16="http://schemas.microsoft.com/office/drawing/2014/main" id="{1F93B0B5-89D8-1906-68F3-79088E6B29BA}"/>
              </a:ext>
            </a:extLst>
          </p:cNvPr>
          <p:cNvCxnSpPr>
            <a:stCxn id="57" idx="0"/>
            <a:endCxn id="58" idx="2"/>
          </p:cNvCxnSpPr>
          <p:nvPr/>
        </p:nvCxnSpPr>
        <p:spPr>
          <a:xfrm flipH="1" flipV="1">
            <a:off x="6717030" y="-257175"/>
            <a:ext cx="787400" cy="36195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2" name="文本框 1">
            <a:extLst>
              <a:ext uri="{FF2B5EF4-FFF2-40B4-BE49-F238E27FC236}">
                <a16:creationId xmlns:a16="http://schemas.microsoft.com/office/drawing/2014/main" id="{7ADA57C8-A0C8-BB57-55D3-4A62D771BDDF}"/>
              </a:ext>
            </a:extLst>
          </p:cNvPr>
          <p:cNvSpPr txBox="1"/>
          <p:nvPr/>
        </p:nvSpPr>
        <p:spPr>
          <a:xfrm>
            <a:off x="4157980" y="305435"/>
            <a:ext cx="1306768" cy="261610"/>
          </a:xfrm>
          <a:prstGeom prst="rect">
            <a:avLst/>
          </a:prstGeom>
          <a:noFill/>
        </p:spPr>
        <p:txBody>
          <a:bodyPr wrap="none" rtlCol="0">
            <a:spAutoFit/>
          </a:bodyPr>
          <a:lstStyle/>
          <a:p>
            <a:r>
              <a:rPr lang="en-US" altLang="zh-CN" sz="1100" b="1">
                <a:highlight>
                  <a:srgbClr val="FFFF00"/>
                </a:highlight>
              </a:rPr>
              <a:t>4,8192,512,40960</a:t>
            </a:r>
            <a:endParaRPr lang="zh-CN" altLang="en-US" sz="1100" b="1">
              <a:highlight>
                <a:srgbClr val="FFFF00"/>
              </a:highlight>
            </a:endParaRPr>
          </a:p>
        </p:txBody>
      </p:sp>
      <p:sp>
        <p:nvSpPr>
          <p:cNvPr id="3" name="文本框 2">
            <a:extLst>
              <a:ext uri="{FF2B5EF4-FFF2-40B4-BE49-F238E27FC236}">
                <a16:creationId xmlns:a16="http://schemas.microsoft.com/office/drawing/2014/main" id="{66670768-14B3-AF56-97DD-87429062BD1A}"/>
              </a:ext>
            </a:extLst>
          </p:cNvPr>
          <p:cNvSpPr txBox="1"/>
          <p:nvPr/>
        </p:nvSpPr>
        <p:spPr>
          <a:xfrm>
            <a:off x="7771796" y="267975"/>
            <a:ext cx="1228221" cy="261610"/>
          </a:xfrm>
          <a:prstGeom prst="rect">
            <a:avLst/>
          </a:prstGeom>
          <a:noFill/>
        </p:spPr>
        <p:txBody>
          <a:bodyPr wrap="none" rtlCol="0">
            <a:spAutoFit/>
          </a:bodyPr>
          <a:lstStyle/>
          <a:p>
            <a:r>
              <a:rPr lang="en-US" altLang="zh-CN" sz="1100" b="1">
                <a:highlight>
                  <a:srgbClr val="FFFF00"/>
                </a:highlight>
              </a:rPr>
              <a:t>2,2048,256,2048</a:t>
            </a:r>
            <a:endParaRPr lang="zh-CN" altLang="en-US" sz="1100" b="1">
              <a:highlight>
                <a:srgbClr val="FFFF00"/>
              </a:highlight>
            </a:endParaRPr>
          </a:p>
        </p:txBody>
      </p:sp>
      <p:cxnSp>
        <p:nvCxnSpPr>
          <p:cNvPr id="15" name="直接箭头连接符 14">
            <a:extLst>
              <a:ext uri="{FF2B5EF4-FFF2-40B4-BE49-F238E27FC236}">
                <a16:creationId xmlns:a16="http://schemas.microsoft.com/office/drawing/2014/main" id="{176F4E93-73CE-9077-49DD-EB824141271A}"/>
              </a:ext>
            </a:extLst>
          </p:cNvPr>
          <p:cNvCxnSpPr/>
          <p:nvPr/>
        </p:nvCxnSpPr>
        <p:spPr>
          <a:xfrm flipH="1" flipV="1">
            <a:off x="10468610" y="2156143"/>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15421949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4C5CFA-A4E6-EFC1-93E9-8DB2191ABFAA}"/>
              </a:ext>
            </a:extLst>
          </p:cNvPr>
          <p:cNvSpPr txBox="1"/>
          <p:nvPr/>
        </p:nvSpPr>
        <p:spPr>
          <a:xfrm>
            <a:off x="1213866" y="5968460"/>
            <a:ext cx="1085392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Pytorch: view()</a:t>
            </a:r>
            <a:r>
              <a:rPr lang="zh-CN" altLang="en-US">
                <a:latin typeface="字制区喜脉体" panose="02000603000000000000" pitchFamily="2" charset="-122"/>
                <a:ea typeface="字制区喜脉体" panose="02000603000000000000" pitchFamily="2" charset="-122"/>
                <a:hlinkClick r:id="rId2"/>
              </a:rPr>
              <a:t>和</a:t>
            </a:r>
            <a:r>
              <a:rPr lang="en-US" altLang="zh-CN">
                <a:latin typeface="字制区喜脉体" panose="02000603000000000000" pitchFamily="2" charset="-122"/>
                <a:ea typeface="字制区喜脉体" panose="02000603000000000000" pitchFamily="2" charset="-122"/>
                <a:hlinkClick r:id="rId2"/>
              </a:rPr>
              <a:t>reshape()</a:t>
            </a:r>
            <a:r>
              <a:rPr lang="zh-CN" altLang="en-US">
                <a:latin typeface="字制区喜脉体" panose="02000603000000000000" pitchFamily="2" charset="-122"/>
                <a:ea typeface="字制区喜脉体" panose="02000603000000000000" pitchFamily="2" charset="-122"/>
                <a:hlinkClick r:id="rId2"/>
              </a:rPr>
              <a:t>的区别？他们与</a:t>
            </a:r>
            <a:r>
              <a:rPr lang="en-US" altLang="zh-CN">
                <a:latin typeface="字制区喜脉体" panose="02000603000000000000" pitchFamily="2" charset="-122"/>
                <a:ea typeface="字制区喜脉体" panose="02000603000000000000" pitchFamily="2" charset="-122"/>
                <a:hlinkClick r:id="rId2"/>
              </a:rPr>
              <a:t>continues()</a:t>
            </a:r>
            <a:r>
              <a:rPr lang="zh-CN" altLang="en-US">
                <a:latin typeface="字制区喜脉体" panose="02000603000000000000" pitchFamily="2" charset="-122"/>
                <a:ea typeface="字制区喜脉体" panose="02000603000000000000" pitchFamily="2" charset="-122"/>
                <a:hlinkClick r:id="rId2"/>
              </a:rPr>
              <a:t>的关系是什么？</a:t>
            </a:r>
            <a:r>
              <a:rPr lang="en-US" altLang="zh-CN">
                <a:latin typeface="字制区喜脉体" panose="02000603000000000000" pitchFamily="2" charset="-122"/>
                <a:ea typeface="字制区喜脉体" panose="02000603000000000000" pitchFamily="2" charset="-122"/>
                <a:hlinkClick r:id="rId2"/>
              </a:rPr>
              <a:t>_view</a:t>
            </a:r>
            <a:r>
              <a:rPr lang="zh-CN" altLang="en-US">
                <a:latin typeface="字制区喜脉体" panose="02000603000000000000" pitchFamily="2" charset="-122"/>
                <a:ea typeface="字制区喜脉体" panose="02000603000000000000" pitchFamily="2" charset="-122"/>
                <a:hlinkClick r:id="rId2"/>
              </a:rPr>
              <a:t>和</a:t>
            </a:r>
            <a:r>
              <a:rPr lang="en-US" altLang="zh-CN">
                <a:latin typeface="字制区喜脉体" panose="02000603000000000000" pitchFamily="2" charset="-122"/>
                <a:ea typeface="字制区喜脉体" panose="02000603000000000000" pitchFamily="2" charset="-122"/>
                <a:hlinkClick r:id="rId2"/>
              </a:rPr>
              <a:t>reshape</a:t>
            </a:r>
            <a:r>
              <a:rPr lang="zh-CN" altLang="en-US">
                <a:latin typeface="字制区喜脉体" panose="02000603000000000000" pitchFamily="2" charset="-122"/>
                <a:ea typeface="字制区喜脉体" panose="02000603000000000000" pitchFamily="2" charset="-122"/>
                <a:hlinkClick r:id="rId2"/>
              </a:rPr>
              <a:t>的区别</a:t>
            </a:r>
            <a:r>
              <a:rPr lang="en-US" altLang="zh-CN">
                <a:latin typeface="字制区喜脉体" panose="02000603000000000000" pitchFamily="2" charset="-122"/>
                <a:ea typeface="字制区喜脉体" panose="02000603000000000000" pitchFamily="2" charset="-122"/>
                <a:hlinkClick r:id="rId2"/>
              </a:rPr>
              <a:t>-CSDN</a:t>
            </a:r>
            <a:r>
              <a:rPr lang="zh-CN" altLang="en-US">
                <a:latin typeface="字制区喜脉体" panose="02000603000000000000" pitchFamily="2" charset="-122"/>
                <a:ea typeface="字制区喜脉体" panose="02000603000000000000" pitchFamily="2" charset="-122"/>
                <a:hlinkClick r:id="rId2"/>
              </a:rPr>
              <a:t>博客</a:t>
            </a:r>
            <a:endParaRPr lang="zh-CN" altLang="en-US">
              <a:latin typeface="字制区喜脉体" panose="02000603000000000000" pitchFamily="2" charset="-122"/>
              <a:ea typeface="字制区喜脉体" panose="02000603000000000000" pitchFamily="2" charset="-122"/>
            </a:endParaRPr>
          </a:p>
        </p:txBody>
      </p:sp>
      <p:pic>
        <p:nvPicPr>
          <p:cNvPr id="9" name="图片 8">
            <a:extLst>
              <a:ext uri="{FF2B5EF4-FFF2-40B4-BE49-F238E27FC236}">
                <a16:creationId xmlns:a16="http://schemas.microsoft.com/office/drawing/2014/main" id="{BCB98393-B334-2D03-D023-EE0A18CFC8C1}"/>
              </a:ext>
            </a:extLst>
          </p:cNvPr>
          <p:cNvPicPr>
            <a:picLocks noChangeAspect="1"/>
          </p:cNvPicPr>
          <p:nvPr/>
        </p:nvPicPr>
        <p:blipFill>
          <a:blip r:embed="rId3"/>
          <a:stretch>
            <a:fillRect/>
          </a:stretch>
        </p:blipFill>
        <p:spPr>
          <a:xfrm>
            <a:off x="581613" y="376547"/>
            <a:ext cx="7467012" cy="3922448"/>
          </a:xfrm>
          <a:prstGeom prst="rect">
            <a:avLst/>
          </a:prstGeom>
        </p:spPr>
      </p:pic>
      <p:pic>
        <p:nvPicPr>
          <p:cNvPr id="2" name="图片 1">
            <a:extLst>
              <a:ext uri="{FF2B5EF4-FFF2-40B4-BE49-F238E27FC236}">
                <a16:creationId xmlns:a16="http://schemas.microsoft.com/office/drawing/2014/main" id="{20E5793A-4FFB-7653-207B-248392A82AED}"/>
              </a:ext>
            </a:extLst>
          </p:cNvPr>
          <p:cNvPicPr>
            <a:picLocks noChangeAspect="1"/>
          </p:cNvPicPr>
          <p:nvPr/>
        </p:nvPicPr>
        <p:blipFill>
          <a:blip r:embed="rId4"/>
          <a:stretch>
            <a:fillRect/>
          </a:stretch>
        </p:blipFill>
        <p:spPr>
          <a:xfrm>
            <a:off x="581613" y="4874717"/>
            <a:ext cx="7467012" cy="702687"/>
          </a:xfrm>
          <a:prstGeom prst="rect">
            <a:avLst/>
          </a:prstGeom>
        </p:spPr>
      </p:pic>
      <p:sp>
        <p:nvSpPr>
          <p:cNvPr id="3" name="文本框 2">
            <a:extLst>
              <a:ext uri="{FF2B5EF4-FFF2-40B4-BE49-F238E27FC236}">
                <a16:creationId xmlns:a16="http://schemas.microsoft.com/office/drawing/2014/main" id="{6142CA77-838F-A074-F0A9-894DA6AB7195}"/>
              </a:ext>
            </a:extLst>
          </p:cNvPr>
          <p:cNvSpPr txBox="1"/>
          <p:nvPr/>
        </p:nvSpPr>
        <p:spPr>
          <a:xfrm>
            <a:off x="3476626" y="6359516"/>
            <a:ext cx="8515349"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5"/>
              </a:rPr>
              <a:t>torch.view()</a:t>
            </a:r>
            <a:r>
              <a:rPr lang="zh-CN" altLang="en-US">
                <a:latin typeface="字制区喜脉体" panose="02000603000000000000" pitchFamily="2" charset="-122"/>
                <a:ea typeface="字制区喜脉体" panose="02000603000000000000" pitchFamily="2" charset="-122"/>
                <a:hlinkClick r:id="rId5"/>
              </a:rPr>
              <a:t>、</a:t>
            </a:r>
            <a:r>
              <a:rPr lang="en-US" altLang="zh-CN">
                <a:latin typeface="字制区喜脉体" panose="02000603000000000000" pitchFamily="2" charset="-122"/>
                <a:ea typeface="字制区喜脉体" panose="02000603000000000000" pitchFamily="2" charset="-122"/>
                <a:hlinkClick r:id="rId5"/>
              </a:rPr>
              <a:t>transpose()</a:t>
            </a:r>
            <a:r>
              <a:rPr lang="zh-CN" altLang="en-US">
                <a:latin typeface="字制区喜脉体" panose="02000603000000000000" pitchFamily="2" charset="-122"/>
                <a:ea typeface="字制区喜脉体" panose="02000603000000000000" pitchFamily="2" charset="-122"/>
                <a:hlinkClick r:id="rId5"/>
              </a:rPr>
              <a:t>和</a:t>
            </a:r>
            <a:r>
              <a:rPr lang="en-US" altLang="zh-CN">
                <a:latin typeface="字制区喜脉体" panose="02000603000000000000" pitchFamily="2" charset="-122"/>
                <a:ea typeface="字制区喜脉体" panose="02000603000000000000" pitchFamily="2" charset="-122"/>
                <a:hlinkClick r:id="rId5"/>
              </a:rPr>
              <a:t>permute()</a:t>
            </a:r>
            <a:r>
              <a:rPr lang="zh-CN" altLang="en-US">
                <a:latin typeface="字制区喜脉体" panose="02000603000000000000" pitchFamily="2" charset="-122"/>
                <a:ea typeface="字制区喜脉体" panose="02000603000000000000" pitchFamily="2" charset="-122"/>
                <a:hlinkClick r:id="rId5"/>
              </a:rPr>
              <a:t>的联系与区别</a:t>
            </a:r>
            <a:r>
              <a:rPr lang="en-US" altLang="zh-CN">
                <a:latin typeface="字制区喜脉体" panose="02000603000000000000" pitchFamily="2" charset="-122"/>
                <a:ea typeface="字制区喜脉体" panose="02000603000000000000" pitchFamily="2" charset="-122"/>
                <a:hlinkClick r:id="rId5"/>
              </a:rPr>
              <a:t>_torch.transpose-CSDN</a:t>
            </a:r>
            <a:r>
              <a:rPr lang="zh-CN" altLang="en-US">
                <a:latin typeface="字制区喜脉体" panose="02000603000000000000" pitchFamily="2" charset="-122"/>
                <a:ea typeface="字制区喜脉体" panose="02000603000000000000" pitchFamily="2" charset="-122"/>
                <a:hlinkClick r:id="rId5"/>
              </a:rPr>
              <a:t>博客</a:t>
            </a: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25B517F7-4B96-A1FB-D770-DC26ACBF9CAA}"/>
              </a:ext>
            </a:extLst>
          </p:cNvPr>
          <p:cNvSpPr/>
          <p:nvPr/>
        </p:nvSpPr>
        <p:spPr>
          <a:xfrm>
            <a:off x="581613" y="231140"/>
            <a:ext cx="7562262" cy="4150360"/>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0B58DBF-C4A3-DFC2-23DB-11EF3E659A00}"/>
              </a:ext>
            </a:extLst>
          </p:cNvPr>
          <p:cNvSpPr txBox="1"/>
          <p:nvPr/>
        </p:nvSpPr>
        <p:spPr>
          <a:xfrm>
            <a:off x="8505825" y="2124075"/>
            <a:ext cx="207645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View</a:t>
            </a:r>
            <a:r>
              <a:rPr lang="zh-CN" altLang="en-US">
                <a:latin typeface="字制区喜脉体" panose="02000603000000000000" pitchFamily="2" charset="-122"/>
                <a:ea typeface="字制区喜脉体" panose="02000603000000000000" pitchFamily="2" charset="-122"/>
              </a:rPr>
              <a:t>与</a:t>
            </a:r>
            <a:r>
              <a:rPr lang="en-US" altLang="zh-CN">
                <a:latin typeface="字制区喜脉体" panose="02000603000000000000" pitchFamily="2" charset="-122"/>
                <a:ea typeface="字制区喜脉体" panose="02000603000000000000" pitchFamily="2" charset="-122"/>
              </a:rPr>
              <a:t>reshape</a:t>
            </a:r>
            <a:endParaRPr lang="zh-CN" altLang="en-US">
              <a:latin typeface="字制区喜脉体" panose="02000603000000000000" pitchFamily="2" charset="-122"/>
              <a:ea typeface="字制区喜脉体" panose="02000603000000000000" pitchFamily="2" charset="-122"/>
            </a:endParaRPr>
          </a:p>
        </p:txBody>
      </p:sp>
      <p:sp>
        <p:nvSpPr>
          <p:cNvPr id="8" name="矩形 7">
            <a:extLst>
              <a:ext uri="{FF2B5EF4-FFF2-40B4-BE49-F238E27FC236}">
                <a16:creationId xmlns:a16="http://schemas.microsoft.com/office/drawing/2014/main" id="{CCCA10B8-DF4F-FB55-29D5-0D9335F85CDD}"/>
              </a:ext>
            </a:extLst>
          </p:cNvPr>
          <p:cNvSpPr/>
          <p:nvPr/>
        </p:nvSpPr>
        <p:spPr>
          <a:xfrm>
            <a:off x="581613" y="4772556"/>
            <a:ext cx="7562262" cy="804848"/>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C83B4AA-1A1A-963C-26FD-292E5B0035C1}"/>
              </a:ext>
            </a:extLst>
          </p:cNvPr>
          <p:cNvSpPr txBox="1"/>
          <p:nvPr/>
        </p:nvSpPr>
        <p:spPr>
          <a:xfrm>
            <a:off x="8383904" y="4990314"/>
            <a:ext cx="2570607"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Permute</a:t>
            </a:r>
            <a:r>
              <a:rPr lang="zh-CN" altLang="en-US">
                <a:latin typeface="字制区喜脉体" panose="02000603000000000000" pitchFamily="2" charset="-122"/>
                <a:ea typeface="字制区喜脉体" panose="02000603000000000000" pitchFamily="2" charset="-122"/>
              </a:rPr>
              <a:t>与</a:t>
            </a:r>
            <a:r>
              <a:rPr lang="en-US" altLang="zh-CN">
                <a:latin typeface="字制区喜脉体" panose="02000603000000000000" pitchFamily="2" charset="-122"/>
                <a:ea typeface="字制区喜脉体" panose="02000603000000000000" pitchFamily="2" charset="-122"/>
              </a:rPr>
              <a:t>transpose</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8138424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8420948-51DC-21E7-7398-FADE8A5B0E51}"/>
              </a:ext>
            </a:extLst>
          </p:cNvPr>
          <p:cNvPicPr>
            <a:picLocks noChangeAspect="1"/>
          </p:cNvPicPr>
          <p:nvPr/>
        </p:nvPicPr>
        <p:blipFill>
          <a:blip r:embed="rId2"/>
          <a:stretch>
            <a:fillRect/>
          </a:stretch>
        </p:blipFill>
        <p:spPr>
          <a:xfrm>
            <a:off x="0" y="650162"/>
            <a:ext cx="12192000" cy="594008"/>
          </a:xfrm>
          <a:prstGeom prst="rect">
            <a:avLst/>
          </a:prstGeom>
        </p:spPr>
      </p:pic>
      <p:pic>
        <p:nvPicPr>
          <p:cNvPr id="9" name="图片 8">
            <a:extLst>
              <a:ext uri="{FF2B5EF4-FFF2-40B4-BE49-F238E27FC236}">
                <a16:creationId xmlns:a16="http://schemas.microsoft.com/office/drawing/2014/main" id="{01EEC592-1F4D-C2FD-CF62-6D6B57DC6FC1}"/>
              </a:ext>
            </a:extLst>
          </p:cNvPr>
          <p:cNvPicPr>
            <a:picLocks noChangeAspect="1"/>
          </p:cNvPicPr>
          <p:nvPr/>
        </p:nvPicPr>
        <p:blipFill>
          <a:blip r:embed="rId3"/>
          <a:stretch>
            <a:fillRect/>
          </a:stretch>
        </p:blipFill>
        <p:spPr>
          <a:xfrm>
            <a:off x="453692" y="1417320"/>
            <a:ext cx="5182930" cy="2719024"/>
          </a:xfrm>
          <a:prstGeom prst="rect">
            <a:avLst/>
          </a:prstGeom>
        </p:spPr>
      </p:pic>
      <p:sp>
        <p:nvSpPr>
          <p:cNvPr id="10" name="文本框 9">
            <a:extLst>
              <a:ext uri="{FF2B5EF4-FFF2-40B4-BE49-F238E27FC236}">
                <a16:creationId xmlns:a16="http://schemas.microsoft.com/office/drawing/2014/main" id="{CC8AD0F8-9C1F-A918-1A71-83EB6AC0EA95}"/>
              </a:ext>
            </a:extLst>
          </p:cNvPr>
          <p:cNvSpPr txBox="1"/>
          <p:nvPr/>
        </p:nvSpPr>
        <p:spPr>
          <a:xfrm>
            <a:off x="4053841" y="3734324"/>
            <a:ext cx="1618488"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Reshape</a:t>
            </a:r>
            <a:r>
              <a:rPr lang="zh-CN" altLang="en-US">
                <a:highlight>
                  <a:srgbClr val="FFFF00"/>
                </a:highlight>
                <a:latin typeface="字制区喜脉体" panose="02000603000000000000" pitchFamily="2" charset="-122"/>
                <a:ea typeface="字制区喜脉体" panose="02000603000000000000" pitchFamily="2" charset="-122"/>
              </a:rPr>
              <a:t>算子</a:t>
            </a:r>
          </a:p>
        </p:txBody>
      </p:sp>
      <p:sp>
        <p:nvSpPr>
          <p:cNvPr id="11" name="文本框 10">
            <a:extLst>
              <a:ext uri="{FF2B5EF4-FFF2-40B4-BE49-F238E27FC236}">
                <a16:creationId xmlns:a16="http://schemas.microsoft.com/office/drawing/2014/main" id="{EC77A3A5-E2AA-2C1A-E88C-CF6B5C77F1F1}"/>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Reshape</a:t>
            </a:r>
            <a:r>
              <a:rPr lang="zh-CN" altLang="en-US" sz="2400" b="1">
                <a:latin typeface="字制区喜脉体" panose="02000603000000000000" pitchFamily="2" charset="-122"/>
                <a:ea typeface="字制区喜脉体" panose="02000603000000000000" pitchFamily="2" charset="-122"/>
              </a:rPr>
              <a:t>算子</a:t>
            </a:r>
          </a:p>
        </p:txBody>
      </p:sp>
    </p:spTree>
    <p:extLst>
      <p:ext uri="{BB962C8B-B14F-4D97-AF65-F5344CB8AC3E}">
        <p14:creationId xmlns:p14="http://schemas.microsoft.com/office/powerpoint/2010/main" val="9619500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AEA6451-87D5-470D-40B6-D997EF3023F7}"/>
              </a:ext>
            </a:extLst>
          </p:cNvPr>
          <p:cNvPicPr>
            <a:picLocks noChangeAspect="1"/>
          </p:cNvPicPr>
          <p:nvPr/>
        </p:nvPicPr>
        <p:blipFill>
          <a:blip r:embed="rId2"/>
          <a:stretch>
            <a:fillRect/>
          </a:stretch>
        </p:blipFill>
        <p:spPr>
          <a:xfrm>
            <a:off x="355327" y="1563607"/>
            <a:ext cx="6210065" cy="1901943"/>
          </a:xfrm>
          <a:prstGeom prst="rect">
            <a:avLst/>
          </a:prstGeom>
        </p:spPr>
      </p:pic>
      <p:sp>
        <p:nvSpPr>
          <p:cNvPr id="2" name="文本框 1">
            <a:extLst>
              <a:ext uri="{FF2B5EF4-FFF2-40B4-BE49-F238E27FC236}">
                <a16:creationId xmlns:a16="http://schemas.microsoft.com/office/drawing/2014/main" id="{0BC14FED-B626-092B-7A9D-DA300906D122}"/>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View</a:t>
            </a:r>
            <a:r>
              <a:rPr lang="zh-CN" altLang="en-US" sz="2400" b="1">
                <a:latin typeface="字制区喜脉体" panose="02000603000000000000" pitchFamily="2" charset="-122"/>
                <a:ea typeface="字制区喜脉体" panose="02000603000000000000" pitchFamily="2" charset="-122"/>
              </a:rPr>
              <a:t>算子</a:t>
            </a:r>
          </a:p>
        </p:txBody>
      </p:sp>
      <p:pic>
        <p:nvPicPr>
          <p:cNvPr id="4" name="图片 3">
            <a:extLst>
              <a:ext uri="{FF2B5EF4-FFF2-40B4-BE49-F238E27FC236}">
                <a16:creationId xmlns:a16="http://schemas.microsoft.com/office/drawing/2014/main" id="{0F7E35FF-09BD-CB13-B1C2-008CF192F792}"/>
              </a:ext>
            </a:extLst>
          </p:cNvPr>
          <p:cNvPicPr>
            <a:picLocks noChangeAspect="1"/>
          </p:cNvPicPr>
          <p:nvPr/>
        </p:nvPicPr>
        <p:blipFill>
          <a:blip r:embed="rId3"/>
          <a:stretch>
            <a:fillRect/>
          </a:stretch>
        </p:blipFill>
        <p:spPr>
          <a:xfrm>
            <a:off x="0" y="650162"/>
            <a:ext cx="12192000" cy="594008"/>
          </a:xfrm>
          <a:prstGeom prst="rect">
            <a:avLst/>
          </a:prstGeom>
        </p:spPr>
      </p:pic>
      <p:sp>
        <p:nvSpPr>
          <p:cNvPr id="5" name="文本框 4">
            <a:extLst>
              <a:ext uri="{FF2B5EF4-FFF2-40B4-BE49-F238E27FC236}">
                <a16:creationId xmlns:a16="http://schemas.microsoft.com/office/drawing/2014/main" id="{CB9E7566-A165-4262-79A7-8626EFA41875}"/>
              </a:ext>
            </a:extLst>
          </p:cNvPr>
          <p:cNvSpPr txBox="1"/>
          <p:nvPr/>
        </p:nvSpPr>
        <p:spPr>
          <a:xfrm>
            <a:off x="5115504" y="2990088"/>
            <a:ext cx="1618488"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View</a:t>
            </a:r>
            <a:r>
              <a:rPr lang="zh-CN" altLang="en-US">
                <a:highlight>
                  <a:srgbClr val="FFFF00"/>
                </a:highlight>
                <a:latin typeface="字制区喜脉体" panose="02000603000000000000" pitchFamily="2" charset="-122"/>
                <a:ea typeface="字制区喜脉体" panose="02000603000000000000" pitchFamily="2" charset="-122"/>
              </a:rPr>
              <a:t>算子</a:t>
            </a:r>
          </a:p>
        </p:txBody>
      </p:sp>
      <p:pic>
        <p:nvPicPr>
          <p:cNvPr id="10" name="图片 9">
            <a:extLst>
              <a:ext uri="{FF2B5EF4-FFF2-40B4-BE49-F238E27FC236}">
                <a16:creationId xmlns:a16="http://schemas.microsoft.com/office/drawing/2014/main" id="{DBD4779B-9D05-AECC-1A5B-8582990AB84A}"/>
              </a:ext>
            </a:extLst>
          </p:cNvPr>
          <p:cNvPicPr>
            <a:picLocks noChangeAspect="1"/>
          </p:cNvPicPr>
          <p:nvPr/>
        </p:nvPicPr>
        <p:blipFill>
          <a:blip r:embed="rId4"/>
          <a:stretch>
            <a:fillRect/>
          </a:stretch>
        </p:blipFill>
        <p:spPr>
          <a:xfrm>
            <a:off x="3725297" y="3600612"/>
            <a:ext cx="6017389" cy="2582838"/>
          </a:xfrm>
          <a:prstGeom prst="rect">
            <a:avLst/>
          </a:prstGeom>
        </p:spPr>
      </p:pic>
    </p:spTree>
    <p:extLst>
      <p:ext uri="{BB962C8B-B14F-4D97-AF65-F5344CB8AC3E}">
        <p14:creationId xmlns:p14="http://schemas.microsoft.com/office/powerpoint/2010/main" val="35298878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2C00-EBE6-DCB9-F8C5-24891AEE968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2316FF5A-4532-2FDD-5AC1-2BF4B2F892B8}"/>
              </a:ext>
            </a:extLst>
          </p:cNvPr>
          <p:cNvSpPr txBox="1"/>
          <p:nvPr/>
        </p:nvSpPr>
        <p:spPr>
          <a:xfrm>
            <a:off x="4967592" y="323440"/>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Permute</a:t>
            </a:r>
            <a:r>
              <a:rPr lang="zh-CN" altLang="en-US" sz="2400" b="1">
                <a:latin typeface="字制区喜脉体" panose="02000603000000000000" pitchFamily="2" charset="-122"/>
                <a:ea typeface="字制区喜脉体" panose="02000603000000000000" pitchFamily="2" charset="-122"/>
              </a:rPr>
              <a:t>算子</a:t>
            </a:r>
          </a:p>
        </p:txBody>
      </p:sp>
      <p:sp>
        <p:nvSpPr>
          <p:cNvPr id="3" name="文本框 2">
            <a:extLst>
              <a:ext uri="{FF2B5EF4-FFF2-40B4-BE49-F238E27FC236}">
                <a16:creationId xmlns:a16="http://schemas.microsoft.com/office/drawing/2014/main" id="{45C09398-97C4-ADE9-BA05-9854C62AE157}"/>
              </a:ext>
            </a:extLst>
          </p:cNvPr>
          <p:cNvSpPr txBox="1"/>
          <p:nvPr/>
        </p:nvSpPr>
        <p:spPr>
          <a:xfrm>
            <a:off x="9704408" y="6117208"/>
            <a:ext cx="2379772" cy="646331"/>
          </a:xfrm>
          <a:prstGeom prst="rect">
            <a:avLst/>
          </a:prstGeom>
          <a:noFill/>
        </p:spPr>
        <p:txBody>
          <a:bodyPr wrap="square">
            <a:spAutoFit/>
          </a:bodyPr>
          <a:lstStyle/>
          <a:p>
            <a:pPr algn="ctr"/>
            <a:r>
              <a:rPr lang="en-US" altLang="zh-CN" sz="1800" b="1">
                <a:latin typeface="字制区喜脉体" panose="02000603000000000000" pitchFamily="2" charset="-122"/>
                <a:ea typeface="字制区喜脉体" panose="02000603000000000000" pitchFamily="2" charset="-122"/>
              </a:rPr>
              <a:t>[128,5,16</a:t>
            </a:r>
            <a:r>
              <a:rPr lang="en-US" altLang="zh-CN" b="1">
                <a:latin typeface="字制区喜脉体" panose="02000603000000000000" pitchFamily="2" charset="-122"/>
                <a:ea typeface="字制区喜脉体" panose="02000603000000000000" pitchFamily="2" charset="-122"/>
              </a:rPr>
              <a:t>]   </a:t>
            </a:r>
            <a:r>
              <a:rPr lang="en-US" altLang="zh-CN" b="1">
                <a:solidFill>
                  <a:srgbClr val="FF0000"/>
                </a:solidFill>
                <a:latin typeface="字制区喜脉体" panose="02000603000000000000" pitchFamily="2" charset="-122"/>
                <a:ea typeface="字制区喜脉体" panose="02000603000000000000" pitchFamily="2" charset="-122"/>
              </a:rPr>
              <a:t>[4,512,2560,40960]</a:t>
            </a:r>
          </a:p>
        </p:txBody>
      </p:sp>
      <p:sp>
        <p:nvSpPr>
          <p:cNvPr id="6" name="矩形 5">
            <a:extLst>
              <a:ext uri="{FF2B5EF4-FFF2-40B4-BE49-F238E27FC236}">
                <a16:creationId xmlns:a16="http://schemas.microsoft.com/office/drawing/2014/main" id="{AC2723A5-A8CE-A582-C5EC-C3D7171B281D}"/>
              </a:ext>
            </a:extLst>
          </p:cNvPr>
          <p:cNvSpPr/>
          <p:nvPr/>
        </p:nvSpPr>
        <p:spPr>
          <a:xfrm>
            <a:off x="10145478" y="854664"/>
            <a:ext cx="1831975" cy="7556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11275546-A55B-3130-27AC-4D8670DFEABF}"/>
              </a:ext>
            </a:extLst>
          </p:cNvPr>
          <p:cNvSpPr txBox="1"/>
          <p:nvPr/>
        </p:nvSpPr>
        <p:spPr>
          <a:xfrm>
            <a:off x="10648108" y="530128"/>
            <a:ext cx="737697" cy="369332"/>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128</a:t>
            </a:r>
          </a:p>
        </p:txBody>
      </p:sp>
      <p:sp>
        <p:nvSpPr>
          <p:cNvPr id="9" name="矩形 8">
            <a:extLst>
              <a:ext uri="{FF2B5EF4-FFF2-40B4-BE49-F238E27FC236}">
                <a16:creationId xmlns:a16="http://schemas.microsoft.com/office/drawing/2014/main" id="{7D594751-39C6-9415-5CE3-3D0B7CF4D42A}"/>
              </a:ext>
            </a:extLst>
          </p:cNvPr>
          <p:cNvSpPr/>
          <p:nvPr/>
        </p:nvSpPr>
        <p:spPr>
          <a:xfrm>
            <a:off x="10145478" y="1057229"/>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矩形 10">
            <a:extLst>
              <a:ext uri="{FF2B5EF4-FFF2-40B4-BE49-F238E27FC236}">
                <a16:creationId xmlns:a16="http://schemas.microsoft.com/office/drawing/2014/main" id="{4F79338A-A1C4-89C1-3662-3E75B691D2ED}"/>
              </a:ext>
            </a:extLst>
          </p:cNvPr>
          <p:cNvSpPr/>
          <p:nvPr/>
        </p:nvSpPr>
        <p:spPr>
          <a:xfrm>
            <a:off x="10130873" y="1505471"/>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B9EEFF13-809B-4B92-6F44-4FBEDD2347D6}"/>
              </a:ext>
            </a:extLst>
          </p:cNvPr>
          <p:cNvSpPr/>
          <p:nvPr/>
        </p:nvSpPr>
        <p:spPr>
          <a:xfrm>
            <a:off x="10130873" y="1708036"/>
            <a:ext cx="1831975" cy="7556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左大括号 12">
            <a:extLst>
              <a:ext uri="{FF2B5EF4-FFF2-40B4-BE49-F238E27FC236}">
                <a16:creationId xmlns:a16="http://schemas.microsoft.com/office/drawing/2014/main" id="{1C120C24-94DF-D70F-D4E5-57ADEBA2371E}"/>
              </a:ext>
            </a:extLst>
          </p:cNvPr>
          <p:cNvSpPr/>
          <p:nvPr/>
        </p:nvSpPr>
        <p:spPr>
          <a:xfrm>
            <a:off x="9955613" y="854664"/>
            <a:ext cx="75565" cy="965308"/>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4F2453A2-664F-A056-18A9-93C0D40134C6}"/>
              </a:ext>
            </a:extLst>
          </p:cNvPr>
          <p:cNvSpPr txBox="1"/>
          <p:nvPr/>
        </p:nvSpPr>
        <p:spPr>
          <a:xfrm>
            <a:off x="9650495" y="1191117"/>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15" name="左大括号 14">
            <a:extLst>
              <a:ext uri="{FF2B5EF4-FFF2-40B4-BE49-F238E27FC236}">
                <a16:creationId xmlns:a16="http://schemas.microsoft.com/office/drawing/2014/main" id="{0446ADB7-D145-3BA3-2DA0-D461F5FAB62C}"/>
              </a:ext>
            </a:extLst>
          </p:cNvPr>
          <p:cNvSpPr/>
          <p:nvPr/>
        </p:nvSpPr>
        <p:spPr>
          <a:xfrm>
            <a:off x="9621603" y="1431879"/>
            <a:ext cx="76200" cy="376555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9DB3F7DF-7868-A53B-04FC-BBEFAD9B2376}"/>
              </a:ext>
            </a:extLst>
          </p:cNvPr>
          <p:cNvSpPr txBox="1"/>
          <p:nvPr/>
        </p:nvSpPr>
        <p:spPr>
          <a:xfrm>
            <a:off x="9144718" y="3127278"/>
            <a:ext cx="55308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16</a:t>
            </a:r>
          </a:p>
        </p:txBody>
      </p:sp>
      <p:sp>
        <p:nvSpPr>
          <p:cNvPr id="17" name="矩形 16">
            <a:extLst>
              <a:ext uri="{FF2B5EF4-FFF2-40B4-BE49-F238E27FC236}">
                <a16:creationId xmlns:a16="http://schemas.microsoft.com/office/drawing/2014/main" id="{A416395F-B8F8-D00B-1A93-48F0B1AA687E}"/>
              </a:ext>
            </a:extLst>
          </p:cNvPr>
          <p:cNvSpPr/>
          <p:nvPr/>
        </p:nvSpPr>
        <p:spPr>
          <a:xfrm>
            <a:off x="10145478" y="1288885"/>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矩形 17">
            <a:extLst>
              <a:ext uri="{FF2B5EF4-FFF2-40B4-BE49-F238E27FC236}">
                <a16:creationId xmlns:a16="http://schemas.microsoft.com/office/drawing/2014/main" id="{FEA7B4D1-F231-E002-6F3C-D6F1ACC4CE6E}"/>
              </a:ext>
            </a:extLst>
          </p:cNvPr>
          <p:cNvSpPr/>
          <p:nvPr/>
        </p:nvSpPr>
        <p:spPr>
          <a:xfrm>
            <a:off x="10188514" y="4694108"/>
            <a:ext cx="1831975" cy="75565"/>
          </a:xfrm>
          <a:prstGeom prst="rect">
            <a:avLst/>
          </a:prstGeom>
          <a:solidFill>
            <a:srgbClr val="FFFF00"/>
          </a:solidFill>
          <a:ln>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9" name="文本框 18">
            <a:extLst>
              <a:ext uri="{FF2B5EF4-FFF2-40B4-BE49-F238E27FC236}">
                <a16:creationId xmlns:a16="http://schemas.microsoft.com/office/drawing/2014/main" id="{2744AE6D-F7F3-46D8-DA85-5D12707F3D3E}"/>
              </a:ext>
            </a:extLst>
          </p:cNvPr>
          <p:cNvSpPr txBox="1"/>
          <p:nvPr/>
        </p:nvSpPr>
        <p:spPr>
          <a:xfrm>
            <a:off x="10691144" y="4369572"/>
            <a:ext cx="737697" cy="369332"/>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128</a:t>
            </a:r>
          </a:p>
        </p:txBody>
      </p:sp>
      <p:sp>
        <p:nvSpPr>
          <p:cNvPr id="20" name="矩形 19">
            <a:extLst>
              <a:ext uri="{FF2B5EF4-FFF2-40B4-BE49-F238E27FC236}">
                <a16:creationId xmlns:a16="http://schemas.microsoft.com/office/drawing/2014/main" id="{6A57B008-C398-58C3-86F7-00BCE8341741}"/>
              </a:ext>
            </a:extLst>
          </p:cNvPr>
          <p:cNvSpPr/>
          <p:nvPr/>
        </p:nvSpPr>
        <p:spPr>
          <a:xfrm>
            <a:off x="10188514" y="4896673"/>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矩形 20">
            <a:extLst>
              <a:ext uri="{FF2B5EF4-FFF2-40B4-BE49-F238E27FC236}">
                <a16:creationId xmlns:a16="http://schemas.microsoft.com/office/drawing/2014/main" id="{B1708631-8548-A7A6-6823-16342A6101A6}"/>
              </a:ext>
            </a:extLst>
          </p:cNvPr>
          <p:cNvSpPr/>
          <p:nvPr/>
        </p:nvSpPr>
        <p:spPr>
          <a:xfrm>
            <a:off x="10173909" y="5344915"/>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2D2C01CA-62B2-F474-261A-CB1613BBB203}"/>
              </a:ext>
            </a:extLst>
          </p:cNvPr>
          <p:cNvSpPr/>
          <p:nvPr/>
        </p:nvSpPr>
        <p:spPr>
          <a:xfrm>
            <a:off x="10173909" y="5547480"/>
            <a:ext cx="1831975" cy="75565"/>
          </a:xfrm>
          <a:prstGeom prst="rect">
            <a:avLst/>
          </a:prstGeom>
          <a:solidFill>
            <a:srgbClr val="7030A0"/>
          </a:solidFill>
          <a:ln>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左大括号 22">
            <a:extLst>
              <a:ext uri="{FF2B5EF4-FFF2-40B4-BE49-F238E27FC236}">
                <a16:creationId xmlns:a16="http://schemas.microsoft.com/office/drawing/2014/main" id="{C0E3D7DC-931A-F970-D202-4F6270DEA4D6}"/>
              </a:ext>
            </a:extLst>
          </p:cNvPr>
          <p:cNvSpPr/>
          <p:nvPr/>
        </p:nvSpPr>
        <p:spPr>
          <a:xfrm>
            <a:off x="9998649" y="4694108"/>
            <a:ext cx="75565" cy="965308"/>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 name="文本框 23">
            <a:extLst>
              <a:ext uri="{FF2B5EF4-FFF2-40B4-BE49-F238E27FC236}">
                <a16:creationId xmlns:a16="http://schemas.microsoft.com/office/drawing/2014/main" id="{327AFCC1-7E88-052B-9424-411D1180EE8E}"/>
              </a:ext>
            </a:extLst>
          </p:cNvPr>
          <p:cNvSpPr txBox="1"/>
          <p:nvPr/>
        </p:nvSpPr>
        <p:spPr>
          <a:xfrm>
            <a:off x="9693531" y="5030561"/>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25" name="矩形 24">
            <a:extLst>
              <a:ext uri="{FF2B5EF4-FFF2-40B4-BE49-F238E27FC236}">
                <a16:creationId xmlns:a16="http://schemas.microsoft.com/office/drawing/2014/main" id="{82E3FBA3-269F-E405-BFF6-355F8DBE5D9B}"/>
              </a:ext>
            </a:extLst>
          </p:cNvPr>
          <p:cNvSpPr/>
          <p:nvPr/>
        </p:nvSpPr>
        <p:spPr>
          <a:xfrm>
            <a:off x="10188514" y="5128329"/>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文本框 25">
            <a:extLst>
              <a:ext uri="{FF2B5EF4-FFF2-40B4-BE49-F238E27FC236}">
                <a16:creationId xmlns:a16="http://schemas.microsoft.com/office/drawing/2014/main" id="{37FB02A1-90FC-E19E-3261-DDCA3C2A8BE5}"/>
              </a:ext>
            </a:extLst>
          </p:cNvPr>
          <p:cNvSpPr txBox="1"/>
          <p:nvPr/>
        </p:nvSpPr>
        <p:spPr>
          <a:xfrm>
            <a:off x="10918446" y="2854733"/>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27" name="文本框 26">
            <a:extLst>
              <a:ext uri="{FF2B5EF4-FFF2-40B4-BE49-F238E27FC236}">
                <a16:creationId xmlns:a16="http://schemas.microsoft.com/office/drawing/2014/main" id="{5F6B3D1C-9C2E-CC81-EA3B-2F665AFE8E72}"/>
              </a:ext>
            </a:extLst>
          </p:cNvPr>
          <p:cNvSpPr txBox="1"/>
          <p:nvPr/>
        </p:nvSpPr>
        <p:spPr>
          <a:xfrm>
            <a:off x="345337" y="6117209"/>
            <a:ext cx="2543403" cy="646331"/>
          </a:xfrm>
          <a:prstGeom prst="rect">
            <a:avLst/>
          </a:prstGeom>
          <a:noFill/>
        </p:spPr>
        <p:txBody>
          <a:bodyPr wrap="square">
            <a:spAutoFit/>
          </a:bodyPr>
          <a:lstStyle>
            <a:defPPr>
              <a:defRPr lang="zh-CN"/>
            </a:defPPr>
            <a:lvl1pPr algn="ctr">
              <a:defRPr b="1">
                <a:latin typeface="字制区喜脉体" panose="02000603000000000000" pitchFamily="2" charset="-122"/>
                <a:ea typeface="字制区喜脉体" panose="02000603000000000000" pitchFamily="2" charset="-122"/>
              </a:defRPr>
            </a:lvl1pPr>
          </a:lstStyle>
          <a:p>
            <a:r>
              <a:rPr lang="en-US" altLang="zh-CN"/>
              <a:t>[128,16,5] </a:t>
            </a:r>
          </a:p>
          <a:p>
            <a:r>
              <a:rPr lang="en-US" altLang="zh-CN"/>
              <a:t> </a:t>
            </a:r>
            <a:r>
              <a:rPr lang="en-US" altLang="zh-CN">
                <a:solidFill>
                  <a:srgbClr val="FF0000"/>
                </a:solidFill>
              </a:rPr>
              <a:t>[4,512,8192,40960]</a:t>
            </a:r>
          </a:p>
        </p:txBody>
      </p:sp>
      <p:sp>
        <p:nvSpPr>
          <p:cNvPr id="28" name="矩形 27">
            <a:extLst>
              <a:ext uri="{FF2B5EF4-FFF2-40B4-BE49-F238E27FC236}">
                <a16:creationId xmlns:a16="http://schemas.microsoft.com/office/drawing/2014/main" id="{E18E287E-5FB3-3A4E-284B-07B5152B1EBF}"/>
              </a:ext>
            </a:extLst>
          </p:cNvPr>
          <p:cNvSpPr/>
          <p:nvPr/>
        </p:nvSpPr>
        <p:spPr>
          <a:xfrm>
            <a:off x="1019352" y="323440"/>
            <a:ext cx="1831975"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FF0000"/>
              </a:solidFill>
              <a:latin typeface="字制区喜脉体" panose="02000603000000000000" pitchFamily="2" charset="-122"/>
              <a:ea typeface="字制区喜脉体" panose="02000603000000000000" pitchFamily="2" charset="-122"/>
            </a:endParaRPr>
          </a:p>
        </p:txBody>
      </p:sp>
      <p:sp>
        <p:nvSpPr>
          <p:cNvPr id="29" name="文本框 28">
            <a:extLst>
              <a:ext uri="{FF2B5EF4-FFF2-40B4-BE49-F238E27FC236}">
                <a16:creationId xmlns:a16="http://schemas.microsoft.com/office/drawing/2014/main" id="{B460CBA9-AB55-1A50-A6D5-B6BF482D484E}"/>
              </a:ext>
            </a:extLst>
          </p:cNvPr>
          <p:cNvSpPr txBox="1"/>
          <p:nvPr/>
        </p:nvSpPr>
        <p:spPr>
          <a:xfrm>
            <a:off x="1521982" y="-1096"/>
            <a:ext cx="737697" cy="369332"/>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128</a:t>
            </a:r>
          </a:p>
        </p:txBody>
      </p:sp>
      <p:sp>
        <p:nvSpPr>
          <p:cNvPr id="30" name="矩形 29">
            <a:extLst>
              <a:ext uri="{FF2B5EF4-FFF2-40B4-BE49-F238E27FC236}">
                <a16:creationId xmlns:a16="http://schemas.microsoft.com/office/drawing/2014/main" id="{2943CB75-879A-E5C8-45AA-9F8AF323C989}"/>
              </a:ext>
            </a:extLst>
          </p:cNvPr>
          <p:cNvSpPr/>
          <p:nvPr/>
        </p:nvSpPr>
        <p:spPr>
          <a:xfrm>
            <a:off x="1019352" y="526005"/>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矩形 30">
            <a:extLst>
              <a:ext uri="{FF2B5EF4-FFF2-40B4-BE49-F238E27FC236}">
                <a16:creationId xmlns:a16="http://schemas.microsoft.com/office/drawing/2014/main" id="{6D082BB9-00F4-0FCE-ABB3-989645926591}"/>
              </a:ext>
            </a:extLst>
          </p:cNvPr>
          <p:cNvSpPr/>
          <p:nvPr/>
        </p:nvSpPr>
        <p:spPr>
          <a:xfrm>
            <a:off x="1004747" y="974247"/>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2" name="矩形 31">
            <a:extLst>
              <a:ext uri="{FF2B5EF4-FFF2-40B4-BE49-F238E27FC236}">
                <a16:creationId xmlns:a16="http://schemas.microsoft.com/office/drawing/2014/main" id="{D1F3D782-EC7B-8BCC-1017-2F501BDDADD0}"/>
              </a:ext>
            </a:extLst>
          </p:cNvPr>
          <p:cNvSpPr/>
          <p:nvPr/>
        </p:nvSpPr>
        <p:spPr>
          <a:xfrm>
            <a:off x="1004747" y="1176812"/>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左大括号 32">
            <a:extLst>
              <a:ext uri="{FF2B5EF4-FFF2-40B4-BE49-F238E27FC236}">
                <a16:creationId xmlns:a16="http://schemas.microsoft.com/office/drawing/2014/main" id="{8D5C21AB-2B49-1C78-33CD-709C4ACC9C2C}"/>
              </a:ext>
            </a:extLst>
          </p:cNvPr>
          <p:cNvSpPr/>
          <p:nvPr/>
        </p:nvSpPr>
        <p:spPr>
          <a:xfrm>
            <a:off x="829487" y="323440"/>
            <a:ext cx="75565" cy="2358944"/>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4" name="文本框 33">
            <a:extLst>
              <a:ext uri="{FF2B5EF4-FFF2-40B4-BE49-F238E27FC236}">
                <a16:creationId xmlns:a16="http://schemas.microsoft.com/office/drawing/2014/main" id="{42D1E4F1-2D59-23A4-E06A-F04B8A59F135}"/>
              </a:ext>
            </a:extLst>
          </p:cNvPr>
          <p:cNvSpPr txBox="1"/>
          <p:nvPr/>
        </p:nvSpPr>
        <p:spPr>
          <a:xfrm>
            <a:off x="380587" y="1384921"/>
            <a:ext cx="494983"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16</a:t>
            </a:r>
          </a:p>
        </p:txBody>
      </p:sp>
      <p:sp>
        <p:nvSpPr>
          <p:cNvPr id="35" name="左大括号 34">
            <a:extLst>
              <a:ext uri="{FF2B5EF4-FFF2-40B4-BE49-F238E27FC236}">
                <a16:creationId xmlns:a16="http://schemas.microsoft.com/office/drawing/2014/main" id="{A4C0FBFD-BCA6-AF26-DEFD-AE4F537C1458}"/>
              </a:ext>
            </a:extLst>
          </p:cNvPr>
          <p:cNvSpPr/>
          <p:nvPr/>
        </p:nvSpPr>
        <p:spPr>
          <a:xfrm>
            <a:off x="269137" y="1344279"/>
            <a:ext cx="76200" cy="376555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文本框 35">
            <a:extLst>
              <a:ext uri="{FF2B5EF4-FFF2-40B4-BE49-F238E27FC236}">
                <a16:creationId xmlns:a16="http://schemas.microsoft.com/office/drawing/2014/main" id="{888E5D97-7E40-B5EE-F574-C1FB58AC0F58}"/>
              </a:ext>
            </a:extLst>
          </p:cNvPr>
          <p:cNvSpPr txBox="1"/>
          <p:nvPr/>
        </p:nvSpPr>
        <p:spPr>
          <a:xfrm>
            <a:off x="-7406" y="3039613"/>
            <a:ext cx="55308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37" name="左大括号 36">
            <a:extLst>
              <a:ext uri="{FF2B5EF4-FFF2-40B4-BE49-F238E27FC236}">
                <a16:creationId xmlns:a16="http://schemas.microsoft.com/office/drawing/2014/main" id="{C2CD1482-DDD2-6711-F291-16620060038F}"/>
              </a:ext>
            </a:extLst>
          </p:cNvPr>
          <p:cNvSpPr/>
          <p:nvPr/>
        </p:nvSpPr>
        <p:spPr>
          <a:xfrm>
            <a:off x="727515" y="3614224"/>
            <a:ext cx="75565" cy="2338854"/>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文本框 37">
            <a:extLst>
              <a:ext uri="{FF2B5EF4-FFF2-40B4-BE49-F238E27FC236}">
                <a16:creationId xmlns:a16="http://schemas.microsoft.com/office/drawing/2014/main" id="{F231A9D8-1085-CB89-09A3-26C91741E304}"/>
              </a:ext>
            </a:extLst>
          </p:cNvPr>
          <p:cNvSpPr txBox="1"/>
          <p:nvPr/>
        </p:nvSpPr>
        <p:spPr>
          <a:xfrm>
            <a:off x="316070" y="4645938"/>
            <a:ext cx="494983"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16</a:t>
            </a:r>
          </a:p>
        </p:txBody>
      </p:sp>
      <p:sp>
        <p:nvSpPr>
          <p:cNvPr id="39" name="文本框 38">
            <a:extLst>
              <a:ext uri="{FF2B5EF4-FFF2-40B4-BE49-F238E27FC236}">
                <a16:creationId xmlns:a16="http://schemas.microsoft.com/office/drawing/2014/main" id="{CBB56C5E-FE8C-2317-31ED-14A3E6265DED}"/>
              </a:ext>
            </a:extLst>
          </p:cNvPr>
          <p:cNvSpPr txBox="1"/>
          <p:nvPr/>
        </p:nvSpPr>
        <p:spPr>
          <a:xfrm>
            <a:off x="1681666" y="2909156"/>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40" name="文本框 39">
            <a:extLst>
              <a:ext uri="{FF2B5EF4-FFF2-40B4-BE49-F238E27FC236}">
                <a16:creationId xmlns:a16="http://schemas.microsoft.com/office/drawing/2014/main" id="{2C067C85-4B6E-446A-7588-3FA75572C1C0}"/>
              </a:ext>
            </a:extLst>
          </p:cNvPr>
          <p:cNvSpPr txBox="1"/>
          <p:nvPr/>
        </p:nvSpPr>
        <p:spPr>
          <a:xfrm>
            <a:off x="1719380" y="524690"/>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41" name="矩形 40">
            <a:extLst>
              <a:ext uri="{FF2B5EF4-FFF2-40B4-BE49-F238E27FC236}">
                <a16:creationId xmlns:a16="http://schemas.microsoft.com/office/drawing/2014/main" id="{6351A89D-9A01-2170-30B4-C380694E0311}"/>
              </a:ext>
            </a:extLst>
          </p:cNvPr>
          <p:cNvSpPr/>
          <p:nvPr/>
        </p:nvSpPr>
        <p:spPr>
          <a:xfrm>
            <a:off x="1019352" y="1678173"/>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2" name="矩形 41">
            <a:extLst>
              <a:ext uri="{FF2B5EF4-FFF2-40B4-BE49-F238E27FC236}">
                <a16:creationId xmlns:a16="http://schemas.microsoft.com/office/drawing/2014/main" id="{EE4216E1-19DD-4AFE-3E07-3CBC524B5095}"/>
              </a:ext>
            </a:extLst>
          </p:cNvPr>
          <p:cNvSpPr/>
          <p:nvPr/>
        </p:nvSpPr>
        <p:spPr>
          <a:xfrm>
            <a:off x="1019352" y="1880738"/>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3" name="文本框 42">
            <a:extLst>
              <a:ext uri="{FF2B5EF4-FFF2-40B4-BE49-F238E27FC236}">
                <a16:creationId xmlns:a16="http://schemas.microsoft.com/office/drawing/2014/main" id="{D4A9DFF4-9507-0687-EB0E-4CE2EEDCEF15}"/>
              </a:ext>
            </a:extLst>
          </p:cNvPr>
          <p:cNvSpPr txBox="1"/>
          <p:nvPr/>
        </p:nvSpPr>
        <p:spPr>
          <a:xfrm>
            <a:off x="1733985" y="1228616"/>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44" name="矩形 43">
            <a:extLst>
              <a:ext uri="{FF2B5EF4-FFF2-40B4-BE49-F238E27FC236}">
                <a16:creationId xmlns:a16="http://schemas.microsoft.com/office/drawing/2014/main" id="{18234914-EE2E-41C1-990F-CA7BBFC28168}"/>
              </a:ext>
            </a:extLst>
          </p:cNvPr>
          <p:cNvSpPr/>
          <p:nvPr/>
        </p:nvSpPr>
        <p:spPr>
          <a:xfrm>
            <a:off x="991232" y="2404254"/>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5" name="矩形 44">
            <a:extLst>
              <a:ext uri="{FF2B5EF4-FFF2-40B4-BE49-F238E27FC236}">
                <a16:creationId xmlns:a16="http://schemas.microsoft.com/office/drawing/2014/main" id="{2F49B130-13F5-46AF-16C1-C1617197D6EA}"/>
              </a:ext>
            </a:extLst>
          </p:cNvPr>
          <p:cNvSpPr/>
          <p:nvPr/>
        </p:nvSpPr>
        <p:spPr>
          <a:xfrm>
            <a:off x="991232" y="2606819"/>
            <a:ext cx="1831975" cy="75565"/>
          </a:xfrm>
          <a:prstGeom prst="rect">
            <a:avLst/>
          </a:prstGeom>
          <a:solidFill>
            <a:srgbClr val="FFFF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6" name="文本框 45">
            <a:extLst>
              <a:ext uri="{FF2B5EF4-FFF2-40B4-BE49-F238E27FC236}">
                <a16:creationId xmlns:a16="http://schemas.microsoft.com/office/drawing/2014/main" id="{D5D36F3C-A804-100E-9F09-A8D42745E20C}"/>
              </a:ext>
            </a:extLst>
          </p:cNvPr>
          <p:cNvSpPr txBox="1"/>
          <p:nvPr/>
        </p:nvSpPr>
        <p:spPr>
          <a:xfrm>
            <a:off x="1705865" y="1954697"/>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47" name="矩形 46">
            <a:extLst>
              <a:ext uri="{FF2B5EF4-FFF2-40B4-BE49-F238E27FC236}">
                <a16:creationId xmlns:a16="http://schemas.microsoft.com/office/drawing/2014/main" id="{0D17A8F7-44A7-CDCB-6452-BD901B79B1F4}"/>
              </a:ext>
            </a:extLst>
          </p:cNvPr>
          <p:cNvSpPr/>
          <p:nvPr/>
        </p:nvSpPr>
        <p:spPr>
          <a:xfrm>
            <a:off x="995153" y="3614224"/>
            <a:ext cx="1831975" cy="7556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8" name="矩形 47">
            <a:extLst>
              <a:ext uri="{FF2B5EF4-FFF2-40B4-BE49-F238E27FC236}">
                <a16:creationId xmlns:a16="http://schemas.microsoft.com/office/drawing/2014/main" id="{741FFD7B-E33C-49EF-B0CA-D1CD61328412}"/>
              </a:ext>
            </a:extLst>
          </p:cNvPr>
          <p:cNvSpPr/>
          <p:nvPr/>
        </p:nvSpPr>
        <p:spPr>
          <a:xfrm>
            <a:off x="995153" y="3816789"/>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9" name="矩形 48">
            <a:extLst>
              <a:ext uri="{FF2B5EF4-FFF2-40B4-BE49-F238E27FC236}">
                <a16:creationId xmlns:a16="http://schemas.microsoft.com/office/drawing/2014/main" id="{8552BAC5-4530-ED56-1B9F-0B34188777CE}"/>
              </a:ext>
            </a:extLst>
          </p:cNvPr>
          <p:cNvSpPr/>
          <p:nvPr/>
        </p:nvSpPr>
        <p:spPr>
          <a:xfrm>
            <a:off x="980548" y="4265031"/>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0" name="矩形 49">
            <a:extLst>
              <a:ext uri="{FF2B5EF4-FFF2-40B4-BE49-F238E27FC236}">
                <a16:creationId xmlns:a16="http://schemas.microsoft.com/office/drawing/2014/main" id="{3F445175-B069-F388-24A5-6B1DE86A916F}"/>
              </a:ext>
            </a:extLst>
          </p:cNvPr>
          <p:cNvSpPr/>
          <p:nvPr/>
        </p:nvSpPr>
        <p:spPr>
          <a:xfrm>
            <a:off x="980548" y="4467596"/>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文本框 50">
            <a:extLst>
              <a:ext uri="{FF2B5EF4-FFF2-40B4-BE49-F238E27FC236}">
                <a16:creationId xmlns:a16="http://schemas.microsoft.com/office/drawing/2014/main" id="{214730C0-D741-288C-201A-464D0C9C2E0E}"/>
              </a:ext>
            </a:extLst>
          </p:cNvPr>
          <p:cNvSpPr txBox="1"/>
          <p:nvPr/>
        </p:nvSpPr>
        <p:spPr>
          <a:xfrm>
            <a:off x="1695181" y="3815474"/>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52" name="矩形 51">
            <a:extLst>
              <a:ext uri="{FF2B5EF4-FFF2-40B4-BE49-F238E27FC236}">
                <a16:creationId xmlns:a16="http://schemas.microsoft.com/office/drawing/2014/main" id="{9A57AE93-018D-4DF9-579A-98804569AF04}"/>
              </a:ext>
            </a:extLst>
          </p:cNvPr>
          <p:cNvSpPr/>
          <p:nvPr/>
        </p:nvSpPr>
        <p:spPr>
          <a:xfrm>
            <a:off x="995153" y="4968957"/>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矩形 52">
            <a:extLst>
              <a:ext uri="{FF2B5EF4-FFF2-40B4-BE49-F238E27FC236}">
                <a16:creationId xmlns:a16="http://schemas.microsoft.com/office/drawing/2014/main" id="{8DCB944E-B6A4-A676-270B-019D2610CE27}"/>
              </a:ext>
            </a:extLst>
          </p:cNvPr>
          <p:cNvSpPr/>
          <p:nvPr/>
        </p:nvSpPr>
        <p:spPr>
          <a:xfrm>
            <a:off x="995153" y="5171522"/>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文本框 53">
            <a:extLst>
              <a:ext uri="{FF2B5EF4-FFF2-40B4-BE49-F238E27FC236}">
                <a16:creationId xmlns:a16="http://schemas.microsoft.com/office/drawing/2014/main" id="{ED4D1EB4-E35C-1F89-4455-CE82CA6F4815}"/>
              </a:ext>
            </a:extLst>
          </p:cNvPr>
          <p:cNvSpPr txBox="1"/>
          <p:nvPr/>
        </p:nvSpPr>
        <p:spPr>
          <a:xfrm>
            <a:off x="1709786" y="4519400"/>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55" name="矩形 54">
            <a:extLst>
              <a:ext uri="{FF2B5EF4-FFF2-40B4-BE49-F238E27FC236}">
                <a16:creationId xmlns:a16="http://schemas.microsoft.com/office/drawing/2014/main" id="{3E8A707B-ED70-355B-CA7A-28530FD0BDA6}"/>
              </a:ext>
            </a:extLst>
          </p:cNvPr>
          <p:cNvSpPr/>
          <p:nvPr/>
        </p:nvSpPr>
        <p:spPr>
          <a:xfrm>
            <a:off x="967033" y="5695038"/>
            <a:ext cx="1831975" cy="755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矩形 55">
            <a:extLst>
              <a:ext uri="{FF2B5EF4-FFF2-40B4-BE49-F238E27FC236}">
                <a16:creationId xmlns:a16="http://schemas.microsoft.com/office/drawing/2014/main" id="{389275D6-DF0C-6495-FA31-7DF271CBE5D5}"/>
              </a:ext>
            </a:extLst>
          </p:cNvPr>
          <p:cNvSpPr/>
          <p:nvPr/>
        </p:nvSpPr>
        <p:spPr>
          <a:xfrm>
            <a:off x="967033" y="5897603"/>
            <a:ext cx="1831975" cy="75565"/>
          </a:xfrm>
          <a:prstGeom prst="rect">
            <a:avLst/>
          </a:prstGeom>
          <a:solidFill>
            <a:srgbClr val="7030A0"/>
          </a:solidFill>
          <a:ln>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文本框 56">
            <a:extLst>
              <a:ext uri="{FF2B5EF4-FFF2-40B4-BE49-F238E27FC236}">
                <a16:creationId xmlns:a16="http://schemas.microsoft.com/office/drawing/2014/main" id="{79DDA057-1CBE-78B6-33F6-1411BC43E0A1}"/>
              </a:ext>
            </a:extLst>
          </p:cNvPr>
          <p:cNvSpPr txBox="1"/>
          <p:nvPr/>
        </p:nvSpPr>
        <p:spPr>
          <a:xfrm>
            <a:off x="1681666" y="5245481"/>
            <a:ext cx="3429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58" name="文本框 57">
            <a:extLst>
              <a:ext uri="{FF2B5EF4-FFF2-40B4-BE49-F238E27FC236}">
                <a16:creationId xmlns:a16="http://schemas.microsoft.com/office/drawing/2014/main" id="{B4740B66-5E7F-843D-0732-8DEC60FB350E}"/>
              </a:ext>
            </a:extLst>
          </p:cNvPr>
          <p:cNvSpPr txBox="1"/>
          <p:nvPr/>
        </p:nvSpPr>
        <p:spPr>
          <a:xfrm>
            <a:off x="4824298" y="6117208"/>
            <a:ext cx="2543403" cy="646331"/>
          </a:xfrm>
          <a:prstGeom prst="rect">
            <a:avLst/>
          </a:prstGeom>
          <a:noFill/>
        </p:spPr>
        <p:txBody>
          <a:bodyPr wrap="square">
            <a:spAutoFit/>
          </a:bodyPr>
          <a:lstStyle>
            <a:defPPr>
              <a:defRPr lang="zh-CN"/>
            </a:defPPr>
            <a:lvl1pPr algn="ctr">
              <a:defRPr b="1">
                <a:latin typeface="字制区喜脉体" panose="02000603000000000000" pitchFamily="2" charset="-122"/>
                <a:ea typeface="字制区喜脉体" panose="02000603000000000000" pitchFamily="2" charset="-122"/>
              </a:defRPr>
            </a:lvl1pPr>
          </a:lstStyle>
          <a:p>
            <a:r>
              <a:rPr lang="en-US" altLang="zh-CN"/>
              <a:t>[128,5,16] </a:t>
            </a:r>
          </a:p>
          <a:p>
            <a:r>
              <a:rPr lang="en-US" altLang="zh-CN"/>
              <a:t> </a:t>
            </a:r>
            <a:r>
              <a:rPr lang="en-US" altLang="zh-CN">
                <a:solidFill>
                  <a:srgbClr val="FF0000"/>
                </a:solidFill>
              </a:rPr>
              <a:t>[4, 8192,512,40960]</a:t>
            </a:r>
          </a:p>
        </p:txBody>
      </p:sp>
      <p:cxnSp>
        <p:nvCxnSpPr>
          <p:cNvPr id="60" name="直接箭头连接符 59">
            <a:extLst>
              <a:ext uri="{FF2B5EF4-FFF2-40B4-BE49-F238E27FC236}">
                <a16:creationId xmlns:a16="http://schemas.microsoft.com/office/drawing/2014/main" id="{C5A815DC-F69A-5F1D-6A98-1F6C27655F1E}"/>
              </a:ext>
            </a:extLst>
          </p:cNvPr>
          <p:cNvCxnSpPr/>
          <p:nvPr/>
        </p:nvCxnSpPr>
        <p:spPr>
          <a:xfrm>
            <a:off x="3273552" y="6510528"/>
            <a:ext cx="128930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1A45EF5-AE38-31BA-BBE7-C173E9EA5C44}"/>
              </a:ext>
            </a:extLst>
          </p:cNvPr>
          <p:cNvCxnSpPr/>
          <p:nvPr/>
        </p:nvCxnSpPr>
        <p:spPr>
          <a:xfrm>
            <a:off x="7855414" y="6507480"/>
            <a:ext cx="128930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52004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A1429A4-DA3B-CAA8-C19F-62CE9F9469E8}"/>
              </a:ext>
            </a:extLst>
          </p:cNvPr>
          <p:cNvSpPr/>
          <p:nvPr>
            <p:custDataLst>
              <p:tags r:id="rId1"/>
            </p:custDataLst>
          </p:nvPr>
        </p:nvSpPr>
        <p:spPr>
          <a:xfrm>
            <a:off x="319137" y="2938581"/>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Qcur-0</a:t>
            </a:r>
          </a:p>
          <a:p>
            <a:pPr algn="ctr"/>
            <a:r>
              <a:rPr lang="en-US" altLang="zh-CN" sz="1000"/>
              <a:t>[128,16,5]</a:t>
            </a:r>
          </a:p>
          <a:p>
            <a:pPr algn="ctr"/>
            <a:r>
              <a:rPr lang="en-US" altLang="zh-CN" sz="1000"/>
              <a:t>OP_ROPE</a:t>
            </a:r>
          </a:p>
        </p:txBody>
      </p:sp>
      <p:sp>
        <p:nvSpPr>
          <p:cNvPr id="10" name="矩形 9">
            <a:extLst>
              <a:ext uri="{FF2B5EF4-FFF2-40B4-BE49-F238E27FC236}">
                <a16:creationId xmlns:a16="http://schemas.microsoft.com/office/drawing/2014/main" id="{7D72D80B-D085-A583-2A0D-AA2A6D1D38FE}"/>
              </a:ext>
            </a:extLst>
          </p:cNvPr>
          <p:cNvSpPr/>
          <p:nvPr>
            <p:custDataLst>
              <p:tags r:id="rId2"/>
            </p:custDataLst>
          </p:nvPr>
        </p:nvSpPr>
        <p:spPr>
          <a:xfrm>
            <a:off x="1819071" y="3517193"/>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Kcur-0</a:t>
            </a:r>
          </a:p>
          <a:p>
            <a:pPr algn="ctr"/>
            <a:r>
              <a:rPr lang="en-US" altLang="zh-CN" sz="1000"/>
              <a:t>[128,8,5]</a:t>
            </a:r>
          </a:p>
          <a:p>
            <a:pPr algn="ctr"/>
            <a:r>
              <a:rPr lang="en-US" altLang="zh-CN" sz="1000"/>
              <a:t>OP_ROPE</a:t>
            </a:r>
          </a:p>
        </p:txBody>
      </p:sp>
      <p:sp>
        <p:nvSpPr>
          <p:cNvPr id="14" name="矩形 13">
            <a:extLst>
              <a:ext uri="{FF2B5EF4-FFF2-40B4-BE49-F238E27FC236}">
                <a16:creationId xmlns:a16="http://schemas.microsoft.com/office/drawing/2014/main" id="{C19929D9-5540-EE00-4D2D-2B50FFB7AFB1}"/>
              </a:ext>
            </a:extLst>
          </p:cNvPr>
          <p:cNvSpPr/>
          <p:nvPr>
            <p:custDataLst>
              <p:tags r:id="rId3"/>
            </p:custDataLst>
          </p:nvPr>
        </p:nvSpPr>
        <p:spPr>
          <a:xfrm>
            <a:off x="3301732" y="428744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Cache_k_l0</a:t>
            </a:r>
          </a:p>
          <a:p>
            <a:pPr algn="ctr"/>
            <a:r>
              <a:rPr lang="en-US" altLang="zh-CN" sz="1000"/>
              <a:t>[65536]</a:t>
            </a:r>
          </a:p>
          <a:p>
            <a:pPr algn="ctr"/>
            <a:r>
              <a:rPr lang="en-US" altLang="zh-CN" sz="1000"/>
              <a:t>OP_NONE</a:t>
            </a:r>
          </a:p>
        </p:txBody>
      </p:sp>
      <p:sp>
        <p:nvSpPr>
          <p:cNvPr id="15" name="矩形 14">
            <a:extLst>
              <a:ext uri="{FF2B5EF4-FFF2-40B4-BE49-F238E27FC236}">
                <a16:creationId xmlns:a16="http://schemas.microsoft.com/office/drawing/2014/main" id="{3EFD0DE9-FB05-4F71-F3E6-A792767AC29D}"/>
              </a:ext>
            </a:extLst>
          </p:cNvPr>
          <p:cNvSpPr/>
          <p:nvPr>
            <p:custDataLst>
              <p:tags r:id="rId4"/>
            </p:custDataLst>
          </p:nvPr>
        </p:nvSpPr>
        <p:spPr>
          <a:xfrm>
            <a:off x="3301732" y="352290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k_cache_view-0</a:t>
            </a:r>
          </a:p>
          <a:p>
            <a:pPr algn="ctr"/>
            <a:r>
              <a:rPr lang="en-US" altLang="zh-CN" sz="1000"/>
              <a:t>[5120]</a:t>
            </a:r>
          </a:p>
          <a:p>
            <a:pPr algn="ctr"/>
            <a:r>
              <a:rPr lang="en-US" altLang="zh-CN" sz="1000"/>
              <a:t>OP_VIEW</a:t>
            </a:r>
          </a:p>
        </p:txBody>
      </p:sp>
      <p:sp>
        <p:nvSpPr>
          <p:cNvPr id="16" name="矩形 15">
            <a:extLst>
              <a:ext uri="{FF2B5EF4-FFF2-40B4-BE49-F238E27FC236}">
                <a16:creationId xmlns:a16="http://schemas.microsoft.com/office/drawing/2014/main" id="{83CBCECF-1007-25AE-BD12-C1B2780B9024}"/>
              </a:ext>
            </a:extLst>
          </p:cNvPr>
          <p:cNvSpPr/>
          <p:nvPr>
            <p:custDataLst>
              <p:tags r:id="rId5"/>
            </p:custDataLst>
          </p:nvPr>
        </p:nvSpPr>
        <p:spPr>
          <a:xfrm>
            <a:off x="3301732" y="2629463"/>
            <a:ext cx="1346200" cy="6362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k_cache_view-0(copy_of_Kcur-0)</a:t>
            </a:r>
          </a:p>
          <a:p>
            <a:pPr algn="ctr"/>
            <a:r>
              <a:rPr lang="en-US" altLang="zh-CN" sz="1000"/>
              <a:t>[5120]</a:t>
            </a:r>
          </a:p>
          <a:p>
            <a:pPr algn="ctr"/>
            <a:r>
              <a:rPr lang="en-US" altLang="zh-CN" sz="1000"/>
              <a:t>OP_CPY</a:t>
            </a:r>
          </a:p>
        </p:txBody>
      </p:sp>
      <p:cxnSp>
        <p:nvCxnSpPr>
          <p:cNvPr id="17" name="直接箭头连接符 16">
            <a:extLst>
              <a:ext uri="{FF2B5EF4-FFF2-40B4-BE49-F238E27FC236}">
                <a16:creationId xmlns:a16="http://schemas.microsoft.com/office/drawing/2014/main" id="{034C9BFF-908B-B74D-F525-ED961CEFF941}"/>
              </a:ext>
            </a:extLst>
          </p:cNvPr>
          <p:cNvCxnSpPr>
            <a:cxnSpLocks/>
            <a:stCxn id="10" idx="0"/>
            <a:endCxn id="16" idx="2"/>
          </p:cNvCxnSpPr>
          <p:nvPr/>
        </p:nvCxnSpPr>
        <p:spPr>
          <a:xfrm flipV="1">
            <a:off x="2492171" y="3265733"/>
            <a:ext cx="1482661" cy="25146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8" name="直接箭头连接符 17">
            <a:extLst>
              <a:ext uri="{FF2B5EF4-FFF2-40B4-BE49-F238E27FC236}">
                <a16:creationId xmlns:a16="http://schemas.microsoft.com/office/drawing/2014/main" id="{9BA514BE-C76D-3382-0619-8C07F856C2F2}"/>
              </a:ext>
            </a:extLst>
          </p:cNvPr>
          <p:cNvCxnSpPr/>
          <p:nvPr/>
        </p:nvCxnSpPr>
        <p:spPr>
          <a:xfrm flipH="1" flipV="1">
            <a:off x="3960227" y="4042338"/>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9" name="直接箭头连接符 18">
            <a:extLst>
              <a:ext uri="{FF2B5EF4-FFF2-40B4-BE49-F238E27FC236}">
                <a16:creationId xmlns:a16="http://schemas.microsoft.com/office/drawing/2014/main" id="{5A5F0453-5C56-9A82-82BB-27743F71CF44}"/>
              </a:ext>
            </a:extLst>
          </p:cNvPr>
          <p:cNvCxnSpPr/>
          <p:nvPr/>
        </p:nvCxnSpPr>
        <p:spPr>
          <a:xfrm flipH="1" flipV="1">
            <a:off x="3974832" y="3261923"/>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21" name="矩形 20">
            <a:extLst>
              <a:ext uri="{FF2B5EF4-FFF2-40B4-BE49-F238E27FC236}">
                <a16:creationId xmlns:a16="http://schemas.microsoft.com/office/drawing/2014/main" id="{298C0637-2006-4F80-12DF-437641367525}"/>
              </a:ext>
            </a:extLst>
          </p:cNvPr>
          <p:cNvSpPr/>
          <p:nvPr>
            <p:custDataLst>
              <p:tags r:id="rId6"/>
            </p:custDataLst>
          </p:nvPr>
        </p:nvSpPr>
        <p:spPr>
          <a:xfrm>
            <a:off x="319137" y="200017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q-0-permuted</a:t>
            </a:r>
          </a:p>
          <a:p>
            <a:pPr algn="ctr"/>
            <a:r>
              <a:rPr lang="en-US" altLang="zh-CN" sz="1000"/>
              <a:t>[128,5,16]</a:t>
            </a:r>
          </a:p>
          <a:p>
            <a:pPr algn="ctr"/>
            <a:r>
              <a:rPr lang="en-US" altLang="zh-CN" sz="1000"/>
              <a:t>OP_PERMUTE</a:t>
            </a:r>
          </a:p>
        </p:txBody>
      </p:sp>
      <p:sp>
        <p:nvSpPr>
          <p:cNvPr id="22" name="矩形 21">
            <a:extLst>
              <a:ext uri="{FF2B5EF4-FFF2-40B4-BE49-F238E27FC236}">
                <a16:creationId xmlns:a16="http://schemas.microsoft.com/office/drawing/2014/main" id="{2852DD4B-C12B-F2C7-8975-D7060C231BAF}"/>
              </a:ext>
            </a:extLst>
          </p:cNvPr>
          <p:cNvSpPr/>
          <p:nvPr>
            <p:custDataLst>
              <p:tags r:id="rId7"/>
            </p:custDataLst>
          </p:nvPr>
        </p:nvSpPr>
        <p:spPr>
          <a:xfrm>
            <a:off x="1912987" y="200017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k-0 e_k_l0()</a:t>
            </a:r>
          </a:p>
          <a:p>
            <a:pPr algn="ctr"/>
            <a:r>
              <a:rPr lang="en-US" altLang="zh-CN" sz="1000"/>
              <a:t>[128,32,8]</a:t>
            </a:r>
          </a:p>
          <a:p>
            <a:pPr algn="ctr"/>
            <a:r>
              <a:rPr lang="en-US" altLang="zh-CN" sz="1000"/>
              <a:t>OP_VIEW</a:t>
            </a:r>
          </a:p>
        </p:txBody>
      </p:sp>
      <p:sp>
        <p:nvSpPr>
          <p:cNvPr id="23" name="矩形 22">
            <a:extLst>
              <a:ext uri="{FF2B5EF4-FFF2-40B4-BE49-F238E27FC236}">
                <a16:creationId xmlns:a16="http://schemas.microsoft.com/office/drawing/2014/main" id="{9C4E8C6F-192A-80AE-432F-4B10278B9928}"/>
              </a:ext>
            </a:extLst>
          </p:cNvPr>
          <p:cNvSpPr/>
          <p:nvPr>
            <p:custDataLst>
              <p:tags r:id="rId8"/>
            </p:custDataLst>
          </p:nvPr>
        </p:nvSpPr>
        <p:spPr>
          <a:xfrm>
            <a:off x="1125587" y="1085143"/>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kq-0</a:t>
            </a:r>
          </a:p>
          <a:p>
            <a:pPr algn="ctr"/>
            <a:r>
              <a:rPr lang="en-US" altLang="zh-CN" sz="1000"/>
              <a:t>[32,5,16]</a:t>
            </a:r>
          </a:p>
          <a:p>
            <a:pPr algn="ctr"/>
            <a:r>
              <a:rPr lang="en-US" altLang="zh-CN" sz="1000"/>
              <a:t>OP_MUL_MAT</a:t>
            </a:r>
          </a:p>
        </p:txBody>
      </p:sp>
      <p:cxnSp>
        <p:nvCxnSpPr>
          <p:cNvPr id="24" name="直接箭头连接符 23">
            <a:extLst>
              <a:ext uri="{FF2B5EF4-FFF2-40B4-BE49-F238E27FC236}">
                <a16:creationId xmlns:a16="http://schemas.microsoft.com/office/drawing/2014/main" id="{7AA50BD3-BBBE-044E-C2DA-A921E268CBA7}"/>
              </a:ext>
            </a:extLst>
          </p:cNvPr>
          <p:cNvCxnSpPr>
            <a:cxnSpLocks/>
            <a:stCxn id="8" idx="0"/>
            <a:endCxn id="21" idx="2"/>
          </p:cNvCxnSpPr>
          <p:nvPr/>
        </p:nvCxnSpPr>
        <p:spPr>
          <a:xfrm flipV="1">
            <a:off x="992237" y="2553263"/>
            <a:ext cx="0" cy="385318"/>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5" name="直接箭头连接符 24">
            <a:extLst>
              <a:ext uri="{FF2B5EF4-FFF2-40B4-BE49-F238E27FC236}">
                <a16:creationId xmlns:a16="http://schemas.microsoft.com/office/drawing/2014/main" id="{B9C3ADF6-6A01-E24E-2C8E-17073902F309}"/>
              </a:ext>
            </a:extLst>
          </p:cNvPr>
          <p:cNvCxnSpPr/>
          <p:nvPr/>
        </p:nvCxnSpPr>
        <p:spPr>
          <a:xfrm flipH="1" flipV="1">
            <a:off x="2523857" y="2588188"/>
            <a:ext cx="1438910" cy="16871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a:extLst>
              <a:ext uri="{FF2B5EF4-FFF2-40B4-BE49-F238E27FC236}">
                <a16:creationId xmlns:a16="http://schemas.microsoft.com/office/drawing/2014/main" id="{7557AC51-6952-0AF6-77C4-704CEB832518}"/>
              </a:ext>
            </a:extLst>
          </p:cNvPr>
          <p:cNvCxnSpPr/>
          <p:nvPr/>
        </p:nvCxnSpPr>
        <p:spPr>
          <a:xfrm flipV="1">
            <a:off x="1046847" y="1639498"/>
            <a:ext cx="702310" cy="33909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a:extLst>
              <a:ext uri="{FF2B5EF4-FFF2-40B4-BE49-F238E27FC236}">
                <a16:creationId xmlns:a16="http://schemas.microsoft.com/office/drawing/2014/main" id="{8B63BEAE-4ACC-727F-609B-AB6F7F6AFF56}"/>
              </a:ext>
            </a:extLst>
          </p:cNvPr>
          <p:cNvCxnSpPr>
            <a:stCxn id="22" idx="0"/>
            <a:endCxn id="23" idx="2"/>
          </p:cNvCxnSpPr>
          <p:nvPr/>
        </p:nvCxnSpPr>
        <p:spPr>
          <a:xfrm flipH="1" flipV="1">
            <a:off x="1798687" y="1638228"/>
            <a:ext cx="787400" cy="36195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28" name="文本框 27">
            <a:extLst>
              <a:ext uri="{FF2B5EF4-FFF2-40B4-BE49-F238E27FC236}">
                <a16:creationId xmlns:a16="http://schemas.microsoft.com/office/drawing/2014/main" id="{3F1BDF19-74E9-F57D-7E28-79688ACF7B55}"/>
              </a:ext>
            </a:extLst>
          </p:cNvPr>
          <p:cNvSpPr txBox="1"/>
          <p:nvPr/>
        </p:nvSpPr>
        <p:spPr>
          <a:xfrm>
            <a:off x="240144" y="1751918"/>
            <a:ext cx="1306768" cy="261610"/>
          </a:xfrm>
          <a:prstGeom prst="rect">
            <a:avLst/>
          </a:prstGeom>
          <a:noFill/>
        </p:spPr>
        <p:txBody>
          <a:bodyPr wrap="none" rtlCol="0">
            <a:spAutoFit/>
          </a:bodyPr>
          <a:lstStyle/>
          <a:p>
            <a:r>
              <a:rPr lang="en-US" altLang="zh-CN" sz="1100" b="1">
                <a:highlight>
                  <a:srgbClr val="FFFF00"/>
                </a:highlight>
              </a:rPr>
              <a:t>4,8192,512,40960</a:t>
            </a:r>
            <a:endParaRPr lang="zh-CN" altLang="en-US" sz="1100" b="1">
              <a:highlight>
                <a:srgbClr val="FFFF00"/>
              </a:highlight>
            </a:endParaRPr>
          </a:p>
        </p:txBody>
      </p:sp>
      <p:sp>
        <p:nvSpPr>
          <p:cNvPr id="29" name="文本框 28">
            <a:extLst>
              <a:ext uri="{FF2B5EF4-FFF2-40B4-BE49-F238E27FC236}">
                <a16:creationId xmlns:a16="http://schemas.microsoft.com/office/drawing/2014/main" id="{91F50C6F-FF35-9622-DC3E-D45271F25731}"/>
              </a:ext>
            </a:extLst>
          </p:cNvPr>
          <p:cNvSpPr txBox="1"/>
          <p:nvPr/>
        </p:nvSpPr>
        <p:spPr>
          <a:xfrm>
            <a:off x="2219626" y="1770323"/>
            <a:ext cx="1228221" cy="261610"/>
          </a:xfrm>
          <a:prstGeom prst="rect">
            <a:avLst/>
          </a:prstGeom>
          <a:noFill/>
        </p:spPr>
        <p:txBody>
          <a:bodyPr wrap="none" rtlCol="0">
            <a:spAutoFit/>
          </a:bodyPr>
          <a:lstStyle/>
          <a:p>
            <a:r>
              <a:rPr lang="en-US" altLang="zh-CN" sz="1100" b="1">
                <a:highlight>
                  <a:srgbClr val="FFFF00"/>
                </a:highlight>
              </a:rPr>
              <a:t>2,2048,256,2048</a:t>
            </a:r>
            <a:endParaRPr lang="zh-CN" altLang="en-US" sz="1100" b="1">
              <a:highlight>
                <a:srgbClr val="FFFF00"/>
              </a:highlight>
            </a:endParaRPr>
          </a:p>
        </p:txBody>
      </p:sp>
      <p:sp>
        <p:nvSpPr>
          <p:cNvPr id="32" name="文本框 31">
            <a:extLst>
              <a:ext uri="{FF2B5EF4-FFF2-40B4-BE49-F238E27FC236}">
                <a16:creationId xmlns:a16="http://schemas.microsoft.com/office/drawing/2014/main" id="{AE782A41-AF4F-C529-5A02-4872A28BBD2D}"/>
              </a:ext>
            </a:extLst>
          </p:cNvPr>
          <p:cNvSpPr txBox="1"/>
          <p:nvPr/>
        </p:nvSpPr>
        <p:spPr>
          <a:xfrm>
            <a:off x="240144" y="212436"/>
            <a:ext cx="291389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CPY</a:t>
            </a:r>
            <a:r>
              <a:rPr lang="zh-CN" altLang="en-US" sz="2400" b="1">
                <a:latin typeface="字制区喜脉体" panose="02000603000000000000" pitchFamily="2" charset="-122"/>
                <a:ea typeface="字制区喜脉体" panose="02000603000000000000" pitchFamily="2" charset="-122"/>
              </a:rPr>
              <a:t>算子</a:t>
            </a:r>
          </a:p>
        </p:txBody>
      </p:sp>
      <p:sp>
        <p:nvSpPr>
          <p:cNvPr id="33" name="文本框 32">
            <a:extLst>
              <a:ext uri="{FF2B5EF4-FFF2-40B4-BE49-F238E27FC236}">
                <a16:creationId xmlns:a16="http://schemas.microsoft.com/office/drawing/2014/main" id="{5B51B0E1-E880-8C77-187C-48101096C1CA}"/>
              </a:ext>
            </a:extLst>
          </p:cNvPr>
          <p:cNvSpPr txBox="1"/>
          <p:nvPr/>
        </p:nvSpPr>
        <p:spPr>
          <a:xfrm>
            <a:off x="1360531" y="3673006"/>
            <a:ext cx="754380" cy="369332"/>
          </a:xfrm>
          <a:prstGeom prst="rect">
            <a:avLst/>
          </a:prstGeom>
          <a:noFill/>
        </p:spPr>
        <p:txBody>
          <a:bodyPr wrap="square" rtlCol="0">
            <a:spAutoFit/>
          </a:bodyPr>
          <a:lstStyle/>
          <a:p>
            <a:r>
              <a:rPr lang="en-US" altLang="zh-CN">
                <a:solidFill>
                  <a:srgbClr val="00B050"/>
                </a:solidFill>
                <a:latin typeface="字制区喜脉体" panose="02000603000000000000" pitchFamily="2" charset="-122"/>
                <a:ea typeface="字制区喜脉体" panose="02000603000000000000" pitchFamily="2" charset="-122"/>
              </a:rPr>
              <a:t>F32</a:t>
            </a:r>
            <a:endParaRPr lang="zh-CN" altLang="en-US">
              <a:solidFill>
                <a:srgbClr val="00B050"/>
              </a:solidFill>
              <a:latin typeface="字制区喜脉体" panose="02000603000000000000" pitchFamily="2" charset="-122"/>
              <a:ea typeface="字制区喜脉体" panose="02000603000000000000" pitchFamily="2" charset="-122"/>
            </a:endParaRPr>
          </a:p>
        </p:txBody>
      </p:sp>
      <p:sp>
        <p:nvSpPr>
          <p:cNvPr id="34" name="文本框 33">
            <a:extLst>
              <a:ext uri="{FF2B5EF4-FFF2-40B4-BE49-F238E27FC236}">
                <a16:creationId xmlns:a16="http://schemas.microsoft.com/office/drawing/2014/main" id="{C2DF2EF2-F10A-59F5-099A-D17FA933B3B6}"/>
              </a:ext>
            </a:extLst>
          </p:cNvPr>
          <p:cNvSpPr txBox="1"/>
          <p:nvPr/>
        </p:nvSpPr>
        <p:spPr>
          <a:xfrm>
            <a:off x="4444097" y="3695905"/>
            <a:ext cx="754380" cy="369332"/>
          </a:xfrm>
          <a:prstGeom prst="rect">
            <a:avLst/>
          </a:prstGeom>
          <a:noFill/>
        </p:spPr>
        <p:txBody>
          <a:bodyPr wrap="square" rtlCol="0">
            <a:spAutoFit/>
          </a:bodyPr>
          <a:lstStyle/>
          <a:p>
            <a:r>
              <a:rPr lang="en-US" altLang="zh-CN">
                <a:solidFill>
                  <a:srgbClr val="00B050"/>
                </a:solidFill>
                <a:latin typeface="字制区喜脉体" panose="02000603000000000000" pitchFamily="2" charset="-122"/>
                <a:ea typeface="字制区喜脉体" panose="02000603000000000000" pitchFamily="2" charset="-122"/>
              </a:rPr>
              <a:t>F16</a:t>
            </a:r>
            <a:endParaRPr lang="zh-CN" altLang="en-US">
              <a:solidFill>
                <a:srgbClr val="00B050"/>
              </a:solidFill>
              <a:latin typeface="字制区喜脉体" panose="02000603000000000000" pitchFamily="2" charset="-122"/>
              <a:ea typeface="字制区喜脉体" panose="02000603000000000000" pitchFamily="2" charset="-122"/>
            </a:endParaRPr>
          </a:p>
        </p:txBody>
      </p:sp>
      <p:sp>
        <p:nvSpPr>
          <p:cNvPr id="35" name="文本框 34">
            <a:extLst>
              <a:ext uri="{FF2B5EF4-FFF2-40B4-BE49-F238E27FC236}">
                <a16:creationId xmlns:a16="http://schemas.microsoft.com/office/drawing/2014/main" id="{C87B0C14-166E-4086-5A03-2CDA1F23DDD5}"/>
              </a:ext>
            </a:extLst>
          </p:cNvPr>
          <p:cNvSpPr txBox="1"/>
          <p:nvPr/>
        </p:nvSpPr>
        <p:spPr>
          <a:xfrm>
            <a:off x="1336995" y="5300511"/>
            <a:ext cx="2838452" cy="830997"/>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Block_num:80</a:t>
            </a:r>
          </a:p>
          <a:p>
            <a:r>
              <a:rPr lang="en-US" altLang="zh-CN" sz="2400" b="1">
                <a:latin typeface="字制区喜脉体" panose="02000603000000000000" pitchFamily="2" charset="-122"/>
                <a:ea typeface="字制区喜脉体" panose="02000603000000000000" pitchFamily="2" charset="-122"/>
              </a:rPr>
              <a:t>Block_dim:64</a:t>
            </a:r>
            <a:endParaRPr lang="zh-CN" altLang="en-US" sz="2400" b="1">
              <a:latin typeface="字制区喜脉体" panose="02000603000000000000" pitchFamily="2" charset="-122"/>
              <a:ea typeface="字制区喜脉体" panose="02000603000000000000" pitchFamily="2" charset="-122"/>
            </a:endParaRPr>
          </a:p>
        </p:txBody>
      </p:sp>
      <p:pic>
        <p:nvPicPr>
          <p:cNvPr id="37" name="图片 36">
            <a:extLst>
              <a:ext uri="{FF2B5EF4-FFF2-40B4-BE49-F238E27FC236}">
                <a16:creationId xmlns:a16="http://schemas.microsoft.com/office/drawing/2014/main" id="{5973D6F7-FF2E-0A97-12C1-6AEC04B04243}"/>
              </a:ext>
            </a:extLst>
          </p:cNvPr>
          <p:cNvPicPr>
            <a:picLocks noChangeAspect="1"/>
          </p:cNvPicPr>
          <p:nvPr/>
        </p:nvPicPr>
        <p:blipFill>
          <a:blip r:embed="rId10"/>
          <a:stretch>
            <a:fillRect/>
          </a:stretch>
        </p:blipFill>
        <p:spPr>
          <a:xfrm>
            <a:off x="5067109" y="1128292"/>
            <a:ext cx="6865811" cy="3435699"/>
          </a:xfrm>
          <a:prstGeom prst="rect">
            <a:avLst/>
          </a:prstGeom>
        </p:spPr>
      </p:pic>
      <p:sp>
        <p:nvSpPr>
          <p:cNvPr id="38" name="矩形 37">
            <a:extLst>
              <a:ext uri="{FF2B5EF4-FFF2-40B4-BE49-F238E27FC236}">
                <a16:creationId xmlns:a16="http://schemas.microsoft.com/office/drawing/2014/main" id="{B7823A63-1E3D-016B-2A5F-62D1514A4B80}"/>
              </a:ext>
            </a:extLst>
          </p:cNvPr>
          <p:cNvSpPr/>
          <p:nvPr/>
        </p:nvSpPr>
        <p:spPr>
          <a:xfrm>
            <a:off x="5313458" y="2481589"/>
            <a:ext cx="5362608" cy="1714856"/>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805698A-AFD5-1D4D-7B5C-E5B0C39B06C0}"/>
              </a:ext>
            </a:extLst>
          </p:cNvPr>
          <p:cNvSpPr txBox="1"/>
          <p:nvPr/>
        </p:nvSpPr>
        <p:spPr>
          <a:xfrm>
            <a:off x="5289239" y="4718745"/>
            <a:ext cx="6421550" cy="830997"/>
          </a:xfrm>
          <a:prstGeom prst="rect">
            <a:avLst/>
          </a:prstGeom>
          <a:noFill/>
        </p:spPr>
        <p:txBody>
          <a:bodyPr wrap="square" rtlCol="0">
            <a:spAutoFit/>
          </a:bodyPr>
          <a:lstStyle/>
          <a:p>
            <a:r>
              <a:rPr lang="zh-CN" altLang="en-US" sz="2400" b="1">
                <a:solidFill>
                  <a:srgbClr val="FF0000"/>
                </a:solidFill>
                <a:latin typeface="字制区喜脉体" panose="02000603000000000000" pitchFamily="2" charset="-122"/>
                <a:ea typeface="字制区喜脉体" panose="02000603000000000000" pitchFamily="2" charset="-122"/>
              </a:rPr>
              <a:t>此处的写法看起来麻烦，实际上为了兼顾</a:t>
            </a:r>
            <a:r>
              <a:rPr lang="en-US" altLang="zh-CN" sz="2400" b="1">
                <a:solidFill>
                  <a:srgbClr val="FF0000"/>
                </a:solidFill>
                <a:latin typeface="字制区喜脉体" panose="02000603000000000000" pitchFamily="2" charset="-122"/>
                <a:ea typeface="字制区喜脉体" panose="02000603000000000000" pitchFamily="2" charset="-122"/>
              </a:rPr>
              <a:t>transpose</a:t>
            </a:r>
            <a:r>
              <a:rPr lang="zh-CN" altLang="en-US" sz="2400" b="1">
                <a:solidFill>
                  <a:srgbClr val="FF0000"/>
                </a:solidFill>
                <a:latin typeface="字制区喜脉体" panose="02000603000000000000" pitchFamily="2" charset="-122"/>
                <a:ea typeface="字制区喜脉体" panose="02000603000000000000" pitchFamily="2" charset="-122"/>
              </a:rPr>
              <a:t>和</a:t>
            </a:r>
            <a:r>
              <a:rPr lang="en-US" altLang="zh-CN" sz="2400" b="1">
                <a:solidFill>
                  <a:srgbClr val="FF0000"/>
                </a:solidFill>
                <a:latin typeface="字制区喜脉体" panose="02000603000000000000" pitchFamily="2" charset="-122"/>
                <a:ea typeface="字制区喜脉体" panose="02000603000000000000" pitchFamily="2" charset="-122"/>
              </a:rPr>
              <a:t>permute</a:t>
            </a:r>
            <a:r>
              <a:rPr lang="zh-CN" altLang="en-US" sz="2400" b="1">
                <a:solidFill>
                  <a:srgbClr val="FF0000"/>
                </a:solidFill>
                <a:latin typeface="字制区喜脉体" panose="02000603000000000000" pitchFamily="2" charset="-122"/>
                <a:ea typeface="字制区喜脉体" panose="02000603000000000000" pitchFamily="2" charset="-122"/>
              </a:rPr>
              <a:t>算子的</a:t>
            </a:r>
            <a:r>
              <a:rPr lang="en-US" altLang="zh-CN" sz="2400" b="1">
                <a:solidFill>
                  <a:srgbClr val="FF0000"/>
                </a:solidFill>
                <a:latin typeface="字制区喜脉体" panose="02000603000000000000" pitchFamily="2" charset="-122"/>
                <a:ea typeface="字制区喜脉体" panose="02000603000000000000" pitchFamily="2" charset="-122"/>
              </a:rPr>
              <a:t>cpy</a:t>
            </a:r>
            <a:r>
              <a:rPr lang="zh-CN" altLang="en-US" sz="2400" b="1">
                <a:solidFill>
                  <a:srgbClr val="FF0000"/>
                </a:solidFill>
                <a:latin typeface="字制区喜脉体" panose="02000603000000000000" pitchFamily="2" charset="-122"/>
                <a:ea typeface="字制区喜脉体" panose="02000603000000000000" pitchFamily="2" charset="-122"/>
              </a:rPr>
              <a:t>，必须这么写。</a:t>
            </a:r>
          </a:p>
        </p:txBody>
      </p:sp>
      <p:sp>
        <p:nvSpPr>
          <p:cNvPr id="2" name="文本框 1">
            <a:extLst>
              <a:ext uri="{FF2B5EF4-FFF2-40B4-BE49-F238E27FC236}">
                <a16:creationId xmlns:a16="http://schemas.microsoft.com/office/drawing/2014/main" id="{011363DA-A30D-C36C-55B7-321078EA2F04}"/>
              </a:ext>
            </a:extLst>
          </p:cNvPr>
          <p:cNvSpPr txBox="1"/>
          <p:nvPr/>
        </p:nvSpPr>
        <p:spPr>
          <a:xfrm>
            <a:off x="3506837" y="1770323"/>
            <a:ext cx="1422184" cy="261610"/>
          </a:xfrm>
          <a:prstGeom prst="rect">
            <a:avLst/>
          </a:prstGeom>
          <a:noFill/>
        </p:spPr>
        <p:txBody>
          <a:bodyPr wrap="none" rtlCol="0">
            <a:spAutoFit/>
          </a:bodyPr>
          <a:lstStyle/>
          <a:p>
            <a:r>
              <a:rPr lang="en-US" altLang="zh-CN" sz="1100" b="1">
                <a:highlight>
                  <a:srgbClr val="FFFF00"/>
                </a:highlight>
              </a:rPr>
              <a:t>2, 256, 8192, 65536</a:t>
            </a:r>
            <a:endParaRPr lang="zh-CN" altLang="en-US" sz="1100" b="1">
              <a:highlight>
                <a:srgbClr val="FFFF00"/>
              </a:highlight>
            </a:endParaRPr>
          </a:p>
        </p:txBody>
      </p:sp>
    </p:spTree>
    <p:extLst>
      <p:ext uri="{BB962C8B-B14F-4D97-AF65-F5344CB8AC3E}">
        <p14:creationId xmlns:p14="http://schemas.microsoft.com/office/powerpoint/2010/main" val="354004799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F75E1DE-8E3B-F977-19FD-E0C99038C7C3}"/>
              </a:ext>
            </a:extLst>
          </p:cNvPr>
          <p:cNvSpPr txBox="1"/>
          <p:nvPr/>
        </p:nvSpPr>
        <p:spPr>
          <a:xfrm>
            <a:off x="392544" y="364836"/>
            <a:ext cx="3361174"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BATCH_MAT_MUL</a:t>
            </a:r>
            <a:r>
              <a:rPr lang="zh-CN" altLang="en-US" sz="2400" b="1">
                <a:latin typeface="字制区喜脉体" panose="02000603000000000000" pitchFamily="2" charset="-122"/>
                <a:ea typeface="字制区喜脉体" panose="02000603000000000000" pitchFamily="2" charset="-122"/>
              </a:rPr>
              <a:t>算子</a:t>
            </a:r>
          </a:p>
        </p:txBody>
      </p:sp>
      <p:sp>
        <p:nvSpPr>
          <p:cNvPr id="2" name="矩形 1">
            <a:extLst>
              <a:ext uri="{FF2B5EF4-FFF2-40B4-BE49-F238E27FC236}">
                <a16:creationId xmlns:a16="http://schemas.microsoft.com/office/drawing/2014/main" id="{9A8106BA-FF61-7021-A28D-8D45B51C76F4}"/>
              </a:ext>
            </a:extLst>
          </p:cNvPr>
          <p:cNvSpPr/>
          <p:nvPr>
            <p:custDataLst>
              <p:tags r:id="rId1"/>
            </p:custDataLst>
          </p:nvPr>
        </p:nvSpPr>
        <p:spPr>
          <a:xfrm>
            <a:off x="319137" y="2938581"/>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Qcur-0</a:t>
            </a:r>
          </a:p>
          <a:p>
            <a:pPr algn="ctr"/>
            <a:r>
              <a:rPr lang="en-US" altLang="zh-CN" sz="1000"/>
              <a:t>[128,16,5]</a:t>
            </a:r>
          </a:p>
          <a:p>
            <a:pPr algn="ctr"/>
            <a:r>
              <a:rPr lang="en-US" altLang="zh-CN" sz="1000"/>
              <a:t>OP_ROPE</a:t>
            </a:r>
          </a:p>
        </p:txBody>
      </p:sp>
      <p:sp>
        <p:nvSpPr>
          <p:cNvPr id="3" name="矩形 2">
            <a:extLst>
              <a:ext uri="{FF2B5EF4-FFF2-40B4-BE49-F238E27FC236}">
                <a16:creationId xmlns:a16="http://schemas.microsoft.com/office/drawing/2014/main" id="{F2B9D07F-DCAC-B6EF-9E75-DFD4CE607FE2}"/>
              </a:ext>
            </a:extLst>
          </p:cNvPr>
          <p:cNvSpPr/>
          <p:nvPr>
            <p:custDataLst>
              <p:tags r:id="rId2"/>
            </p:custDataLst>
          </p:nvPr>
        </p:nvSpPr>
        <p:spPr>
          <a:xfrm>
            <a:off x="1819071" y="3517193"/>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Kcur-0</a:t>
            </a:r>
          </a:p>
          <a:p>
            <a:pPr algn="ctr"/>
            <a:r>
              <a:rPr lang="en-US" altLang="zh-CN" sz="1000"/>
              <a:t>[128,8,5]</a:t>
            </a:r>
          </a:p>
          <a:p>
            <a:pPr algn="ctr"/>
            <a:r>
              <a:rPr lang="en-US" altLang="zh-CN" sz="1000"/>
              <a:t>OP_ROPE</a:t>
            </a:r>
          </a:p>
        </p:txBody>
      </p:sp>
      <p:sp>
        <p:nvSpPr>
          <p:cNvPr id="4" name="矩形 3">
            <a:extLst>
              <a:ext uri="{FF2B5EF4-FFF2-40B4-BE49-F238E27FC236}">
                <a16:creationId xmlns:a16="http://schemas.microsoft.com/office/drawing/2014/main" id="{863157F8-E3B0-63A8-A3F1-FDEB091933BC}"/>
              </a:ext>
            </a:extLst>
          </p:cNvPr>
          <p:cNvSpPr/>
          <p:nvPr>
            <p:custDataLst>
              <p:tags r:id="rId3"/>
            </p:custDataLst>
          </p:nvPr>
        </p:nvSpPr>
        <p:spPr>
          <a:xfrm>
            <a:off x="3301732" y="428744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Cache_k_l0</a:t>
            </a:r>
          </a:p>
          <a:p>
            <a:pPr algn="ctr"/>
            <a:r>
              <a:rPr lang="en-US" altLang="zh-CN" sz="1000"/>
              <a:t>[65536]</a:t>
            </a:r>
          </a:p>
          <a:p>
            <a:pPr algn="ctr"/>
            <a:r>
              <a:rPr lang="en-US" altLang="zh-CN" sz="1000"/>
              <a:t>OP_NONE</a:t>
            </a:r>
          </a:p>
        </p:txBody>
      </p:sp>
      <p:sp>
        <p:nvSpPr>
          <p:cNvPr id="6" name="矩形 5">
            <a:extLst>
              <a:ext uri="{FF2B5EF4-FFF2-40B4-BE49-F238E27FC236}">
                <a16:creationId xmlns:a16="http://schemas.microsoft.com/office/drawing/2014/main" id="{1457F765-72FE-F40D-88C9-05AF4BC5D143}"/>
              </a:ext>
            </a:extLst>
          </p:cNvPr>
          <p:cNvSpPr/>
          <p:nvPr>
            <p:custDataLst>
              <p:tags r:id="rId4"/>
            </p:custDataLst>
          </p:nvPr>
        </p:nvSpPr>
        <p:spPr>
          <a:xfrm>
            <a:off x="3301732" y="352290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k_cache_view-0</a:t>
            </a:r>
          </a:p>
          <a:p>
            <a:pPr algn="ctr"/>
            <a:r>
              <a:rPr lang="en-US" altLang="zh-CN" sz="1000"/>
              <a:t>[5120]</a:t>
            </a:r>
          </a:p>
          <a:p>
            <a:pPr algn="ctr"/>
            <a:r>
              <a:rPr lang="en-US" altLang="zh-CN" sz="1000"/>
              <a:t>OP_VIEW</a:t>
            </a:r>
          </a:p>
        </p:txBody>
      </p:sp>
      <p:sp>
        <p:nvSpPr>
          <p:cNvPr id="7" name="矩形 6">
            <a:extLst>
              <a:ext uri="{FF2B5EF4-FFF2-40B4-BE49-F238E27FC236}">
                <a16:creationId xmlns:a16="http://schemas.microsoft.com/office/drawing/2014/main" id="{A2CA21BE-DAC1-4A80-BD91-32BC2499B960}"/>
              </a:ext>
            </a:extLst>
          </p:cNvPr>
          <p:cNvSpPr/>
          <p:nvPr>
            <p:custDataLst>
              <p:tags r:id="rId5"/>
            </p:custDataLst>
          </p:nvPr>
        </p:nvSpPr>
        <p:spPr>
          <a:xfrm>
            <a:off x="3301732" y="2629463"/>
            <a:ext cx="1346200" cy="6362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k_cache_view-0(copy_of_Kcur-0)</a:t>
            </a:r>
          </a:p>
          <a:p>
            <a:pPr algn="ctr"/>
            <a:r>
              <a:rPr lang="en-US" altLang="zh-CN" sz="1000"/>
              <a:t>[5120]</a:t>
            </a:r>
          </a:p>
          <a:p>
            <a:pPr algn="ctr"/>
            <a:r>
              <a:rPr lang="en-US" altLang="zh-CN" sz="1000"/>
              <a:t>OP_CPY</a:t>
            </a:r>
          </a:p>
        </p:txBody>
      </p:sp>
      <p:cxnSp>
        <p:nvCxnSpPr>
          <p:cNvPr id="8" name="直接箭头连接符 7">
            <a:extLst>
              <a:ext uri="{FF2B5EF4-FFF2-40B4-BE49-F238E27FC236}">
                <a16:creationId xmlns:a16="http://schemas.microsoft.com/office/drawing/2014/main" id="{6189193D-24C2-1D75-DBD5-FDF76247C8C0}"/>
              </a:ext>
            </a:extLst>
          </p:cNvPr>
          <p:cNvCxnSpPr>
            <a:cxnSpLocks/>
            <a:stCxn id="3" idx="0"/>
            <a:endCxn id="7" idx="2"/>
          </p:cNvCxnSpPr>
          <p:nvPr/>
        </p:nvCxnSpPr>
        <p:spPr>
          <a:xfrm flipV="1">
            <a:off x="2492171" y="3265733"/>
            <a:ext cx="1482661" cy="25146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9" name="直接箭头连接符 8">
            <a:extLst>
              <a:ext uri="{FF2B5EF4-FFF2-40B4-BE49-F238E27FC236}">
                <a16:creationId xmlns:a16="http://schemas.microsoft.com/office/drawing/2014/main" id="{AD193A54-A153-E148-D42B-7BF8273FBE71}"/>
              </a:ext>
            </a:extLst>
          </p:cNvPr>
          <p:cNvCxnSpPr/>
          <p:nvPr/>
        </p:nvCxnSpPr>
        <p:spPr>
          <a:xfrm flipH="1" flipV="1">
            <a:off x="3960227" y="4042338"/>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0" name="直接箭头连接符 9">
            <a:extLst>
              <a:ext uri="{FF2B5EF4-FFF2-40B4-BE49-F238E27FC236}">
                <a16:creationId xmlns:a16="http://schemas.microsoft.com/office/drawing/2014/main" id="{5A2EABED-0AE1-52D1-595C-352189ADC267}"/>
              </a:ext>
            </a:extLst>
          </p:cNvPr>
          <p:cNvCxnSpPr/>
          <p:nvPr/>
        </p:nvCxnSpPr>
        <p:spPr>
          <a:xfrm flipH="1" flipV="1">
            <a:off x="3974832" y="3261923"/>
            <a:ext cx="14605" cy="2552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11" name="矩形 10">
            <a:extLst>
              <a:ext uri="{FF2B5EF4-FFF2-40B4-BE49-F238E27FC236}">
                <a16:creationId xmlns:a16="http://schemas.microsoft.com/office/drawing/2014/main" id="{B38E479F-194A-14F6-AD05-EB5C63D35BC0}"/>
              </a:ext>
            </a:extLst>
          </p:cNvPr>
          <p:cNvSpPr/>
          <p:nvPr>
            <p:custDataLst>
              <p:tags r:id="rId6"/>
            </p:custDataLst>
          </p:nvPr>
        </p:nvSpPr>
        <p:spPr>
          <a:xfrm>
            <a:off x="319137" y="200017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q-0-permuted</a:t>
            </a:r>
          </a:p>
          <a:p>
            <a:pPr algn="ctr"/>
            <a:r>
              <a:rPr lang="en-US" altLang="zh-CN" sz="1000"/>
              <a:t>[128,5,16]</a:t>
            </a:r>
          </a:p>
          <a:p>
            <a:pPr algn="ctr"/>
            <a:r>
              <a:rPr lang="en-US" altLang="zh-CN" sz="1000"/>
              <a:t>OP_PERMUTE</a:t>
            </a:r>
          </a:p>
        </p:txBody>
      </p:sp>
      <p:sp>
        <p:nvSpPr>
          <p:cNvPr id="12" name="矩形 11">
            <a:extLst>
              <a:ext uri="{FF2B5EF4-FFF2-40B4-BE49-F238E27FC236}">
                <a16:creationId xmlns:a16="http://schemas.microsoft.com/office/drawing/2014/main" id="{4CDA72FA-0158-2483-D262-2A18B29E5BCE}"/>
              </a:ext>
            </a:extLst>
          </p:cNvPr>
          <p:cNvSpPr/>
          <p:nvPr>
            <p:custDataLst>
              <p:tags r:id="rId7"/>
            </p:custDataLst>
          </p:nvPr>
        </p:nvSpPr>
        <p:spPr>
          <a:xfrm>
            <a:off x="1912987" y="2000178"/>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k-0 e_k_l0()</a:t>
            </a:r>
          </a:p>
          <a:p>
            <a:pPr algn="ctr"/>
            <a:r>
              <a:rPr lang="en-US" altLang="zh-CN" sz="1000"/>
              <a:t>[128,32,8]</a:t>
            </a:r>
          </a:p>
          <a:p>
            <a:pPr algn="ctr"/>
            <a:r>
              <a:rPr lang="en-US" altLang="zh-CN" sz="1000"/>
              <a:t>OP_VIEW</a:t>
            </a:r>
          </a:p>
        </p:txBody>
      </p:sp>
      <p:sp>
        <p:nvSpPr>
          <p:cNvPr id="13" name="矩形 12">
            <a:extLst>
              <a:ext uri="{FF2B5EF4-FFF2-40B4-BE49-F238E27FC236}">
                <a16:creationId xmlns:a16="http://schemas.microsoft.com/office/drawing/2014/main" id="{B95C72F4-F95A-88EA-6CF4-E7A68C6133F8}"/>
              </a:ext>
            </a:extLst>
          </p:cNvPr>
          <p:cNvSpPr/>
          <p:nvPr>
            <p:custDataLst>
              <p:tags r:id="rId8"/>
            </p:custDataLst>
          </p:nvPr>
        </p:nvSpPr>
        <p:spPr>
          <a:xfrm>
            <a:off x="1125587" y="1085143"/>
            <a:ext cx="1346200" cy="5530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kq-0</a:t>
            </a:r>
          </a:p>
          <a:p>
            <a:pPr algn="ctr"/>
            <a:r>
              <a:rPr lang="en-US" altLang="zh-CN" sz="1000"/>
              <a:t>[32,5,16]</a:t>
            </a:r>
          </a:p>
          <a:p>
            <a:pPr algn="ctr"/>
            <a:r>
              <a:rPr lang="en-US" altLang="zh-CN" sz="1000"/>
              <a:t>OP_MUL_MAT</a:t>
            </a:r>
          </a:p>
        </p:txBody>
      </p:sp>
      <p:cxnSp>
        <p:nvCxnSpPr>
          <p:cNvPr id="14" name="直接箭头连接符 13">
            <a:extLst>
              <a:ext uri="{FF2B5EF4-FFF2-40B4-BE49-F238E27FC236}">
                <a16:creationId xmlns:a16="http://schemas.microsoft.com/office/drawing/2014/main" id="{2820A90D-0927-1194-747B-7E700AAAC71B}"/>
              </a:ext>
            </a:extLst>
          </p:cNvPr>
          <p:cNvCxnSpPr>
            <a:cxnSpLocks/>
            <a:stCxn id="2" idx="0"/>
            <a:endCxn id="11" idx="2"/>
          </p:cNvCxnSpPr>
          <p:nvPr/>
        </p:nvCxnSpPr>
        <p:spPr>
          <a:xfrm flipV="1">
            <a:off x="992237" y="2553263"/>
            <a:ext cx="0" cy="385318"/>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a:extLst>
              <a:ext uri="{FF2B5EF4-FFF2-40B4-BE49-F238E27FC236}">
                <a16:creationId xmlns:a16="http://schemas.microsoft.com/office/drawing/2014/main" id="{5395906A-C551-2FF3-4AA5-E9CF7DB25C89}"/>
              </a:ext>
            </a:extLst>
          </p:cNvPr>
          <p:cNvCxnSpPr/>
          <p:nvPr/>
        </p:nvCxnSpPr>
        <p:spPr>
          <a:xfrm flipH="1" flipV="1">
            <a:off x="2523857" y="2588188"/>
            <a:ext cx="1438910" cy="16871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6" name="直接箭头连接符 15">
            <a:extLst>
              <a:ext uri="{FF2B5EF4-FFF2-40B4-BE49-F238E27FC236}">
                <a16:creationId xmlns:a16="http://schemas.microsoft.com/office/drawing/2014/main" id="{C65CDC88-7DF3-0C51-DE77-5691C7327811}"/>
              </a:ext>
            </a:extLst>
          </p:cNvPr>
          <p:cNvCxnSpPr/>
          <p:nvPr/>
        </p:nvCxnSpPr>
        <p:spPr>
          <a:xfrm flipV="1">
            <a:off x="1046847" y="1639498"/>
            <a:ext cx="702310" cy="33909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7" name="直接箭头连接符 16">
            <a:extLst>
              <a:ext uri="{FF2B5EF4-FFF2-40B4-BE49-F238E27FC236}">
                <a16:creationId xmlns:a16="http://schemas.microsoft.com/office/drawing/2014/main" id="{963D1CE2-775F-8152-06D5-A3620B46F543}"/>
              </a:ext>
            </a:extLst>
          </p:cNvPr>
          <p:cNvCxnSpPr>
            <a:stCxn id="12" idx="0"/>
            <a:endCxn id="13" idx="2"/>
          </p:cNvCxnSpPr>
          <p:nvPr/>
        </p:nvCxnSpPr>
        <p:spPr>
          <a:xfrm flipH="1" flipV="1">
            <a:off x="1798687" y="1638228"/>
            <a:ext cx="787400" cy="36195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18" name="文本框 17">
            <a:extLst>
              <a:ext uri="{FF2B5EF4-FFF2-40B4-BE49-F238E27FC236}">
                <a16:creationId xmlns:a16="http://schemas.microsoft.com/office/drawing/2014/main" id="{925CEE07-06CA-A0AF-9375-34063C4FD159}"/>
              </a:ext>
            </a:extLst>
          </p:cNvPr>
          <p:cNvSpPr txBox="1"/>
          <p:nvPr/>
        </p:nvSpPr>
        <p:spPr>
          <a:xfrm>
            <a:off x="240144" y="1751918"/>
            <a:ext cx="1306768" cy="261610"/>
          </a:xfrm>
          <a:prstGeom prst="rect">
            <a:avLst/>
          </a:prstGeom>
          <a:noFill/>
        </p:spPr>
        <p:txBody>
          <a:bodyPr wrap="none" rtlCol="0">
            <a:spAutoFit/>
          </a:bodyPr>
          <a:lstStyle/>
          <a:p>
            <a:r>
              <a:rPr lang="en-US" altLang="zh-CN" sz="1100" b="1">
                <a:highlight>
                  <a:srgbClr val="FFFF00"/>
                </a:highlight>
              </a:rPr>
              <a:t>4,8192,512,40960</a:t>
            </a:r>
            <a:endParaRPr lang="zh-CN" altLang="en-US" sz="1100" b="1">
              <a:highlight>
                <a:srgbClr val="FFFF00"/>
              </a:highlight>
            </a:endParaRPr>
          </a:p>
        </p:txBody>
      </p:sp>
      <p:sp>
        <p:nvSpPr>
          <p:cNvPr id="19" name="文本框 18">
            <a:extLst>
              <a:ext uri="{FF2B5EF4-FFF2-40B4-BE49-F238E27FC236}">
                <a16:creationId xmlns:a16="http://schemas.microsoft.com/office/drawing/2014/main" id="{14560780-E8CA-5CEB-4569-BE679C126A2B}"/>
              </a:ext>
            </a:extLst>
          </p:cNvPr>
          <p:cNvSpPr txBox="1"/>
          <p:nvPr/>
        </p:nvSpPr>
        <p:spPr>
          <a:xfrm>
            <a:off x="2219626" y="1770323"/>
            <a:ext cx="1228221" cy="261610"/>
          </a:xfrm>
          <a:prstGeom prst="rect">
            <a:avLst/>
          </a:prstGeom>
          <a:noFill/>
        </p:spPr>
        <p:txBody>
          <a:bodyPr wrap="none" rtlCol="0">
            <a:spAutoFit/>
          </a:bodyPr>
          <a:lstStyle/>
          <a:p>
            <a:r>
              <a:rPr lang="en-US" altLang="zh-CN" sz="1100" b="1">
                <a:highlight>
                  <a:srgbClr val="FFFF00"/>
                </a:highlight>
              </a:rPr>
              <a:t>2,2048,256,2048</a:t>
            </a:r>
            <a:endParaRPr lang="zh-CN" altLang="en-US" sz="1100" b="1">
              <a:highlight>
                <a:srgbClr val="FFFF00"/>
              </a:highlight>
            </a:endParaRPr>
          </a:p>
        </p:txBody>
      </p:sp>
      <p:sp>
        <p:nvSpPr>
          <p:cNvPr id="20" name="文本框 19">
            <a:extLst>
              <a:ext uri="{FF2B5EF4-FFF2-40B4-BE49-F238E27FC236}">
                <a16:creationId xmlns:a16="http://schemas.microsoft.com/office/drawing/2014/main" id="{5DE3633D-75A6-5D43-A69A-EED40B4A5998}"/>
              </a:ext>
            </a:extLst>
          </p:cNvPr>
          <p:cNvSpPr txBox="1"/>
          <p:nvPr/>
        </p:nvSpPr>
        <p:spPr>
          <a:xfrm>
            <a:off x="1360531" y="3673006"/>
            <a:ext cx="754380" cy="369332"/>
          </a:xfrm>
          <a:prstGeom prst="rect">
            <a:avLst/>
          </a:prstGeom>
          <a:noFill/>
        </p:spPr>
        <p:txBody>
          <a:bodyPr wrap="square" rtlCol="0">
            <a:spAutoFit/>
          </a:bodyPr>
          <a:lstStyle/>
          <a:p>
            <a:r>
              <a:rPr lang="en-US" altLang="zh-CN">
                <a:solidFill>
                  <a:srgbClr val="00B050"/>
                </a:solidFill>
                <a:latin typeface="字制区喜脉体" panose="02000603000000000000" pitchFamily="2" charset="-122"/>
                <a:ea typeface="字制区喜脉体" panose="02000603000000000000" pitchFamily="2" charset="-122"/>
              </a:rPr>
              <a:t>F32</a:t>
            </a:r>
            <a:endParaRPr lang="zh-CN" altLang="en-US">
              <a:solidFill>
                <a:srgbClr val="00B050"/>
              </a:solidFill>
              <a:latin typeface="字制区喜脉体" panose="02000603000000000000" pitchFamily="2" charset="-122"/>
              <a:ea typeface="字制区喜脉体" panose="02000603000000000000" pitchFamily="2" charset="-122"/>
            </a:endParaRPr>
          </a:p>
        </p:txBody>
      </p:sp>
      <p:sp>
        <p:nvSpPr>
          <p:cNvPr id="21" name="文本框 20">
            <a:extLst>
              <a:ext uri="{FF2B5EF4-FFF2-40B4-BE49-F238E27FC236}">
                <a16:creationId xmlns:a16="http://schemas.microsoft.com/office/drawing/2014/main" id="{EA50D8A8-B2FB-F4E1-9883-8B1E5225ECFA}"/>
              </a:ext>
            </a:extLst>
          </p:cNvPr>
          <p:cNvSpPr txBox="1"/>
          <p:nvPr/>
        </p:nvSpPr>
        <p:spPr>
          <a:xfrm>
            <a:off x="4444097" y="3695905"/>
            <a:ext cx="754380" cy="369332"/>
          </a:xfrm>
          <a:prstGeom prst="rect">
            <a:avLst/>
          </a:prstGeom>
          <a:noFill/>
        </p:spPr>
        <p:txBody>
          <a:bodyPr wrap="square" rtlCol="0">
            <a:spAutoFit/>
          </a:bodyPr>
          <a:lstStyle/>
          <a:p>
            <a:r>
              <a:rPr lang="en-US" altLang="zh-CN">
                <a:solidFill>
                  <a:srgbClr val="00B050"/>
                </a:solidFill>
                <a:latin typeface="字制区喜脉体" panose="02000603000000000000" pitchFamily="2" charset="-122"/>
                <a:ea typeface="字制区喜脉体" panose="02000603000000000000" pitchFamily="2" charset="-122"/>
              </a:rPr>
              <a:t>F16</a:t>
            </a:r>
            <a:endParaRPr lang="zh-CN" altLang="en-US">
              <a:solidFill>
                <a:srgbClr val="00B050"/>
              </a:solidFill>
              <a:latin typeface="字制区喜脉体" panose="02000603000000000000" pitchFamily="2" charset="-122"/>
              <a:ea typeface="字制区喜脉体" panose="02000603000000000000" pitchFamily="2" charset="-122"/>
            </a:endParaRPr>
          </a:p>
        </p:txBody>
      </p:sp>
      <p:sp>
        <p:nvSpPr>
          <p:cNvPr id="23" name="文本框 22">
            <a:extLst>
              <a:ext uri="{FF2B5EF4-FFF2-40B4-BE49-F238E27FC236}">
                <a16:creationId xmlns:a16="http://schemas.microsoft.com/office/drawing/2014/main" id="{15BE24CF-8FE9-6DFC-35D8-3191380F03D5}"/>
              </a:ext>
            </a:extLst>
          </p:cNvPr>
          <p:cNvSpPr txBox="1"/>
          <p:nvPr/>
        </p:nvSpPr>
        <p:spPr>
          <a:xfrm>
            <a:off x="1" y="5130391"/>
            <a:ext cx="12192000" cy="584775"/>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input[1, 5] → embedding_weight[92544, 2048] → [1, 5, 2048] → RMSNorm →</a:t>
            </a:r>
            <a:r>
              <a:rPr lang="en-US" altLang="zh-CN" sz="1600">
                <a:latin typeface="字制区喜脉体" panose="02000603000000000000" pitchFamily="2" charset="-122"/>
                <a:ea typeface="字制区喜脉体" panose="02000603000000000000" pitchFamily="2" charset="-122"/>
                <a:sym typeface="+mn-ea"/>
              </a:rPr>
              <a:t> [1, 5, 2048] → linear[2048, 4096] → [1, 5, 4096] →rearrange → [1, 5, 8, 4, 128] → </a:t>
            </a:r>
          </a:p>
        </p:txBody>
      </p:sp>
      <p:sp>
        <p:nvSpPr>
          <p:cNvPr id="24" name="文本框 23">
            <a:extLst>
              <a:ext uri="{FF2B5EF4-FFF2-40B4-BE49-F238E27FC236}">
                <a16:creationId xmlns:a16="http://schemas.microsoft.com/office/drawing/2014/main" id="{BECB1321-B006-6C7B-E143-EDC89B3C8823}"/>
              </a:ext>
            </a:extLst>
          </p:cNvPr>
          <p:cNvSpPr txBox="1"/>
          <p:nvPr/>
        </p:nvSpPr>
        <p:spPr>
          <a:xfrm>
            <a:off x="3283269" y="5391386"/>
            <a:ext cx="7809002" cy="830997"/>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sym typeface="+mn-ea"/>
              </a:rPr>
              <a:t>[..., :2, :] → q [1, 5, 8, 2, 128] → [1, 5, 16, 128] → [1, 16,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-2, :] → k [1, 5, 8, 1, 128] → [1, 5, 8, 128] → [1, 8,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-1, :] → v [1, 5, 8, 1, 128] → [1, 5, 8, 128] → [1, 8, 5, 128]</a:t>
            </a:r>
          </a:p>
        </p:txBody>
      </p:sp>
      <p:sp>
        <p:nvSpPr>
          <p:cNvPr id="25" name="左大括号 24">
            <a:extLst>
              <a:ext uri="{FF2B5EF4-FFF2-40B4-BE49-F238E27FC236}">
                <a16:creationId xmlns:a16="http://schemas.microsoft.com/office/drawing/2014/main" id="{61B032FA-3A4C-260A-A374-FE4C93DA2404}"/>
              </a:ext>
            </a:extLst>
          </p:cNvPr>
          <p:cNvSpPr/>
          <p:nvPr/>
        </p:nvSpPr>
        <p:spPr>
          <a:xfrm>
            <a:off x="3207704" y="5505051"/>
            <a:ext cx="78281" cy="60261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6" name="直接箭头连接符 25">
            <a:extLst>
              <a:ext uri="{FF2B5EF4-FFF2-40B4-BE49-F238E27FC236}">
                <a16:creationId xmlns:a16="http://schemas.microsoft.com/office/drawing/2014/main" id="{FC791596-0C7A-DE26-76F5-0F63EF7929CE}"/>
              </a:ext>
            </a:extLst>
          </p:cNvPr>
          <p:cNvCxnSpPr>
            <a:cxnSpLocks/>
          </p:cNvCxnSpPr>
          <p:nvPr/>
        </p:nvCxnSpPr>
        <p:spPr>
          <a:xfrm flipH="1">
            <a:off x="462916" y="5844131"/>
            <a:ext cx="9519920" cy="629920"/>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sp>
        <p:nvSpPr>
          <p:cNvPr id="27" name="文本框 26">
            <a:extLst>
              <a:ext uri="{FF2B5EF4-FFF2-40B4-BE49-F238E27FC236}">
                <a16:creationId xmlns:a16="http://schemas.microsoft.com/office/drawing/2014/main" id="{102ED7E3-A01A-747B-7323-3A2BB20AF0FC}"/>
              </a:ext>
            </a:extLst>
          </p:cNvPr>
          <p:cNvSpPr txBox="1"/>
          <p:nvPr/>
        </p:nvSpPr>
        <p:spPr>
          <a:xfrm>
            <a:off x="97156" y="6433411"/>
            <a:ext cx="11398077"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repeat→[1,16,5,128]→*q→[1,16,5,5]→/</a:t>
            </a:r>
            <a:r>
              <a:rPr lang="zh-CN" altLang="en-US">
                <a:latin typeface="字制区喜脉体" panose="02000603000000000000" pitchFamily="2" charset="-122"/>
                <a:ea typeface="字制区喜脉体" panose="02000603000000000000" pitchFamily="2" charset="-122"/>
              </a:rPr>
              <a:t>根号</a:t>
            </a:r>
            <a:r>
              <a:rPr lang="en-US" altLang="zh-CN">
                <a:latin typeface="字制区喜脉体" panose="02000603000000000000" pitchFamily="2" charset="-122"/>
                <a:ea typeface="字制区喜脉体" panose="02000603000000000000" pitchFamily="2" charset="-122"/>
              </a:rPr>
              <a:t>128→[1,16,5,5]</a:t>
            </a:r>
            <a:endParaRPr lang="zh-CN" altLang="en-US">
              <a:latin typeface="字制区喜脉体" panose="02000603000000000000" pitchFamily="2" charset="-122"/>
              <a:ea typeface="字制区喜脉体" panose="02000603000000000000" pitchFamily="2" charset="-122"/>
            </a:endParaRPr>
          </a:p>
        </p:txBody>
      </p:sp>
      <p:sp>
        <p:nvSpPr>
          <p:cNvPr id="29" name="矩形 28">
            <a:extLst>
              <a:ext uri="{FF2B5EF4-FFF2-40B4-BE49-F238E27FC236}">
                <a16:creationId xmlns:a16="http://schemas.microsoft.com/office/drawing/2014/main" id="{CA1DABC9-5953-8D2E-30DB-9C4591B7EFC8}"/>
              </a:ext>
            </a:extLst>
          </p:cNvPr>
          <p:cNvSpPr/>
          <p:nvPr/>
        </p:nvSpPr>
        <p:spPr>
          <a:xfrm>
            <a:off x="958515" y="6433411"/>
            <a:ext cx="1535017" cy="368300"/>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4F09157-66F3-76DB-24E7-F68671EAD649}"/>
              </a:ext>
            </a:extLst>
          </p:cNvPr>
          <p:cNvSpPr/>
          <p:nvPr/>
        </p:nvSpPr>
        <p:spPr>
          <a:xfrm>
            <a:off x="7896454" y="5441622"/>
            <a:ext cx="1475081" cy="258691"/>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083B998-24C2-EA73-0DBD-22E99E93D3EE}"/>
              </a:ext>
            </a:extLst>
          </p:cNvPr>
          <p:cNvSpPr txBox="1"/>
          <p:nvPr/>
        </p:nvSpPr>
        <p:spPr>
          <a:xfrm>
            <a:off x="2933566" y="1948157"/>
            <a:ext cx="82015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src0  F16</a:t>
            </a:r>
          </a:p>
        </p:txBody>
      </p:sp>
      <p:sp>
        <p:nvSpPr>
          <p:cNvPr id="28" name="文本框 27">
            <a:extLst>
              <a:ext uri="{FF2B5EF4-FFF2-40B4-BE49-F238E27FC236}">
                <a16:creationId xmlns:a16="http://schemas.microsoft.com/office/drawing/2014/main" id="{B490258C-68E5-F549-B435-2388DA3DB76C}"/>
              </a:ext>
            </a:extLst>
          </p:cNvPr>
          <p:cNvSpPr txBox="1"/>
          <p:nvPr/>
        </p:nvSpPr>
        <p:spPr>
          <a:xfrm>
            <a:off x="-21874" y="2000178"/>
            <a:ext cx="80364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src1</a:t>
            </a:r>
          </a:p>
          <a:p>
            <a:r>
              <a:rPr lang="en-US" altLang="zh-CN" b="1">
                <a:latin typeface="字制区喜脉体" panose="02000603000000000000" pitchFamily="2" charset="-122"/>
                <a:ea typeface="字制区喜脉体" panose="02000603000000000000" pitchFamily="2" charset="-122"/>
              </a:rPr>
              <a:t>F32</a:t>
            </a:r>
          </a:p>
        </p:txBody>
      </p:sp>
      <p:sp>
        <p:nvSpPr>
          <p:cNvPr id="31" name="文本框 30">
            <a:extLst>
              <a:ext uri="{FF2B5EF4-FFF2-40B4-BE49-F238E27FC236}">
                <a16:creationId xmlns:a16="http://schemas.microsoft.com/office/drawing/2014/main" id="{4ED3161F-1BD9-F7DC-4F4B-288241D481BD}"/>
              </a:ext>
            </a:extLst>
          </p:cNvPr>
          <p:cNvSpPr txBox="1"/>
          <p:nvPr/>
        </p:nvSpPr>
        <p:spPr>
          <a:xfrm>
            <a:off x="1966166" y="1192022"/>
            <a:ext cx="651242"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F32</a:t>
            </a:r>
          </a:p>
        </p:txBody>
      </p:sp>
      <p:pic>
        <p:nvPicPr>
          <p:cNvPr id="33" name="图片 32">
            <a:extLst>
              <a:ext uri="{FF2B5EF4-FFF2-40B4-BE49-F238E27FC236}">
                <a16:creationId xmlns:a16="http://schemas.microsoft.com/office/drawing/2014/main" id="{962738D0-8264-89B8-FEA7-BF27ABEB23A4}"/>
              </a:ext>
            </a:extLst>
          </p:cNvPr>
          <p:cNvPicPr>
            <a:picLocks noChangeAspect="1"/>
          </p:cNvPicPr>
          <p:nvPr/>
        </p:nvPicPr>
        <p:blipFill>
          <a:blip r:embed="rId11"/>
          <a:stretch>
            <a:fillRect/>
          </a:stretch>
        </p:blipFill>
        <p:spPr>
          <a:xfrm>
            <a:off x="5962359" y="904679"/>
            <a:ext cx="1666667" cy="838095"/>
          </a:xfrm>
          <a:prstGeom prst="rect">
            <a:avLst/>
          </a:prstGeom>
        </p:spPr>
      </p:pic>
      <p:cxnSp>
        <p:nvCxnSpPr>
          <p:cNvPr id="34" name="直接箭头连接符 33">
            <a:extLst>
              <a:ext uri="{FF2B5EF4-FFF2-40B4-BE49-F238E27FC236}">
                <a16:creationId xmlns:a16="http://schemas.microsoft.com/office/drawing/2014/main" id="{6C80FA6F-1D3C-2743-0540-84A21D66821E}"/>
              </a:ext>
            </a:extLst>
          </p:cNvPr>
          <p:cNvCxnSpPr>
            <a:cxnSpLocks/>
          </p:cNvCxnSpPr>
          <p:nvPr/>
        </p:nvCxnSpPr>
        <p:spPr>
          <a:xfrm>
            <a:off x="7592792" y="1418896"/>
            <a:ext cx="436721" cy="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37" name="文本框 36">
            <a:extLst>
              <a:ext uri="{FF2B5EF4-FFF2-40B4-BE49-F238E27FC236}">
                <a16:creationId xmlns:a16="http://schemas.microsoft.com/office/drawing/2014/main" id="{AFF585B5-E1BE-14A4-43E1-B6687DAFBCCA}"/>
              </a:ext>
            </a:extLst>
          </p:cNvPr>
          <p:cNvSpPr txBox="1"/>
          <p:nvPr/>
        </p:nvSpPr>
        <p:spPr>
          <a:xfrm>
            <a:off x="8023900" y="1234230"/>
            <a:ext cx="634034"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F16</a:t>
            </a:r>
            <a:endParaRPr lang="zh-CN" altLang="en-US"/>
          </a:p>
        </p:txBody>
      </p:sp>
      <p:sp>
        <p:nvSpPr>
          <p:cNvPr id="39" name="文本框 38">
            <a:extLst>
              <a:ext uri="{FF2B5EF4-FFF2-40B4-BE49-F238E27FC236}">
                <a16:creationId xmlns:a16="http://schemas.microsoft.com/office/drawing/2014/main" id="{3AE1E198-CEDB-F7D3-FF8B-83614E104011}"/>
              </a:ext>
            </a:extLst>
          </p:cNvPr>
          <p:cNvSpPr txBox="1"/>
          <p:nvPr/>
        </p:nvSpPr>
        <p:spPr>
          <a:xfrm>
            <a:off x="8587318" y="1105587"/>
            <a:ext cx="314528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要考虑存在哪？</a:t>
            </a:r>
            <a:endParaRPr lang="en-US" altLang="zh-CN">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多线程每个线程转换一个数</a:t>
            </a:r>
          </a:p>
        </p:txBody>
      </p:sp>
      <p:sp>
        <p:nvSpPr>
          <p:cNvPr id="40" name="文本框 39">
            <a:extLst>
              <a:ext uri="{FF2B5EF4-FFF2-40B4-BE49-F238E27FC236}">
                <a16:creationId xmlns:a16="http://schemas.microsoft.com/office/drawing/2014/main" id="{A9048076-34E4-4AFA-8728-84A2FF547B9E}"/>
              </a:ext>
            </a:extLst>
          </p:cNvPr>
          <p:cNvSpPr txBox="1"/>
          <p:nvPr/>
        </p:nvSpPr>
        <p:spPr>
          <a:xfrm>
            <a:off x="5434932" y="1243374"/>
            <a:ext cx="630936"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a:t>
            </a:r>
            <a:endParaRPr lang="zh-CN" altLang="en-US">
              <a:latin typeface="字制区喜脉体" panose="02000603000000000000" pitchFamily="2" charset="-122"/>
              <a:ea typeface="字制区喜脉体" panose="02000603000000000000" pitchFamily="2" charset="-122"/>
            </a:endParaRPr>
          </a:p>
        </p:txBody>
      </p:sp>
      <p:sp>
        <p:nvSpPr>
          <p:cNvPr id="41" name="文本框 40">
            <a:extLst>
              <a:ext uri="{FF2B5EF4-FFF2-40B4-BE49-F238E27FC236}">
                <a16:creationId xmlns:a16="http://schemas.microsoft.com/office/drawing/2014/main" id="{4C5BBC21-0342-2A4C-2159-957C66B569CB}"/>
              </a:ext>
            </a:extLst>
          </p:cNvPr>
          <p:cNvSpPr txBox="1"/>
          <p:nvPr/>
        </p:nvSpPr>
        <p:spPr>
          <a:xfrm>
            <a:off x="5433830" y="1999607"/>
            <a:ext cx="630936"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a:t>
            </a:r>
            <a:endParaRPr lang="zh-CN" altLang="en-US">
              <a:latin typeface="字制区喜脉体" panose="02000603000000000000" pitchFamily="2" charset="-122"/>
              <a:ea typeface="字制区喜脉体" panose="02000603000000000000" pitchFamily="2" charset="-122"/>
            </a:endParaRPr>
          </a:p>
        </p:txBody>
      </p:sp>
      <p:sp>
        <p:nvSpPr>
          <p:cNvPr id="42" name="文本框 41">
            <a:extLst>
              <a:ext uri="{FF2B5EF4-FFF2-40B4-BE49-F238E27FC236}">
                <a16:creationId xmlns:a16="http://schemas.microsoft.com/office/drawing/2014/main" id="{6A567E98-C014-E63E-ED58-A7C91DBD10CB}"/>
              </a:ext>
            </a:extLst>
          </p:cNvPr>
          <p:cNvSpPr txBox="1"/>
          <p:nvPr/>
        </p:nvSpPr>
        <p:spPr>
          <a:xfrm>
            <a:off x="5837794" y="2013458"/>
            <a:ext cx="2820140"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Src0</a:t>
            </a:r>
            <a:r>
              <a:rPr lang="zh-CN" altLang="en-US" b="1">
                <a:latin typeface="字制区喜脉体" panose="02000603000000000000" pitchFamily="2" charset="-122"/>
                <a:ea typeface="字制区喜脉体" panose="02000603000000000000" pitchFamily="2" charset="-122"/>
              </a:rPr>
              <a:t>与</a:t>
            </a:r>
            <a:r>
              <a:rPr lang="en-US" altLang="zh-CN" b="1">
                <a:latin typeface="字制区喜脉体" panose="02000603000000000000" pitchFamily="2" charset="-122"/>
                <a:ea typeface="字制区喜脉体" panose="02000603000000000000" pitchFamily="2" charset="-122"/>
              </a:rPr>
              <a:t>src1</a:t>
            </a:r>
            <a:r>
              <a:rPr lang="zh-CN" altLang="en-US" b="1">
                <a:latin typeface="字制区喜脉体" panose="02000603000000000000" pitchFamily="2" charset="-122"/>
                <a:ea typeface="字制区喜脉体" panose="02000603000000000000" pitchFamily="2" charset="-122"/>
              </a:rPr>
              <a:t>数据格式转换</a:t>
            </a:r>
            <a:endParaRPr lang="zh-CN" altLang="en-US"/>
          </a:p>
        </p:txBody>
      </p:sp>
      <p:pic>
        <p:nvPicPr>
          <p:cNvPr id="44" name="图片 43">
            <a:extLst>
              <a:ext uri="{FF2B5EF4-FFF2-40B4-BE49-F238E27FC236}">
                <a16:creationId xmlns:a16="http://schemas.microsoft.com/office/drawing/2014/main" id="{673A3EF4-5986-A3E2-38B3-8AF73EC6642F}"/>
              </a:ext>
            </a:extLst>
          </p:cNvPr>
          <p:cNvPicPr>
            <a:picLocks noChangeAspect="1"/>
          </p:cNvPicPr>
          <p:nvPr/>
        </p:nvPicPr>
        <p:blipFill>
          <a:blip r:embed="rId12"/>
          <a:stretch>
            <a:fillRect/>
          </a:stretch>
        </p:blipFill>
        <p:spPr>
          <a:xfrm>
            <a:off x="5570378" y="2422141"/>
            <a:ext cx="5723809" cy="428571"/>
          </a:xfrm>
          <a:prstGeom prst="rect">
            <a:avLst/>
          </a:prstGeom>
        </p:spPr>
      </p:pic>
      <p:sp>
        <p:nvSpPr>
          <p:cNvPr id="45" name="文本框 44">
            <a:extLst>
              <a:ext uri="{FF2B5EF4-FFF2-40B4-BE49-F238E27FC236}">
                <a16:creationId xmlns:a16="http://schemas.microsoft.com/office/drawing/2014/main" id="{C601576B-A32A-63A4-5294-0053BD847AE0}"/>
              </a:ext>
            </a:extLst>
          </p:cNvPr>
          <p:cNvSpPr txBox="1"/>
          <p:nvPr/>
        </p:nvSpPr>
        <p:spPr>
          <a:xfrm>
            <a:off x="5433830" y="3249427"/>
            <a:ext cx="630936"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3.</a:t>
            </a:r>
            <a:endParaRPr lang="zh-CN" altLang="en-US">
              <a:latin typeface="字制区喜脉体" panose="02000603000000000000" pitchFamily="2" charset="-122"/>
              <a:ea typeface="字制区喜脉体" panose="02000603000000000000" pitchFamily="2" charset="-122"/>
            </a:endParaRPr>
          </a:p>
        </p:txBody>
      </p:sp>
      <p:sp>
        <p:nvSpPr>
          <p:cNvPr id="46" name="文本框 45">
            <a:extLst>
              <a:ext uri="{FF2B5EF4-FFF2-40B4-BE49-F238E27FC236}">
                <a16:creationId xmlns:a16="http://schemas.microsoft.com/office/drawing/2014/main" id="{83B37C47-D0C1-865F-EB10-71F0C1CF1302}"/>
              </a:ext>
            </a:extLst>
          </p:cNvPr>
          <p:cNvSpPr txBox="1"/>
          <p:nvPr/>
        </p:nvSpPr>
        <p:spPr>
          <a:xfrm>
            <a:off x="5837794" y="3228591"/>
            <a:ext cx="2820140" cy="369332"/>
          </a:xfrm>
          <a:prstGeom prst="rect">
            <a:avLst/>
          </a:prstGeom>
          <a:noFill/>
        </p:spPr>
        <p:txBody>
          <a:bodyPr wrap="square">
            <a:spAutoFit/>
          </a:bodyPr>
          <a:lstStyle/>
          <a:p>
            <a:r>
              <a:rPr lang="zh-CN" altLang="en-US" b="1">
                <a:latin typeface="字制区喜脉体" panose="02000603000000000000" pitchFamily="2" charset="-122"/>
                <a:ea typeface="字制区喜脉体" panose="02000603000000000000" pitchFamily="2" charset="-122"/>
              </a:rPr>
              <a:t>执行批量矩阵乘法</a:t>
            </a:r>
            <a:endParaRPr lang="zh-CN" altLang="en-US"/>
          </a:p>
        </p:txBody>
      </p:sp>
    </p:spTree>
    <p:extLst>
      <p:ext uri="{BB962C8B-B14F-4D97-AF65-F5344CB8AC3E}">
        <p14:creationId xmlns:p14="http://schemas.microsoft.com/office/powerpoint/2010/main" val="26959770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8410" y="1235699"/>
            <a:ext cx="6894081" cy="5160636"/>
          </a:xfrm>
          <a:prstGeom prst="rect">
            <a:avLst/>
          </a:prstGeom>
        </p:spPr>
      </p:pic>
      <p:pic>
        <p:nvPicPr>
          <p:cNvPr id="5" name="图片 4">
            <a:extLst>
              <a:ext uri="{FF2B5EF4-FFF2-40B4-BE49-F238E27FC236}">
                <a16:creationId xmlns:a16="http://schemas.microsoft.com/office/drawing/2014/main" id="{288EF8B4-4B50-C3B4-4C6A-D05716A0489B}"/>
              </a:ext>
            </a:extLst>
          </p:cNvPr>
          <p:cNvPicPr>
            <a:picLocks noChangeAspect="1"/>
          </p:cNvPicPr>
          <p:nvPr/>
        </p:nvPicPr>
        <p:blipFill>
          <a:blip r:embed="rId3"/>
          <a:stretch>
            <a:fillRect/>
          </a:stretch>
        </p:blipFill>
        <p:spPr>
          <a:xfrm>
            <a:off x="4362564" y="246887"/>
            <a:ext cx="4388244" cy="4047681"/>
          </a:xfrm>
          <a:prstGeom prst="rect">
            <a:avLst/>
          </a:prstGeom>
        </p:spPr>
      </p:pic>
      <p:pic>
        <p:nvPicPr>
          <p:cNvPr id="7" name="图片 6">
            <a:extLst>
              <a:ext uri="{FF2B5EF4-FFF2-40B4-BE49-F238E27FC236}">
                <a16:creationId xmlns:a16="http://schemas.microsoft.com/office/drawing/2014/main" id="{79DF328D-4837-EAAC-9278-8C7357828632}"/>
              </a:ext>
            </a:extLst>
          </p:cNvPr>
          <p:cNvPicPr>
            <a:picLocks noChangeAspect="1"/>
          </p:cNvPicPr>
          <p:nvPr/>
        </p:nvPicPr>
        <p:blipFill>
          <a:blip r:embed="rId4"/>
          <a:stretch>
            <a:fillRect/>
          </a:stretch>
        </p:blipFill>
        <p:spPr>
          <a:xfrm>
            <a:off x="7612807" y="3635749"/>
            <a:ext cx="4388244" cy="2975363"/>
          </a:xfrm>
          <a:prstGeom prst="rect">
            <a:avLst/>
          </a:prstGeom>
        </p:spPr>
      </p:pic>
      <p:sp>
        <p:nvSpPr>
          <p:cNvPr id="8" name="文本框 7">
            <a:extLst>
              <a:ext uri="{FF2B5EF4-FFF2-40B4-BE49-F238E27FC236}">
                <a16:creationId xmlns:a16="http://schemas.microsoft.com/office/drawing/2014/main" id="{4BAE4E89-C0BE-F22A-C00A-D6C25C901B32}"/>
              </a:ext>
            </a:extLst>
          </p:cNvPr>
          <p:cNvSpPr txBox="1"/>
          <p:nvPr/>
        </p:nvSpPr>
        <p:spPr>
          <a:xfrm>
            <a:off x="392544" y="364836"/>
            <a:ext cx="3361174"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BATCH_MAT_MUL</a:t>
            </a:r>
            <a:r>
              <a:rPr lang="zh-CN" altLang="en-US" sz="2400" b="1">
                <a:latin typeface="字制区喜脉体" panose="02000603000000000000" pitchFamily="2" charset="-122"/>
                <a:ea typeface="字制区喜脉体" panose="02000603000000000000" pitchFamily="2" charset="-122"/>
              </a:rPr>
              <a:t>算子</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240144" y="212436"/>
            <a:ext cx="2913899" cy="46037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SOFT_MAX</a:t>
            </a:r>
            <a:r>
              <a:rPr lang="zh-CN" altLang="en-US" sz="2400" b="1">
                <a:latin typeface="字制区喜脉体" panose="02000603000000000000" pitchFamily="2" charset="-122"/>
                <a:ea typeface="字制区喜脉体" panose="02000603000000000000" pitchFamily="2" charset="-122"/>
              </a:rPr>
              <a:t>算子</a:t>
            </a:r>
          </a:p>
        </p:txBody>
      </p:sp>
      <p:pic>
        <p:nvPicPr>
          <p:cNvPr id="4" name="图片 3"/>
          <p:cNvPicPr>
            <a:picLocks noChangeAspect="1"/>
          </p:cNvPicPr>
          <p:nvPr/>
        </p:nvPicPr>
        <p:blipFill>
          <a:blip r:embed="rId3"/>
          <a:stretch>
            <a:fillRect/>
          </a:stretch>
        </p:blipFill>
        <p:spPr>
          <a:xfrm>
            <a:off x="578993" y="1506147"/>
            <a:ext cx="1851660" cy="1539240"/>
          </a:xfrm>
          <a:prstGeom prst="rect">
            <a:avLst/>
          </a:prstGeom>
        </p:spPr>
      </p:pic>
      <p:pic>
        <p:nvPicPr>
          <p:cNvPr id="5" name="图片 4"/>
          <p:cNvPicPr>
            <a:picLocks noChangeAspect="1"/>
          </p:cNvPicPr>
          <p:nvPr/>
        </p:nvPicPr>
        <p:blipFill>
          <a:blip r:embed="rId4"/>
          <a:stretch>
            <a:fillRect/>
          </a:stretch>
        </p:blipFill>
        <p:spPr>
          <a:xfrm>
            <a:off x="2702433" y="861622"/>
            <a:ext cx="1874520" cy="1516380"/>
          </a:xfrm>
          <a:prstGeom prst="rect">
            <a:avLst/>
          </a:prstGeom>
        </p:spPr>
      </p:pic>
      <p:pic>
        <p:nvPicPr>
          <p:cNvPr id="6" name="图片 5"/>
          <p:cNvPicPr>
            <a:picLocks noChangeAspect="1"/>
          </p:cNvPicPr>
          <p:nvPr/>
        </p:nvPicPr>
        <p:blipFill>
          <a:blip r:embed="rId5"/>
          <a:stretch>
            <a:fillRect/>
          </a:stretch>
        </p:blipFill>
        <p:spPr>
          <a:xfrm>
            <a:off x="2702433" y="2491667"/>
            <a:ext cx="1965960" cy="1531620"/>
          </a:xfrm>
          <a:prstGeom prst="rect">
            <a:avLst/>
          </a:prstGeom>
        </p:spPr>
      </p:pic>
      <p:sp>
        <p:nvSpPr>
          <p:cNvPr id="2" name="文本框 1"/>
          <p:cNvSpPr txBox="1"/>
          <p:nvPr/>
        </p:nvSpPr>
        <p:spPr>
          <a:xfrm>
            <a:off x="5385816" y="1287717"/>
            <a:ext cx="2782570"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block_num: [80,1,1]</a:t>
            </a:r>
          </a:p>
          <a:p>
            <a:r>
              <a:rPr lang="en-US" altLang="zh-CN" b="1">
                <a:latin typeface="字制区喜脉体" panose="02000603000000000000" pitchFamily="2" charset="-122"/>
                <a:ea typeface="字制区喜脉体" panose="02000603000000000000" pitchFamily="2" charset="-122"/>
              </a:rPr>
              <a:t>block_size:[32,1,1]</a:t>
            </a:r>
          </a:p>
        </p:txBody>
      </p:sp>
      <p:pic>
        <p:nvPicPr>
          <p:cNvPr id="9" name="图片 8"/>
          <p:cNvPicPr>
            <a:picLocks noChangeAspect="1"/>
          </p:cNvPicPr>
          <p:nvPr/>
        </p:nvPicPr>
        <p:blipFill>
          <a:blip r:embed="rId6"/>
          <a:stretch>
            <a:fillRect/>
          </a:stretch>
        </p:blipFill>
        <p:spPr>
          <a:xfrm>
            <a:off x="5014216" y="2348865"/>
            <a:ext cx="5402580" cy="579120"/>
          </a:xfrm>
          <a:prstGeom prst="rect">
            <a:avLst/>
          </a:prstGeom>
        </p:spPr>
      </p:pic>
      <p:sp>
        <p:nvSpPr>
          <p:cNvPr id="22" name="矩形 21"/>
          <p:cNvSpPr/>
          <p:nvPr/>
        </p:nvSpPr>
        <p:spPr>
          <a:xfrm>
            <a:off x="8430260" y="868680"/>
            <a:ext cx="918210" cy="14700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8040370" y="1419860"/>
            <a:ext cx="49212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80</a:t>
            </a:r>
          </a:p>
        </p:txBody>
      </p:sp>
      <p:sp>
        <p:nvSpPr>
          <p:cNvPr id="10" name="文本框 9"/>
          <p:cNvSpPr txBox="1"/>
          <p:nvPr/>
        </p:nvSpPr>
        <p:spPr>
          <a:xfrm>
            <a:off x="8643620" y="550545"/>
            <a:ext cx="49212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32</a:t>
            </a:r>
          </a:p>
        </p:txBody>
      </p:sp>
      <p:sp>
        <p:nvSpPr>
          <p:cNvPr id="11" name="文本框 10">
            <a:extLst>
              <a:ext uri="{FF2B5EF4-FFF2-40B4-BE49-F238E27FC236}">
                <a16:creationId xmlns:a16="http://schemas.microsoft.com/office/drawing/2014/main" id="{ADE8A56E-47B7-D937-FCBC-6474D908452B}"/>
              </a:ext>
            </a:extLst>
          </p:cNvPr>
          <p:cNvSpPr txBox="1"/>
          <p:nvPr/>
        </p:nvSpPr>
        <p:spPr>
          <a:xfrm>
            <a:off x="1" y="4947511"/>
            <a:ext cx="12192000" cy="584775"/>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input[1, 5] → embedding_weight[92544, 2048] → [1, 5, 2048] → RMSNorm →</a:t>
            </a:r>
            <a:r>
              <a:rPr lang="en-US" altLang="zh-CN" sz="1600">
                <a:latin typeface="字制区喜脉体" panose="02000603000000000000" pitchFamily="2" charset="-122"/>
                <a:ea typeface="字制区喜脉体" panose="02000603000000000000" pitchFamily="2" charset="-122"/>
                <a:sym typeface="+mn-ea"/>
              </a:rPr>
              <a:t> [1, 5, 2048] → linear[2048, 4096] → [1, 5, 4096] →rearrange → [1, 5, 8, 4, 128] → </a:t>
            </a:r>
          </a:p>
        </p:txBody>
      </p:sp>
      <p:sp>
        <p:nvSpPr>
          <p:cNvPr id="12" name="文本框 11">
            <a:extLst>
              <a:ext uri="{FF2B5EF4-FFF2-40B4-BE49-F238E27FC236}">
                <a16:creationId xmlns:a16="http://schemas.microsoft.com/office/drawing/2014/main" id="{5E7737B1-117D-CD07-9B00-1EB6F3310F47}"/>
              </a:ext>
            </a:extLst>
          </p:cNvPr>
          <p:cNvSpPr txBox="1"/>
          <p:nvPr/>
        </p:nvSpPr>
        <p:spPr>
          <a:xfrm>
            <a:off x="3283269" y="5208506"/>
            <a:ext cx="7809002" cy="830997"/>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sym typeface="+mn-ea"/>
              </a:rPr>
              <a:t>[..., :2, :] → q [1, 5, 8, 2, 128] → [1, 5, 16, 128] → [1, 16,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-2, :] → k [1, 5, 8, 1, 128] → [1, 5, 8, 128] → [1, 8,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-1, :] → v [1, 5, 8, 1, 128] → [1, 5, 8, 128] → [1, 8, 5, 128]</a:t>
            </a:r>
          </a:p>
        </p:txBody>
      </p:sp>
      <p:sp>
        <p:nvSpPr>
          <p:cNvPr id="13" name="左大括号 12">
            <a:extLst>
              <a:ext uri="{FF2B5EF4-FFF2-40B4-BE49-F238E27FC236}">
                <a16:creationId xmlns:a16="http://schemas.microsoft.com/office/drawing/2014/main" id="{65A5491E-0EEF-0A97-33CE-B6FD48BBCC06}"/>
              </a:ext>
            </a:extLst>
          </p:cNvPr>
          <p:cNvSpPr/>
          <p:nvPr/>
        </p:nvSpPr>
        <p:spPr>
          <a:xfrm>
            <a:off x="3207704" y="5322171"/>
            <a:ext cx="78281" cy="60261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14" name="直接箭头连接符 13">
            <a:extLst>
              <a:ext uri="{FF2B5EF4-FFF2-40B4-BE49-F238E27FC236}">
                <a16:creationId xmlns:a16="http://schemas.microsoft.com/office/drawing/2014/main" id="{3EAD2364-1958-5C82-1598-F0FB566DF28E}"/>
              </a:ext>
            </a:extLst>
          </p:cNvPr>
          <p:cNvCxnSpPr>
            <a:cxnSpLocks/>
          </p:cNvCxnSpPr>
          <p:nvPr/>
        </p:nvCxnSpPr>
        <p:spPr>
          <a:xfrm flipH="1">
            <a:off x="462916" y="5661251"/>
            <a:ext cx="9519920" cy="629920"/>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sp>
        <p:nvSpPr>
          <p:cNvPr id="15" name="文本框 14">
            <a:extLst>
              <a:ext uri="{FF2B5EF4-FFF2-40B4-BE49-F238E27FC236}">
                <a16:creationId xmlns:a16="http://schemas.microsoft.com/office/drawing/2014/main" id="{4C2AFA90-36BC-039C-9C2A-984C8E4D3CD7}"/>
              </a:ext>
            </a:extLst>
          </p:cNvPr>
          <p:cNvSpPr txBox="1"/>
          <p:nvPr/>
        </p:nvSpPr>
        <p:spPr>
          <a:xfrm>
            <a:off x="97156" y="6250531"/>
            <a:ext cx="11398077"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repeat→[1,16,5,128]→*q→[1,16,5,5]→/</a:t>
            </a:r>
            <a:r>
              <a:rPr lang="zh-CN" altLang="en-US">
                <a:latin typeface="字制区喜脉体" panose="02000603000000000000" pitchFamily="2" charset="-122"/>
                <a:ea typeface="字制区喜脉体" panose="02000603000000000000" pitchFamily="2" charset="-122"/>
              </a:rPr>
              <a:t>根号</a:t>
            </a:r>
            <a:r>
              <a:rPr lang="en-US" altLang="zh-CN">
                <a:latin typeface="字制区喜脉体" panose="02000603000000000000" pitchFamily="2" charset="-122"/>
                <a:ea typeface="字制区喜脉体" panose="02000603000000000000" pitchFamily="2" charset="-122"/>
              </a:rPr>
              <a:t>128→[1,16,5,5] →+mask</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softmax</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 [1,16,5,5] </a:t>
            </a:r>
            <a:endParaRPr lang="zh-CN" altLang="en-US">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0E724F9E-424E-82DB-9B63-3C4265A81890}"/>
              </a:ext>
            </a:extLst>
          </p:cNvPr>
          <p:cNvSpPr/>
          <p:nvPr/>
        </p:nvSpPr>
        <p:spPr>
          <a:xfrm>
            <a:off x="958515" y="6250531"/>
            <a:ext cx="1535017" cy="368300"/>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2DB2C24-9E47-6C91-9DF5-CA7E77D192C9}"/>
              </a:ext>
            </a:extLst>
          </p:cNvPr>
          <p:cNvSpPr/>
          <p:nvPr/>
        </p:nvSpPr>
        <p:spPr>
          <a:xfrm>
            <a:off x="7896454" y="5258742"/>
            <a:ext cx="1475081" cy="258691"/>
          </a:xfrm>
          <a:prstGeom prst="rect">
            <a:avLst/>
          </a:prstGeom>
          <a:noFill/>
          <a:ln w="22225">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7CEA1966-4546-3CBD-9F91-D18C718FAAC7}"/>
              </a:ext>
            </a:extLst>
          </p:cNvPr>
          <p:cNvPicPr>
            <a:picLocks noChangeAspect="1"/>
          </p:cNvPicPr>
          <p:nvPr/>
        </p:nvPicPr>
        <p:blipFill>
          <a:blip r:embed="rId7"/>
          <a:stretch>
            <a:fillRect/>
          </a:stretch>
        </p:blipFill>
        <p:spPr>
          <a:xfrm>
            <a:off x="4324911" y="3387798"/>
            <a:ext cx="2660481" cy="846517"/>
          </a:xfrm>
          <a:prstGeom prst="rect">
            <a:avLst/>
          </a:prstGeom>
        </p:spPr>
      </p:pic>
      <p:pic>
        <p:nvPicPr>
          <p:cNvPr id="24" name="图片 23">
            <a:extLst>
              <a:ext uri="{FF2B5EF4-FFF2-40B4-BE49-F238E27FC236}">
                <a16:creationId xmlns:a16="http://schemas.microsoft.com/office/drawing/2014/main" id="{BC243904-5AF4-1F56-321C-BAF04A5D8201}"/>
              </a:ext>
            </a:extLst>
          </p:cNvPr>
          <p:cNvPicPr>
            <a:picLocks noChangeAspect="1"/>
          </p:cNvPicPr>
          <p:nvPr/>
        </p:nvPicPr>
        <p:blipFill>
          <a:blip r:embed="rId8"/>
          <a:stretch>
            <a:fillRect/>
          </a:stretch>
        </p:blipFill>
        <p:spPr>
          <a:xfrm>
            <a:off x="7206941" y="3170972"/>
            <a:ext cx="4329187" cy="16244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9ED20-4261-30D9-2BBF-03617EDB5E9C}"/>
              </a:ext>
            </a:extLst>
          </p:cNvPr>
          <p:cNvSpPr>
            <a:spLocks noGrp="1"/>
          </p:cNvSpPr>
          <p:nvPr>
            <p:ph type="title"/>
          </p:nvPr>
        </p:nvSpPr>
        <p:spPr/>
        <p:txBody>
          <a:bodyPr/>
          <a:lstStyle/>
          <a:p>
            <a:r>
              <a:rPr lang="zh-CN" altLang="en-US" sz="7200">
                <a:latin typeface="字制区喜脉体" panose="02000603000000000000" pitchFamily="2" charset="-122"/>
                <a:ea typeface="字制区喜脉体" panose="02000603000000000000" pitchFamily="2" charset="-122"/>
                <a:cs typeface="+mn-cs"/>
              </a:rPr>
              <a:t>宇宙安全声明</a:t>
            </a:r>
          </a:p>
        </p:txBody>
      </p:sp>
      <p:sp>
        <p:nvSpPr>
          <p:cNvPr id="3" name="内容占位符 2">
            <a:extLst>
              <a:ext uri="{FF2B5EF4-FFF2-40B4-BE49-F238E27FC236}">
                <a16:creationId xmlns:a16="http://schemas.microsoft.com/office/drawing/2014/main" id="{EA5B2CEF-04E3-19FD-F304-4EE9D43B7C15}"/>
              </a:ext>
            </a:extLst>
          </p:cNvPr>
          <p:cNvSpPr>
            <a:spLocks noGrp="1"/>
          </p:cNvSpPr>
          <p:nvPr>
            <p:ph idx="1"/>
          </p:nvPr>
        </p:nvSpPr>
        <p:spPr/>
        <p:txBody>
          <a:bodyPr>
            <a:normAutofit/>
          </a:bodyPr>
          <a:lstStyle/>
          <a:p>
            <a:r>
              <a:rPr lang="zh-CN" altLang="en-US" sz="4000">
                <a:latin typeface="字制区喜脉体" panose="02000603000000000000" pitchFamily="2" charset="-122"/>
                <a:ea typeface="字制区喜脉体" panose="02000603000000000000" pitchFamily="2" charset="-122"/>
              </a:rPr>
              <a:t>同样作为初学者，没有能力自行整理知识点，所以基本上所有内容都是参考各种视频和文章，再加一些自己学习过程的观点和总结。</a:t>
            </a:r>
            <a:endParaRPr lang="en-US" altLang="zh-CN" sz="4000">
              <a:latin typeface="字制区喜脉体" panose="02000603000000000000" pitchFamily="2" charset="-122"/>
              <a:ea typeface="字制区喜脉体" panose="02000603000000000000" pitchFamily="2" charset="-122"/>
            </a:endParaRPr>
          </a:p>
          <a:p>
            <a:r>
              <a:rPr lang="zh-CN" altLang="en-US" sz="4000">
                <a:latin typeface="字制区喜脉体" panose="02000603000000000000" pitchFamily="2" charset="-122"/>
                <a:ea typeface="字制区喜脉体" panose="02000603000000000000" pitchFamily="2" charset="-122"/>
              </a:rPr>
              <a:t>所有参考均会以链接的形式提供，并在视频中强调出处，坚决维护原创者的劳动成果</a:t>
            </a:r>
            <a:r>
              <a:rPr lang="en-US" altLang="zh-CN" sz="4000">
                <a:latin typeface="字制区喜脉体" panose="02000603000000000000" pitchFamily="2" charset="-122"/>
                <a:ea typeface="字制区喜脉体" panose="02000603000000000000" pitchFamily="2" charset="-122"/>
              </a:rPr>
              <a:t>~</a:t>
            </a:r>
            <a:endParaRPr lang="zh-CN" altLang="en-US" sz="40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4428365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650" y="266700"/>
            <a:ext cx="406400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transformers InternLM2-1.8B</a:t>
            </a:r>
          </a:p>
        </p:txBody>
      </p:sp>
      <p:sp>
        <p:nvSpPr>
          <p:cNvPr id="6" name="文本框 5"/>
          <p:cNvSpPr txBox="1"/>
          <p:nvPr/>
        </p:nvSpPr>
        <p:spPr>
          <a:xfrm>
            <a:off x="247650" y="635000"/>
            <a:ext cx="646620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input: Hello my name is  -&gt;  [1, 9843, 983, 963, 505]</a:t>
            </a:r>
          </a:p>
        </p:txBody>
      </p:sp>
      <p:sp>
        <p:nvSpPr>
          <p:cNvPr id="7" name="文本框 6"/>
          <p:cNvSpPr txBox="1"/>
          <p:nvPr/>
        </p:nvSpPr>
        <p:spPr>
          <a:xfrm>
            <a:off x="311150" y="1485900"/>
            <a:ext cx="11463655" cy="830997"/>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input[1, 5] → embedding_weight[92544, 2048] → [1, 5, 2048] → RMSNorm →</a:t>
            </a:r>
            <a:r>
              <a:rPr lang="en-US" altLang="zh-CN" sz="1600">
                <a:latin typeface="字制区喜脉体" panose="02000603000000000000" pitchFamily="2" charset="-122"/>
                <a:ea typeface="字制区喜脉体" panose="02000603000000000000" pitchFamily="2" charset="-122"/>
                <a:sym typeface="+mn-ea"/>
              </a:rPr>
              <a:t> [1, 5, 2048] → linear[2048, 4096] → [1, 5, 4096] →</a:t>
            </a:r>
          </a:p>
          <a:p>
            <a:r>
              <a:rPr lang="en-US" altLang="zh-CN" sz="1600">
                <a:latin typeface="字制区喜脉体" panose="02000603000000000000" pitchFamily="2" charset="-122"/>
                <a:ea typeface="字制区喜脉体" panose="02000603000000000000" pitchFamily="2" charset="-122"/>
                <a:sym typeface="+mn-ea"/>
              </a:rPr>
              <a:t>rearrange → [1, 5, 8, 4, 128] → </a:t>
            </a:r>
          </a:p>
        </p:txBody>
      </p:sp>
      <p:sp>
        <p:nvSpPr>
          <p:cNvPr id="8" name="文本框 7"/>
          <p:cNvSpPr txBox="1"/>
          <p:nvPr/>
        </p:nvSpPr>
        <p:spPr>
          <a:xfrm>
            <a:off x="3285490" y="1755775"/>
            <a:ext cx="8125460" cy="830997"/>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sym typeface="+mn-ea"/>
              </a:rPr>
              <a:t>[..., :2, :] → q [1, 5, 8, 2, 128] → [1, 5, 16, 128] → [1, 16,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-2, :] → k [1, 5, 8, 1, 128] → [1, 5, 8, 128] → [1, 8, 5, 128] → rope(</a:t>
            </a:r>
            <a:r>
              <a:rPr lang="zh-CN" altLang="en-US" sz="1600">
                <a:latin typeface="字制区喜脉体" panose="02000603000000000000" pitchFamily="2" charset="-122"/>
                <a:ea typeface="字制区喜脉体" panose="02000603000000000000" pitchFamily="2" charset="-122"/>
                <a:sym typeface="+mn-ea"/>
              </a:rPr>
              <a:t>维度不变</a:t>
            </a:r>
            <a:r>
              <a:rPr lang="en-US" altLang="zh-CN" sz="1600">
                <a:latin typeface="字制区喜脉体" panose="02000603000000000000" pitchFamily="2" charset="-122"/>
                <a:ea typeface="字制区喜脉体" panose="02000603000000000000" pitchFamily="2" charset="-122"/>
                <a:sym typeface="+mn-ea"/>
              </a:rPr>
              <a:t>)</a:t>
            </a:r>
          </a:p>
          <a:p>
            <a:r>
              <a:rPr lang="en-US" altLang="zh-CN" sz="1600">
                <a:latin typeface="字制区喜脉体" panose="02000603000000000000" pitchFamily="2" charset="-122"/>
                <a:ea typeface="字制区喜脉体" panose="02000603000000000000" pitchFamily="2" charset="-122"/>
                <a:sym typeface="+mn-ea"/>
              </a:rPr>
              <a:t>[..., -1, :] → v [1, 5, 8, 1, 128] → [1, 5, 8, 128] → [1, 8, 5, 128]→repeat→[1,16,5,128]</a:t>
            </a:r>
            <a:endParaRPr lang="zh-CN" altLang="en-US" sz="1600">
              <a:latin typeface="字制区喜脉体" panose="02000603000000000000" pitchFamily="2" charset="-122"/>
              <a:ea typeface="字制区喜脉体" panose="02000603000000000000" pitchFamily="2" charset="-122"/>
              <a:sym typeface="+mn-ea"/>
            </a:endParaRPr>
          </a:p>
        </p:txBody>
      </p:sp>
      <p:sp>
        <p:nvSpPr>
          <p:cNvPr id="9" name="左大括号 8"/>
          <p:cNvSpPr/>
          <p:nvPr/>
        </p:nvSpPr>
        <p:spPr>
          <a:xfrm>
            <a:off x="3209925" y="1869440"/>
            <a:ext cx="75565" cy="602615"/>
          </a:xfrm>
          <a:prstGeom prst="leftBrace">
            <a:avLst/>
          </a:prstGeom>
          <a:ln w="25400"/>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 name="直接箭头连接符 1"/>
          <p:cNvCxnSpPr/>
          <p:nvPr/>
        </p:nvCxnSpPr>
        <p:spPr>
          <a:xfrm flipH="1">
            <a:off x="774065" y="2199640"/>
            <a:ext cx="9519920" cy="62992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311150" y="2778889"/>
            <a:ext cx="12995783" cy="584775"/>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repeat→[1,16,5,128]→*q→[1,16,5,5]→/</a:t>
            </a:r>
            <a:r>
              <a:rPr lang="zh-CN" altLang="en-US" sz="1600">
                <a:latin typeface="字制区喜脉体" panose="02000603000000000000" pitchFamily="2" charset="-122"/>
                <a:ea typeface="字制区喜脉体" panose="02000603000000000000" pitchFamily="2" charset="-122"/>
              </a:rPr>
              <a:t>根号</a:t>
            </a:r>
            <a:r>
              <a:rPr lang="en-US" altLang="zh-CN" sz="1600">
                <a:latin typeface="字制区喜脉体" panose="02000603000000000000" pitchFamily="2" charset="-122"/>
                <a:ea typeface="字制区喜脉体" panose="02000603000000000000" pitchFamily="2" charset="-122"/>
              </a:rPr>
              <a:t>128→[1,16,5,5]→+mask→[1,16,5,5]→*v→[1,16,5,128]→transpose→</a:t>
            </a:r>
          </a:p>
          <a:p>
            <a:r>
              <a:rPr lang="en-US" altLang="zh-CN" sz="1600">
                <a:latin typeface="字制区喜脉体" panose="02000603000000000000" pitchFamily="2" charset="-122"/>
                <a:ea typeface="字制区喜脉体" panose="02000603000000000000" pitchFamily="2" charset="-122"/>
              </a:rPr>
              <a:t>[1,5,16,128]→reshape→[1,5,2048]→linear→[1,5,2048]→+ →[1,5,2048]→RMSNorm→[1,5,2048]→linear→[1,5,8192]→</a:t>
            </a:r>
          </a:p>
        </p:txBody>
      </p:sp>
      <p:cxnSp>
        <p:nvCxnSpPr>
          <p:cNvPr id="5" name="直接箭头连接符 4"/>
          <p:cNvCxnSpPr>
            <a:cxnSpLocks/>
          </p:cNvCxnSpPr>
          <p:nvPr/>
        </p:nvCxnSpPr>
        <p:spPr>
          <a:xfrm flipH="1">
            <a:off x="8488362" y="2536190"/>
            <a:ext cx="1491933" cy="317009"/>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pic>
        <p:nvPicPr>
          <p:cNvPr id="10" name="图片 9"/>
          <p:cNvPicPr/>
          <p:nvPr/>
        </p:nvPicPr>
        <p:blipFill>
          <a:blip r:embed="rId2"/>
          <a:stretch>
            <a:fillRect/>
          </a:stretch>
        </p:blipFill>
        <p:spPr>
          <a:xfrm>
            <a:off x="615315" y="3482340"/>
            <a:ext cx="4026535" cy="3168015"/>
          </a:xfrm>
          <a:prstGeom prst="rect">
            <a:avLst/>
          </a:prstGeom>
        </p:spPr>
      </p:pic>
      <p:cxnSp>
        <p:nvCxnSpPr>
          <p:cNvPr id="11" name="直接箭头连接符 10"/>
          <p:cNvCxnSpPr>
            <a:cxnSpLocks/>
          </p:cNvCxnSpPr>
          <p:nvPr/>
        </p:nvCxnSpPr>
        <p:spPr>
          <a:xfrm>
            <a:off x="5567680" y="1726565"/>
            <a:ext cx="475297" cy="1449139"/>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9341485" y="3340735"/>
            <a:ext cx="6985" cy="28321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8998585" y="3533140"/>
            <a:ext cx="30607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sym typeface="+mn-ea"/>
              </a:rPr>
              <a:t>linear→[1,5,8192]→silu</a:t>
            </a:r>
          </a:p>
        </p:txBody>
      </p:sp>
      <p:cxnSp>
        <p:nvCxnSpPr>
          <p:cNvPr id="14" name="直接箭头连接符 13"/>
          <p:cNvCxnSpPr>
            <a:cxnSpLocks/>
            <a:endCxn id="16" idx="1"/>
          </p:cNvCxnSpPr>
          <p:nvPr/>
        </p:nvCxnSpPr>
        <p:spPr>
          <a:xfrm flipH="1">
            <a:off x="5552440" y="3718560"/>
            <a:ext cx="5871845" cy="425966"/>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H="1">
            <a:off x="5534025" y="3345180"/>
            <a:ext cx="6042660" cy="70104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5552440" y="3959860"/>
            <a:ext cx="639191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*→[1,5,8192]→linear</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[1,5,2048]→+  →[1,5,2048]</a:t>
            </a:r>
          </a:p>
        </p:txBody>
      </p:sp>
      <p:cxnSp>
        <p:nvCxnSpPr>
          <p:cNvPr id="17" name="直接箭头连接符 16"/>
          <p:cNvCxnSpPr>
            <a:cxnSpLocks/>
          </p:cNvCxnSpPr>
          <p:nvPr/>
        </p:nvCxnSpPr>
        <p:spPr>
          <a:xfrm>
            <a:off x="7124700" y="3340735"/>
            <a:ext cx="2533015" cy="803791"/>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9F36AF2-40D4-13F7-1F7F-38A834FDAC61}"/>
              </a:ext>
            </a:extLst>
          </p:cNvPr>
          <p:cNvSpPr txBox="1"/>
          <p:nvPr/>
        </p:nvSpPr>
        <p:spPr>
          <a:xfrm>
            <a:off x="240144" y="212436"/>
            <a:ext cx="567112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CONT</a:t>
            </a:r>
            <a:r>
              <a:rPr lang="zh-CN" altLang="en-US" sz="2400" b="1">
                <a:latin typeface="字制区喜脉体" panose="02000603000000000000" pitchFamily="2" charset="-122"/>
                <a:ea typeface="字制区喜脉体" panose="02000603000000000000" pitchFamily="2" charset="-122"/>
              </a:rPr>
              <a:t>算子 </a:t>
            </a:r>
            <a:r>
              <a:rPr lang="en-US" altLang="zh-CN" sz="2400" b="1">
                <a:latin typeface="字制区喜脉体" panose="02000603000000000000" pitchFamily="2" charset="-122"/>
                <a:ea typeface="字制区喜脉体" panose="02000603000000000000" pitchFamily="2" charset="-122"/>
              </a:rPr>
              <a:t>(contiguous)</a:t>
            </a:r>
            <a:endParaRPr lang="zh-CN" altLang="en-US" sz="2400" b="1">
              <a:latin typeface="字制区喜脉体" panose="02000603000000000000" pitchFamily="2" charset="-122"/>
              <a:ea typeface="字制区喜脉体" panose="02000603000000000000" pitchFamily="2" charset="-122"/>
            </a:endParaRPr>
          </a:p>
        </p:txBody>
      </p:sp>
      <p:pic>
        <p:nvPicPr>
          <p:cNvPr id="14" name="图片 13">
            <a:extLst>
              <a:ext uri="{FF2B5EF4-FFF2-40B4-BE49-F238E27FC236}">
                <a16:creationId xmlns:a16="http://schemas.microsoft.com/office/drawing/2014/main" id="{D6EDA1D3-8601-99AB-D834-0F15D37B1384}"/>
              </a:ext>
            </a:extLst>
          </p:cNvPr>
          <p:cNvPicPr>
            <a:picLocks noChangeAspect="1"/>
          </p:cNvPicPr>
          <p:nvPr/>
        </p:nvPicPr>
        <p:blipFill>
          <a:blip r:embed="rId2"/>
          <a:stretch>
            <a:fillRect/>
          </a:stretch>
        </p:blipFill>
        <p:spPr>
          <a:xfrm>
            <a:off x="2825438" y="1095661"/>
            <a:ext cx="2123810" cy="2419048"/>
          </a:xfrm>
          <a:prstGeom prst="rect">
            <a:avLst/>
          </a:prstGeom>
        </p:spPr>
      </p:pic>
      <p:pic>
        <p:nvPicPr>
          <p:cNvPr id="16" name="图片 15">
            <a:extLst>
              <a:ext uri="{FF2B5EF4-FFF2-40B4-BE49-F238E27FC236}">
                <a16:creationId xmlns:a16="http://schemas.microsoft.com/office/drawing/2014/main" id="{F9DC7F8B-2BCE-D2EE-CC7A-98B25DB84FAC}"/>
              </a:ext>
            </a:extLst>
          </p:cNvPr>
          <p:cNvPicPr>
            <a:picLocks noChangeAspect="1"/>
          </p:cNvPicPr>
          <p:nvPr/>
        </p:nvPicPr>
        <p:blipFill>
          <a:blip r:embed="rId3"/>
          <a:stretch>
            <a:fillRect/>
          </a:stretch>
        </p:blipFill>
        <p:spPr>
          <a:xfrm>
            <a:off x="585905" y="1095661"/>
            <a:ext cx="1876190" cy="2285714"/>
          </a:xfrm>
          <a:prstGeom prst="rect">
            <a:avLst/>
          </a:prstGeom>
        </p:spPr>
      </p:pic>
      <p:pic>
        <p:nvPicPr>
          <p:cNvPr id="18" name="图片 17">
            <a:extLst>
              <a:ext uri="{FF2B5EF4-FFF2-40B4-BE49-F238E27FC236}">
                <a16:creationId xmlns:a16="http://schemas.microsoft.com/office/drawing/2014/main" id="{C68BA541-4B7C-2A1E-161D-7AF846CB8CFB}"/>
              </a:ext>
            </a:extLst>
          </p:cNvPr>
          <p:cNvPicPr>
            <a:picLocks noChangeAspect="1"/>
          </p:cNvPicPr>
          <p:nvPr/>
        </p:nvPicPr>
        <p:blipFill>
          <a:blip r:embed="rId4"/>
          <a:stretch>
            <a:fillRect/>
          </a:stretch>
        </p:blipFill>
        <p:spPr>
          <a:xfrm>
            <a:off x="477819" y="3798174"/>
            <a:ext cx="3409524" cy="276190"/>
          </a:xfrm>
          <a:prstGeom prst="rect">
            <a:avLst/>
          </a:prstGeom>
        </p:spPr>
      </p:pic>
      <p:pic>
        <p:nvPicPr>
          <p:cNvPr id="19" name="图片 18">
            <a:extLst>
              <a:ext uri="{FF2B5EF4-FFF2-40B4-BE49-F238E27FC236}">
                <a16:creationId xmlns:a16="http://schemas.microsoft.com/office/drawing/2014/main" id="{1A3C59FA-3724-4737-C951-4548A28CC552}"/>
              </a:ext>
            </a:extLst>
          </p:cNvPr>
          <p:cNvPicPr>
            <a:picLocks noChangeAspect="1"/>
          </p:cNvPicPr>
          <p:nvPr/>
        </p:nvPicPr>
        <p:blipFill>
          <a:blip r:embed="rId5"/>
          <a:stretch>
            <a:fillRect/>
          </a:stretch>
        </p:blipFill>
        <p:spPr>
          <a:xfrm>
            <a:off x="6302534" y="977982"/>
            <a:ext cx="3571429" cy="647619"/>
          </a:xfrm>
          <a:prstGeom prst="rect">
            <a:avLst/>
          </a:prstGeom>
        </p:spPr>
      </p:pic>
      <p:pic>
        <p:nvPicPr>
          <p:cNvPr id="20" name="图片 19">
            <a:extLst>
              <a:ext uri="{FF2B5EF4-FFF2-40B4-BE49-F238E27FC236}">
                <a16:creationId xmlns:a16="http://schemas.microsoft.com/office/drawing/2014/main" id="{8B87D754-18BB-1D70-13ED-8905C0C7BD69}"/>
              </a:ext>
            </a:extLst>
          </p:cNvPr>
          <p:cNvPicPr>
            <a:picLocks noChangeAspect="1"/>
          </p:cNvPicPr>
          <p:nvPr/>
        </p:nvPicPr>
        <p:blipFill>
          <a:blip r:embed="rId6"/>
          <a:stretch>
            <a:fillRect/>
          </a:stretch>
        </p:blipFill>
        <p:spPr>
          <a:xfrm>
            <a:off x="6567710" y="1625601"/>
            <a:ext cx="4052716" cy="2925063"/>
          </a:xfrm>
          <a:prstGeom prst="rect">
            <a:avLst/>
          </a:prstGeom>
        </p:spPr>
      </p:pic>
      <p:sp>
        <p:nvSpPr>
          <p:cNvPr id="21" name="文本框 20">
            <a:extLst>
              <a:ext uri="{FF2B5EF4-FFF2-40B4-BE49-F238E27FC236}">
                <a16:creationId xmlns:a16="http://schemas.microsoft.com/office/drawing/2014/main" id="{41CACC07-42B0-6900-0FF6-4702553BAC7B}"/>
              </a:ext>
            </a:extLst>
          </p:cNvPr>
          <p:cNvSpPr txBox="1"/>
          <p:nvPr/>
        </p:nvSpPr>
        <p:spPr>
          <a:xfrm>
            <a:off x="6717144" y="145761"/>
            <a:ext cx="2913899" cy="46037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SILU</a:t>
            </a:r>
            <a:r>
              <a:rPr lang="zh-CN" altLang="en-US" sz="2400" b="1">
                <a:latin typeface="字制区喜脉体" panose="02000603000000000000" pitchFamily="2" charset="-122"/>
                <a:ea typeface="字制区喜脉体" panose="02000603000000000000" pitchFamily="2" charset="-122"/>
              </a:rPr>
              <a:t>算子</a:t>
            </a:r>
          </a:p>
        </p:txBody>
      </p:sp>
      <p:sp>
        <p:nvSpPr>
          <p:cNvPr id="22" name="文本框 21">
            <a:extLst>
              <a:ext uri="{FF2B5EF4-FFF2-40B4-BE49-F238E27FC236}">
                <a16:creationId xmlns:a16="http://schemas.microsoft.com/office/drawing/2014/main" id="{C346185E-1111-FEF8-664D-00D0DCFEB43E}"/>
              </a:ext>
            </a:extLst>
          </p:cNvPr>
          <p:cNvSpPr txBox="1"/>
          <p:nvPr/>
        </p:nvSpPr>
        <p:spPr>
          <a:xfrm>
            <a:off x="1304925" y="769263"/>
            <a:ext cx="61912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dst</a:t>
            </a:r>
            <a:endParaRPr lang="zh-CN" altLang="en-US">
              <a:latin typeface="字制区喜脉体" panose="02000603000000000000" pitchFamily="2" charset="-122"/>
              <a:ea typeface="字制区喜脉体" panose="02000603000000000000" pitchFamily="2" charset="-122"/>
            </a:endParaRPr>
          </a:p>
        </p:txBody>
      </p:sp>
      <p:sp>
        <p:nvSpPr>
          <p:cNvPr id="23" name="文本框 22">
            <a:extLst>
              <a:ext uri="{FF2B5EF4-FFF2-40B4-BE49-F238E27FC236}">
                <a16:creationId xmlns:a16="http://schemas.microsoft.com/office/drawing/2014/main" id="{0C4FD3CC-68BA-A027-7912-576039070888}"/>
              </a:ext>
            </a:extLst>
          </p:cNvPr>
          <p:cNvSpPr txBox="1"/>
          <p:nvPr/>
        </p:nvSpPr>
        <p:spPr>
          <a:xfrm>
            <a:off x="3577780" y="769263"/>
            <a:ext cx="61912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src</a:t>
            </a:r>
            <a:endParaRPr lang="zh-CN" altLang="en-US">
              <a:latin typeface="字制区喜脉体" panose="02000603000000000000" pitchFamily="2" charset="-122"/>
              <a:ea typeface="字制区喜脉体" panose="02000603000000000000" pitchFamily="2" charset="-122"/>
            </a:endParaRPr>
          </a:p>
        </p:txBody>
      </p:sp>
      <p:sp>
        <p:nvSpPr>
          <p:cNvPr id="25" name="文本框 24">
            <a:extLst>
              <a:ext uri="{FF2B5EF4-FFF2-40B4-BE49-F238E27FC236}">
                <a16:creationId xmlns:a16="http://schemas.microsoft.com/office/drawing/2014/main" id="{1A4F80C6-648E-C002-3989-20A8769CD60C}"/>
              </a:ext>
            </a:extLst>
          </p:cNvPr>
          <p:cNvSpPr txBox="1"/>
          <p:nvPr/>
        </p:nvSpPr>
        <p:spPr>
          <a:xfrm>
            <a:off x="7487918" y="4828951"/>
            <a:ext cx="2143125"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sym typeface="+mn-ea"/>
              </a:rPr>
              <a:t>[1,5,8192]→silu</a:t>
            </a:r>
            <a:endParaRPr lang="zh-CN" altLang="en-US"/>
          </a:p>
        </p:txBody>
      </p:sp>
    </p:spTree>
    <p:extLst>
      <p:ext uri="{BB962C8B-B14F-4D97-AF65-F5344CB8AC3E}">
        <p14:creationId xmlns:p14="http://schemas.microsoft.com/office/powerpoint/2010/main" val="25774700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AED5A-3E59-6CCE-A401-0E9155C86BEE}"/>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321BB3ED-0B70-CD5F-D3D5-E4449278B151}"/>
              </a:ext>
            </a:extLst>
          </p:cNvPr>
          <p:cNvSpPr txBox="1"/>
          <p:nvPr/>
        </p:nvSpPr>
        <p:spPr>
          <a:xfrm>
            <a:off x="1655617" y="3542145"/>
            <a:ext cx="9040092" cy="2460417"/>
          </a:xfrm>
          <a:prstGeom prst="rect">
            <a:avLst/>
          </a:prstGeom>
          <a:noFill/>
        </p:spPr>
        <p:txBody>
          <a:bodyPr wrap="square">
            <a:spAutoFit/>
          </a:bodyPr>
          <a:lstStyle/>
          <a:p>
            <a:pPr>
              <a:lnSpc>
                <a:spcPct val="150000"/>
              </a:lnSpc>
            </a:pPr>
            <a:r>
              <a:rPr lang="en-US" altLang="zh-CN" sz="5400">
                <a:latin typeface="字制区喜脉体" panose="02000603000000000000" pitchFamily="2" charset="-122"/>
                <a:ea typeface="字制区喜脉体" panose="02000603000000000000" pitchFamily="2" charset="-122"/>
              </a:rPr>
              <a:t>LLAMA.CPP</a:t>
            </a:r>
            <a:r>
              <a:rPr lang="zh-CN" altLang="en-US" sz="5400">
                <a:latin typeface="字制区喜脉体" panose="02000603000000000000" pitchFamily="2" charset="-122"/>
                <a:ea typeface="字制区喜脉体" panose="02000603000000000000" pitchFamily="2" charset="-122"/>
              </a:rPr>
              <a:t>源码逐行调试带读</a:t>
            </a:r>
            <a:endParaRPr lang="en-US" altLang="zh-CN" sz="5400">
              <a:latin typeface="字制区喜脉体" panose="02000603000000000000" pitchFamily="2" charset="-122"/>
              <a:ea typeface="字制区喜脉体" panose="02000603000000000000" pitchFamily="2" charset="-122"/>
            </a:endParaRPr>
          </a:p>
          <a:p>
            <a:pPr algn="ctr">
              <a:lnSpc>
                <a:spcPct val="150000"/>
              </a:lnSpc>
            </a:pPr>
            <a:r>
              <a:rPr lang="en-US" altLang="zh-CN" sz="5400">
                <a:latin typeface="字制区喜脉体" panose="02000603000000000000" pitchFamily="2" charset="-122"/>
                <a:ea typeface="字制区喜脉体" panose="02000603000000000000" pitchFamily="2" charset="-122"/>
              </a:rPr>
              <a:t>3. 8bit</a:t>
            </a:r>
            <a:r>
              <a:rPr lang="zh-CN" altLang="en-US" sz="5400">
                <a:latin typeface="字制区喜脉体" panose="02000603000000000000" pitchFamily="2" charset="-122"/>
                <a:ea typeface="字制区喜脉体" panose="02000603000000000000" pitchFamily="2" charset="-122"/>
              </a:rPr>
              <a:t>量化算子解析</a:t>
            </a:r>
          </a:p>
        </p:txBody>
      </p:sp>
      <p:pic>
        <p:nvPicPr>
          <p:cNvPr id="1026" name="Picture 2" descr="llama">
            <a:extLst>
              <a:ext uri="{FF2B5EF4-FFF2-40B4-BE49-F238E27FC236}">
                <a16:creationId xmlns:a16="http://schemas.microsoft.com/office/drawing/2014/main" id="{6021D28E-CA23-57A3-AB63-4183BBA49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690" y="745066"/>
            <a:ext cx="8640619" cy="288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585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5450" y="953770"/>
            <a:ext cx="406400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group: 92544 // 16 or 1 = 5784</a:t>
            </a:r>
          </a:p>
        </p:txBody>
      </p:sp>
      <p:sp>
        <p:nvSpPr>
          <p:cNvPr id="6" name="文本框 5"/>
          <p:cNvSpPr txBox="1"/>
          <p:nvPr/>
        </p:nvSpPr>
        <p:spPr>
          <a:xfrm>
            <a:off x="425450" y="1471295"/>
            <a:ext cx="768032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2176: 2048//32*34 = 2176</a:t>
            </a:r>
            <a:r>
              <a:rPr lang="zh-CN" altLang="en-US">
                <a:latin typeface="字制区喜脉体" panose="02000603000000000000" pitchFamily="2" charset="-122"/>
                <a:ea typeface="字制区喜脉体" panose="02000603000000000000" pitchFamily="2" charset="-122"/>
              </a:rPr>
              <a:t>最后的输出：</a:t>
            </a:r>
            <a:r>
              <a:rPr lang="en-US" altLang="zh-CN">
                <a:latin typeface="字制区喜脉体" panose="02000603000000000000" pitchFamily="2" charset="-122"/>
                <a:ea typeface="字制区喜脉体" panose="02000603000000000000" pitchFamily="2" charset="-122"/>
              </a:rPr>
              <a:t>92544 * 2176</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uint8</a:t>
            </a:r>
          </a:p>
        </p:txBody>
      </p:sp>
      <p:pic>
        <p:nvPicPr>
          <p:cNvPr id="7" name="图片 6"/>
          <p:cNvPicPr>
            <a:picLocks noChangeAspect="1"/>
          </p:cNvPicPr>
          <p:nvPr/>
        </p:nvPicPr>
        <p:blipFill>
          <a:blip r:embed="rId2"/>
          <a:stretch>
            <a:fillRect/>
          </a:stretch>
        </p:blipFill>
        <p:spPr>
          <a:xfrm>
            <a:off x="425450" y="1988820"/>
            <a:ext cx="5440680" cy="2080260"/>
          </a:xfrm>
          <a:prstGeom prst="rect">
            <a:avLst/>
          </a:prstGeom>
        </p:spPr>
      </p:pic>
      <p:pic>
        <p:nvPicPr>
          <p:cNvPr id="8" name="图片 7"/>
          <p:cNvPicPr>
            <a:picLocks noChangeAspect="1"/>
          </p:cNvPicPr>
          <p:nvPr/>
        </p:nvPicPr>
        <p:blipFill>
          <a:blip r:embed="rId3"/>
          <a:stretch>
            <a:fillRect/>
          </a:stretch>
        </p:blipFill>
        <p:spPr>
          <a:xfrm>
            <a:off x="2996565" y="3804920"/>
            <a:ext cx="1805940" cy="182880"/>
          </a:xfrm>
          <a:prstGeom prst="rect">
            <a:avLst/>
          </a:prstGeom>
        </p:spPr>
      </p:pic>
      <p:sp>
        <p:nvSpPr>
          <p:cNvPr id="10" name="文本框 9"/>
          <p:cNvSpPr txBox="1"/>
          <p:nvPr/>
        </p:nvSpPr>
        <p:spPr>
          <a:xfrm>
            <a:off x="425450" y="4284980"/>
            <a:ext cx="4666384"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每个组 </a:t>
            </a:r>
            <a:r>
              <a:rPr lang="en-US" altLang="zh-CN">
                <a:latin typeface="字制区喜脉体" panose="02000603000000000000" pitchFamily="2" charset="-122"/>
                <a:ea typeface="字制区喜脉体" panose="02000603000000000000" pitchFamily="2" charset="-122"/>
              </a:rPr>
              <a:t>16*2048 reshape </a:t>
            </a:r>
            <a:r>
              <a:rPr lang="zh-CN" altLang="en-US">
                <a:latin typeface="字制区喜脉体" panose="02000603000000000000" pitchFamily="2" charset="-122"/>
                <a:ea typeface="字制区喜脉体" panose="02000603000000000000" pitchFamily="2" charset="-122"/>
              </a:rPr>
              <a:t>成 </a:t>
            </a:r>
            <a:r>
              <a:rPr lang="en-US" altLang="zh-CN">
                <a:latin typeface="字制区喜脉体" panose="02000603000000000000" pitchFamily="2" charset="-122"/>
                <a:ea typeface="字制区喜脉体" panose="02000603000000000000" pitchFamily="2" charset="-122"/>
              </a:rPr>
              <a:t>1024 * 32 </a:t>
            </a:r>
            <a:endParaRPr lang="zh-CN" altLang="en-US">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9C88296B-CFD1-1A79-04E1-CA96DD44B1A5}"/>
              </a:ext>
            </a:extLst>
          </p:cNvPr>
          <p:cNvSpPr txBox="1"/>
          <p:nvPr/>
        </p:nvSpPr>
        <p:spPr>
          <a:xfrm>
            <a:off x="329184" y="283464"/>
            <a:ext cx="3163824" cy="461665"/>
          </a:xfrm>
          <a:prstGeom prst="rect">
            <a:avLst/>
          </a:prstGeom>
          <a:noFill/>
        </p:spPr>
        <p:txBody>
          <a:bodyPr wrap="square" rtlCol="0">
            <a:spAutoFit/>
          </a:bodyPr>
          <a:lstStyle/>
          <a:p>
            <a:r>
              <a:rPr lang="en-US" altLang="zh-CN" sz="2400">
                <a:latin typeface="字制区喜脉体" panose="02000603000000000000" pitchFamily="2" charset="-122"/>
                <a:ea typeface="字制区喜脉体" panose="02000603000000000000" pitchFamily="2" charset="-122"/>
              </a:rPr>
              <a:t>Pytorch</a:t>
            </a:r>
            <a:r>
              <a:rPr lang="zh-CN" altLang="en-US" sz="2400">
                <a:latin typeface="字制区喜脉体" panose="02000603000000000000" pitchFamily="2" charset="-122"/>
                <a:ea typeface="字制区喜脉体" panose="02000603000000000000" pitchFamily="2" charset="-122"/>
              </a:rPr>
              <a:t>端的量化部分</a:t>
            </a:r>
          </a:p>
        </p:txBody>
      </p:sp>
      <p:pic>
        <p:nvPicPr>
          <p:cNvPr id="20" name="图片 19">
            <a:extLst>
              <a:ext uri="{FF2B5EF4-FFF2-40B4-BE49-F238E27FC236}">
                <a16:creationId xmlns:a16="http://schemas.microsoft.com/office/drawing/2014/main" id="{C576274C-89A3-E0F3-4DD6-91A18BE4DD16}"/>
              </a:ext>
            </a:extLst>
          </p:cNvPr>
          <p:cNvPicPr>
            <a:picLocks noChangeAspect="1"/>
          </p:cNvPicPr>
          <p:nvPr/>
        </p:nvPicPr>
        <p:blipFill>
          <a:blip r:embed="rId4"/>
          <a:stretch>
            <a:fillRect/>
          </a:stretch>
        </p:blipFill>
        <p:spPr>
          <a:xfrm>
            <a:off x="6154718" y="3449641"/>
            <a:ext cx="5591622" cy="3158447"/>
          </a:xfrm>
          <a:prstGeom prst="rect">
            <a:avLst/>
          </a:prstGeom>
        </p:spPr>
      </p:pic>
      <p:cxnSp>
        <p:nvCxnSpPr>
          <p:cNvPr id="3" name="直接箭头连接符 2">
            <a:extLst>
              <a:ext uri="{FF2B5EF4-FFF2-40B4-BE49-F238E27FC236}">
                <a16:creationId xmlns:a16="http://schemas.microsoft.com/office/drawing/2014/main" id="{A6764401-9A0A-7AE1-7CD0-53C15C953C1D}"/>
              </a:ext>
            </a:extLst>
          </p:cNvPr>
          <p:cNvCxnSpPr>
            <a:cxnSpLocks/>
          </p:cNvCxnSpPr>
          <p:nvPr/>
        </p:nvCxnSpPr>
        <p:spPr>
          <a:xfrm>
            <a:off x="4563041" y="4466463"/>
            <a:ext cx="1591677" cy="0"/>
          </a:xfrm>
          <a:prstGeom prst="straightConnector1">
            <a:avLst/>
          </a:prstGeom>
          <a:ln w="38100">
            <a:tailEnd type="stealth"/>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3A2017A9-D52D-F252-737D-BC1208CBB1EE}"/>
              </a:ext>
            </a:extLst>
          </p:cNvPr>
          <p:cNvSpPr txBox="1"/>
          <p:nvPr/>
        </p:nvSpPr>
        <p:spPr>
          <a:xfrm>
            <a:off x="4942650" y="4100314"/>
            <a:ext cx="656483"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执行</a:t>
            </a:r>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2241423" y="1192172"/>
            <a:ext cx="1048385" cy="380682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4" name="文本框 3"/>
          <p:cNvSpPr txBox="1"/>
          <p:nvPr/>
        </p:nvSpPr>
        <p:spPr>
          <a:xfrm>
            <a:off x="2399538" y="916582"/>
            <a:ext cx="84582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2048</a:t>
            </a:r>
          </a:p>
        </p:txBody>
      </p:sp>
      <p:sp>
        <p:nvSpPr>
          <p:cNvPr id="8" name="文本框 7"/>
          <p:cNvSpPr txBox="1"/>
          <p:nvPr/>
        </p:nvSpPr>
        <p:spPr>
          <a:xfrm>
            <a:off x="1144143" y="3262272"/>
            <a:ext cx="90932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92544</a:t>
            </a:r>
          </a:p>
        </p:txBody>
      </p:sp>
      <p:sp>
        <p:nvSpPr>
          <p:cNvPr id="9" name="矩形 8"/>
          <p:cNvSpPr/>
          <p:nvPr>
            <p:custDataLst>
              <p:tags r:id="rId2"/>
            </p:custDataLst>
          </p:nvPr>
        </p:nvSpPr>
        <p:spPr>
          <a:xfrm>
            <a:off x="4459478" y="1223795"/>
            <a:ext cx="1048385" cy="3479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10" name="文本框 9"/>
          <p:cNvSpPr txBox="1"/>
          <p:nvPr/>
        </p:nvSpPr>
        <p:spPr>
          <a:xfrm>
            <a:off x="4072128" y="1284882"/>
            <a:ext cx="4718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16</a:t>
            </a:r>
          </a:p>
        </p:txBody>
      </p:sp>
      <p:sp>
        <p:nvSpPr>
          <p:cNvPr id="11" name="矩形 10"/>
          <p:cNvSpPr/>
          <p:nvPr>
            <p:custDataLst>
              <p:tags r:id="rId3"/>
            </p:custDataLst>
          </p:nvPr>
        </p:nvSpPr>
        <p:spPr>
          <a:xfrm>
            <a:off x="4459478" y="1227413"/>
            <a:ext cx="258445" cy="762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 b="1">
                <a:solidFill>
                  <a:schemeClr val="tx1"/>
                </a:solidFill>
                <a:latin typeface="字制区喜脉体" panose="02000603000000000000" pitchFamily="2" charset="-122"/>
                <a:ea typeface="字制区喜脉体" panose="02000603000000000000" pitchFamily="2" charset="-122"/>
              </a:rPr>
              <a:t>32</a:t>
            </a:r>
          </a:p>
        </p:txBody>
      </p:sp>
      <p:sp>
        <p:nvSpPr>
          <p:cNvPr id="2" name="文本框 1"/>
          <p:cNvSpPr txBox="1"/>
          <p:nvPr/>
        </p:nvSpPr>
        <p:spPr>
          <a:xfrm>
            <a:off x="4555363" y="921662"/>
            <a:ext cx="7867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2048</a:t>
            </a:r>
          </a:p>
        </p:txBody>
      </p:sp>
      <p:sp>
        <p:nvSpPr>
          <p:cNvPr id="3" name="文本框 2"/>
          <p:cNvSpPr txBox="1"/>
          <p:nvPr/>
        </p:nvSpPr>
        <p:spPr>
          <a:xfrm>
            <a:off x="4679822" y="1192172"/>
            <a:ext cx="471805" cy="184666"/>
          </a:xfrm>
          <a:prstGeom prst="rect">
            <a:avLst/>
          </a:prstGeom>
          <a:noFill/>
        </p:spPr>
        <p:txBody>
          <a:bodyPr wrap="square" rtlCol="0">
            <a:spAutoFit/>
          </a:bodyPr>
          <a:lstStyle/>
          <a:p>
            <a:r>
              <a:rPr lang="en-US" altLang="zh-CN" sz="600" b="1">
                <a:latin typeface="字制区喜脉体" panose="02000603000000000000" pitchFamily="2" charset="-122"/>
                <a:ea typeface="字制区喜脉体" panose="02000603000000000000" pitchFamily="2" charset="-122"/>
              </a:rPr>
              <a:t>x1024</a:t>
            </a:r>
          </a:p>
        </p:txBody>
      </p:sp>
      <p:sp>
        <p:nvSpPr>
          <p:cNvPr id="5" name="矩形 4"/>
          <p:cNvSpPr/>
          <p:nvPr>
            <p:custDataLst>
              <p:tags r:id="rId4"/>
            </p:custDataLst>
          </p:nvPr>
        </p:nvSpPr>
        <p:spPr>
          <a:xfrm>
            <a:off x="6038088" y="1208682"/>
            <a:ext cx="258445" cy="8147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6" name="文本框 5"/>
          <p:cNvSpPr txBox="1"/>
          <p:nvPr/>
        </p:nvSpPr>
        <p:spPr>
          <a:xfrm>
            <a:off x="5695188" y="1483637"/>
            <a:ext cx="473075"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1024</a:t>
            </a:r>
          </a:p>
        </p:txBody>
      </p:sp>
      <p:sp>
        <p:nvSpPr>
          <p:cNvPr id="7" name="文本框 6"/>
          <p:cNvSpPr txBox="1"/>
          <p:nvPr/>
        </p:nvSpPr>
        <p:spPr>
          <a:xfrm>
            <a:off x="5847588" y="921662"/>
            <a:ext cx="709295" cy="337185"/>
          </a:xfrm>
          <a:prstGeom prst="rect">
            <a:avLst/>
          </a:prstGeom>
          <a:noFill/>
        </p:spPr>
        <p:txBody>
          <a:bodyPr wrap="square" rtlCol="0" anchor="t">
            <a:spAutoFit/>
          </a:bodyPr>
          <a:lstStyle/>
          <a:p>
            <a:pPr algn="ctr"/>
            <a:r>
              <a:rPr lang="en-US" altLang="zh-CN" sz="1600" b="1">
                <a:latin typeface="字制区喜脉体" panose="02000603000000000000" pitchFamily="2" charset="-122"/>
                <a:ea typeface="字制区喜脉体" panose="02000603000000000000" pitchFamily="2" charset="-122"/>
                <a:sym typeface="+mn-ea"/>
              </a:rPr>
              <a:t>32</a:t>
            </a:r>
          </a:p>
        </p:txBody>
      </p:sp>
      <p:sp>
        <p:nvSpPr>
          <p:cNvPr id="12" name="矩形 11"/>
          <p:cNvSpPr/>
          <p:nvPr>
            <p:custDataLst>
              <p:tags r:id="rId5"/>
            </p:custDataLst>
          </p:nvPr>
        </p:nvSpPr>
        <p:spPr>
          <a:xfrm>
            <a:off x="7319518" y="1192172"/>
            <a:ext cx="76200" cy="81470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7268718" y="978177"/>
            <a:ext cx="227965"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1</a:t>
            </a:r>
          </a:p>
        </p:txBody>
      </p:sp>
      <p:sp>
        <p:nvSpPr>
          <p:cNvPr id="14" name="文本框 13"/>
          <p:cNvSpPr txBox="1"/>
          <p:nvPr/>
        </p:nvSpPr>
        <p:spPr>
          <a:xfrm>
            <a:off x="6296533" y="1467762"/>
            <a:ext cx="998855" cy="369332"/>
          </a:xfrm>
          <a:prstGeom prst="rect">
            <a:avLst/>
          </a:prstGeom>
          <a:noFill/>
        </p:spPr>
        <p:txBody>
          <a:bodyPr wrap="square" rtlCol="0">
            <a:spAutoFit/>
          </a:bodyPr>
          <a:lstStyle/>
          <a:p>
            <a:r>
              <a:rPr lang="en-US" altLang="zh-CN" sz="900" b="1">
                <a:latin typeface="字制区喜脉体" panose="02000603000000000000" pitchFamily="2" charset="-122"/>
                <a:ea typeface="字制区喜脉体" panose="02000603000000000000" pitchFamily="2" charset="-122"/>
              </a:rPr>
              <a:t>max (abs) / 127</a:t>
            </a:r>
          </a:p>
        </p:txBody>
      </p:sp>
      <p:sp>
        <p:nvSpPr>
          <p:cNvPr id="15" name="矩形 14"/>
          <p:cNvSpPr/>
          <p:nvPr>
            <p:custDataLst>
              <p:tags r:id="rId6"/>
            </p:custDataLst>
          </p:nvPr>
        </p:nvSpPr>
        <p:spPr>
          <a:xfrm>
            <a:off x="8132318" y="1192172"/>
            <a:ext cx="76200" cy="814705"/>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16" name="文本框 15"/>
          <p:cNvSpPr txBox="1"/>
          <p:nvPr/>
        </p:nvSpPr>
        <p:spPr>
          <a:xfrm>
            <a:off x="8056118" y="978177"/>
            <a:ext cx="227965"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1</a:t>
            </a:r>
          </a:p>
        </p:txBody>
      </p:sp>
      <p:sp>
        <p:nvSpPr>
          <p:cNvPr id="18" name="文本框 17"/>
          <p:cNvSpPr txBox="1"/>
          <p:nvPr/>
        </p:nvSpPr>
        <p:spPr>
          <a:xfrm>
            <a:off x="7652258" y="1423312"/>
            <a:ext cx="348615" cy="229870"/>
          </a:xfrm>
          <a:prstGeom prst="rect">
            <a:avLst/>
          </a:prstGeom>
          <a:noFill/>
        </p:spPr>
        <p:txBody>
          <a:bodyPr wrap="square" rtlCol="0">
            <a:spAutoFit/>
          </a:bodyPr>
          <a:lstStyle/>
          <a:p>
            <a:r>
              <a:rPr lang="en-US" altLang="zh-CN" sz="900" b="1">
                <a:latin typeface="字制区喜脉体" panose="02000603000000000000" pitchFamily="2" charset="-122"/>
                <a:ea typeface="字制区喜脉体" panose="02000603000000000000" pitchFamily="2" charset="-122"/>
              </a:rPr>
              <a:t>/1</a:t>
            </a:r>
          </a:p>
        </p:txBody>
      </p:sp>
      <p:sp>
        <p:nvSpPr>
          <p:cNvPr id="19" name="矩形 18"/>
          <p:cNvSpPr/>
          <p:nvPr>
            <p:custDataLst>
              <p:tags r:id="rId7"/>
            </p:custDataLst>
          </p:nvPr>
        </p:nvSpPr>
        <p:spPr>
          <a:xfrm>
            <a:off x="2241423" y="1192172"/>
            <a:ext cx="1048385" cy="347980"/>
          </a:xfrm>
          <a:prstGeom prst="rect">
            <a:avLst/>
          </a:prstGeom>
          <a:noFill/>
          <a:ln w="28575" cmpd="sng">
            <a:solidFill>
              <a:srgbClr val="FFFF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20" name="矩形 19"/>
          <p:cNvSpPr/>
          <p:nvPr>
            <p:custDataLst>
              <p:tags r:id="rId8"/>
            </p:custDataLst>
          </p:nvPr>
        </p:nvSpPr>
        <p:spPr>
          <a:xfrm>
            <a:off x="8621903" y="2372002"/>
            <a:ext cx="258445" cy="814705"/>
          </a:xfrm>
          <a:prstGeom prst="rect">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21" name="文本框 20"/>
          <p:cNvSpPr txBox="1"/>
          <p:nvPr/>
        </p:nvSpPr>
        <p:spPr>
          <a:xfrm>
            <a:off x="8279003" y="2646957"/>
            <a:ext cx="473075"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1024</a:t>
            </a:r>
          </a:p>
        </p:txBody>
      </p:sp>
      <p:cxnSp>
        <p:nvCxnSpPr>
          <p:cNvPr id="22" name="直接箭头连接符 21"/>
          <p:cNvCxnSpPr/>
          <p:nvPr/>
        </p:nvCxnSpPr>
        <p:spPr>
          <a:xfrm>
            <a:off x="6311964" y="2040088"/>
            <a:ext cx="2042160" cy="421005"/>
          </a:xfrm>
          <a:prstGeom prst="straightConnector1">
            <a:avLst/>
          </a:prstGeom>
          <a:ln w="22225">
            <a:tailEnd type="stealth"/>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8211693" y="1655278"/>
            <a:ext cx="281940" cy="720090"/>
          </a:xfrm>
          <a:prstGeom prst="straightConnector1">
            <a:avLst/>
          </a:prstGeom>
          <a:ln w="22225">
            <a:tailEnd type="stealth"/>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8186928" y="2229762"/>
            <a:ext cx="27305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t>
            </a:r>
          </a:p>
        </p:txBody>
      </p:sp>
      <p:sp>
        <p:nvSpPr>
          <p:cNvPr id="25" name="文本框 24"/>
          <p:cNvSpPr txBox="1"/>
          <p:nvPr/>
        </p:nvSpPr>
        <p:spPr>
          <a:xfrm>
            <a:off x="8880348" y="2765702"/>
            <a:ext cx="726440"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[-127~127]</a:t>
            </a:r>
          </a:p>
        </p:txBody>
      </p:sp>
      <p:sp>
        <p:nvSpPr>
          <p:cNvPr id="26" name="矩形 25"/>
          <p:cNvSpPr/>
          <p:nvPr>
            <p:custDataLst>
              <p:tags r:id="rId9"/>
            </p:custDataLst>
          </p:nvPr>
        </p:nvSpPr>
        <p:spPr>
          <a:xfrm>
            <a:off x="4085463" y="889912"/>
            <a:ext cx="5521325" cy="2372360"/>
          </a:xfrm>
          <a:prstGeom prst="rect">
            <a:avLst/>
          </a:prstGeom>
          <a:noFill/>
          <a:ln w="28575" cmpd="sng">
            <a:solidFill>
              <a:schemeClr val="accent3"/>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27" name="文本框 26"/>
          <p:cNvSpPr txBox="1"/>
          <p:nvPr/>
        </p:nvSpPr>
        <p:spPr>
          <a:xfrm>
            <a:off x="9676003" y="2979697"/>
            <a:ext cx="7105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FP32</a:t>
            </a:r>
          </a:p>
        </p:txBody>
      </p:sp>
      <p:cxnSp>
        <p:nvCxnSpPr>
          <p:cNvPr id="28" name="直接箭头连接符 27"/>
          <p:cNvCxnSpPr/>
          <p:nvPr/>
        </p:nvCxnSpPr>
        <p:spPr>
          <a:xfrm flipH="1">
            <a:off x="7354443" y="2084347"/>
            <a:ext cx="6350" cy="2018665"/>
          </a:xfrm>
          <a:prstGeom prst="straightConnector1">
            <a:avLst/>
          </a:prstGeom>
          <a:ln w="22225">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6642608" y="4138572"/>
            <a:ext cx="2231390" cy="369332"/>
          </a:xfrm>
          <a:prstGeom prst="rect">
            <a:avLst/>
          </a:prstGeom>
          <a:noFill/>
        </p:spPr>
        <p:txBody>
          <a:bodyPr wrap="square" rtlCol="0">
            <a:spAutoFit/>
          </a:bodyPr>
          <a:lstStyle/>
          <a:p>
            <a:r>
              <a:rPr lang="en-US" altLang="zh-CN" sz="900" b="1">
                <a:latin typeface="字制区喜脉体" panose="02000603000000000000" pitchFamily="2" charset="-122"/>
                <a:ea typeface="字制区喜脉体" panose="02000603000000000000" pitchFamily="2" charset="-122"/>
              </a:rPr>
              <a:t>d.astype(np.float16).view(np.uint8)</a:t>
            </a:r>
          </a:p>
          <a:p>
            <a:r>
              <a:rPr lang="en-US" altLang="zh-CN" sz="900" b="1">
                <a:latin typeface="字制区喜脉体" panose="02000603000000000000" pitchFamily="2" charset="-122"/>
                <a:ea typeface="字制区喜脉体" panose="02000603000000000000" pitchFamily="2" charset="-122"/>
              </a:rPr>
              <a:t>[1024, 2]</a:t>
            </a:r>
          </a:p>
        </p:txBody>
      </p:sp>
      <p:sp>
        <p:nvSpPr>
          <p:cNvPr id="31" name="文本框 30"/>
          <p:cNvSpPr txBox="1"/>
          <p:nvPr/>
        </p:nvSpPr>
        <p:spPr>
          <a:xfrm>
            <a:off x="8536813" y="2172612"/>
            <a:ext cx="43561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32</a:t>
            </a:r>
          </a:p>
        </p:txBody>
      </p:sp>
      <p:cxnSp>
        <p:nvCxnSpPr>
          <p:cNvPr id="32" name="直接箭头连接符 31"/>
          <p:cNvCxnSpPr/>
          <p:nvPr/>
        </p:nvCxnSpPr>
        <p:spPr>
          <a:xfrm flipH="1">
            <a:off x="8751443" y="3262272"/>
            <a:ext cx="6985" cy="1214755"/>
          </a:xfrm>
          <a:prstGeom prst="straightConnector1">
            <a:avLst/>
          </a:prstGeom>
          <a:ln w="22225">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7733538" y="4552592"/>
            <a:ext cx="2003425" cy="368300"/>
          </a:xfrm>
          <a:prstGeom prst="rect">
            <a:avLst/>
          </a:prstGeom>
          <a:noFill/>
        </p:spPr>
        <p:txBody>
          <a:bodyPr wrap="square" rtlCol="0">
            <a:spAutoFit/>
          </a:bodyPr>
          <a:lstStyle/>
          <a:p>
            <a:r>
              <a:rPr lang="en-US" altLang="zh-CN" sz="900" b="1">
                <a:latin typeface="字制区喜脉体" panose="02000603000000000000" pitchFamily="2" charset="-122"/>
                <a:ea typeface="字制区喜脉体" panose="02000603000000000000" pitchFamily="2" charset="-122"/>
              </a:rPr>
              <a:t>qs.astype(np.int8).view(np.uint8)</a:t>
            </a:r>
          </a:p>
          <a:p>
            <a:r>
              <a:rPr lang="en-US" altLang="zh-CN" sz="900" b="1">
                <a:latin typeface="字制区喜脉体" panose="02000603000000000000" pitchFamily="2" charset="-122"/>
                <a:ea typeface="字制区喜脉体" panose="02000603000000000000" pitchFamily="2" charset="-122"/>
              </a:rPr>
              <a:t>[1024, 32]</a:t>
            </a:r>
          </a:p>
        </p:txBody>
      </p:sp>
      <p:sp>
        <p:nvSpPr>
          <p:cNvPr id="34" name="矩形 33"/>
          <p:cNvSpPr/>
          <p:nvPr>
            <p:custDataLst>
              <p:tags r:id="rId10"/>
            </p:custDataLst>
          </p:nvPr>
        </p:nvSpPr>
        <p:spPr>
          <a:xfrm>
            <a:off x="6642608" y="4052847"/>
            <a:ext cx="3094355" cy="857250"/>
          </a:xfrm>
          <a:prstGeom prst="rect">
            <a:avLst/>
          </a:prstGeom>
          <a:noFill/>
          <a:ln w="28575" cmpd="sng">
            <a:solidFill>
              <a:schemeClr val="accent6"/>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35" name="文本框 34"/>
          <p:cNvSpPr txBox="1"/>
          <p:nvPr/>
        </p:nvSpPr>
        <p:spPr>
          <a:xfrm>
            <a:off x="9824593" y="4275097"/>
            <a:ext cx="711835"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concat</a:t>
            </a:r>
          </a:p>
        </p:txBody>
      </p:sp>
      <p:sp>
        <p:nvSpPr>
          <p:cNvPr id="36" name="文本框 35"/>
          <p:cNvSpPr txBox="1"/>
          <p:nvPr/>
        </p:nvSpPr>
        <p:spPr>
          <a:xfrm>
            <a:off x="10503408" y="4366537"/>
            <a:ext cx="727710" cy="229870"/>
          </a:xfrm>
          <a:prstGeom prst="rect">
            <a:avLst/>
          </a:prstGeom>
          <a:noFill/>
        </p:spPr>
        <p:txBody>
          <a:bodyPr wrap="square" rtlCol="0" anchor="t">
            <a:spAutoFit/>
          </a:bodyPr>
          <a:lstStyle/>
          <a:p>
            <a:r>
              <a:rPr lang="en-US" altLang="zh-CN" sz="900" b="1">
                <a:latin typeface="字制区喜脉体" panose="02000603000000000000" pitchFamily="2" charset="-122"/>
                <a:ea typeface="字制区喜脉体" panose="02000603000000000000" pitchFamily="2" charset="-122"/>
                <a:sym typeface="+mn-ea"/>
              </a:rPr>
              <a:t>[1024, 34]</a:t>
            </a:r>
          </a:p>
        </p:txBody>
      </p:sp>
      <p:sp>
        <p:nvSpPr>
          <p:cNvPr id="38" name="文本框 37">
            <a:extLst>
              <a:ext uri="{FF2B5EF4-FFF2-40B4-BE49-F238E27FC236}">
                <a16:creationId xmlns:a16="http://schemas.microsoft.com/office/drawing/2014/main" id="{EB87ECE6-C95B-5852-B138-86123132D43F}"/>
              </a:ext>
            </a:extLst>
          </p:cNvPr>
          <p:cNvSpPr txBox="1"/>
          <p:nvPr/>
        </p:nvSpPr>
        <p:spPr>
          <a:xfrm>
            <a:off x="329184" y="283464"/>
            <a:ext cx="3163824" cy="461665"/>
          </a:xfrm>
          <a:prstGeom prst="rect">
            <a:avLst/>
          </a:prstGeom>
          <a:noFill/>
        </p:spPr>
        <p:txBody>
          <a:bodyPr wrap="square" rtlCol="0">
            <a:spAutoFit/>
          </a:bodyPr>
          <a:lstStyle/>
          <a:p>
            <a:r>
              <a:rPr lang="en-US" altLang="zh-CN" sz="2400">
                <a:latin typeface="字制区喜脉体" panose="02000603000000000000" pitchFamily="2" charset="-122"/>
                <a:ea typeface="字制区喜脉体" panose="02000603000000000000" pitchFamily="2" charset="-122"/>
              </a:rPr>
              <a:t>Pytorch</a:t>
            </a:r>
            <a:r>
              <a:rPr lang="zh-CN" altLang="en-US" sz="2400">
                <a:latin typeface="字制区喜脉体" panose="02000603000000000000" pitchFamily="2" charset="-122"/>
                <a:ea typeface="字制区喜脉体" panose="02000603000000000000" pitchFamily="2" charset="-122"/>
              </a:rPr>
              <a:t>端的量化部分</a:t>
            </a:r>
          </a:p>
        </p:txBody>
      </p:sp>
      <p:cxnSp>
        <p:nvCxnSpPr>
          <p:cNvPr id="39" name="直接箭头连接符 38">
            <a:extLst>
              <a:ext uri="{FF2B5EF4-FFF2-40B4-BE49-F238E27FC236}">
                <a16:creationId xmlns:a16="http://schemas.microsoft.com/office/drawing/2014/main" id="{1DFE7C48-3D17-D67C-52F9-E64D83A487A8}"/>
              </a:ext>
            </a:extLst>
          </p:cNvPr>
          <p:cNvCxnSpPr>
            <a:cxnSpLocks/>
            <a:stCxn id="34" idx="3"/>
            <a:endCxn id="36" idx="1"/>
          </p:cNvCxnSpPr>
          <p:nvPr/>
        </p:nvCxnSpPr>
        <p:spPr>
          <a:xfrm>
            <a:off x="9736963" y="4481472"/>
            <a:ext cx="766445" cy="0"/>
          </a:xfrm>
          <a:prstGeom prst="straightConnector1">
            <a:avLst/>
          </a:prstGeom>
          <a:ln w="22225">
            <a:tailEnd type="stealth"/>
          </a:ln>
        </p:spPr>
        <p:style>
          <a:lnRef idx="2">
            <a:schemeClr val="accent1"/>
          </a:lnRef>
          <a:fillRef idx="0">
            <a:srgbClr val="FFFFFF"/>
          </a:fillRef>
          <a:effectRef idx="0">
            <a:srgbClr val="FFFFFF"/>
          </a:effectRef>
          <a:fontRef idx="minor">
            <a:schemeClr val="tx1"/>
          </a:fontRef>
        </p:style>
      </p:cxnSp>
      <p:sp>
        <p:nvSpPr>
          <p:cNvPr id="44" name="矩形 43">
            <a:extLst>
              <a:ext uri="{FF2B5EF4-FFF2-40B4-BE49-F238E27FC236}">
                <a16:creationId xmlns:a16="http://schemas.microsoft.com/office/drawing/2014/main" id="{6C2BB774-C19F-ACCA-023C-7EBBC68C869A}"/>
              </a:ext>
            </a:extLst>
          </p:cNvPr>
          <p:cNvSpPr/>
          <p:nvPr>
            <p:custDataLst>
              <p:tags r:id="rId11"/>
            </p:custDataLst>
          </p:nvPr>
        </p:nvSpPr>
        <p:spPr>
          <a:xfrm>
            <a:off x="2304920" y="5860775"/>
            <a:ext cx="570069" cy="10519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45" name="文本框 44">
            <a:extLst>
              <a:ext uri="{FF2B5EF4-FFF2-40B4-BE49-F238E27FC236}">
                <a16:creationId xmlns:a16="http://schemas.microsoft.com/office/drawing/2014/main" id="{CC2C5418-13EF-9656-D140-E5D4B8236A9B}"/>
              </a:ext>
            </a:extLst>
          </p:cNvPr>
          <p:cNvSpPr txBox="1"/>
          <p:nvPr/>
        </p:nvSpPr>
        <p:spPr>
          <a:xfrm>
            <a:off x="2235306" y="5573118"/>
            <a:ext cx="709295" cy="337185"/>
          </a:xfrm>
          <a:prstGeom prst="rect">
            <a:avLst/>
          </a:prstGeom>
          <a:noFill/>
        </p:spPr>
        <p:txBody>
          <a:bodyPr wrap="square" rtlCol="0" anchor="t">
            <a:spAutoFit/>
          </a:bodyPr>
          <a:lstStyle/>
          <a:p>
            <a:pPr algn="ctr"/>
            <a:r>
              <a:rPr lang="en-US" altLang="zh-CN" sz="1600" b="1">
                <a:latin typeface="字制区喜脉体" panose="02000603000000000000" pitchFamily="2" charset="-122"/>
                <a:ea typeface="字制区喜脉体" panose="02000603000000000000" pitchFamily="2" charset="-122"/>
                <a:sym typeface="+mn-ea"/>
              </a:rPr>
              <a:t>32</a:t>
            </a:r>
          </a:p>
        </p:txBody>
      </p:sp>
      <p:sp>
        <p:nvSpPr>
          <p:cNvPr id="46" name="文本框 45">
            <a:extLst>
              <a:ext uri="{FF2B5EF4-FFF2-40B4-BE49-F238E27FC236}">
                <a16:creationId xmlns:a16="http://schemas.microsoft.com/office/drawing/2014/main" id="{5C42D21E-6838-C0AA-85E2-201F9E3BA6D0}"/>
              </a:ext>
            </a:extLst>
          </p:cNvPr>
          <p:cNvSpPr txBox="1"/>
          <p:nvPr/>
        </p:nvSpPr>
        <p:spPr>
          <a:xfrm>
            <a:off x="2055443" y="5803306"/>
            <a:ext cx="227965"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1</a:t>
            </a:r>
          </a:p>
        </p:txBody>
      </p:sp>
      <p:sp>
        <p:nvSpPr>
          <p:cNvPr id="47" name="文本框 46">
            <a:extLst>
              <a:ext uri="{FF2B5EF4-FFF2-40B4-BE49-F238E27FC236}">
                <a16:creationId xmlns:a16="http://schemas.microsoft.com/office/drawing/2014/main" id="{CBEBECDB-233F-BC70-CFAD-50D773A01B4E}"/>
              </a:ext>
            </a:extLst>
          </p:cNvPr>
          <p:cNvSpPr txBox="1"/>
          <p:nvPr/>
        </p:nvSpPr>
        <p:spPr>
          <a:xfrm>
            <a:off x="2992306" y="5749554"/>
            <a:ext cx="998855" cy="369332"/>
          </a:xfrm>
          <a:prstGeom prst="rect">
            <a:avLst/>
          </a:prstGeom>
          <a:noFill/>
        </p:spPr>
        <p:txBody>
          <a:bodyPr wrap="square" rtlCol="0">
            <a:spAutoFit/>
          </a:bodyPr>
          <a:lstStyle/>
          <a:p>
            <a:r>
              <a:rPr lang="en-US" altLang="zh-CN" sz="900" b="1">
                <a:latin typeface="字制区喜脉体" panose="02000603000000000000" pitchFamily="2" charset="-122"/>
                <a:ea typeface="字制区喜脉体" panose="02000603000000000000" pitchFamily="2" charset="-122"/>
              </a:rPr>
              <a:t>abs(max) / 127</a:t>
            </a:r>
          </a:p>
        </p:txBody>
      </p:sp>
      <p:sp>
        <p:nvSpPr>
          <p:cNvPr id="48" name="矩形 47">
            <a:extLst>
              <a:ext uri="{FF2B5EF4-FFF2-40B4-BE49-F238E27FC236}">
                <a16:creationId xmlns:a16="http://schemas.microsoft.com/office/drawing/2014/main" id="{22A864CE-5321-A7B4-05B5-34C5B80672D2}"/>
              </a:ext>
            </a:extLst>
          </p:cNvPr>
          <p:cNvSpPr/>
          <p:nvPr>
            <p:custDataLst>
              <p:tags r:id="rId12"/>
            </p:custDataLst>
          </p:nvPr>
        </p:nvSpPr>
        <p:spPr>
          <a:xfrm>
            <a:off x="3889752" y="5858017"/>
            <a:ext cx="73787" cy="104572"/>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49" name="文本框 48">
            <a:extLst>
              <a:ext uri="{FF2B5EF4-FFF2-40B4-BE49-F238E27FC236}">
                <a16:creationId xmlns:a16="http://schemas.microsoft.com/office/drawing/2014/main" id="{197DB909-37A9-C1E2-46E9-61DBDA0C7A87}"/>
              </a:ext>
            </a:extLst>
          </p:cNvPr>
          <p:cNvSpPr txBox="1"/>
          <p:nvPr/>
        </p:nvSpPr>
        <p:spPr>
          <a:xfrm>
            <a:off x="4158485" y="5819285"/>
            <a:ext cx="348615" cy="229870"/>
          </a:xfrm>
          <a:prstGeom prst="rect">
            <a:avLst/>
          </a:prstGeom>
          <a:noFill/>
        </p:spPr>
        <p:txBody>
          <a:bodyPr wrap="square" rtlCol="0">
            <a:spAutoFit/>
          </a:bodyPr>
          <a:lstStyle/>
          <a:p>
            <a:r>
              <a:rPr lang="en-US" altLang="zh-CN" sz="900" b="1">
                <a:latin typeface="字制区喜脉体" panose="02000603000000000000" pitchFamily="2" charset="-122"/>
                <a:ea typeface="字制区喜脉体" panose="02000603000000000000" pitchFamily="2" charset="-122"/>
              </a:rPr>
              <a:t>/1</a:t>
            </a:r>
          </a:p>
        </p:txBody>
      </p:sp>
      <p:sp>
        <p:nvSpPr>
          <p:cNvPr id="50" name="矩形 49">
            <a:extLst>
              <a:ext uri="{FF2B5EF4-FFF2-40B4-BE49-F238E27FC236}">
                <a16:creationId xmlns:a16="http://schemas.microsoft.com/office/drawing/2014/main" id="{3D5D5F7B-808E-6D32-4070-C8118D2B753D}"/>
              </a:ext>
            </a:extLst>
          </p:cNvPr>
          <p:cNvSpPr/>
          <p:nvPr>
            <p:custDataLst>
              <p:tags r:id="rId13"/>
            </p:custDataLst>
          </p:nvPr>
        </p:nvSpPr>
        <p:spPr>
          <a:xfrm>
            <a:off x="4705537" y="5858018"/>
            <a:ext cx="66644" cy="104572"/>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51" name="矩形 50">
            <a:extLst>
              <a:ext uri="{FF2B5EF4-FFF2-40B4-BE49-F238E27FC236}">
                <a16:creationId xmlns:a16="http://schemas.microsoft.com/office/drawing/2014/main" id="{B060CDE7-BB49-C583-9E9F-B66A0DCFD0E7}"/>
              </a:ext>
            </a:extLst>
          </p:cNvPr>
          <p:cNvSpPr/>
          <p:nvPr>
            <p:custDataLst>
              <p:tags r:id="rId14"/>
            </p:custDataLst>
          </p:nvPr>
        </p:nvSpPr>
        <p:spPr>
          <a:xfrm>
            <a:off x="4272356" y="6393103"/>
            <a:ext cx="570069" cy="105195"/>
          </a:xfrm>
          <a:prstGeom prst="rect">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cxnSp>
        <p:nvCxnSpPr>
          <p:cNvPr id="52" name="直接箭头连接符 51">
            <a:extLst>
              <a:ext uri="{FF2B5EF4-FFF2-40B4-BE49-F238E27FC236}">
                <a16:creationId xmlns:a16="http://schemas.microsoft.com/office/drawing/2014/main" id="{16986FFC-DDAF-14CB-42BB-9714DC563DA5}"/>
              </a:ext>
            </a:extLst>
          </p:cNvPr>
          <p:cNvCxnSpPr>
            <a:cxnSpLocks/>
          </p:cNvCxnSpPr>
          <p:nvPr/>
        </p:nvCxnSpPr>
        <p:spPr>
          <a:xfrm>
            <a:off x="4735840" y="6017301"/>
            <a:ext cx="0" cy="326467"/>
          </a:xfrm>
          <a:prstGeom prst="straightConnector1">
            <a:avLst/>
          </a:prstGeom>
          <a:ln w="22225">
            <a:tailEnd type="stealth"/>
          </a:ln>
        </p:spPr>
        <p:style>
          <a:lnRef idx="2">
            <a:schemeClr val="accent1"/>
          </a:lnRef>
          <a:fillRef idx="0">
            <a:srgbClr val="FFFFFF"/>
          </a:fillRef>
          <a:effectRef idx="0">
            <a:srgbClr val="FFFFFF"/>
          </a:effectRef>
          <a:fontRef idx="minor">
            <a:schemeClr val="tx1"/>
          </a:fontRef>
        </p:style>
      </p:cxnSp>
      <p:cxnSp>
        <p:nvCxnSpPr>
          <p:cNvPr id="54" name="直接箭头连接符 53">
            <a:extLst>
              <a:ext uri="{FF2B5EF4-FFF2-40B4-BE49-F238E27FC236}">
                <a16:creationId xmlns:a16="http://schemas.microsoft.com/office/drawing/2014/main" id="{F8D31C37-C793-23E9-DEF6-254DD4AB986B}"/>
              </a:ext>
            </a:extLst>
          </p:cNvPr>
          <p:cNvCxnSpPr>
            <a:cxnSpLocks/>
          </p:cNvCxnSpPr>
          <p:nvPr/>
        </p:nvCxnSpPr>
        <p:spPr>
          <a:xfrm>
            <a:off x="2595043" y="6017301"/>
            <a:ext cx="2018620" cy="296847"/>
          </a:xfrm>
          <a:prstGeom prst="straightConnector1">
            <a:avLst/>
          </a:prstGeom>
          <a:ln w="22225">
            <a:tailEnd type="stealth"/>
          </a:ln>
        </p:spPr>
        <p:style>
          <a:lnRef idx="2">
            <a:schemeClr val="accent1"/>
          </a:lnRef>
          <a:fillRef idx="0">
            <a:srgbClr val="FFFFFF"/>
          </a:fillRef>
          <a:effectRef idx="0">
            <a:srgbClr val="FFFFFF"/>
          </a:effectRef>
          <a:fontRef idx="minor">
            <a:schemeClr val="tx1"/>
          </a:fontRef>
        </p:style>
      </p:cxnSp>
      <p:sp>
        <p:nvSpPr>
          <p:cNvPr id="56" name="文本框 55">
            <a:extLst>
              <a:ext uri="{FF2B5EF4-FFF2-40B4-BE49-F238E27FC236}">
                <a16:creationId xmlns:a16="http://schemas.microsoft.com/office/drawing/2014/main" id="{A16CD02A-F816-8FA1-41EF-E5F95265C1F6}"/>
              </a:ext>
            </a:extLst>
          </p:cNvPr>
          <p:cNvSpPr txBox="1"/>
          <p:nvPr/>
        </p:nvSpPr>
        <p:spPr>
          <a:xfrm>
            <a:off x="4477138" y="6129998"/>
            <a:ext cx="27305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t>
            </a: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AE73168-D2A0-9C31-DB9E-CCE73EDF1523}"/>
                  </a:ext>
                </a:extLst>
              </p:cNvPr>
              <p:cNvSpPr txBox="1"/>
              <p:nvPr/>
            </p:nvSpPr>
            <p:spPr>
              <a:xfrm>
                <a:off x="5289666" y="5534495"/>
                <a:ext cx="1775551"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𝑎𝑏𝑠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um>
                        <m:den>
                          <m:r>
                            <a:rPr lang="en-US" altLang="zh-CN" i="1" smtClean="0">
                              <a:latin typeface="Cambria Math" panose="02040503050406030204" pitchFamily="18" charset="0"/>
                            </a:rPr>
                            <m:t>127</m:t>
                          </m:r>
                        </m:den>
                      </m:f>
                    </m:oMath>
                  </m:oMathPara>
                </a14:m>
                <a:endParaRPr lang="zh-CN" altLang="en-US"/>
              </a:p>
            </p:txBody>
          </p:sp>
        </mc:Choice>
        <mc:Fallback xmlns="">
          <p:sp>
            <p:nvSpPr>
              <p:cNvPr id="59" name="文本框 58">
                <a:extLst>
                  <a:ext uri="{FF2B5EF4-FFF2-40B4-BE49-F238E27FC236}">
                    <a16:creationId xmlns:a16="http://schemas.microsoft.com/office/drawing/2014/main" id="{8AE73168-D2A0-9C31-DB9E-CCE73EDF1523}"/>
                  </a:ext>
                </a:extLst>
              </p:cNvPr>
              <p:cNvSpPr txBox="1">
                <a:spLocks noRot="1" noChangeAspect="1" noMove="1" noResize="1" noEditPoints="1" noAdjustHandles="1" noChangeArrowheads="1" noChangeShapeType="1" noTextEdit="1"/>
              </p:cNvSpPr>
              <p:nvPr/>
            </p:nvSpPr>
            <p:spPr>
              <a:xfrm>
                <a:off x="5289666" y="5534495"/>
                <a:ext cx="1775551" cy="53751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B07DD38F-8FB4-343F-6194-5C77355C51B2}"/>
                  </a:ext>
                </a:extLst>
              </p:cNvPr>
              <p:cNvSpPr txBox="1"/>
              <p:nvPr/>
            </p:nvSpPr>
            <p:spPr>
              <a:xfrm>
                <a:off x="5296508" y="6219309"/>
                <a:ext cx="1198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∗1/</m:t>
                      </m:r>
                      <m:r>
                        <a:rPr lang="en-US" altLang="zh-CN" b="0" i="1" smtClean="0">
                          <a:latin typeface="Cambria Math" panose="02040503050406030204" pitchFamily="18" charset="0"/>
                        </a:rPr>
                        <m:t>𝑠</m:t>
                      </m:r>
                    </m:oMath>
                  </m:oMathPara>
                </a14:m>
                <a:endParaRPr lang="zh-CN" altLang="en-US"/>
              </a:p>
            </p:txBody>
          </p:sp>
        </mc:Choice>
        <mc:Fallback xmlns="">
          <p:sp>
            <p:nvSpPr>
              <p:cNvPr id="60" name="文本框 59">
                <a:extLst>
                  <a:ext uri="{FF2B5EF4-FFF2-40B4-BE49-F238E27FC236}">
                    <a16:creationId xmlns:a16="http://schemas.microsoft.com/office/drawing/2014/main" id="{B07DD38F-8FB4-343F-6194-5C77355C51B2}"/>
                  </a:ext>
                </a:extLst>
              </p:cNvPr>
              <p:cNvSpPr txBox="1">
                <a:spLocks noRot="1" noChangeAspect="1" noMove="1" noResize="1" noEditPoints="1" noAdjustHandles="1" noChangeArrowheads="1" noChangeShapeType="1" noTextEdit="1"/>
              </p:cNvSpPr>
              <p:nvPr/>
            </p:nvSpPr>
            <p:spPr>
              <a:xfrm>
                <a:off x="5296508" y="6219309"/>
                <a:ext cx="1198277" cy="276999"/>
              </a:xfrm>
              <a:prstGeom prst="rect">
                <a:avLst/>
              </a:prstGeom>
              <a:blipFill>
                <a:blip r:embed="rId17"/>
                <a:stretch>
                  <a:fillRect l="-4082" t="-2174" r="-2551"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2B23C379-1461-E76E-3E33-5A683ACD52C9}"/>
                  </a:ext>
                </a:extLst>
              </p:cNvPr>
              <p:cNvSpPr txBox="1"/>
              <p:nvPr/>
            </p:nvSpPr>
            <p:spPr>
              <a:xfrm>
                <a:off x="6921405" y="6205268"/>
                <a:ext cx="956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oMath>
                  </m:oMathPara>
                </a14:m>
                <a:endParaRPr lang="zh-CN" altLang="en-US"/>
              </a:p>
            </p:txBody>
          </p:sp>
        </mc:Choice>
        <mc:Fallback xmlns="">
          <p:sp>
            <p:nvSpPr>
              <p:cNvPr id="30" name="文本框 29">
                <a:extLst>
                  <a:ext uri="{FF2B5EF4-FFF2-40B4-BE49-F238E27FC236}">
                    <a16:creationId xmlns:a16="http://schemas.microsoft.com/office/drawing/2014/main" id="{2B23C379-1461-E76E-3E33-5A683ACD52C9}"/>
                  </a:ext>
                </a:extLst>
              </p:cNvPr>
              <p:cNvSpPr txBox="1">
                <a:spLocks noRot="1" noChangeAspect="1" noMove="1" noResize="1" noEditPoints="1" noAdjustHandles="1" noChangeArrowheads="1" noChangeShapeType="1" noTextEdit="1"/>
              </p:cNvSpPr>
              <p:nvPr/>
            </p:nvSpPr>
            <p:spPr>
              <a:xfrm>
                <a:off x="6921405" y="6205268"/>
                <a:ext cx="956224" cy="276999"/>
              </a:xfrm>
              <a:prstGeom prst="rect">
                <a:avLst/>
              </a:prstGeom>
              <a:blipFill>
                <a:blip r:embed="rId18"/>
                <a:stretch>
                  <a:fillRect l="-7643" t="-2222" r="-2548" b="-35556"/>
                </a:stretch>
              </a:blipFill>
            </p:spPr>
            <p:txBody>
              <a:bodyPr/>
              <a:lstStyle/>
              <a:p>
                <a:r>
                  <a:rPr lang="zh-CN" altLang="en-US">
                    <a:noFill/>
                  </a:rPr>
                  <a:t> </a:t>
                </a:r>
              </a:p>
            </p:txBody>
          </p:sp>
        </mc:Fallback>
      </mc:AlternateContent>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9"/>
          <a:stretch>
            <a:fillRect/>
          </a:stretch>
        </p:blipFill>
        <p:spPr>
          <a:xfrm>
            <a:off x="601218" y="2096262"/>
            <a:ext cx="2232660" cy="2034540"/>
          </a:xfrm>
          <a:prstGeom prst="rect">
            <a:avLst/>
          </a:prstGeom>
        </p:spPr>
      </p:pic>
      <p:pic>
        <p:nvPicPr>
          <p:cNvPr id="6" name="图片 5"/>
          <p:cNvPicPr>
            <a:picLocks noChangeAspect="1"/>
          </p:cNvPicPr>
          <p:nvPr/>
        </p:nvPicPr>
        <p:blipFill>
          <a:blip r:embed="rId10"/>
          <a:stretch>
            <a:fillRect/>
          </a:stretch>
        </p:blipFill>
        <p:spPr>
          <a:xfrm>
            <a:off x="3081528" y="1319022"/>
            <a:ext cx="2209800" cy="2080260"/>
          </a:xfrm>
          <a:prstGeom prst="rect">
            <a:avLst/>
          </a:prstGeom>
        </p:spPr>
      </p:pic>
      <p:pic>
        <p:nvPicPr>
          <p:cNvPr id="7" name="图片 6"/>
          <p:cNvPicPr>
            <a:picLocks noChangeAspect="1"/>
          </p:cNvPicPr>
          <p:nvPr/>
        </p:nvPicPr>
        <p:blipFill>
          <a:blip r:embed="rId11"/>
          <a:stretch>
            <a:fillRect/>
          </a:stretch>
        </p:blipFill>
        <p:spPr>
          <a:xfrm>
            <a:off x="3081528" y="3559302"/>
            <a:ext cx="2118360" cy="2049780"/>
          </a:xfrm>
          <a:prstGeom prst="rect">
            <a:avLst/>
          </a:prstGeom>
        </p:spPr>
      </p:pic>
      <p:sp>
        <p:nvSpPr>
          <p:cNvPr id="3" name="文本框 2">
            <a:extLst>
              <a:ext uri="{FF2B5EF4-FFF2-40B4-BE49-F238E27FC236}">
                <a16:creationId xmlns:a16="http://schemas.microsoft.com/office/drawing/2014/main" id="{2A201EE0-32CE-D2C2-8676-6A8AFC25B780}"/>
              </a:ext>
            </a:extLst>
          </p:cNvPr>
          <p:cNvSpPr txBox="1"/>
          <p:nvPr/>
        </p:nvSpPr>
        <p:spPr>
          <a:xfrm>
            <a:off x="329184" y="283464"/>
            <a:ext cx="3163824" cy="461665"/>
          </a:xfrm>
          <a:prstGeom prst="rect">
            <a:avLst/>
          </a:prstGeom>
          <a:noFill/>
        </p:spPr>
        <p:txBody>
          <a:bodyPr wrap="square" rtlCol="0">
            <a:spAutoFit/>
          </a:bodyPr>
          <a:lstStyle/>
          <a:p>
            <a:r>
              <a:rPr lang="en-US" altLang="zh-CN" sz="2400">
                <a:latin typeface="字制区喜脉体" panose="02000603000000000000" pitchFamily="2" charset="-122"/>
                <a:ea typeface="字制区喜脉体" panose="02000603000000000000" pitchFamily="2" charset="-122"/>
              </a:rPr>
              <a:t>GET_ROWS</a:t>
            </a:r>
            <a:r>
              <a:rPr lang="zh-CN" altLang="en-US" sz="2400">
                <a:latin typeface="字制区喜脉体" panose="02000603000000000000" pitchFamily="2" charset="-122"/>
                <a:ea typeface="字制区喜脉体" panose="02000603000000000000" pitchFamily="2" charset="-122"/>
              </a:rPr>
              <a:t>算子</a:t>
            </a:r>
          </a:p>
        </p:txBody>
      </p:sp>
      <p:sp>
        <p:nvSpPr>
          <p:cNvPr id="8" name="矩形 7">
            <a:extLst>
              <a:ext uri="{FF2B5EF4-FFF2-40B4-BE49-F238E27FC236}">
                <a16:creationId xmlns:a16="http://schemas.microsoft.com/office/drawing/2014/main" id="{F544D8AA-DB3D-4B14-CB05-E6CF430ED8E6}"/>
              </a:ext>
            </a:extLst>
          </p:cNvPr>
          <p:cNvSpPr/>
          <p:nvPr>
            <p:custDataLst>
              <p:tags r:id="rId1"/>
            </p:custDataLst>
          </p:nvPr>
        </p:nvSpPr>
        <p:spPr>
          <a:xfrm>
            <a:off x="3198495" y="1502560"/>
            <a:ext cx="1767205" cy="230990"/>
          </a:xfrm>
          <a:prstGeom prst="rect">
            <a:avLst/>
          </a:prstGeom>
          <a:noFill/>
          <a:ln w="28575" cmpd="sng">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9" name="矩形 8">
            <a:extLst>
              <a:ext uri="{FF2B5EF4-FFF2-40B4-BE49-F238E27FC236}">
                <a16:creationId xmlns:a16="http://schemas.microsoft.com/office/drawing/2014/main" id="{8D613B9C-053F-9EF0-757A-1EB9CE15374B}"/>
              </a:ext>
            </a:extLst>
          </p:cNvPr>
          <p:cNvSpPr/>
          <p:nvPr>
            <p:custDataLst>
              <p:tags r:id="rId2"/>
            </p:custDataLst>
          </p:nvPr>
        </p:nvSpPr>
        <p:spPr>
          <a:xfrm>
            <a:off x="737004" y="2294500"/>
            <a:ext cx="1767205" cy="230990"/>
          </a:xfrm>
          <a:prstGeom prst="rect">
            <a:avLst/>
          </a:prstGeom>
          <a:noFill/>
          <a:ln w="28575" cmpd="sng">
            <a:solidFill>
              <a:srgbClr val="FF0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pic>
        <p:nvPicPr>
          <p:cNvPr id="10" name="图片 9">
            <a:extLst>
              <a:ext uri="{FF2B5EF4-FFF2-40B4-BE49-F238E27FC236}">
                <a16:creationId xmlns:a16="http://schemas.microsoft.com/office/drawing/2014/main" id="{F6C39F20-0D60-A2BB-ABBC-3985744A00BF}"/>
              </a:ext>
            </a:extLst>
          </p:cNvPr>
          <p:cNvPicPr>
            <a:picLocks noChangeAspect="1"/>
          </p:cNvPicPr>
          <p:nvPr/>
        </p:nvPicPr>
        <p:blipFill>
          <a:blip r:embed="rId12"/>
          <a:stretch>
            <a:fillRect/>
          </a:stretch>
        </p:blipFill>
        <p:spPr>
          <a:xfrm>
            <a:off x="5844062" y="1146345"/>
            <a:ext cx="5203383" cy="2116445"/>
          </a:xfrm>
          <a:prstGeom prst="rect">
            <a:avLst/>
          </a:prstGeom>
        </p:spPr>
      </p:pic>
      <p:sp>
        <p:nvSpPr>
          <p:cNvPr id="11" name="文本框 10">
            <a:extLst>
              <a:ext uri="{FF2B5EF4-FFF2-40B4-BE49-F238E27FC236}">
                <a16:creationId xmlns:a16="http://schemas.microsoft.com/office/drawing/2014/main" id="{1986EFEA-AED0-EE6A-7716-8BB242746338}"/>
              </a:ext>
            </a:extLst>
          </p:cNvPr>
          <p:cNvSpPr txBox="1"/>
          <p:nvPr/>
        </p:nvSpPr>
        <p:spPr>
          <a:xfrm>
            <a:off x="8445753" y="2604126"/>
            <a:ext cx="2489725" cy="645160"/>
          </a:xfrm>
          <a:prstGeom prst="rect">
            <a:avLst/>
          </a:prstGeom>
          <a:noFill/>
        </p:spPr>
        <p:txBody>
          <a:bodyPr wrap="square" rtlCol="0">
            <a:spAutoFit/>
          </a:bodyPr>
          <a:lstStyle/>
          <a:p>
            <a:r>
              <a:rPr lang="zh-CN" altLang="en-US" b="1">
                <a:solidFill>
                  <a:srgbClr val="FF0000"/>
                </a:solidFill>
                <a:latin typeface="字制区喜脉体" panose="02000603000000000000" pitchFamily="2" charset="-122"/>
                <a:ea typeface="字制区喜脉体" panose="02000603000000000000" pitchFamily="2" charset="-122"/>
              </a:rPr>
              <a:t>这里面只会反量化一行</a:t>
            </a:r>
            <a:r>
              <a:rPr lang="en-US" altLang="zh-CN" b="1">
                <a:solidFill>
                  <a:srgbClr val="FF0000"/>
                </a:solidFill>
                <a:latin typeface="字制区喜脉体" panose="02000603000000000000" pitchFamily="2" charset="-122"/>
                <a:ea typeface="字制区喜脉体" panose="02000603000000000000" pitchFamily="2" charset="-122"/>
              </a:rPr>
              <a:t> </a:t>
            </a:r>
            <a:r>
              <a:rPr lang="zh-CN" altLang="en-US" b="1">
                <a:solidFill>
                  <a:srgbClr val="FF0000"/>
                </a:solidFill>
                <a:latin typeface="字制区喜脉体" panose="02000603000000000000" pitchFamily="2" charset="-122"/>
                <a:ea typeface="字制区喜脉体" panose="02000603000000000000" pitchFamily="2" charset="-122"/>
              </a:rPr>
              <a:t>也就是</a:t>
            </a:r>
            <a:r>
              <a:rPr lang="en-US" altLang="zh-CN" b="1">
                <a:solidFill>
                  <a:srgbClr val="FF0000"/>
                </a:solidFill>
                <a:latin typeface="字制区喜脉体" panose="02000603000000000000" pitchFamily="2" charset="-122"/>
                <a:ea typeface="字制区喜脉体" panose="02000603000000000000" pitchFamily="2" charset="-122"/>
              </a:rPr>
              <a:t>2048</a:t>
            </a:r>
            <a:r>
              <a:rPr lang="zh-CN" altLang="en-US" b="1">
                <a:solidFill>
                  <a:srgbClr val="FF0000"/>
                </a:solidFill>
                <a:latin typeface="字制区喜脉体" panose="02000603000000000000" pitchFamily="2" charset="-122"/>
                <a:ea typeface="字制区喜脉体" panose="02000603000000000000" pitchFamily="2" charset="-122"/>
              </a:rPr>
              <a:t>个数据</a:t>
            </a:r>
          </a:p>
        </p:txBody>
      </p:sp>
      <p:pic>
        <p:nvPicPr>
          <p:cNvPr id="12" name="图片 11">
            <a:extLst>
              <a:ext uri="{FF2B5EF4-FFF2-40B4-BE49-F238E27FC236}">
                <a16:creationId xmlns:a16="http://schemas.microsoft.com/office/drawing/2014/main" id="{F6EFB11C-F616-7CBD-654C-D9F7DE01B7B5}"/>
              </a:ext>
            </a:extLst>
          </p:cNvPr>
          <p:cNvPicPr>
            <a:picLocks noChangeAspect="1"/>
          </p:cNvPicPr>
          <p:nvPr/>
        </p:nvPicPr>
        <p:blipFill>
          <a:blip r:embed="rId13"/>
          <a:stretch>
            <a:fillRect/>
          </a:stretch>
        </p:blipFill>
        <p:spPr>
          <a:xfrm>
            <a:off x="5844062" y="3399282"/>
            <a:ext cx="2667000" cy="975360"/>
          </a:xfrm>
          <a:prstGeom prst="rect">
            <a:avLst/>
          </a:prstGeom>
        </p:spPr>
      </p:pic>
      <p:sp>
        <p:nvSpPr>
          <p:cNvPr id="13" name="矩形 12">
            <a:extLst>
              <a:ext uri="{FF2B5EF4-FFF2-40B4-BE49-F238E27FC236}">
                <a16:creationId xmlns:a16="http://schemas.microsoft.com/office/drawing/2014/main" id="{25B9A418-CB4E-24BE-721F-1BC9A6FA8D20}"/>
              </a:ext>
            </a:extLst>
          </p:cNvPr>
          <p:cNvSpPr/>
          <p:nvPr>
            <p:custDataLst>
              <p:tags r:id="rId3"/>
            </p:custDataLst>
          </p:nvPr>
        </p:nvSpPr>
        <p:spPr>
          <a:xfrm>
            <a:off x="6226332" y="5337302"/>
            <a:ext cx="1048385" cy="762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1FB80EEE-63D7-44A7-E196-2B90148D2EE1}"/>
              </a:ext>
            </a:extLst>
          </p:cNvPr>
          <p:cNvSpPr txBox="1"/>
          <p:nvPr/>
        </p:nvSpPr>
        <p:spPr>
          <a:xfrm>
            <a:off x="6336187" y="4969002"/>
            <a:ext cx="82867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sp>
        <p:nvSpPr>
          <p:cNvPr id="15" name="文本框 14">
            <a:extLst>
              <a:ext uri="{FF2B5EF4-FFF2-40B4-BE49-F238E27FC236}">
                <a16:creationId xmlns:a16="http://schemas.microsoft.com/office/drawing/2014/main" id="{4EF0BE8C-52CB-49D6-3ABD-076F20192C64}"/>
              </a:ext>
            </a:extLst>
          </p:cNvPr>
          <p:cNvSpPr txBox="1"/>
          <p:nvPr/>
        </p:nvSpPr>
        <p:spPr>
          <a:xfrm>
            <a:off x="5844062" y="5198237"/>
            <a:ext cx="470535" cy="410845"/>
          </a:xfrm>
          <a:prstGeom prst="rect">
            <a:avLst/>
          </a:prstGeom>
          <a:noFill/>
        </p:spPr>
        <p:txBody>
          <a:bodyPr wrap="square" rtlCol="0">
            <a:noAutofit/>
          </a:bodyPr>
          <a:lstStyle/>
          <a:p>
            <a:r>
              <a:rPr lang="en-US" altLang="zh-CN">
                <a:latin typeface="字制区喜脉体" panose="02000603000000000000" pitchFamily="2" charset="-122"/>
                <a:ea typeface="字制区喜脉体" panose="02000603000000000000" pitchFamily="2" charset="-122"/>
              </a:rPr>
              <a:t>1</a:t>
            </a:r>
          </a:p>
        </p:txBody>
      </p:sp>
      <p:sp>
        <p:nvSpPr>
          <p:cNvPr id="16" name="矩形 15">
            <a:extLst>
              <a:ext uri="{FF2B5EF4-FFF2-40B4-BE49-F238E27FC236}">
                <a16:creationId xmlns:a16="http://schemas.microsoft.com/office/drawing/2014/main" id="{CDB6B8A0-845B-414E-20BF-A40615A471F4}"/>
              </a:ext>
            </a:extLst>
          </p:cNvPr>
          <p:cNvSpPr/>
          <p:nvPr>
            <p:custDataLst>
              <p:tags r:id="rId4"/>
            </p:custDataLst>
          </p:nvPr>
        </p:nvSpPr>
        <p:spPr>
          <a:xfrm>
            <a:off x="6226332" y="5337302"/>
            <a:ext cx="258445" cy="762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 b="1">
                <a:solidFill>
                  <a:schemeClr val="tx1"/>
                </a:solidFill>
                <a:latin typeface="字制区喜脉体" panose="02000603000000000000" pitchFamily="2" charset="-122"/>
                <a:ea typeface="字制区喜脉体" panose="02000603000000000000" pitchFamily="2" charset="-122"/>
              </a:rPr>
              <a:t>32</a:t>
            </a:r>
          </a:p>
        </p:txBody>
      </p:sp>
      <p:sp>
        <p:nvSpPr>
          <p:cNvPr id="17" name="矩形 16">
            <a:extLst>
              <a:ext uri="{FF2B5EF4-FFF2-40B4-BE49-F238E27FC236}">
                <a16:creationId xmlns:a16="http://schemas.microsoft.com/office/drawing/2014/main" id="{68DB6305-B886-0390-A529-3AD1A4B0F764}"/>
              </a:ext>
            </a:extLst>
          </p:cNvPr>
          <p:cNvSpPr/>
          <p:nvPr>
            <p:custDataLst>
              <p:tags r:id="rId5"/>
            </p:custDataLst>
          </p:nvPr>
        </p:nvSpPr>
        <p:spPr>
          <a:xfrm>
            <a:off x="7630952" y="5137277"/>
            <a:ext cx="258445" cy="36766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BBCD477B-8F14-9EA3-3A6E-B7DA8BEF74CF}"/>
              </a:ext>
            </a:extLst>
          </p:cNvPr>
          <p:cNvSpPr txBox="1"/>
          <p:nvPr/>
        </p:nvSpPr>
        <p:spPr>
          <a:xfrm>
            <a:off x="7561102" y="4999482"/>
            <a:ext cx="436245" cy="198755"/>
          </a:xfrm>
          <a:prstGeom prst="rect">
            <a:avLst/>
          </a:prstGeom>
          <a:noFill/>
        </p:spPr>
        <p:txBody>
          <a:bodyPr wrap="square" rtlCol="0" anchor="t">
            <a:spAutoFit/>
          </a:bodyPr>
          <a:lstStyle/>
          <a:p>
            <a:pPr algn="ctr"/>
            <a:r>
              <a:rPr lang="en-US" altLang="zh-CN" sz="700" b="1">
                <a:latin typeface="字制区喜脉体" panose="02000603000000000000" pitchFamily="2" charset="-122"/>
                <a:ea typeface="字制区喜脉体" panose="02000603000000000000" pitchFamily="2" charset="-122"/>
                <a:sym typeface="+mn-ea"/>
              </a:rPr>
              <a:t>32</a:t>
            </a:r>
          </a:p>
        </p:txBody>
      </p:sp>
      <p:sp>
        <p:nvSpPr>
          <p:cNvPr id="19" name="文本框 18">
            <a:extLst>
              <a:ext uri="{FF2B5EF4-FFF2-40B4-BE49-F238E27FC236}">
                <a16:creationId xmlns:a16="http://schemas.microsoft.com/office/drawing/2014/main" id="{21B92EF2-F6EA-5800-87CC-C6EDD0279209}"/>
              </a:ext>
            </a:extLst>
          </p:cNvPr>
          <p:cNvSpPr txBox="1"/>
          <p:nvPr/>
        </p:nvSpPr>
        <p:spPr>
          <a:xfrm>
            <a:off x="7408067" y="5214747"/>
            <a:ext cx="308610" cy="198755"/>
          </a:xfrm>
          <a:prstGeom prst="rect">
            <a:avLst/>
          </a:prstGeom>
          <a:noFill/>
        </p:spPr>
        <p:txBody>
          <a:bodyPr wrap="square" rtlCol="0" anchor="t">
            <a:spAutoFit/>
          </a:bodyPr>
          <a:lstStyle/>
          <a:p>
            <a:pPr algn="ctr"/>
            <a:r>
              <a:rPr lang="en-US" altLang="zh-CN" sz="700" b="1">
                <a:latin typeface="字制区喜脉体" panose="02000603000000000000" pitchFamily="2" charset="-122"/>
                <a:ea typeface="字制区喜脉体" panose="02000603000000000000" pitchFamily="2" charset="-122"/>
                <a:sym typeface="+mn-ea"/>
              </a:rPr>
              <a:t>64</a:t>
            </a:r>
          </a:p>
        </p:txBody>
      </p:sp>
      <p:sp>
        <p:nvSpPr>
          <p:cNvPr id="20" name="矩形 19">
            <a:extLst>
              <a:ext uri="{FF2B5EF4-FFF2-40B4-BE49-F238E27FC236}">
                <a16:creationId xmlns:a16="http://schemas.microsoft.com/office/drawing/2014/main" id="{F040E930-B35A-BCEB-1152-11F0409B820B}"/>
              </a:ext>
            </a:extLst>
          </p:cNvPr>
          <p:cNvSpPr/>
          <p:nvPr>
            <p:custDataLst>
              <p:tags r:id="rId6"/>
            </p:custDataLst>
          </p:nvPr>
        </p:nvSpPr>
        <p:spPr>
          <a:xfrm>
            <a:off x="8328182" y="5114581"/>
            <a:ext cx="299720" cy="36766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solidFill>
                <a:schemeClr val="tx1"/>
              </a:solidFill>
              <a:latin typeface="字制区喜脉体" panose="02000603000000000000" pitchFamily="2" charset="-122"/>
              <a:ea typeface="字制区喜脉体" panose="02000603000000000000" pitchFamily="2" charset="-122"/>
            </a:endParaRPr>
          </a:p>
        </p:txBody>
      </p:sp>
      <p:sp>
        <p:nvSpPr>
          <p:cNvPr id="21" name="文本框 20">
            <a:extLst>
              <a:ext uri="{FF2B5EF4-FFF2-40B4-BE49-F238E27FC236}">
                <a16:creationId xmlns:a16="http://schemas.microsoft.com/office/drawing/2014/main" id="{5D72C335-18BF-DFEF-1031-A0DD4F0D9202}"/>
              </a:ext>
            </a:extLst>
          </p:cNvPr>
          <p:cNvSpPr txBox="1"/>
          <p:nvPr/>
        </p:nvSpPr>
        <p:spPr>
          <a:xfrm>
            <a:off x="8248807" y="4946306"/>
            <a:ext cx="436245" cy="198755"/>
          </a:xfrm>
          <a:prstGeom prst="rect">
            <a:avLst/>
          </a:prstGeom>
          <a:noFill/>
        </p:spPr>
        <p:txBody>
          <a:bodyPr wrap="square" rtlCol="0" anchor="t">
            <a:spAutoFit/>
          </a:bodyPr>
          <a:lstStyle/>
          <a:p>
            <a:pPr algn="ctr"/>
            <a:r>
              <a:rPr lang="en-US" altLang="zh-CN" sz="700" b="1">
                <a:latin typeface="字制区喜脉体" panose="02000603000000000000" pitchFamily="2" charset="-122"/>
                <a:ea typeface="字制区喜脉体" panose="02000603000000000000" pitchFamily="2" charset="-122"/>
                <a:sym typeface="+mn-ea"/>
              </a:rPr>
              <a:t>34</a:t>
            </a:r>
          </a:p>
        </p:txBody>
      </p:sp>
      <p:sp>
        <p:nvSpPr>
          <p:cNvPr id="22" name="文本框 21">
            <a:extLst>
              <a:ext uri="{FF2B5EF4-FFF2-40B4-BE49-F238E27FC236}">
                <a16:creationId xmlns:a16="http://schemas.microsoft.com/office/drawing/2014/main" id="{5AA18343-EC41-8C32-F419-D31772500E15}"/>
              </a:ext>
            </a:extLst>
          </p:cNvPr>
          <p:cNvSpPr txBox="1"/>
          <p:nvPr/>
        </p:nvSpPr>
        <p:spPr>
          <a:xfrm>
            <a:off x="8067197" y="5198237"/>
            <a:ext cx="470535" cy="230832"/>
          </a:xfrm>
          <a:prstGeom prst="rect">
            <a:avLst/>
          </a:prstGeom>
          <a:noFill/>
        </p:spPr>
        <p:txBody>
          <a:bodyPr wrap="square" rtlCol="0">
            <a:spAutoFit/>
          </a:bodyPr>
          <a:lstStyle/>
          <a:p>
            <a:r>
              <a:rPr lang="en-US" altLang="zh-CN" sz="900">
                <a:latin typeface="字制区喜脉体" panose="02000603000000000000" pitchFamily="2" charset="-122"/>
                <a:ea typeface="字制区喜脉体" panose="02000603000000000000" pitchFamily="2" charset="-122"/>
              </a:rPr>
              <a:t>64</a:t>
            </a:r>
          </a:p>
        </p:txBody>
      </p:sp>
      <p:sp>
        <p:nvSpPr>
          <p:cNvPr id="23" name="矩形 22">
            <a:extLst>
              <a:ext uri="{FF2B5EF4-FFF2-40B4-BE49-F238E27FC236}">
                <a16:creationId xmlns:a16="http://schemas.microsoft.com/office/drawing/2014/main" id="{7332E786-FB68-82DE-FA35-84ABCF3AF178}"/>
              </a:ext>
            </a:extLst>
          </p:cNvPr>
          <p:cNvSpPr/>
          <p:nvPr>
            <p:custDataLst>
              <p:tags r:id="rId7"/>
            </p:custDataLst>
          </p:nvPr>
        </p:nvSpPr>
        <p:spPr>
          <a:xfrm>
            <a:off x="8328182" y="5114581"/>
            <a:ext cx="299085" cy="76200"/>
          </a:xfrm>
          <a:prstGeom prst="rect">
            <a:avLst/>
          </a:prstGeom>
          <a:noFill/>
          <a:ln w="9525"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b="1">
              <a:latin typeface="字制区喜脉体" panose="02000603000000000000" pitchFamily="2" charset="-122"/>
              <a:ea typeface="字制区喜脉体" panose="02000603000000000000" pitchFamily="2" charset="-122"/>
            </a:endParaRPr>
          </a:p>
        </p:txBody>
      </p:sp>
      <p:cxnSp>
        <p:nvCxnSpPr>
          <p:cNvPr id="24" name="直接箭头连接符 23">
            <a:extLst>
              <a:ext uri="{FF2B5EF4-FFF2-40B4-BE49-F238E27FC236}">
                <a16:creationId xmlns:a16="http://schemas.microsoft.com/office/drawing/2014/main" id="{182A31FD-7AC2-DE71-594C-492E436C8FB8}"/>
              </a:ext>
            </a:extLst>
          </p:cNvPr>
          <p:cNvCxnSpPr/>
          <p:nvPr/>
        </p:nvCxnSpPr>
        <p:spPr>
          <a:xfrm flipV="1">
            <a:off x="8575832" y="5004091"/>
            <a:ext cx="439420" cy="140970"/>
          </a:xfrm>
          <a:prstGeom prst="straightConnector1">
            <a:avLst/>
          </a:prstGeom>
          <a:ln w="28575">
            <a:tailEnd type="stealth"/>
          </a:ln>
        </p:spPr>
        <p:style>
          <a:lnRef idx="2">
            <a:schemeClr val="accent1"/>
          </a:lnRef>
          <a:fillRef idx="0">
            <a:srgbClr val="FFFFFF"/>
          </a:fillRef>
          <a:effectRef idx="0">
            <a:srgbClr val="FFFFFF"/>
          </a:effectRef>
          <a:fontRef idx="minor">
            <a:schemeClr val="tx1"/>
          </a:fontRef>
        </p:style>
      </p:cxnSp>
      <p:sp>
        <p:nvSpPr>
          <p:cNvPr id="25" name="文本框 24">
            <a:extLst>
              <a:ext uri="{FF2B5EF4-FFF2-40B4-BE49-F238E27FC236}">
                <a16:creationId xmlns:a16="http://schemas.microsoft.com/office/drawing/2014/main" id="{E4FA6D30-3F8A-A688-EE88-D60EBAB3B4DC}"/>
              </a:ext>
            </a:extLst>
          </p:cNvPr>
          <p:cNvSpPr txBox="1"/>
          <p:nvPr/>
        </p:nvSpPr>
        <p:spPr>
          <a:xfrm>
            <a:off x="9088277" y="4826926"/>
            <a:ext cx="1054735" cy="246221"/>
          </a:xfrm>
          <a:prstGeom prst="rect">
            <a:avLst/>
          </a:prstGeom>
          <a:noFill/>
        </p:spPr>
        <p:txBody>
          <a:bodyPr wrap="square" rtlCol="0">
            <a:spAutoFit/>
          </a:bodyPr>
          <a:lstStyle/>
          <a:p>
            <a:r>
              <a:rPr lang="en-US" altLang="zh-CN" sz="1000">
                <a:latin typeface="字制区喜脉体" panose="02000603000000000000" pitchFamily="2" charset="-122"/>
                <a:ea typeface="字制区喜脉体" panose="02000603000000000000" pitchFamily="2" charset="-122"/>
              </a:rPr>
              <a:t>block_q8_0</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27889" y="1984248"/>
            <a:ext cx="2004060" cy="2034540"/>
          </a:xfrm>
          <a:prstGeom prst="rect">
            <a:avLst/>
          </a:prstGeom>
        </p:spPr>
      </p:pic>
      <p:pic>
        <p:nvPicPr>
          <p:cNvPr id="6" name="图片 5"/>
          <p:cNvPicPr>
            <a:picLocks noChangeAspect="1"/>
          </p:cNvPicPr>
          <p:nvPr/>
        </p:nvPicPr>
        <p:blipFill>
          <a:blip r:embed="rId3"/>
          <a:stretch>
            <a:fillRect/>
          </a:stretch>
        </p:blipFill>
        <p:spPr>
          <a:xfrm>
            <a:off x="2798827" y="1934718"/>
            <a:ext cx="2186940" cy="2133600"/>
          </a:xfrm>
          <a:prstGeom prst="rect">
            <a:avLst/>
          </a:prstGeom>
        </p:spPr>
      </p:pic>
      <p:sp>
        <p:nvSpPr>
          <p:cNvPr id="2" name="文本框 1">
            <a:extLst>
              <a:ext uri="{FF2B5EF4-FFF2-40B4-BE49-F238E27FC236}">
                <a16:creationId xmlns:a16="http://schemas.microsoft.com/office/drawing/2014/main" id="{E7958EB5-6277-4DFA-592A-741DBB4FB334}"/>
              </a:ext>
            </a:extLst>
          </p:cNvPr>
          <p:cNvSpPr txBox="1"/>
          <p:nvPr/>
        </p:nvSpPr>
        <p:spPr>
          <a:xfrm>
            <a:off x="240144" y="212436"/>
            <a:ext cx="40640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RMS_NORM</a:t>
            </a:r>
            <a:r>
              <a:rPr lang="zh-CN" altLang="en-US" sz="2400" b="1">
                <a:latin typeface="字制区喜脉体" panose="02000603000000000000" pitchFamily="2" charset="-122"/>
                <a:ea typeface="字制区喜脉体" panose="02000603000000000000" pitchFamily="2" charset="-122"/>
              </a:rPr>
              <a:t>算子（未量化）</a:t>
            </a:r>
          </a:p>
        </p:txBody>
      </p:sp>
      <p:sp>
        <p:nvSpPr>
          <p:cNvPr id="3" name="文本框 2">
            <a:extLst>
              <a:ext uri="{FF2B5EF4-FFF2-40B4-BE49-F238E27FC236}">
                <a16:creationId xmlns:a16="http://schemas.microsoft.com/office/drawing/2014/main" id="{4A804006-09EA-2AA9-F430-E2FB66C6F9BB}"/>
              </a:ext>
            </a:extLst>
          </p:cNvPr>
          <p:cNvSpPr txBox="1"/>
          <p:nvPr/>
        </p:nvSpPr>
        <p:spPr>
          <a:xfrm>
            <a:off x="5083416" y="212435"/>
            <a:ext cx="40640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a:t>
            </a:r>
            <a:r>
              <a:rPr lang="zh-CN" altLang="en-US" sz="2400" b="1">
                <a:latin typeface="字制区喜脉体" panose="02000603000000000000" pitchFamily="2" charset="-122"/>
                <a:ea typeface="字制区喜脉体" panose="02000603000000000000" pitchFamily="2" charset="-122"/>
              </a:rPr>
              <a:t>算子（未量化）</a:t>
            </a:r>
          </a:p>
        </p:txBody>
      </p:sp>
      <p:pic>
        <p:nvPicPr>
          <p:cNvPr id="8" name="图片 7">
            <a:extLst>
              <a:ext uri="{FF2B5EF4-FFF2-40B4-BE49-F238E27FC236}">
                <a16:creationId xmlns:a16="http://schemas.microsoft.com/office/drawing/2014/main" id="{616C644A-C0B9-41F3-DBA3-EEB295A7EBD4}"/>
              </a:ext>
            </a:extLst>
          </p:cNvPr>
          <p:cNvPicPr>
            <a:picLocks noChangeAspect="1"/>
          </p:cNvPicPr>
          <p:nvPr/>
        </p:nvPicPr>
        <p:blipFill>
          <a:blip r:embed="rId4"/>
          <a:stretch>
            <a:fillRect/>
          </a:stretch>
        </p:blipFill>
        <p:spPr>
          <a:xfrm>
            <a:off x="5811012" y="2020062"/>
            <a:ext cx="2057400" cy="2057400"/>
          </a:xfrm>
          <a:prstGeom prst="rect">
            <a:avLst/>
          </a:prstGeom>
        </p:spPr>
      </p:pic>
      <p:pic>
        <p:nvPicPr>
          <p:cNvPr id="9" name="图片 8">
            <a:extLst>
              <a:ext uri="{FF2B5EF4-FFF2-40B4-BE49-F238E27FC236}">
                <a16:creationId xmlns:a16="http://schemas.microsoft.com/office/drawing/2014/main" id="{22AAA9B5-8B3B-0E51-A456-F66F5EFC5477}"/>
              </a:ext>
            </a:extLst>
          </p:cNvPr>
          <p:cNvPicPr>
            <a:picLocks noChangeAspect="1"/>
          </p:cNvPicPr>
          <p:nvPr/>
        </p:nvPicPr>
        <p:blipFill>
          <a:blip r:embed="rId5"/>
          <a:stretch>
            <a:fillRect/>
          </a:stretch>
        </p:blipFill>
        <p:spPr>
          <a:xfrm>
            <a:off x="8299704" y="1363980"/>
            <a:ext cx="2026920" cy="2065020"/>
          </a:xfrm>
          <a:prstGeom prst="rect">
            <a:avLst/>
          </a:prstGeom>
        </p:spPr>
      </p:pic>
      <p:pic>
        <p:nvPicPr>
          <p:cNvPr id="10" name="图片 9">
            <a:extLst>
              <a:ext uri="{FF2B5EF4-FFF2-40B4-BE49-F238E27FC236}">
                <a16:creationId xmlns:a16="http://schemas.microsoft.com/office/drawing/2014/main" id="{94240103-7E4F-910D-4A0B-902012FE3523}"/>
              </a:ext>
            </a:extLst>
          </p:cNvPr>
          <p:cNvPicPr>
            <a:picLocks noChangeAspect="1"/>
          </p:cNvPicPr>
          <p:nvPr/>
        </p:nvPicPr>
        <p:blipFill>
          <a:blip r:embed="rId6"/>
          <a:stretch>
            <a:fillRect/>
          </a:stretch>
        </p:blipFill>
        <p:spPr>
          <a:xfrm>
            <a:off x="8299704" y="3704082"/>
            <a:ext cx="1988820" cy="208788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41020" y="2076450"/>
            <a:ext cx="2255520" cy="2125980"/>
          </a:xfrm>
          <a:prstGeom prst="rect">
            <a:avLst/>
          </a:prstGeom>
        </p:spPr>
      </p:pic>
      <p:pic>
        <p:nvPicPr>
          <p:cNvPr id="6" name="图片 5"/>
          <p:cNvPicPr>
            <a:picLocks noChangeAspect="1"/>
          </p:cNvPicPr>
          <p:nvPr/>
        </p:nvPicPr>
        <p:blipFill>
          <a:blip r:embed="rId3"/>
          <a:stretch>
            <a:fillRect/>
          </a:stretch>
        </p:blipFill>
        <p:spPr>
          <a:xfrm>
            <a:off x="3032760" y="1333500"/>
            <a:ext cx="2270760" cy="2095500"/>
          </a:xfrm>
          <a:prstGeom prst="rect">
            <a:avLst/>
          </a:prstGeom>
        </p:spPr>
      </p:pic>
      <p:pic>
        <p:nvPicPr>
          <p:cNvPr id="7" name="图片 6"/>
          <p:cNvPicPr>
            <a:picLocks noChangeAspect="1"/>
          </p:cNvPicPr>
          <p:nvPr/>
        </p:nvPicPr>
        <p:blipFill>
          <a:blip r:embed="rId4"/>
          <a:stretch>
            <a:fillRect/>
          </a:stretch>
        </p:blipFill>
        <p:spPr>
          <a:xfrm>
            <a:off x="3032760" y="3592830"/>
            <a:ext cx="2049780" cy="1851660"/>
          </a:xfrm>
          <a:prstGeom prst="rect">
            <a:avLst/>
          </a:prstGeom>
        </p:spPr>
      </p:pic>
      <p:pic>
        <p:nvPicPr>
          <p:cNvPr id="9" name="图片 8"/>
          <p:cNvPicPr>
            <a:picLocks noChangeAspect="1"/>
          </p:cNvPicPr>
          <p:nvPr/>
        </p:nvPicPr>
        <p:blipFill>
          <a:blip r:embed="rId5"/>
          <a:stretch>
            <a:fillRect/>
          </a:stretch>
        </p:blipFill>
        <p:spPr>
          <a:xfrm>
            <a:off x="5691378" y="1655445"/>
            <a:ext cx="6203315" cy="1937385"/>
          </a:xfrm>
          <a:prstGeom prst="rect">
            <a:avLst/>
          </a:prstGeom>
        </p:spPr>
      </p:pic>
      <p:sp>
        <p:nvSpPr>
          <p:cNvPr id="2" name="文本框 1"/>
          <p:cNvSpPr txBox="1"/>
          <p:nvPr/>
        </p:nvSpPr>
        <p:spPr>
          <a:xfrm>
            <a:off x="5138167" y="4372356"/>
            <a:ext cx="2964942" cy="923330"/>
          </a:xfrm>
          <a:prstGeom prst="rect">
            <a:avLst/>
          </a:prstGeom>
          <a:noFill/>
        </p:spPr>
        <p:txBody>
          <a:bodyPr wrap="square" rtlCol="0">
            <a:spAutoFit/>
          </a:bodyPr>
          <a:lstStyle/>
          <a:p>
            <a:r>
              <a:rPr lang="zh-CN" altLang="en-US">
                <a:solidFill>
                  <a:srgbClr val="FF0000"/>
                </a:solidFill>
                <a:latin typeface="字制区喜脉体" panose="02000603000000000000" pitchFamily="2" charset="-122"/>
                <a:ea typeface="字制区喜脉体" panose="02000603000000000000" pitchFamily="2" charset="-122"/>
              </a:rPr>
              <a:t>要对这部分进行量化</a:t>
            </a:r>
          </a:p>
          <a:p>
            <a:r>
              <a:rPr lang="zh-CN" altLang="en-US">
                <a:solidFill>
                  <a:srgbClr val="FF0000"/>
                </a:solidFill>
                <a:latin typeface="字制区喜脉体" panose="02000603000000000000" pitchFamily="2" charset="-122"/>
                <a:ea typeface="字制区喜脉体" panose="02000603000000000000" pitchFamily="2" charset="-122"/>
              </a:rPr>
              <a:t>每</a:t>
            </a:r>
            <a:r>
              <a:rPr lang="en-US" altLang="zh-CN">
                <a:solidFill>
                  <a:srgbClr val="FF0000"/>
                </a:solidFill>
                <a:latin typeface="字制区喜脉体" panose="02000603000000000000" pitchFamily="2" charset="-122"/>
                <a:ea typeface="字制区喜脉体" panose="02000603000000000000" pitchFamily="2" charset="-122"/>
              </a:rPr>
              <a:t>32</a:t>
            </a:r>
            <a:r>
              <a:rPr lang="zh-CN" altLang="en-US">
                <a:solidFill>
                  <a:srgbClr val="FF0000"/>
                </a:solidFill>
                <a:latin typeface="字制区喜脉体" panose="02000603000000000000" pitchFamily="2" charset="-122"/>
                <a:ea typeface="字制区喜脉体" panose="02000603000000000000" pitchFamily="2" charset="-122"/>
              </a:rPr>
              <a:t>个</a:t>
            </a:r>
            <a:r>
              <a:rPr lang="en-US" altLang="zh-CN">
                <a:solidFill>
                  <a:srgbClr val="FF0000"/>
                </a:solidFill>
                <a:latin typeface="字制区喜脉体" panose="02000603000000000000" pitchFamily="2" charset="-122"/>
                <a:ea typeface="字制区喜脉体" panose="02000603000000000000" pitchFamily="2" charset="-122"/>
              </a:rPr>
              <a:t>float</a:t>
            </a:r>
            <a:r>
              <a:rPr lang="zh-CN" altLang="en-US">
                <a:solidFill>
                  <a:srgbClr val="FF0000"/>
                </a:solidFill>
                <a:latin typeface="字制区喜脉体" panose="02000603000000000000" pitchFamily="2" charset="-122"/>
                <a:ea typeface="字制区喜脉体" panose="02000603000000000000" pitchFamily="2" charset="-122"/>
              </a:rPr>
              <a:t>数要用</a:t>
            </a:r>
            <a:r>
              <a:rPr lang="en-US" altLang="zh-CN">
                <a:solidFill>
                  <a:srgbClr val="FF0000"/>
                </a:solidFill>
                <a:latin typeface="字制区喜脉体" panose="02000603000000000000" pitchFamily="2" charset="-122"/>
                <a:ea typeface="字制区喜脉体" panose="02000603000000000000" pitchFamily="2" charset="-122"/>
              </a:rPr>
              <a:t>32</a:t>
            </a:r>
            <a:r>
              <a:rPr lang="zh-CN" altLang="en-US">
                <a:solidFill>
                  <a:srgbClr val="FF0000"/>
                </a:solidFill>
                <a:latin typeface="字制区喜脉体" panose="02000603000000000000" pitchFamily="2" charset="-122"/>
                <a:ea typeface="字制区喜脉体" panose="02000603000000000000" pitchFamily="2" charset="-122"/>
              </a:rPr>
              <a:t>个</a:t>
            </a:r>
            <a:r>
              <a:rPr lang="en-US" altLang="zh-CN">
                <a:solidFill>
                  <a:srgbClr val="FF0000"/>
                </a:solidFill>
                <a:latin typeface="字制区喜脉体" panose="02000603000000000000" pitchFamily="2" charset="-122"/>
                <a:ea typeface="字制区喜脉体" panose="02000603000000000000" pitchFamily="2" charset="-122"/>
              </a:rPr>
              <a:t>int8</a:t>
            </a:r>
            <a:r>
              <a:rPr lang="zh-CN" altLang="en-US">
                <a:solidFill>
                  <a:srgbClr val="FF0000"/>
                </a:solidFill>
                <a:latin typeface="字制区喜脉体" panose="02000603000000000000" pitchFamily="2" charset="-122"/>
                <a:ea typeface="字制区喜脉体" panose="02000603000000000000" pitchFamily="2" charset="-122"/>
              </a:rPr>
              <a:t>搭配</a:t>
            </a:r>
            <a:r>
              <a:rPr lang="en-US" altLang="zh-CN">
                <a:solidFill>
                  <a:srgbClr val="FF0000"/>
                </a:solidFill>
                <a:latin typeface="字制区喜脉体" panose="02000603000000000000" pitchFamily="2" charset="-122"/>
                <a:ea typeface="字制区喜脉体" panose="02000603000000000000" pitchFamily="2" charset="-122"/>
              </a:rPr>
              <a:t>1</a:t>
            </a:r>
            <a:r>
              <a:rPr lang="zh-CN" altLang="en-US">
                <a:solidFill>
                  <a:srgbClr val="FF0000"/>
                </a:solidFill>
                <a:latin typeface="字制区喜脉体" panose="02000603000000000000" pitchFamily="2" charset="-122"/>
                <a:ea typeface="字制区喜脉体" panose="02000603000000000000" pitchFamily="2" charset="-122"/>
              </a:rPr>
              <a:t>个</a:t>
            </a:r>
            <a:r>
              <a:rPr lang="en-US" altLang="zh-CN">
                <a:solidFill>
                  <a:srgbClr val="FF0000"/>
                </a:solidFill>
                <a:latin typeface="字制区喜脉体" panose="02000603000000000000" pitchFamily="2" charset="-122"/>
                <a:ea typeface="字制区喜脉体" panose="02000603000000000000" pitchFamily="2" charset="-122"/>
              </a:rPr>
              <a:t>int32</a:t>
            </a:r>
            <a:r>
              <a:rPr lang="zh-CN" altLang="en-US">
                <a:solidFill>
                  <a:srgbClr val="FF0000"/>
                </a:solidFill>
                <a:latin typeface="字制区喜脉体" panose="02000603000000000000" pitchFamily="2" charset="-122"/>
                <a:ea typeface="字制区喜脉体" panose="02000603000000000000" pitchFamily="2" charset="-122"/>
              </a:rPr>
              <a:t>来表示</a:t>
            </a:r>
            <a:endParaRPr lang="en-US" altLang="zh-CN">
              <a:solidFill>
                <a:srgbClr val="FF0000"/>
              </a:solidFill>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E2A99795-77CE-5887-3FFF-CA307EF64103}"/>
              </a:ext>
            </a:extLst>
          </p:cNvPr>
          <p:cNvSpPr txBox="1"/>
          <p:nvPr/>
        </p:nvSpPr>
        <p:spPr>
          <a:xfrm>
            <a:off x="240144" y="212436"/>
            <a:ext cx="40640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MUL_MAT</a:t>
            </a:r>
            <a:r>
              <a:rPr lang="zh-CN" altLang="en-US" sz="2400" b="1">
                <a:latin typeface="字制区喜脉体" panose="02000603000000000000" pitchFamily="2" charset="-122"/>
                <a:ea typeface="字制区喜脉体" panose="02000603000000000000" pitchFamily="2" charset="-122"/>
              </a:rPr>
              <a:t>算子</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304144" y="575520"/>
            <a:ext cx="7236587" cy="4163642"/>
          </a:xfrm>
          <a:prstGeom prst="rect">
            <a:avLst/>
          </a:prstGeom>
        </p:spPr>
      </p:pic>
      <p:sp>
        <p:nvSpPr>
          <p:cNvPr id="3" name="文本框 2">
            <a:extLst>
              <a:ext uri="{FF2B5EF4-FFF2-40B4-BE49-F238E27FC236}">
                <a16:creationId xmlns:a16="http://schemas.microsoft.com/office/drawing/2014/main" id="{F58E2C69-841C-61C1-6F04-A921CCEA947A}"/>
              </a:ext>
            </a:extLst>
          </p:cNvPr>
          <p:cNvSpPr txBox="1"/>
          <p:nvPr/>
        </p:nvSpPr>
        <p:spPr>
          <a:xfrm>
            <a:off x="240144" y="212436"/>
            <a:ext cx="4064000"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MUL_MAT</a:t>
            </a:r>
            <a:r>
              <a:rPr lang="zh-CN" altLang="en-US" sz="2400" b="1">
                <a:latin typeface="字制区喜脉体" panose="02000603000000000000" pitchFamily="2" charset="-122"/>
                <a:ea typeface="字制区喜脉体" panose="02000603000000000000" pitchFamily="2" charset="-122"/>
              </a:rPr>
              <a:t>算子</a:t>
            </a:r>
          </a:p>
        </p:txBody>
      </p:sp>
      <p:sp>
        <p:nvSpPr>
          <p:cNvPr id="10" name="文本框 9"/>
          <p:cNvSpPr txBox="1"/>
          <p:nvPr/>
        </p:nvSpPr>
        <p:spPr>
          <a:xfrm>
            <a:off x="901052" y="1412703"/>
            <a:ext cx="2742184" cy="92333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grid_dim:[8,5,1]</a:t>
            </a:r>
          </a:p>
          <a:p>
            <a:r>
              <a:rPr lang="en-US" altLang="zh-CN">
                <a:latin typeface="字制区喜脉体" panose="02000603000000000000" pitchFamily="2" charset="-122"/>
                <a:ea typeface="字制区喜脉体" panose="02000603000000000000" pitchFamily="2" charset="-122"/>
              </a:rPr>
              <a:t>block_dim:[256,1,1]</a:t>
            </a:r>
          </a:p>
          <a:p>
            <a:r>
              <a:rPr lang="zh-CN" altLang="en-US">
                <a:latin typeface="字制区喜脉体" panose="02000603000000000000" pitchFamily="2" charset="-122"/>
                <a:ea typeface="字制区喜脉体" panose="02000603000000000000" pitchFamily="2" charset="-122"/>
              </a:rPr>
              <a:t>每个线程都要量化一个数</a:t>
            </a:r>
            <a:endParaRPr lang="en-US" altLang="zh-CN">
              <a:latin typeface="字制区喜脉体" panose="02000603000000000000" pitchFamily="2" charset="-122"/>
              <a:ea typeface="字制区喜脉体" panose="02000603000000000000" pitchFamily="2" charset="-122"/>
            </a:endParaRPr>
          </a:p>
        </p:txBody>
      </p:sp>
      <p:pic>
        <p:nvPicPr>
          <p:cNvPr id="8" name="图片 7"/>
          <p:cNvPicPr>
            <a:picLocks noChangeAspect="1"/>
          </p:cNvPicPr>
          <p:nvPr/>
        </p:nvPicPr>
        <p:blipFill>
          <a:blip r:embed="rId3"/>
          <a:stretch>
            <a:fillRect/>
          </a:stretch>
        </p:blipFill>
        <p:spPr>
          <a:xfrm>
            <a:off x="7373875" y="3791685"/>
            <a:ext cx="4644390" cy="1450510"/>
          </a:xfrm>
          <a:prstGeom prst="rect">
            <a:avLst/>
          </a:prstGeom>
        </p:spPr>
      </p:pic>
      <p:sp>
        <p:nvSpPr>
          <p:cNvPr id="4" name="矩形 3">
            <a:extLst>
              <a:ext uri="{FF2B5EF4-FFF2-40B4-BE49-F238E27FC236}">
                <a16:creationId xmlns:a16="http://schemas.microsoft.com/office/drawing/2014/main" id="{1624BBC0-5815-EF7E-6FFD-8A99F5219E86}"/>
              </a:ext>
            </a:extLst>
          </p:cNvPr>
          <p:cNvSpPr/>
          <p:nvPr/>
        </p:nvSpPr>
        <p:spPr>
          <a:xfrm>
            <a:off x="525272" y="5346237"/>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5179B5D9-4A93-BF49-4621-19E75B72EA29}"/>
              </a:ext>
            </a:extLst>
          </p:cNvPr>
          <p:cNvSpPr/>
          <p:nvPr/>
        </p:nvSpPr>
        <p:spPr>
          <a:xfrm>
            <a:off x="525272" y="5612302"/>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F415BBDD-B1DD-E617-F75C-C4EECA8BF423}"/>
              </a:ext>
            </a:extLst>
          </p:cNvPr>
          <p:cNvSpPr/>
          <p:nvPr/>
        </p:nvSpPr>
        <p:spPr>
          <a:xfrm>
            <a:off x="525272" y="5876462"/>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A80E0EE8-F420-CD98-FEED-D872692AA004}"/>
              </a:ext>
            </a:extLst>
          </p:cNvPr>
          <p:cNvSpPr/>
          <p:nvPr/>
        </p:nvSpPr>
        <p:spPr>
          <a:xfrm>
            <a:off x="525272" y="6157767"/>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a:extLst>
              <a:ext uri="{FF2B5EF4-FFF2-40B4-BE49-F238E27FC236}">
                <a16:creationId xmlns:a16="http://schemas.microsoft.com/office/drawing/2014/main" id="{C9DE0B75-05CB-1AFE-2EF5-C00A32B9643F}"/>
              </a:ext>
            </a:extLst>
          </p:cNvPr>
          <p:cNvSpPr/>
          <p:nvPr/>
        </p:nvSpPr>
        <p:spPr>
          <a:xfrm>
            <a:off x="525272" y="6427642"/>
            <a:ext cx="6330950" cy="990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48AC3A3F-1A7E-774F-9897-68C7D56CC76C}"/>
              </a:ext>
            </a:extLst>
          </p:cNvPr>
          <p:cNvSpPr txBox="1"/>
          <p:nvPr/>
        </p:nvSpPr>
        <p:spPr>
          <a:xfrm>
            <a:off x="85852" y="5826932"/>
            <a:ext cx="37592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13" name="文本框 12">
            <a:extLst>
              <a:ext uri="{FF2B5EF4-FFF2-40B4-BE49-F238E27FC236}">
                <a16:creationId xmlns:a16="http://schemas.microsoft.com/office/drawing/2014/main" id="{F2D1CD34-B282-C25D-52AB-C71CBE61685C}"/>
              </a:ext>
            </a:extLst>
          </p:cNvPr>
          <p:cNvSpPr txBox="1"/>
          <p:nvPr/>
        </p:nvSpPr>
        <p:spPr>
          <a:xfrm>
            <a:off x="3314546" y="4982422"/>
            <a:ext cx="961771"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sp>
        <p:nvSpPr>
          <p:cNvPr id="15" name="文本框 14">
            <a:extLst>
              <a:ext uri="{FF2B5EF4-FFF2-40B4-BE49-F238E27FC236}">
                <a16:creationId xmlns:a16="http://schemas.microsoft.com/office/drawing/2014/main" id="{6B6BAF3C-8B43-AB43-594D-BF739A3D1DF8}"/>
              </a:ext>
            </a:extLst>
          </p:cNvPr>
          <p:cNvSpPr txBox="1"/>
          <p:nvPr/>
        </p:nvSpPr>
        <p:spPr>
          <a:xfrm>
            <a:off x="7373875" y="5869824"/>
            <a:ext cx="4166856"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 * 5 / 32 = 320 </a:t>
            </a:r>
            <a:r>
              <a:rPr lang="zh-CN" altLang="en-US">
                <a:latin typeface="字制区喜脉体" panose="02000603000000000000" pitchFamily="2" charset="-122"/>
                <a:ea typeface="字制区喜脉体" panose="02000603000000000000" pitchFamily="2" charset="-122"/>
              </a:rPr>
              <a:t>个 </a:t>
            </a:r>
            <a:r>
              <a:rPr lang="en-US" altLang="zh-CN">
                <a:latin typeface="字制区喜脉体" panose="02000603000000000000" pitchFamily="2" charset="-122"/>
                <a:ea typeface="字制区喜脉体" panose="02000603000000000000" pitchFamily="2" charset="-122"/>
              </a:rPr>
              <a:t>block_q8_1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73650" y="2095340"/>
            <a:ext cx="3908552" cy="92333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grid_dim:[1024,1,1]</a:t>
            </a:r>
          </a:p>
          <a:p>
            <a:r>
              <a:rPr lang="en-US" altLang="zh-CN">
                <a:latin typeface="字制区喜脉体" panose="02000603000000000000" pitchFamily="2" charset="-122"/>
                <a:ea typeface="字制区喜脉体" panose="02000603000000000000" pitchFamily="2" charset="-122"/>
              </a:rPr>
              <a:t>Block_dim:[32,2,1]</a:t>
            </a:r>
          </a:p>
          <a:p>
            <a:r>
              <a:rPr lang="zh-CN" altLang="en-US" strike="sngStrike">
                <a:latin typeface="字制区喜脉体" panose="02000603000000000000" pitchFamily="2" charset="-122"/>
                <a:ea typeface="字制区喜脉体" panose="02000603000000000000" pitchFamily="2" charset="-122"/>
              </a:rPr>
              <a:t>看起来是每</a:t>
            </a:r>
            <a:r>
              <a:rPr lang="en-US" altLang="zh-CN" strike="sngStrike">
                <a:latin typeface="字制区喜脉体" panose="02000603000000000000" pitchFamily="2" charset="-122"/>
                <a:ea typeface="字制区喜脉体" panose="02000603000000000000" pitchFamily="2" charset="-122"/>
              </a:rPr>
              <a:t>32</a:t>
            </a:r>
            <a:r>
              <a:rPr lang="zh-CN" altLang="en-US" strike="sngStrike">
                <a:latin typeface="字制区喜脉体" panose="02000603000000000000" pitchFamily="2" charset="-122"/>
                <a:ea typeface="字制区喜脉体" panose="02000603000000000000" pitchFamily="2" charset="-122"/>
              </a:rPr>
              <a:t>个</a:t>
            </a:r>
            <a:r>
              <a:rPr lang="en-US" altLang="zh-CN" strike="sngStrike">
                <a:latin typeface="字制区喜脉体" panose="02000603000000000000" pitchFamily="2" charset="-122"/>
                <a:ea typeface="字制区喜脉体" panose="02000603000000000000" pitchFamily="2" charset="-122"/>
              </a:rPr>
              <a:t>thread</a:t>
            </a:r>
            <a:r>
              <a:rPr lang="zh-CN" altLang="en-US" strike="sngStrike">
                <a:latin typeface="字制区喜脉体" panose="02000603000000000000" pitchFamily="2" charset="-122"/>
                <a:ea typeface="字制区喜脉体" panose="02000603000000000000" pitchFamily="2" charset="-122"/>
              </a:rPr>
              <a:t>负责</a:t>
            </a:r>
            <a:r>
              <a:rPr lang="en-US" altLang="zh-CN" strike="sngStrike">
                <a:latin typeface="字制区喜脉体" panose="02000603000000000000" pitchFamily="2" charset="-122"/>
                <a:ea typeface="字制区喜脉体" panose="02000603000000000000" pitchFamily="2" charset="-122"/>
              </a:rPr>
              <a:t>1</a:t>
            </a:r>
            <a:r>
              <a:rPr lang="zh-CN" altLang="en-US" strike="sngStrike">
                <a:latin typeface="字制区喜脉体" panose="02000603000000000000" pitchFamily="2" charset="-122"/>
                <a:ea typeface="字制区喜脉体" panose="02000603000000000000" pitchFamily="2" charset="-122"/>
              </a:rPr>
              <a:t>列的计算</a:t>
            </a:r>
            <a:endParaRPr lang="en-US" altLang="zh-CN" strike="sngStrike">
              <a:latin typeface="字制区喜脉体" panose="02000603000000000000" pitchFamily="2" charset="-122"/>
              <a:ea typeface="字制区喜脉体" panose="02000603000000000000" pitchFamily="2" charset="-122"/>
            </a:endParaRPr>
          </a:p>
        </p:txBody>
      </p:sp>
      <p:sp>
        <p:nvSpPr>
          <p:cNvPr id="17" name="矩形 16"/>
          <p:cNvSpPr/>
          <p:nvPr>
            <p:custDataLst>
              <p:tags r:id="rId1"/>
            </p:custDataLst>
          </p:nvPr>
        </p:nvSpPr>
        <p:spPr>
          <a:xfrm>
            <a:off x="1724485" y="3008070"/>
            <a:ext cx="1664335" cy="43942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b="1">
                <a:latin typeface="字制区喜脉体" panose="02000603000000000000" pitchFamily="2" charset="-122"/>
                <a:ea typeface="字制区喜脉体" panose="02000603000000000000" pitchFamily="2" charset="-122"/>
              </a:rPr>
              <a:t>y</a:t>
            </a:r>
          </a:p>
        </p:txBody>
      </p:sp>
      <p:sp>
        <p:nvSpPr>
          <p:cNvPr id="8" name="文本框 7"/>
          <p:cNvSpPr txBox="1"/>
          <p:nvPr/>
        </p:nvSpPr>
        <p:spPr>
          <a:xfrm>
            <a:off x="1479059" y="3080462"/>
            <a:ext cx="46355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5</a:t>
            </a:r>
          </a:p>
        </p:txBody>
      </p:sp>
      <p:sp>
        <p:nvSpPr>
          <p:cNvPr id="11" name="文本框 10"/>
          <p:cNvSpPr txBox="1"/>
          <p:nvPr/>
        </p:nvSpPr>
        <p:spPr>
          <a:xfrm>
            <a:off x="2214070" y="3496385"/>
            <a:ext cx="81788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sp>
        <p:nvSpPr>
          <p:cNvPr id="12" name="矩形 11"/>
          <p:cNvSpPr/>
          <p:nvPr>
            <p:custDataLst>
              <p:tags r:id="rId2"/>
            </p:custDataLst>
          </p:nvPr>
        </p:nvSpPr>
        <p:spPr>
          <a:xfrm>
            <a:off x="3524710" y="1398345"/>
            <a:ext cx="1664335" cy="148844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b="1">
                <a:latin typeface="字制区喜脉体" panose="02000603000000000000" pitchFamily="2" charset="-122"/>
                <a:ea typeface="字制区喜脉体" panose="02000603000000000000" pitchFamily="2" charset="-122"/>
              </a:rPr>
              <a:t>x</a:t>
            </a:r>
          </a:p>
        </p:txBody>
      </p:sp>
      <p:sp>
        <p:nvSpPr>
          <p:cNvPr id="13" name="文本框 12"/>
          <p:cNvSpPr txBox="1"/>
          <p:nvPr/>
        </p:nvSpPr>
        <p:spPr>
          <a:xfrm>
            <a:off x="4020645" y="1030045"/>
            <a:ext cx="81788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2048</a:t>
            </a:r>
          </a:p>
        </p:txBody>
      </p:sp>
      <p:sp>
        <p:nvSpPr>
          <p:cNvPr id="14" name="矩形 13"/>
          <p:cNvSpPr/>
          <p:nvPr>
            <p:custDataLst>
              <p:tags r:id="rId3"/>
            </p:custDataLst>
          </p:nvPr>
        </p:nvSpPr>
        <p:spPr>
          <a:xfrm>
            <a:off x="3524710" y="3008070"/>
            <a:ext cx="1664335" cy="43942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b="1">
                <a:latin typeface="字制区喜脉体" panose="02000603000000000000" pitchFamily="2" charset="-122"/>
                <a:ea typeface="字制区喜脉体" panose="02000603000000000000" pitchFamily="2" charset="-122"/>
              </a:rPr>
              <a:t>r</a:t>
            </a:r>
          </a:p>
        </p:txBody>
      </p:sp>
      <p:sp>
        <p:nvSpPr>
          <p:cNvPr id="2" name="文本框 1"/>
          <p:cNvSpPr txBox="1"/>
          <p:nvPr/>
        </p:nvSpPr>
        <p:spPr>
          <a:xfrm>
            <a:off x="240144" y="212436"/>
            <a:ext cx="2411329"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MUL_MAT</a:t>
            </a:r>
            <a:r>
              <a:rPr lang="zh-CN" altLang="en-US" sz="2400" b="1">
                <a:latin typeface="字制区喜脉体" panose="02000603000000000000" pitchFamily="2" charset="-122"/>
                <a:ea typeface="字制区喜脉体" panose="02000603000000000000" pitchFamily="2" charset="-122"/>
              </a:rPr>
              <a:t>算子</a:t>
            </a:r>
          </a:p>
        </p:txBody>
      </p:sp>
      <p:sp>
        <p:nvSpPr>
          <p:cNvPr id="4" name="矩形 3"/>
          <p:cNvSpPr/>
          <p:nvPr>
            <p:custDataLst>
              <p:tags r:id="rId4"/>
            </p:custDataLst>
          </p:nvPr>
        </p:nvSpPr>
        <p:spPr>
          <a:xfrm>
            <a:off x="1724485" y="3008070"/>
            <a:ext cx="322357" cy="90564"/>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5" name="矩形 4"/>
          <p:cNvSpPr/>
          <p:nvPr>
            <p:custDataLst>
              <p:tags r:id="rId5"/>
            </p:custDataLst>
          </p:nvPr>
        </p:nvSpPr>
        <p:spPr>
          <a:xfrm>
            <a:off x="3524710" y="1398345"/>
            <a:ext cx="322357" cy="90564"/>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6" name="文本框 5"/>
          <p:cNvSpPr txBox="1"/>
          <p:nvPr/>
        </p:nvSpPr>
        <p:spPr>
          <a:xfrm>
            <a:off x="2001981" y="2886785"/>
            <a:ext cx="408940" cy="246221"/>
          </a:xfrm>
          <a:prstGeom prst="rect">
            <a:avLst/>
          </a:prstGeom>
          <a:noFill/>
        </p:spPr>
        <p:txBody>
          <a:bodyPr wrap="square" rtlCol="0">
            <a:spAutoFit/>
          </a:bodyPr>
          <a:lstStyle/>
          <a:p>
            <a:r>
              <a:rPr lang="en-US" altLang="zh-CN" sz="1000">
                <a:latin typeface="字制区喜脉体" panose="02000603000000000000" pitchFamily="2" charset="-122"/>
                <a:ea typeface="字制区喜脉体" panose="02000603000000000000" pitchFamily="2" charset="-122"/>
              </a:rPr>
              <a:t>…</a:t>
            </a:r>
          </a:p>
        </p:txBody>
      </p:sp>
      <p:sp>
        <p:nvSpPr>
          <p:cNvPr id="7" name="文本框 6"/>
          <p:cNvSpPr txBox="1"/>
          <p:nvPr/>
        </p:nvSpPr>
        <p:spPr>
          <a:xfrm>
            <a:off x="3816175" y="1277060"/>
            <a:ext cx="408940" cy="246221"/>
          </a:xfrm>
          <a:prstGeom prst="rect">
            <a:avLst/>
          </a:prstGeom>
          <a:noFill/>
        </p:spPr>
        <p:txBody>
          <a:bodyPr wrap="square" rtlCol="0">
            <a:spAutoFit/>
          </a:bodyPr>
          <a:lstStyle/>
          <a:p>
            <a:r>
              <a:rPr lang="en-US" altLang="zh-CN" sz="1000">
                <a:latin typeface="字制区喜脉体" panose="02000603000000000000" pitchFamily="2" charset="-122"/>
                <a:ea typeface="字制区喜脉体" panose="02000603000000000000" pitchFamily="2" charset="-122"/>
              </a:rPr>
              <a:t>…</a:t>
            </a:r>
          </a:p>
        </p:txBody>
      </p:sp>
      <p:sp>
        <p:nvSpPr>
          <p:cNvPr id="9" name="矩形 8"/>
          <p:cNvSpPr/>
          <p:nvPr>
            <p:custDataLst>
              <p:tags r:id="rId6"/>
            </p:custDataLst>
          </p:nvPr>
        </p:nvSpPr>
        <p:spPr>
          <a:xfrm>
            <a:off x="3524710" y="3008070"/>
            <a:ext cx="82234" cy="90564"/>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mc:AlternateContent xmlns:mc="http://schemas.openxmlformats.org/markup-compatibility/2006" xmlns:a14="http://schemas.microsoft.com/office/drawing/2010/main">
        <mc:Choice Requires="a14">
          <p:sp>
            <p:nvSpPr>
              <p:cNvPr id="10" name="文本框 9"/>
              <p:cNvSpPr txBox="1"/>
              <p:nvPr/>
            </p:nvSpPr>
            <p:spPr>
              <a:xfrm>
                <a:off x="2804888" y="4271642"/>
                <a:ext cx="5335243" cy="580672"/>
              </a:xfrm>
              <a:prstGeom prst="rect">
                <a:avLst/>
              </a:prstGeom>
              <a:noFill/>
            </p:spPr>
            <p:txBody>
              <a:bodyPr wrap="non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d>
                          <m:dPr>
                            <m:ctrlPr>
                              <a:rPr lang="en-US" altLang="zh-CN" i="1">
                                <a:latin typeface="Cambria Math" panose="02040503050406030204" pitchFamily="18" charset="0"/>
                              </a:rPr>
                            </m:ctrlPr>
                          </m:dPr>
                          <m:e>
                            <m:r>
                              <a:rPr lang="en-US" altLang="zh-CN" i="1">
                                <a:latin typeface="Cambria Math" panose="02040503050406030204" pitchFamily="18" charset="0"/>
                              </a:rPr>
                              <m:t>0,0</m:t>
                            </m:r>
                          </m:e>
                        </m:d>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(0,0)</m:t>
                        </m:r>
                      </m:sub>
                    </m:sSub>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1</m:t>
                            </m:r>
                          </m:e>
                        </m:d>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2048</m:t>
                            </m:r>
                          </m:e>
                        </m:d>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2048</m:t>
                            </m:r>
                          </m:e>
                        </m:d>
                      </m:sub>
                    </m:sSub>
                  </m:oMath>
                </a14:m>
                <a:br>
                  <a:rPr lang="en-US" altLang="zh-CN"/>
                </a:br>
                <a:endParaRPr lang="en-US" altLang="zh-CN"/>
              </a:p>
            </p:txBody>
          </p:sp>
        </mc:Choice>
        <mc:Fallback xmlns="">
          <p:sp>
            <p:nvSpPr>
              <p:cNvPr id="10" name="文本框 9"/>
              <p:cNvSpPr txBox="1">
                <a:spLocks noRot="1" noChangeAspect="1" noMove="1" noResize="1" noEditPoints="1" noAdjustHandles="1" noChangeArrowheads="1" noChangeShapeType="1" noTextEdit="1"/>
              </p:cNvSpPr>
              <p:nvPr/>
            </p:nvSpPr>
            <p:spPr>
              <a:xfrm>
                <a:off x="2804888" y="4271642"/>
                <a:ext cx="5335243" cy="580672"/>
              </a:xfrm>
              <a:prstGeom prst="rect">
                <a:avLst/>
              </a:prstGeom>
              <a:blipFill>
                <a:blip r:embed="rId8"/>
                <a:stretch>
                  <a:fillRect l="-1143" t="-1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86764" y="4647379"/>
                <a:ext cx="4762500" cy="39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d>
                            <m:dPr>
                              <m:ctrlPr>
                                <a:rPr lang="en-US" altLang="zh-CN" i="1">
                                  <a:latin typeface="Cambria Math" panose="02040503050406030204" pitchFamily="18" charset="0"/>
                                </a:rPr>
                              </m:ctrlPr>
                            </m:dPr>
                            <m:e>
                              <m:r>
                                <a:rPr lang="en-US" altLang="zh-CN" i="1">
                                  <a:latin typeface="Cambria Math" panose="02040503050406030204" pitchFamily="18" charset="0"/>
                                </a:rPr>
                                <m:t>0,0</m:t>
                              </m:r>
                            </m:e>
                          </m:d>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b="0" i="1" smtClean="0">
                              <a:latin typeface="Cambria Math" panose="02040503050406030204" pitchFamily="18" charset="0"/>
                            </a:rPr>
                            <m:t>(0,0)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[0~31]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b="0" i="1" smtClean="0">
                              <a:latin typeface="Cambria Math" panose="02040503050406030204" pitchFamily="18" charset="0"/>
                            </a:rPr>
                            <m:t>𝑦</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𝑦</m:t>
                          </m:r>
                        </m:e>
                        <m:sub>
                          <m:r>
                            <a:rPr lang="en-US" altLang="zh-CN" i="1">
                              <a:latin typeface="Cambria Math" panose="02040503050406030204" pitchFamily="18" charset="0"/>
                            </a:rPr>
                            <m:t>[0~31]</m:t>
                          </m:r>
                        </m:sub>
                      </m:sSub>
                    </m:oMath>
                  </m:oMathPara>
                </a14:m>
                <a:endParaRPr lang="zh-CN" altLang="en-US"/>
              </a:p>
            </p:txBody>
          </p:sp>
        </mc:Choice>
        <mc:Fallback xmlns="">
          <p:sp>
            <p:nvSpPr>
              <p:cNvPr id="19" name="文本框 18"/>
              <p:cNvSpPr txBox="1">
                <a:spLocks noRot="1" noChangeAspect="1" noMove="1" noResize="1" noEditPoints="1" noAdjustHandles="1" noChangeArrowheads="1" noChangeShapeType="1" noTextEdit="1"/>
              </p:cNvSpPr>
              <p:nvPr/>
            </p:nvSpPr>
            <p:spPr>
              <a:xfrm>
                <a:off x="2586764" y="4647379"/>
                <a:ext cx="4762500" cy="396519"/>
              </a:xfrm>
              <a:prstGeom prst="rect">
                <a:avLst/>
              </a:prstGeom>
              <a:blipFill>
                <a:blip r:embed="rId9"/>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578190" y="5048079"/>
                <a:ext cx="4762500" cy="39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d>
                            <m:dPr>
                              <m:ctrlPr>
                                <a:rPr lang="en-US" altLang="zh-CN" i="1">
                                  <a:latin typeface="Cambria Math" panose="02040503050406030204" pitchFamily="18" charset="0"/>
                                </a:rPr>
                              </m:ctrlPr>
                            </m:dPr>
                            <m:e>
                              <m:r>
                                <a:rPr lang="en-US" altLang="zh-CN" i="1">
                                  <a:latin typeface="Cambria Math" panose="02040503050406030204" pitchFamily="18" charset="0"/>
                                </a:rPr>
                                <m:t>0,</m:t>
                              </m:r>
                              <m:r>
                                <a:rPr lang="en-US" altLang="zh-CN" b="0" i="1" smtClean="0">
                                  <a:latin typeface="Cambria Math" panose="02040503050406030204" pitchFamily="18" charset="0"/>
                                </a:rPr>
                                <m:t>1</m:t>
                              </m:r>
                            </m:e>
                          </m:d>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b="0" i="1" smtClean="0">
                              <a:latin typeface="Cambria Math" panose="02040503050406030204" pitchFamily="18" charset="0"/>
                            </a:rPr>
                            <m:t>(0,1)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[0~31]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b="0" i="1" smtClean="0">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1</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r>
                            <a:rPr lang="en-US" altLang="zh-CN" b="0" i="1" smtClean="0">
                              <a:latin typeface="Cambria Math" panose="02040503050406030204" pitchFamily="18" charset="0"/>
                            </a:rPr>
                            <m:t>_</m:t>
                          </m:r>
                          <m:r>
                            <a:rPr lang="en-US" altLang="zh-CN" b="0" i="1" smtClean="0">
                              <a:latin typeface="Cambria Math" panose="02040503050406030204" pitchFamily="18" charset="0"/>
                            </a:rPr>
                            <m:t>𝑦</m:t>
                          </m:r>
                        </m:e>
                        <m:sub>
                          <m:r>
                            <a:rPr lang="en-US" altLang="zh-CN" i="1">
                              <a:latin typeface="Cambria Math" panose="02040503050406030204" pitchFamily="18" charset="0"/>
                            </a:rPr>
                            <m:t>[0~31]</m:t>
                          </m:r>
                        </m:sub>
                      </m:sSub>
                    </m:oMath>
                  </m:oMathPara>
                </a14:m>
                <a:endParaRPr lang="zh-CN" altLang="en-US"/>
              </a:p>
            </p:txBody>
          </p:sp>
        </mc:Choice>
        <mc:Fallback xmlns="">
          <p:sp>
            <p:nvSpPr>
              <p:cNvPr id="20" name="文本框 19"/>
              <p:cNvSpPr txBox="1">
                <a:spLocks noRot="1" noChangeAspect="1" noMove="1" noResize="1" noEditPoints="1" noAdjustHandles="1" noChangeArrowheads="1" noChangeShapeType="1" noTextEdit="1"/>
              </p:cNvSpPr>
              <p:nvPr/>
            </p:nvSpPr>
            <p:spPr>
              <a:xfrm>
                <a:off x="2578190" y="5048079"/>
                <a:ext cx="4762500" cy="396519"/>
              </a:xfrm>
              <a:prstGeom prst="rect">
                <a:avLst/>
              </a:prstGeom>
              <a:blipFill>
                <a:blip r:embed="rId10"/>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2651473" y="5485307"/>
                <a:ext cx="8705376" cy="700705"/>
              </a:xfrm>
              <a:prstGeom prst="rect">
                <a:avLst/>
              </a:prstGeom>
              <a:noFill/>
            </p:spPr>
            <p:txBody>
              <a:bodyPr wrap="square">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0,0</m:t>
                            </m:r>
                          </m:e>
                        </m:d>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i="1">
                            <a:latin typeface="Cambria Math" panose="02040503050406030204" pitchFamily="18" charset="0"/>
                          </a:rPr>
                          <m:t>[0~31]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r>
                          <a:rPr lang="en-US" altLang="zh-CN" i="1">
                            <a:latin typeface="Cambria Math" panose="02040503050406030204" pitchFamily="18" charset="0"/>
                          </a:rPr>
                          <m:t>_</m:t>
                        </m:r>
                        <m:r>
                          <a:rPr lang="en-US" altLang="zh-CN" i="1">
                            <a:latin typeface="Cambria Math" panose="02040503050406030204" pitchFamily="18" charset="0"/>
                          </a:rPr>
                          <m:t>𝑦</m:t>
                        </m:r>
                      </m:e>
                      <m:sub>
                        <m:r>
                          <a:rPr lang="en-US" altLang="zh-CN" i="1">
                            <a:latin typeface="Cambria Math" panose="02040503050406030204" pitchFamily="18" charset="0"/>
                          </a:rPr>
                          <m:t>[0~31]</m:t>
                        </m:r>
                      </m:sub>
                    </m:sSub>
                  </m:oMath>
                </a14:m>
                <a:r>
                  <a:rPr lang="en-US" altLang="zh-CN"/>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𝑦</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i="1">
                            <a:latin typeface="Cambria Math" panose="02040503050406030204" pitchFamily="18" charset="0"/>
                          </a:rPr>
                          <m:t>(0,</m:t>
                        </m:r>
                        <m:r>
                          <a:rPr lang="en-US" altLang="zh-CN" b="0" i="1" smtClean="0">
                            <a:latin typeface="Cambria Math" panose="02040503050406030204" pitchFamily="18" charset="0"/>
                          </a:rPr>
                          <m:t>31</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31</m:t>
                        </m:r>
                        <m:r>
                          <a:rPr lang="en-US" altLang="zh-CN" i="1">
                            <a:latin typeface="Cambria Math" panose="02040503050406030204" pitchFamily="18" charset="0"/>
                          </a:rPr>
                          <m:t>)</m:t>
                        </m:r>
                      </m:sub>
                    </m:sSub>
                  </m:oMath>
                </a14:m>
                <a:r>
                  <a:rPr lang="en-US" altLang="zh-CN"/>
                  <a:t>)+…</a:t>
                </a:r>
              </a:p>
              <a:p>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i="1">
                            <a:latin typeface="Cambria Math" panose="02040503050406030204" pitchFamily="18" charset="0"/>
                          </a:rPr>
                          <m:t>[</m:t>
                        </m:r>
                        <m:r>
                          <a:rPr lang="en-US" altLang="zh-CN" b="0" i="1" smtClean="0">
                            <a:latin typeface="Cambria Math" panose="02040503050406030204" pitchFamily="18" charset="0"/>
                          </a:rPr>
                          <m:t>2016</m:t>
                        </m:r>
                        <m:r>
                          <a:rPr lang="en-US" altLang="zh-CN" i="1">
                            <a:latin typeface="Cambria Math" panose="02040503050406030204" pitchFamily="18" charset="0"/>
                          </a:rPr>
                          <m:t>~</m:t>
                        </m:r>
                        <m:r>
                          <a:rPr lang="en-US" altLang="zh-CN" b="0" i="1" smtClean="0">
                            <a:latin typeface="Cambria Math" panose="02040503050406030204" pitchFamily="18" charset="0"/>
                          </a:rPr>
                          <m:t>2047</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r>
                          <a:rPr lang="en-US" altLang="zh-CN" i="1">
                            <a:latin typeface="Cambria Math" panose="02040503050406030204" pitchFamily="18" charset="0"/>
                          </a:rPr>
                          <m:t>_</m:t>
                        </m:r>
                        <m:r>
                          <a:rPr lang="en-US" altLang="zh-CN" i="1">
                            <a:latin typeface="Cambria Math" panose="02040503050406030204" pitchFamily="18" charset="0"/>
                          </a:rPr>
                          <m:t>𝑦</m:t>
                        </m:r>
                      </m:e>
                      <m:sub>
                        <m:r>
                          <a:rPr lang="en-US" altLang="zh-CN" i="1">
                            <a:latin typeface="Cambria Math" panose="02040503050406030204" pitchFamily="18" charset="0"/>
                          </a:rPr>
                          <m:t>[2016~2047]</m:t>
                        </m:r>
                      </m:sub>
                    </m:sSub>
                  </m:oMath>
                </a14:m>
                <a:r>
                  <a:rPr lang="en-US" altLang="zh-CN"/>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i="1">
                            <a:latin typeface="Cambria Math" panose="02040503050406030204" pitchFamily="18" charset="0"/>
                          </a:rPr>
                          <m:t>(0,</m:t>
                        </m:r>
                        <m:r>
                          <a:rPr lang="en-US" altLang="zh-CN" b="0" i="1" smtClean="0">
                            <a:latin typeface="Cambria Math" panose="02040503050406030204" pitchFamily="18" charset="0"/>
                          </a:rPr>
                          <m:t>2016</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2016</m:t>
                        </m:r>
                        <m:r>
                          <a:rPr lang="en-US" altLang="zh-CN" i="1">
                            <a:latin typeface="Cambria Math" panose="02040503050406030204" pitchFamily="18" charset="0"/>
                          </a:rPr>
                          <m:t>)</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𝑥</m:t>
                        </m:r>
                      </m:e>
                      <m:sub>
                        <m:r>
                          <a:rPr lang="en-US" altLang="zh-CN" i="1">
                            <a:latin typeface="Cambria Math" panose="02040503050406030204" pitchFamily="18" charset="0"/>
                          </a:rPr>
                          <m:t>(0,</m:t>
                        </m:r>
                        <m:r>
                          <a:rPr lang="en-US" altLang="zh-CN" b="0" i="1" smtClean="0">
                            <a:latin typeface="Cambria Math" panose="02040503050406030204" pitchFamily="18" charset="0"/>
                          </a:rPr>
                          <m:t>2047</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r>
                          <a:rPr lang="en-US" altLang="zh-CN" i="1">
                            <a:latin typeface="Cambria Math" panose="02040503050406030204" pitchFamily="18" charset="0"/>
                          </a:rPr>
                          <m:t>_</m:t>
                        </m:r>
                        <m:r>
                          <a:rPr lang="en-US" altLang="zh-CN" i="1">
                            <a:latin typeface="Cambria Math" panose="02040503050406030204" pitchFamily="18" charset="0"/>
                          </a:rPr>
                          <m:t>𝑦</m:t>
                        </m:r>
                      </m:e>
                      <m:sub>
                        <m:r>
                          <a:rPr lang="en-US" altLang="zh-CN" i="1">
                            <a:latin typeface="Cambria Math" panose="02040503050406030204" pitchFamily="18" charset="0"/>
                          </a:rPr>
                          <m:t>(0,</m:t>
                        </m:r>
                        <m:r>
                          <a:rPr lang="en-US" altLang="zh-CN" b="0" i="1" smtClean="0">
                            <a:latin typeface="Cambria Math" panose="02040503050406030204" pitchFamily="18" charset="0"/>
                          </a:rPr>
                          <m:t>2047</m:t>
                        </m:r>
                        <m:r>
                          <a:rPr lang="en-US" altLang="zh-CN" i="1">
                            <a:latin typeface="Cambria Math" panose="02040503050406030204" pitchFamily="18" charset="0"/>
                          </a:rPr>
                          <m:t>)</m:t>
                        </m:r>
                      </m:sub>
                    </m:sSub>
                  </m:oMath>
                </a14:m>
                <a:r>
                  <a:rPr lang="en-US" altLang="zh-CN"/>
                  <a:t>)</a:t>
                </a:r>
                <a:endParaRPr lang="zh-CN" altLang="en-US"/>
              </a:p>
            </p:txBody>
          </p:sp>
        </mc:Choice>
        <mc:Fallback xmlns="">
          <p:sp>
            <p:nvSpPr>
              <p:cNvPr id="24" name="文本框 23"/>
              <p:cNvSpPr txBox="1">
                <a:spLocks noRot="1" noChangeAspect="1" noMove="1" noResize="1" noEditPoints="1" noAdjustHandles="1" noChangeArrowheads="1" noChangeShapeType="1" noTextEdit="1"/>
              </p:cNvSpPr>
              <p:nvPr/>
            </p:nvSpPr>
            <p:spPr>
              <a:xfrm>
                <a:off x="2651473" y="5485307"/>
                <a:ext cx="8705376" cy="700705"/>
              </a:xfrm>
              <a:prstGeom prst="rect">
                <a:avLst/>
              </a:prstGeom>
              <a:blipFill>
                <a:blip r:embed="rId11"/>
                <a:stretch>
                  <a:fillRect t="-4348" b="-9565"/>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C6146-8C71-9E80-4683-59163FDAC7E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E9CED950-38A9-03C4-AFCD-7AE662171993}"/>
              </a:ext>
            </a:extLst>
          </p:cNvPr>
          <p:cNvSpPr txBox="1"/>
          <p:nvPr/>
        </p:nvSpPr>
        <p:spPr>
          <a:xfrm>
            <a:off x="1306945" y="3945079"/>
            <a:ext cx="10298546" cy="1107996"/>
          </a:xfrm>
          <a:prstGeom prst="rect">
            <a:avLst/>
          </a:prstGeom>
          <a:noFill/>
        </p:spPr>
        <p:txBody>
          <a:bodyPr wrap="square" rtlCol="0">
            <a:spAutoFit/>
          </a:bodyPr>
          <a:lstStyle/>
          <a:p>
            <a:r>
              <a:rPr lang="zh-CN" altLang="en-US" sz="6600" b="1">
                <a:latin typeface="字制区喜脉体" panose="02000603000000000000" pitchFamily="2" charset="-122"/>
                <a:ea typeface="字制区喜脉体" panose="02000603000000000000" pitchFamily="2" charset="-122"/>
              </a:rPr>
              <a:t>宇宙最强</a:t>
            </a:r>
            <a:r>
              <a:rPr lang="en-US" altLang="zh-CN" sz="6600" b="1">
                <a:latin typeface="字制区喜脉体" panose="02000603000000000000" pitchFamily="2" charset="-122"/>
                <a:ea typeface="字制区喜脉体" panose="02000603000000000000" pitchFamily="2" charset="-122"/>
              </a:rPr>
              <a:t>CUDA</a:t>
            </a:r>
            <a:r>
              <a:rPr lang="zh-CN" altLang="en-US" sz="6600" b="1">
                <a:latin typeface="字制区喜脉体" panose="02000603000000000000" pitchFamily="2" charset="-122"/>
                <a:ea typeface="字制区喜脉体" panose="02000603000000000000" pitchFamily="2" charset="-122"/>
              </a:rPr>
              <a:t>课程（不是）</a:t>
            </a:r>
            <a:endParaRPr lang="en-US" altLang="zh-CN" sz="6600" b="1">
              <a:latin typeface="字制区喜脉体" panose="02000603000000000000" pitchFamily="2" charset="-122"/>
              <a:ea typeface="字制区喜脉体" panose="02000603000000000000" pitchFamily="2" charset="-122"/>
            </a:endParaRPr>
          </a:p>
        </p:txBody>
      </p:sp>
      <p:pic>
        <p:nvPicPr>
          <p:cNvPr id="1028" name="Picture 4" descr="CUDA Installation Guide for Microsoft Windows">
            <a:extLst>
              <a:ext uri="{FF2B5EF4-FFF2-40B4-BE49-F238E27FC236}">
                <a16:creationId xmlns:a16="http://schemas.microsoft.com/office/drawing/2014/main" id="{1697A82D-7127-718A-FAF3-641D3698B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96888"/>
            <a:ext cx="9029700" cy="30194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F608437-85AB-D093-1C57-E5CBC37E4400}"/>
              </a:ext>
            </a:extLst>
          </p:cNvPr>
          <p:cNvSpPr txBox="1"/>
          <p:nvPr/>
        </p:nvSpPr>
        <p:spPr>
          <a:xfrm>
            <a:off x="2683164" y="5108909"/>
            <a:ext cx="6825671" cy="1015663"/>
          </a:xfrm>
          <a:prstGeom prst="rect">
            <a:avLst/>
          </a:prstGeom>
          <a:noFill/>
        </p:spPr>
        <p:txBody>
          <a:bodyPr wrap="square" rtlCol="0">
            <a:spAutoFit/>
          </a:bodyPr>
          <a:lstStyle/>
          <a:p>
            <a:pPr algn="ctr"/>
            <a:r>
              <a:rPr lang="en-US" altLang="zh-CN" sz="6000">
                <a:latin typeface="字制区喜脉体" panose="02000603000000000000" pitchFamily="2" charset="-122"/>
                <a:ea typeface="字制区喜脉体" panose="02000603000000000000" pitchFamily="2" charset="-122"/>
              </a:rPr>
              <a:t>Reduce</a:t>
            </a:r>
            <a:r>
              <a:rPr lang="zh-CN" altLang="en-US" sz="6000">
                <a:latin typeface="字制区喜脉体" panose="02000603000000000000" pitchFamily="2" charset="-122"/>
                <a:ea typeface="字制区喜脉体" panose="02000603000000000000" pitchFamily="2" charset="-122"/>
              </a:rPr>
              <a:t>规约求和</a:t>
            </a:r>
          </a:p>
        </p:txBody>
      </p:sp>
    </p:spTree>
    <p:extLst>
      <p:ext uri="{BB962C8B-B14F-4D97-AF65-F5344CB8AC3E}">
        <p14:creationId xmlns:p14="http://schemas.microsoft.com/office/powerpoint/2010/main" val="11690542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1677035"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3" name="矩形 12"/>
          <p:cNvSpPr/>
          <p:nvPr>
            <p:custDataLst>
              <p:tags r:id="rId2"/>
            </p:custDataLst>
          </p:nvPr>
        </p:nvSpPr>
        <p:spPr>
          <a:xfrm>
            <a:off x="1999615"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5" name="矩形 14"/>
          <p:cNvSpPr/>
          <p:nvPr>
            <p:custDataLst>
              <p:tags r:id="rId3"/>
            </p:custDataLst>
          </p:nvPr>
        </p:nvSpPr>
        <p:spPr>
          <a:xfrm>
            <a:off x="3909060"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6" name="矩形 15"/>
          <p:cNvSpPr/>
          <p:nvPr>
            <p:custDataLst>
              <p:tags r:id="rId4"/>
            </p:custDataLst>
          </p:nvPr>
        </p:nvSpPr>
        <p:spPr>
          <a:xfrm>
            <a:off x="4231640"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8" name="矩形 17"/>
          <p:cNvSpPr/>
          <p:nvPr>
            <p:custDataLst>
              <p:tags r:id="rId5"/>
            </p:custDataLst>
          </p:nvPr>
        </p:nvSpPr>
        <p:spPr>
          <a:xfrm>
            <a:off x="6141085"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9" name="矩形 18"/>
          <p:cNvSpPr/>
          <p:nvPr>
            <p:custDataLst>
              <p:tags r:id="rId6"/>
            </p:custDataLst>
          </p:nvPr>
        </p:nvSpPr>
        <p:spPr>
          <a:xfrm>
            <a:off x="6463665"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20" name="矩形 19"/>
          <p:cNvSpPr/>
          <p:nvPr>
            <p:custDataLst>
              <p:tags r:id="rId7"/>
            </p:custDataLst>
          </p:nvPr>
        </p:nvSpPr>
        <p:spPr>
          <a:xfrm>
            <a:off x="8373110"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21" name="矩形 20"/>
          <p:cNvSpPr/>
          <p:nvPr>
            <p:custDataLst>
              <p:tags r:id="rId8"/>
            </p:custDataLst>
          </p:nvPr>
        </p:nvSpPr>
        <p:spPr>
          <a:xfrm>
            <a:off x="8695690" y="184943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22" name="矩形 21"/>
          <p:cNvSpPr/>
          <p:nvPr>
            <p:custDataLst>
              <p:tags r:id="rId9"/>
            </p:custDataLst>
          </p:nvPr>
        </p:nvSpPr>
        <p:spPr>
          <a:xfrm>
            <a:off x="1665605" y="1835912"/>
            <a:ext cx="222758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23" name="矩形 22"/>
          <p:cNvSpPr/>
          <p:nvPr>
            <p:custDataLst>
              <p:tags r:id="rId10"/>
            </p:custDataLst>
          </p:nvPr>
        </p:nvSpPr>
        <p:spPr>
          <a:xfrm>
            <a:off x="3893820" y="1834642"/>
            <a:ext cx="223393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24" name="矩形 23"/>
          <p:cNvSpPr/>
          <p:nvPr>
            <p:custDataLst>
              <p:tags r:id="rId11"/>
            </p:custDataLst>
          </p:nvPr>
        </p:nvSpPr>
        <p:spPr>
          <a:xfrm>
            <a:off x="6127750" y="1835912"/>
            <a:ext cx="223393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25" name="矩形 24"/>
          <p:cNvSpPr/>
          <p:nvPr>
            <p:custDataLst>
              <p:tags r:id="rId12"/>
            </p:custDataLst>
          </p:nvPr>
        </p:nvSpPr>
        <p:spPr>
          <a:xfrm>
            <a:off x="8361680" y="1836547"/>
            <a:ext cx="223393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26" name="右大括号 25"/>
          <p:cNvSpPr/>
          <p:nvPr/>
        </p:nvSpPr>
        <p:spPr>
          <a:xfrm rot="5400000">
            <a:off x="2734945" y="1227582"/>
            <a:ext cx="76200" cy="2216150"/>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 name="文本框 26"/>
          <p:cNvSpPr txBox="1"/>
          <p:nvPr/>
        </p:nvSpPr>
        <p:spPr>
          <a:xfrm>
            <a:off x="2367915" y="2367407"/>
            <a:ext cx="1207389" cy="276999"/>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16</a:t>
            </a:r>
            <a:r>
              <a:rPr lang="zh-CN" altLang="en-US" sz="1200" b="1">
                <a:latin typeface="字制区喜脉体" panose="02000603000000000000" pitchFamily="2" charset="-122"/>
                <a:ea typeface="字制区喜脉体" panose="02000603000000000000" pitchFamily="2" charset="-122"/>
              </a:rPr>
              <a:t>个</a:t>
            </a:r>
            <a:r>
              <a:rPr lang="en-US" altLang="zh-CN" sz="1200" b="1">
                <a:latin typeface="字制区喜脉体" panose="02000603000000000000" pitchFamily="2" charset="-122"/>
                <a:ea typeface="字制区喜脉体" panose="02000603000000000000" pitchFamily="2" charset="-122"/>
              </a:rPr>
              <a:t>block_q8</a:t>
            </a:r>
          </a:p>
        </p:txBody>
      </p:sp>
      <p:cxnSp>
        <p:nvCxnSpPr>
          <p:cNvPr id="28" name="直接箭头连接符 27"/>
          <p:cNvCxnSpPr/>
          <p:nvPr/>
        </p:nvCxnSpPr>
        <p:spPr>
          <a:xfrm>
            <a:off x="1652905" y="1350772"/>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1532890" y="1178687"/>
            <a:ext cx="539750"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tid:0-3</a:t>
            </a:r>
          </a:p>
        </p:txBody>
      </p:sp>
      <p:sp>
        <p:nvSpPr>
          <p:cNvPr id="37" name="矩形 36"/>
          <p:cNvSpPr/>
          <p:nvPr>
            <p:custDataLst>
              <p:tags r:id="rId13"/>
            </p:custDataLst>
          </p:nvPr>
        </p:nvSpPr>
        <p:spPr>
          <a:xfrm>
            <a:off x="1678305"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38" name="矩形 37"/>
          <p:cNvSpPr/>
          <p:nvPr>
            <p:custDataLst>
              <p:tags r:id="rId14"/>
            </p:custDataLst>
          </p:nvPr>
        </p:nvSpPr>
        <p:spPr>
          <a:xfrm>
            <a:off x="2000885"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39" name="矩形 38"/>
          <p:cNvSpPr/>
          <p:nvPr>
            <p:custDataLst>
              <p:tags r:id="rId15"/>
            </p:custDataLst>
          </p:nvPr>
        </p:nvSpPr>
        <p:spPr>
          <a:xfrm>
            <a:off x="3910330"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40" name="矩形 39"/>
          <p:cNvSpPr/>
          <p:nvPr>
            <p:custDataLst>
              <p:tags r:id="rId16"/>
            </p:custDataLst>
          </p:nvPr>
        </p:nvSpPr>
        <p:spPr>
          <a:xfrm>
            <a:off x="4232910"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41" name="矩形 40"/>
          <p:cNvSpPr/>
          <p:nvPr>
            <p:custDataLst>
              <p:tags r:id="rId17"/>
            </p:custDataLst>
          </p:nvPr>
        </p:nvSpPr>
        <p:spPr>
          <a:xfrm>
            <a:off x="6142355"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42" name="矩形 41"/>
          <p:cNvSpPr/>
          <p:nvPr>
            <p:custDataLst>
              <p:tags r:id="rId18"/>
            </p:custDataLst>
          </p:nvPr>
        </p:nvSpPr>
        <p:spPr>
          <a:xfrm>
            <a:off x="6464935"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43" name="矩形 42"/>
          <p:cNvSpPr/>
          <p:nvPr>
            <p:custDataLst>
              <p:tags r:id="rId19"/>
            </p:custDataLst>
          </p:nvPr>
        </p:nvSpPr>
        <p:spPr>
          <a:xfrm>
            <a:off x="8374380"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44" name="矩形 43"/>
          <p:cNvSpPr/>
          <p:nvPr>
            <p:custDataLst>
              <p:tags r:id="rId20"/>
            </p:custDataLst>
          </p:nvPr>
        </p:nvSpPr>
        <p:spPr>
          <a:xfrm>
            <a:off x="8696960" y="210660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45" name="矩形 44"/>
          <p:cNvSpPr/>
          <p:nvPr>
            <p:custDataLst>
              <p:tags r:id="rId21"/>
            </p:custDataLst>
          </p:nvPr>
        </p:nvSpPr>
        <p:spPr>
          <a:xfrm>
            <a:off x="1666875" y="2093087"/>
            <a:ext cx="222758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46" name="矩形 45"/>
          <p:cNvSpPr/>
          <p:nvPr>
            <p:custDataLst>
              <p:tags r:id="rId22"/>
            </p:custDataLst>
          </p:nvPr>
        </p:nvSpPr>
        <p:spPr>
          <a:xfrm>
            <a:off x="3895090" y="2091817"/>
            <a:ext cx="223393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47" name="矩形 46"/>
          <p:cNvSpPr/>
          <p:nvPr>
            <p:custDataLst>
              <p:tags r:id="rId23"/>
            </p:custDataLst>
          </p:nvPr>
        </p:nvSpPr>
        <p:spPr>
          <a:xfrm>
            <a:off x="6129020" y="2093087"/>
            <a:ext cx="223393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48" name="矩形 47"/>
          <p:cNvSpPr/>
          <p:nvPr>
            <p:custDataLst>
              <p:tags r:id="rId24"/>
            </p:custDataLst>
          </p:nvPr>
        </p:nvSpPr>
        <p:spPr>
          <a:xfrm>
            <a:off x="8362950" y="2093722"/>
            <a:ext cx="2233930" cy="116840"/>
          </a:xfrm>
          <a:prstGeom prst="rect">
            <a:avLst/>
          </a:prstGeom>
          <a:noFill/>
          <a:ln w="12700" cmpd="sng">
            <a:solidFill>
              <a:schemeClr val="accent6"/>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84" name="矩形 83"/>
          <p:cNvSpPr/>
          <p:nvPr>
            <p:custDataLst>
              <p:tags r:id="rId25"/>
            </p:custDataLst>
          </p:nvPr>
        </p:nvSpPr>
        <p:spPr>
          <a:xfrm>
            <a:off x="1664335"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85" name="矩形 84"/>
          <p:cNvSpPr/>
          <p:nvPr>
            <p:custDataLst>
              <p:tags r:id="rId26"/>
            </p:custDataLst>
          </p:nvPr>
        </p:nvSpPr>
        <p:spPr>
          <a:xfrm>
            <a:off x="1986915"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86" name="矩形 85"/>
          <p:cNvSpPr/>
          <p:nvPr>
            <p:custDataLst>
              <p:tags r:id="rId27"/>
            </p:custDataLst>
          </p:nvPr>
        </p:nvSpPr>
        <p:spPr>
          <a:xfrm>
            <a:off x="3896360"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87" name="矩形 86"/>
          <p:cNvSpPr/>
          <p:nvPr>
            <p:custDataLst>
              <p:tags r:id="rId28"/>
            </p:custDataLst>
          </p:nvPr>
        </p:nvSpPr>
        <p:spPr>
          <a:xfrm>
            <a:off x="4218940"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88" name="矩形 87"/>
          <p:cNvSpPr/>
          <p:nvPr>
            <p:custDataLst>
              <p:tags r:id="rId29"/>
            </p:custDataLst>
          </p:nvPr>
        </p:nvSpPr>
        <p:spPr>
          <a:xfrm>
            <a:off x="6128385"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89" name="矩形 88"/>
          <p:cNvSpPr/>
          <p:nvPr>
            <p:custDataLst>
              <p:tags r:id="rId30"/>
            </p:custDataLst>
          </p:nvPr>
        </p:nvSpPr>
        <p:spPr>
          <a:xfrm>
            <a:off x="6450965"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90" name="矩形 89"/>
          <p:cNvSpPr/>
          <p:nvPr>
            <p:custDataLst>
              <p:tags r:id="rId31"/>
            </p:custDataLst>
          </p:nvPr>
        </p:nvSpPr>
        <p:spPr>
          <a:xfrm>
            <a:off x="8360410"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91" name="矩形 90"/>
          <p:cNvSpPr/>
          <p:nvPr>
            <p:custDataLst>
              <p:tags r:id="rId32"/>
            </p:custDataLst>
          </p:nvPr>
        </p:nvSpPr>
        <p:spPr>
          <a:xfrm>
            <a:off x="8682990" y="28946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92" name="矩形 91"/>
          <p:cNvSpPr/>
          <p:nvPr>
            <p:custDataLst>
              <p:tags r:id="rId33"/>
            </p:custDataLst>
          </p:nvPr>
        </p:nvSpPr>
        <p:spPr>
          <a:xfrm>
            <a:off x="1652905" y="2881122"/>
            <a:ext cx="222758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93" name="矩形 92"/>
          <p:cNvSpPr/>
          <p:nvPr>
            <p:custDataLst>
              <p:tags r:id="rId34"/>
            </p:custDataLst>
          </p:nvPr>
        </p:nvSpPr>
        <p:spPr>
          <a:xfrm>
            <a:off x="3881120" y="287985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94" name="矩形 93"/>
          <p:cNvSpPr/>
          <p:nvPr>
            <p:custDataLst>
              <p:tags r:id="rId35"/>
            </p:custDataLst>
          </p:nvPr>
        </p:nvSpPr>
        <p:spPr>
          <a:xfrm>
            <a:off x="6115050" y="288112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95" name="矩形 94"/>
          <p:cNvSpPr/>
          <p:nvPr>
            <p:custDataLst>
              <p:tags r:id="rId36"/>
            </p:custDataLst>
          </p:nvPr>
        </p:nvSpPr>
        <p:spPr>
          <a:xfrm>
            <a:off x="8348980" y="2881757"/>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96" name="矩形 95"/>
          <p:cNvSpPr/>
          <p:nvPr>
            <p:custDataLst>
              <p:tags r:id="rId37"/>
            </p:custDataLst>
          </p:nvPr>
        </p:nvSpPr>
        <p:spPr>
          <a:xfrm>
            <a:off x="1664335"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97" name="矩形 96"/>
          <p:cNvSpPr/>
          <p:nvPr>
            <p:custDataLst>
              <p:tags r:id="rId38"/>
            </p:custDataLst>
          </p:nvPr>
        </p:nvSpPr>
        <p:spPr>
          <a:xfrm>
            <a:off x="1986915"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98" name="矩形 97"/>
          <p:cNvSpPr/>
          <p:nvPr>
            <p:custDataLst>
              <p:tags r:id="rId39"/>
            </p:custDataLst>
          </p:nvPr>
        </p:nvSpPr>
        <p:spPr>
          <a:xfrm>
            <a:off x="3896360"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99" name="矩形 98"/>
          <p:cNvSpPr/>
          <p:nvPr>
            <p:custDataLst>
              <p:tags r:id="rId40"/>
            </p:custDataLst>
          </p:nvPr>
        </p:nvSpPr>
        <p:spPr>
          <a:xfrm>
            <a:off x="4218940"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00" name="矩形 99"/>
          <p:cNvSpPr/>
          <p:nvPr>
            <p:custDataLst>
              <p:tags r:id="rId41"/>
            </p:custDataLst>
          </p:nvPr>
        </p:nvSpPr>
        <p:spPr>
          <a:xfrm>
            <a:off x="6128385"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01" name="矩形 100"/>
          <p:cNvSpPr/>
          <p:nvPr>
            <p:custDataLst>
              <p:tags r:id="rId42"/>
            </p:custDataLst>
          </p:nvPr>
        </p:nvSpPr>
        <p:spPr>
          <a:xfrm>
            <a:off x="6450965"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02" name="矩形 101"/>
          <p:cNvSpPr/>
          <p:nvPr>
            <p:custDataLst>
              <p:tags r:id="rId43"/>
            </p:custDataLst>
          </p:nvPr>
        </p:nvSpPr>
        <p:spPr>
          <a:xfrm>
            <a:off x="8360410"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03" name="矩形 102"/>
          <p:cNvSpPr/>
          <p:nvPr>
            <p:custDataLst>
              <p:tags r:id="rId44"/>
            </p:custDataLst>
          </p:nvPr>
        </p:nvSpPr>
        <p:spPr>
          <a:xfrm>
            <a:off x="8682990" y="313848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04" name="矩形 103"/>
          <p:cNvSpPr/>
          <p:nvPr>
            <p:custDataLst>
              <p:tags r:id="rId45"/>
            </p:custDataLst>
          </p:nvPr>
        </p:nvSpPr>
        <p:spPr>
          <a:xfrm>
            <a:off x="1652905" y="3124962"/>
            <a:ext cx="222758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05" name="矩形 104"/>
          <p:cNvSpPr/>
          <p:nvPr>
            <p:custDataLst>
              <p:tags r:id="rId46"/>
            </p:custDataLst>
          </p:nvPr>
        </p:nvSpPr>
        <p:spPr>
          <a:xfrm>
            <a:off x="3881120" y="312369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06" name="矩形 105"/>
          <p:cNvSpPr/>
          <p:nvPr>
            <p:custDataLst>
              <p:tags r:id="rId47"/>
            </p:custDataLst>
          </p:nvPr>
        </p:nvSpPr>
        <p:spPr>
          <a:xfrm>
            <a:off x="6115050" y="312496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07" name="矩形 106"/>
          <p:cNvSpPr/>
          <p:nvPr>
            <p:custDataLst>
              <p:tags r:id="rId48"/>
            </p:custDataLst>
          </p:nvPr>
        </p:nvSpPr>
        <p:spPr>
          <a:xfrm>
            <a:off x="8348980" y="3125597"/>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08" name="矩形 107"/>
          <p:cNvSpPr/>
          <p:nvPr>
            <p:custDataLst>
              <p:tags r:id="rId49"/>
            </p:custDataLst>
          </p:nvPr>
        </p:nvSpPr>
        <p:spPr>
          <a:xfrm>
            <a:off x="1664335"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09" name="矩形 108"/>
          <p:cNvSpPr/>
          <p:nvPr>
            <p:custDataLst>
              <p:tags r:id="rId50"/>
            </p:custDataLst>
          </p:nvPr>
        </p:nvSpPr>
        <p:spPr>
          <a:xfrm>
            <a:off x="1986915"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0" name="矩形 109"/>
          <p:cNvSpPr/>
          <p:nvPr>
            <p:custDataLst>
              <p:tags r:id="rId51"/>
            </p:custDataLst>
          </p:nvPr>
        </p:nvSpPr>
        <p:spPr>
          <a:xfrm>
            <a:off x="3896360"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1" name="矩形 110"/>
          <p:cNvSpPr/>
          <p:nvPr>
            <p:custDataLst>
              <p:tags r:id="rId52"/>
            </p:custDataLst>
          </p:nvPr>
        </p:nvSpPr>
        <p:spPr>
          <a:xfrm>
            <a:off x="4218940"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2" name="矩形 111"/>
          <p:cNvSpPr/>
          <p:nvPr>
            <p:custDataLst>
              <p:tags r:id="rId53"/>
            </p:custDataLst>
          </p:nvPr>
        </p:nvSpPr>
        <p:spPr>
          <a:xfrm>
            <a:off x="6128385"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3" name="矩形 112"/>
          <p:cNvSpPr/>
          <p:nvPr>
            <p:custDataLst>
              <p:tags r:id="rId54"/>
            </p:custDataLst>
          </p:nvPr>
        </p:nvSpPr>
        <p:spPr>
          <a:xfrm>
            <a:off x="6450965"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4" name="矩形 113"/>
          <p:cNvSpPr/>
          <p:nvPr>
            <p:custDataLst>
              <p:tags r:id="rId55"/>
            </p:custDataLst>
          </p:nvPr>
        </p:nvSpPr>
        <p:spPr>
          <a:xfrm>
            <a:off x="8360410"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5" name="矩形 114"/>
          <p:cNvSpPr/>
          <p:nvPr>
            <p:custDataLst>
              <p:tags r:id="rId56"/>
            </p:custDataLst>
          </p:nvPr>
        </p:nvSpPr>
        <p:spPr>
          <a:xfrm>
            <a:off x="8682990" y="340010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16" name="矩形 115"/>
          <p:cNvSpPr/>
          <p:nvPr>
            <p:custDataLst>
              <p:tags r:id="rId57"/>
            </p:custDataLst>
          </p:nvPr>
        </p:nvSpPr>
        <p:spPr>
          <a:xfrm>
            <a:off x="1652905" y="3386582"/>
            <a:ext cx="222758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17" name="矩形 116"/>
          <p:cNvSpPr/>
          <p:nvPr>
            <p:custDataLst>
              <p:tags r:id="rId58"/>
            </p:custDataLst>
          </p:nvPr>
        </p:nvSpPr>
        <p:spPr>
          <a:xfrm>
            <a:off x="3881120" y="338531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18" name="矩形 117"/>
          <p:cNvSpPr/>
          <p:nvPr>
            <p:custDataLst>
              <p:tags r:id="rId59"/>
            </p:custDataLst>
          </p:nvPr>
        </p:nvSpPr>
        <p:spPr>
          <a:xfrm>
            <a:off x="6115050" y="338658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19" name="矩形 118"/>
          <p:cNvSpPr/>
          <p:nvPr>
            <p:custDataLst>
              <p:tags r:id="rId60"/>
            </p:custDataLst>
          </p:nvPr>
        </p:nvSpPr>
        <p:spPr>
          <a:xfrm>
            <a:off x="8348980" y="3387217"/>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20" name="矩形 119"/>
          <p:cNvSpPr/>
          <p:nvPr>
            <p:custDataLst>
              <p:tags r:id="rId61"/>
            </p:custDataLst>
          </p:nvPr>
        </p:nvSpPr>
        <p:spPr>
          <a:xfrm>
            <a:off x="1664335"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1" name="矩形 120"/>
          <p:cNvSpPr/>
          <p:nvPr>
            <p:custDataLst>
              <p:tags r:id="rId62"/>
            </p:custDataLst>
          </p:nvPr>
        </p:nvSpPr>
        <p:spPr>
          <a:xfrm>
            <a:off x="1986915"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2" name="矩形 121"/>
          <p:cNvSpPr/>
          <p:nvPr>
            <p:custDataLst>
              <p:tags r:id="rId63"/>
            </p:custDataLst>
          </p:nvPr>
        </p:nvSpPr>
        <p:spPr>
          <a:xfrm>
            <a:off x="3896360"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3" name="矩形 122"/>
          <p:cNvSpPr/>
          <p:nvPr>
            <p:custDataLst>
              <p:tags r:id="rId64"/>
            </p:custDataLst>
          </p:nvPr>
        </p:nvSpPr>
        <p:spPr>
          <a:xfrm>
            <a:off x="4218940"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4" name="矩形 123"/>
          <p:cNvSpPr/>
          <p:nvPr>
            <p:custDataLst>
              <p:tags r:id="rId65"/>
            </p:custDataLst>
          </p:nvPr>
        </p:nvSpPr>
        <p:spPr>
          <a:xfrm>
            <a:off x="6128385"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5" name="矩形 124"/>
          <p:cNvSpPr/>
          <p:nvPr>
            <p:custDataLst>
              <p:tags r:id="rId66"/>
            </p:custDataLst>
          </p:nvPr>
        </p:nvSpPr>
        <p:spPr>
          <a:xfrm>
            <a:off x="6450965"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6" name="矩形 125"/>
          <p:cNvSpPr/>
          <p:nvPr>
            <p:custDataLst>
              <p:tags r:id="rId67"/>
            </p:custDataLst>
          </p:nvPr>
        </p:nvSpPr>
        <p:spPr>
          <a:xfrm>
            <a:off x="8360410"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7" name="矩形 126"/>
          <p:cNvSpPr/>
          <p:nvPr>
            <p:custDataLst>
              <p:tags r:id="rId68"/>
            </p:custDataLst>
          </p:nvPr>
        </p:nvSpPr>
        <p:spPr>
          <a:xfrm>
            <a:off x="8682990" y="3643940"/>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28" name="矩形 127"/>
          <p:cNvSpPr/>
          <p:nvPr>
            <p:custDataLst>
              <p:tags r:id="rId69"/>
            </p:custDataLst>
          </p:nvPr>
        </p:nvSpPr>
        <p:spPr>
          <a:xfrm>
            <a:off x="1652905" y="3630422"/>
            <a:ext cx="222758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29" name="矩形 128"/>
          <p:cNvSpPr/>
          <p:nvPr>
            <p:custDataLst>
              <p:tags r:id="rId70"/>
            </p:custDataLst>
          </p:nvPr>
        </p:nvSpPr>
        <p:spPr>
          <a:xfrm>
            <a:off x="3881120" y="362915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30" name="矩形 129"/>
          <p:cNvSpPr/>
          <p:nvPr>
            <p:custDataLst>
              <p:tags r:id="rId71"/>
            </p:custDataLst>
          </p:nvPr>
        </p:nvSpPr>
        <p:spPr>
          <a:xfrm>
            <a:off x="6115050" y="363042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31" name="矩形 130"/>
          <p:cNvSpPr/>
          <p:nvPr>
            <p:custDataLst>
              <p:tags r:id="rId72"/>
            </p:custDataLst>
          </p:nvPr>
        </p:nvSpPr>
        <p:spPr>
          <a:xfrm>
            <a:off x="8348980" y="3631057"/>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44" name="矩形 143"/>
          <p:cNvSpPr/>
          <p:nvPr>
            <p:custDataLst>
              <p:tags r:id="rId73"/>
            </p:custDataLst>
          </p:nvPr>
        </p:nvSpPr>
        <p:spPr>
          <a:xfrm>
            <a:off x="1664335"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45" name="矩形 144"/>
          <p:cNvSpPr/>
          <p:nvPr>
            <p:custDataLst>
              <p:tags r:id="rId74"/>
            </p:custDataLst>
          </p:nvPr>
        </p:nvSpPr>
        <p:spPr>
          <a:xfrm>
            <a:off x="1986915"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46" name="矩形 145"/>
          <p:cNvSpPr/>
          <p:nvPr>
            <p:custDataLst>
              <p:tags r:id="rId75"/>
            </p:custDataLst>
          </p:nvPr>
        </p:nvSpPr>
        <p:spPr>
          <a:xfrm>
            <a:off x="3896360"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47" name="矩形 146"/>
          <p:cNvSpPr/>
          <p:nvPr>
            <p:custDataLst>
              <p:tags r:id="rId76"/>
            </p:custDataLst>
          </p:nvPr>
        </p:nvSpPr>
        <p:spPr>
          <a:xfrm>
            <a:off x="4218940"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48" name="矩形 147"/>
          <p:cNvSpPr/>
          <p:nvPr>
            <p:custDataLst>
              <p:tags r:id="rId77"/>
            </p:custDataLst>
          </p:nvPr>
        </p:nvSpPr>
        <p:spPr>
          <a:xfrm>
            <a:off x="6128385"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49" name="矩形 148"/>
          <p:cNvSpPr/>
          <p:nvPr>
            <p:custDataLst>
              <p:tags r:id="rId78"/>
            </p:custDataLst>
          </p:nvPr>
        </p:nvSpPr>
        <p:spPr>
          <a:xfrm>
            <a:off x="6450965"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50" name="矩形 149"/>
          <p:cNvSpPr/>
          <p:nvPr>
            <p:custDataLst>
              <p:tags r:id="rId79"/>
            </p:custDataLst>
          </p:nvPr>
        </p:nvSpPr>
        <p:spPr>
          <a:xfrm>
            <a:off x="8360410"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51" name="矩形 150"/>
          <p:cNvSpPr/>
          <p:nvPr>
            <p:custDataLst>
              <p:tags r:id="rId80"/>
            </p:custDataLst>
          </p:nvPr>
        </p:nvSpPr>
        <p:spPr>
          <a:xfrm>
            <a:off x="8682990" y="3917625"/>
            <a:ext cx="322357" cy="90564"/>
          </a:xfrm>
          <a:prstGeom prst="rect">
            <a:avLst/>
          </a:prstGeom>
          <a:solidFill>
            <a:schemeClr val="tx1"/>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latin typeface="字制区喜脉体" panose="02000603000000000000" pitchFamily="2" charset="-122"/>
                <a:ea typeface="字制区喜脉体" panose="02000603000000000000" pitchFamily="2" charset="-122"/>
              </a:rPr>
              <a:t>32</a:t>
            </a:r>
          </a:p>
        </p:txBody>
      </p:sp>
      <p:sp>
        <p:nvSpPr>
          <p:cNvPr id="152" name="矩形 151"/>
          <p:cNvSpPr/>
          <p:nvPr>
            <p:custDataLst>
              <p:tags r:id="rId81"/>
            </p:custDataLst>
          </p:nvPr>
        </p:nvSpPr>
        <p:spPr>
          <a:xfrm>
            <a:off x="1652905" y="3904107"/>
            <a:ext cx="222758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53" name="矩形 152"/>
          <p:cNvSpPr/>
          <p:nvPr>
            <p:custDataLst>
              <p:tags r:id="rId82"/>
            </p:custDataLst>
          </p:nvPr>
        </p:nvSpPr>
        <p:spPr>
          <a:xfrm>
            <a:off x="3881120" y="3902837"/>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54" name="矩形 153"/>
          <p:cNvSpPr/>
          <p:nvPr>
            <p:custDataLst>
              <p:tags r:id="rId83"/>
            </p:custDataLst>
          </p:nvPr>
        </p:nvSpPr>
        <p:spPr>
          <a:xfrm>
            <a:off x="6115050" y="3904107"/>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55" name="矩形 154"/>
          <p:cNvSpPr/>
          <p:nvPr>
            <p:custDataLst>
              <p:tags r:id="rId84"/>
            </p:custDataLst>
          </p:nvPr>
        </p:nvSpPr>
        <p:spPr>
          <a:xfrm>
            <a:off x="8348980" y="3904742"/>
            <a:ext cx="2233930" cy="116840"/>
          </a:xfrm>
          <a:prstGeom prst="rect">
            <a:avLst/>
          </a:prstGeom>
          <a:noFill/>
          <a:ln w="12700" cmpd="sng">
            <a:solidFill>
              <a:schemeClr val="accent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700" b="1">
              <a:latin typeface="字制区喜脉体" panose="02000603000000000000" pitchFamily="2" charset="-122"/>
              <a:ea typeface="字制区喜脉体" panose="02000603000000000000" pitchFamily="2" charset="-122"/>
            </a:endParaRPr>
          </a:p>
        </p:txBody>
      </p:sp>
      <p:sp>
        <p:nvSpPr>
          <p:cNvPr id="156" name="右大括号 155"/>
          <p:cNvSpPr/>
          <p:nvPr/>
        </p:nvSpPr>
        <p:spPr>
          <a:xfrm>
            <a:off x="10709275" y="1834642"/>
            <a:ext cx="76200" cy="375920"/>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7" name="右大括号 156"/>
          <p:cNvSpPr/>
          <p:nvPr/>
        </p:nvSpPr>
        <p:spPr>
          <a:xfrm>
            <a:off x="10709275" y="2879852"/>
            <a:ext cx="76200" cy="1141095"/>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8" name="文本框 157"/>
          <p:cNvSpPr txBox="1"/>
          <p:nvPr/>
        </p:nvSpPr>
        <p:spPr>
          <a:xfrm>
            <a:off x="10786745" y="1867662"/>
            <a:ext cx="28448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2</a:t>
            </a:r>
          </a:p>
        </p:txBody>
      </p:sp>
      <p:sp>
        <p:nvSpPr>
          <p:cNvPr id="160" name="文本框 159"/>
          <p:cNvSpPr txBox="1"/>
          <p:nvPr/>
        </p:nvSpPr>
        <p:spPr>
          <a:xfrm>
            <a:off x="10822305" y="3288157"/>
            <a:ext cx="28448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5</a:t>
            </a:r>
          </a:p>
        </p:txBody>
      </p:sp>
      <p:cxnSp>
        <p:nvCxnSpPr>
          <p:cNvPr id="162" name="直接箭头连接符 161"/>
          <p:cNvCxnSpPr/>
          <p:nvPr/>
        </p:nvCxnSpPr>
        <p:spPr>
          <a:xfrm>
            <a:off x="1739265" y="1349502"/>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63" name="直接箭头连接符 162"/>
          <p:cNvCxnSpPr/>
          <p:nvPr/>
        </p:nvCxnSpPr>
        <p:spPr>
          <a:xfrm>
            <a:off x="1831975" y="1350772"/>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64" name="直接箭头连接符 163"/>
          <p:cNvCxnSpPr/>
          <p:nvPr/>
        </p:nvCxnSpPr>
        <p:spPr>
          <a:xfrm>
            <a:off x="1920875" y="1350772"/>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65" name="直接箭头连接符 164"/>
          <p:cNvCxnSpPr/>
          <p:nvPr/>
        </p:nvCxnSpPr>
        <p:spPr>
          <a:xfrm>
            <a:off x="390207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166" name="文本框 165"/>
          <p:cNvSpPr txBox="1"/>
          <p:nvPr/>
        </p:nvSpPr>
        <p:spPr>
          <a:xfrm>
            <a:off x="3782060" y="1175512"/>
            <a:ext cx="539750"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tid:0-3</a:t>
            </a:r>
          </a:p>
        </p:txBody>
      </p:sp>
      <p:cxnSp>
        <p:nvCxnSpPr>
          <p:cNvPr id="167" name="直接箭头连接符 166"/>
          <p:cNvCxnSpPr/>
          <p:nvPr/>
        </p:nvCxnSpPr>
        <p:spPr>
          <a:xfrm>
            <a:off x="3988435" y="134632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68" name="直接箭头连接符 167"/>
          <p:cNvCxnSpPr/>
          <p:nvPr/>
        </p:nvCxnSpPr>
        <p:spPr>
          <a:xfrm>
            <a:off x="408114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69" name="直接箭头连接符 168"/>
          <p:cNvCxnSpPr/>
          <p:nvPr/>
        </p:nvCxnSpPr>
        <p:spPr>
          <a:xfrm>
            <a:off x="416623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70" name="直接箭头连接符 169"/>
          <p:cNvCxnSpPr/>
          <p:nvPr/>
        </p:nvCxnSpPr>
        <p:spPr>
          <a:xfrm>
            <a:off x="613727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171" name="文本框 170"/>
          <p:cNvSpPr txBox="1"/>
          <p:nvPr/>
        </p:nvSpPr>
        <p:spPr>
          <a:xfrm>
            <a:off x="6017260" y="1175512"/>
            <a:ext cx="539750"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tid:0-3</a:t>
            </a:r>
          </a:p>
        </p:txBody>
      </p:sp>
      <p:cxnSp>
        <p:nvCxnSpPr>
          <p:cNvPr id="172" name="直接箭头连接符 171"/>
          <p:cNvCxnSpPr/>
          <p:nvPr/>
        </p:nvCxnSpPr>
        <p:spPr>
          <a:xfrm>
            <a:off x="6223635" y="134632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73" name="直接箭头连接符 172"/>
          <p:cNvCxnSpPr/>
          <p:nvPr/>
        </p:nvCxnSpPr>
        <p:spPr>
          <a:xfrm>
            <a:off x="631634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74" name="直接箭头连接符 173"/>
          <p:cNvCxnSpPr/>
          <p:nvPr/>
        </p:nvCxnSpPr>
        <p:spPr>
          <a:xfrm>
            <a:off x="640143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75" name="直接箭头连接符 174"/>
          <p:cNvCxnSpPr/>
          <p:nvPr/>
        </p:nvCxnSpPr>
        <p:spPr>
          <a:xfrm>
            <a:off x="836231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176" name="文本框 175"/>
          <p:cNvSpPr txBox="1"/>
          <p:nvPr/>
        </p:nvSpPr>
        <p:spPr>
          <a:xfrm>
            <a:off x="8242300" y="1175512"/>
            <a:ext cx="539750" cy="213995"/>
          </a:xfrm>
          <a:prstGeom prst="rect">
            <a:avLst/>
          </a:prstGeom>
          <a:noFill/>
        </p:spPr>
        <p:txBody>
          <a:bodyPr wrap="square" rtlCol="0">
            <a:spAutoFit/>
          </a:bodyPr>
          <a:lstStyle/>
          <a:p>
            <a:r>
              <a:rPr lang="en-US" altLang="zh-CN" sz="800" b="1">
                <a:latin typeface="字制区喜脉体" panose="02000603000000000000" pitchFamily="2" charset="-122"/>
                <a:ea typeface="字制区喜脉体" panose="02000603000000000000" pitchFamily="2" charset="-122"/>
              </a:rPr>
              <a:t>tid:0-3</a:t>
            </a:r>
          </a:p>
        </p:txBody>
      </p:sp>
      <p:cxnSp>
        <p:nvCxnSpPr>
          <p:cNvPr id="177" name="直接箭头连接符 176"/>
          <p:cNvCxnSpPr/>
          <p:nvPr/>
        </p:nvCxnSpPr>
        <p:spPr>
          <a:xfrm>
            <a:off x="8448675" y="134632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78" name="直接箭头连接符 177"/>
          <p:cNvCxnSpPr/>
          <p:nvPr/>
        </p:nvCxnSpPr>
        <p:spPr>
          <a:xfrm>
            <a:off x="854138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179" name="直接箭头连接符 178"/>
          <p:cNvCxnSpPr/>
          <p:nvPr/>
        </p:nvCxnSpPr>
        <p:spPr>
          <a:xfrm>
            <a:off x="8626475" y="1347597"/>
            <a:ext cx="6350" cy="462915"/>
          </a:xfrm>
          <a:prstGeom prst="straightConnector1">
            <a:avLst/>
          </a:prstGeom>
          <a:ln>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4" name="椭圆 3"/>
          <p:cNvSpPr/>
          <p:nvPr/>
        </p:nvSpPr>
        <p:spPr>
          <a:xfrm>
            <a:off x="1645920" y="5102987"/>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椭圆 4"/>
          <p:cNvSpPr/>
          <p:nvPr/>
        </p:nvSpPr>
        <p:spPr>
          <a:xfrm>
            <a:off x="1645920" y="5305552"/>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椭圆 5"/>
          <p:cNvSpPr/>
          <p:nvPr/>
        </p:nvSpPr>
        <p:spPr>
          <a:xfrm>
            <a:off x="3468370" y="5102987"/>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椭圆 6"/>
          <p:cNvSpPr/>
          <p:nvPr/>
        </p:nvSpPr>
        <p:spPr>
          <a:xfrm>
            <a:off x="3468370" y="5305552"/>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椭圆 7"/>
          <p:cNvSpPr/>
          <p:nvPr/>
        </p:nvSpPr>
        <p:spPr>
          <a:xfrm>
            <a:off x="5087620" y="5102987"/>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椭圆 8"/>
          <p:cNvSpPr/>
          <p:nvPr/>
        </p:nvSpPr>
        <p:spPr>
          <a:xfrm>
            <a:off x="5087620" y="5305552"/>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椭圆 9"/>
          <p:cNvSpPr/>
          <p:nvPr/>
        </p:nvSpPr>
        <p:spPr>
          <a:xfrm>
            <a:off x="6849110" y="5102987"/>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椭圆 11"/>
          <p:cNvSpPr/>
          <p:nvPr/>
        </p:nvSpPr>
        <p:spPr>
          <a:xfrm>
            <a:off x="6849110" y="5305552"/>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椭圆 13"/>
          <p:cNvSpPr/>
          <p:nvPr/>
        </p:nvSpPr>
        <p:spPr>
          <a:xfrm>
            <a:off x="8650605" y="5102987"/>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椭圆 16"/>
          <p:cNvSpPr/>
          <p:nvPr/>
        </p:nvSpPr>
        <p:spPr>
          <a:xfrm>
            <a:off x="8650605" y="5305552"/>
            <a:ext cx="75565" cy="75565"/>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椭圆 29"/>
          <p:cNvSpPr/>
          <p:nvPr/>
        </p:nvSpPr>
        <p:spPr>
          <a:xfrm>
            <a:off x="1831975" y="5102987"/>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椭圆 30"/>
          <p:cNvSpPr/>
          <p:nvPr/>
        </p:nvSpPr>
        <p:spPr>
          <a:xfrm>
            <a:off x="1831975" y="5305552"/>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2" name="椭圆 31"/>
          <p:cNvSpPr/>
          <p:nvPr/>
        </p:nvSpPr>
        <p:spPr>
          <a:xfrm>
            <a:off x="3654425" y="5102987"/>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椭圆 32"/>
          <p:cNvSpPr/>
          <p:nvPr/>
        </p:nvSpPr>
        <p:spPr>
          <a:xfrm>
            <a:off x="3654425" y="5305552"/>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4" name="椭圆 33"/>
          <p:cNvSpPr/>
          <p:nvPr/>
        </p:nvSpPr>
        <p:spPr>
          <a:xfrm>
            <a:off x="5273675" y="5102987"/>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椭圆 34"/>
          <p:cNvSpPr/>
          <p:nvPr/>
        </p:nvSpPr>
        <p:spPr>
          <a:xfrm>
            <a:off x="5273675" y="5305552"/>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椭圆 35"/>
          <p:cNvSpPr/>
          <p:nvPr/>
        </p:nvSpPr>
        <p:spPr>
          <a:xfrm>
            <a:off x="7035165" y="5102987"/>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9" name="椭圆 48"/>
          <p:cNvSpPr/>
          <p:nvPr/>
        </p:nvSpPr>
        <p:spPr>
          <a:xfrm>
            <a:off x="7035165" y="5305552"/>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0" name="椭圆 49"/>
          <p:cNvSpPr/>
          <p:nvPr/>
        </p:nvSpPr>
        <p:spPr>
          <a:xfrm>
            <a:off x="8836660" y="5102987"/>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椭圆 50"/>
          <p:cNvSpPr/>
          <p:nvPr/>
        </p:nvSpPr>
        <p:spPr>
          <a:xfrm>
            <a:off x="8836660" y="5305552"/>
            <a:ext cx="75565" cy="75565"/>
          </a:xfrm>
          <a:prstGeom prst="ellipse">
            <a:avLst/>
          </a:prstGeom>
          <a:solidFill>
            <a:srgbClr val="FFC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2" name="椭圆 51"/>
          <p:cNvSpPr/>
          <p:nvPr/>
        </p:nvSpPr>
        <p:spPr>
          <a:xfrm>
            <a:off x="2021840" y="5102987"/>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椭圆 52"/>
          <p:cNvSpPr/>
          <p:nvPr/>
        </p:nvSpPr>
        <p:spPr>
          <a:xfrm>
            <a:off x="2021840" y="5305552"/>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椭圆 53"/>
          <p:cNvSpPr/>
          <p:nvPr/>
        </p:nvSpPr>
        <p:spPr>
          <a:xfrm>
            <a:off x="3844290" y="5102987"/>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椭圆 54"/>
          <p:cNvSpPr/>
          <p:nvPr/>
        </p:nvSpPr>
        <p:spPr>
          <a:xfrm>
            <a:off x="3844290" y="5305552"/>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椭圆 55"/>
          <p:cNvSpPr/>
          <p:nvPr/>
        </p:nvSpPr>
        <p:spPr>
          <a:xfrm>
            <a:off x="5463540" y="5102987"/>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椭圆 56"/>
          <p:cNvSpPr/>
          <p:nvPr/>
        </p:nvSpPr>
        <p:spPr>
          <a:xfrm>
            <a:off x="5463540" y="5305552"/>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8" name="椭圆 57"/>
          <p:cNvSpPr/>
          <p:nvPr/>
        </p:nvSpPr>
        <p:spPr>
          <a:xfrm>
            <a:off x="7225030" y="5102987"/>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9" name="椭圆 58"/>
          <p:cNvSpPr/>
          <p:nvPr/>
        </p:nvSpPr>
        <p:spPr>
          <a:xfrm>
            <a:off x="7225030" y="5305552"/>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0" name="椭圆 59"/>
          <p:cNvSpPr/>
          <p:nvPr/>
        </p:nvSpPr>
        <p:spPr>
          <a:xfrm>
            <a:off x="9026525" y="5102987"/>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1" name="椭圆 60"/>
          <p:cNvSpPr/>
          <p:nvPr/>
        </p:nvSpPr>
        <p:spPr>
          <a:xfrm>
            <a:off x="9026525" y="5305552"/>
            <a:ext cx="75565" cy="75565"/>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2" name="椭圆 61"/>
          <p:cNvSpPr/>
          <p:nvPr/>
        </p:nvSpPr>
        <p:spPr>
          <a:xfrm>
            <a:off x="2207895" y="5102987"/>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3" name="椭圆 62"/>
          <p:cNvSpPr/>
          <p:nvPr/>
        </p:nvSpPr>
        <p:spPr>
          <a:xfrm>
            <a:off x="2207895" y="5305552"/>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椭圆 63"/>
          <p:cNvSpPr/>
          <p:nvPr/>
        </p:nvSpPr>
        <p:spPr>
          <a:xfrm>
            <a:off x="4030345" y="5102987"/>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椭圆 64"/>
          <p:cNvSpPr/>
          <p:nvPr/>
        </p:nvSpPr>
        <p:spPr>
          <a:xfrm>
            <a:off x="4030345" y="5305552"/>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6" name="椭圆 65"/>
          <p:cNvSpPr/>
          <p:nvPr/>
        </p:nvSpPr>
        <p:spPr>
          <a:xfrm>
            <a:off x="5649595" y="5102987"/>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椭圆 66"/>
          <p:cNvSpPr/>
          <p:nvPr/>
        </p:nvSpPr>
        <p:spPr>
          <a:xfrm>
            <a:off x="5649595" y="5305552"/>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8" name="椭圆 67"/>
          <p:cNvSpPr/>
          <p:nvPr/>
        </p:nvSpPr>
        <p:spPr>
          <a:xfrm>
            <a:off x="7411085" y="5102987"/>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椭圆 68"/>
          <p:cNvSpPr/>
          <p:nvPr/>
        </p:nvSpPr>
        <p:spPr>
          <a:xfrm>
            <a:off x="7411085" y="5305552"/>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0" name="椭圆 69"/>
          <p:cNvSpPr/>
          <p:nvPr/>
        </p:nvSpPr>
        <p:spPr>
          <a:xfrm>
            <a:off x="9212580" y="5102987"/>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1" name="椭圆 70"/>
          <p:cNvSpPr/>
          <p:nvPr/>
        </p:nvSpPr>
        <p:spPr>
          <a:xfrm>
            <a:off x="9212580" y="5305552"/>
            <a:ext cx="75565" cy="75565"/>
          </a:xfrm>
          <a:prstGeom prst="ellipse">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2" name="文本框 71"/>
          <p:cNvSpPr txBox="1"/>
          <p:nvPr/>
        </p:nvSpPr>
        <p:spPr>
          <a:xfrm>
            <a:off x="2682240" y="4996307"/>
            <a:ext cx="39878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p>
        </p:txBody>
      </p:sp>
      <p:sp>
        <p:nvSpPr>
          <p:cNvPr id="73" name="右大括号 72"/>
          <p:cNvSpPr/>
          <p:nvPr/>
        </p:nvSpPr>
        <p:spPr>
          <a:xfrm rot="5400000">
            <a:off x="2526030" y="4715002"/>
            <a:ext cx="76200" cy="1762760"/>
          </a:xfrm>
          <a:prstGeom prst="rightBrace">
            <a:avLst/>
          </a:prstGeom>
          <a:ln>
            <a:solidFill>
              <a:srgbClr val="FF0000"/>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4" name="文本框 73"/>
          <p:cNvSpPr txBox="1"/>
          <p:nvPr/>
        </p:nvSpPr>
        <p:spPr>
          <a:xfrm>
            <a:off x="2339340" y="5642102"/>
            <a:ext cx="692785"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64</a:t>
            </a:r>
            <a:r>
              <a:rPr lang="zh-CN" altLang="en-US" sz="1200" b="1">
                <a:latin typeface="字制区喜脉体" panose="02000603000000000000" pitchFamily="2" charset="-122"/>
                <a:ea typeface="字制区喜脉体" panose="02000603000000000000" pitchFamily="2" charset="-122"/>
              </a:rPr>
              <a:t>个</a:t>
            </a:r>
          </a:p>
        </p:txBody>
      </p:sp>
      <p:sp>
        <p:nvSpPr>
          <p:cNvPr id="181" name="文本框 180"/>
          <p:cNvSpPr txBox="1"/>
          <p:nvPr/>
        </p:nvSpPr>
        <p:spPr>
          <a:xfrm>
            <a:off x="10489818" y="6333998"/>
            <a:ext cx="1566957"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per_block</a:t>
            </a:r>
          </a:p>
        </p:txBody>
      </p:sp>
      <p:sp>
        <p:nvSpPr>
          <p:cNvPr id="3" name="文本框 2">
            <a:extLst>
              <a:ext uri="{FF2B5EF4-FFF2-40B4-BE49-F238E27FC236}">
                <a16:creationId xmlns:a16="http://schemas.microsoft.com/office/drawing/2014/main" id="{72CF15A6-CD42-E66F-25C2-8693C77FDD01}"/>
              </a:ext>
            </a:extLst>
          </p:cNvPr>
          <p:cNvSpPr txBox="1"/>
          <p:nvPr/>
        </p:nvSpPr>
        <p:spPr>
          <a:xfrm>
            <a:off x="240144" y="212436"/>
            <a:ext cx="2292744" cy="461665"/>
          </a:xfrm>
          <a:prstGeom prst="rect">
            <a:avLst/>
          </a:prstGeom>
          <a:noFill/>
        </p:spPr>
        <p:txBody>
          <a:bodyPr wrap="square" rtlCol="0">
            <a:spAutoFit/>
          </a:bodyPr>
          <a:lstStyle/>
          <a:p>
            <a:r>
              <a:rPr lang="en-US" altLang="zh-CN" sz="2400" b="1">
                <a:latin typeface="字制区喜脉体" panose="02000603000000000000" pitchFamily="2" charset="-122"/>
                <a:ea typeface="字制区喜脉体" panose="02000603000000000000" pitchFamily="2" charset="-122"/>
              </a:rPr>
              <a:t>MUL_MAT</a:t>
            </a:r>
            <a:r>
              <a:rPr lang="zh-CN" altLang="en-US" sz="2400" b="1">
                <a:latin typeface="字制区喜脉体" panose="02000603000000000000" pitchFamily="2" charset="-122"/>
                <a:ea typeface="字制区喜脉体" panose="02000603000000000000" pitchFamily="2" charset="-122"/>
              </a:rPr>
              <a:t>算子</a:t>
            </a:r>
          </a:p>
        </p:txBody>
      </p:sp>
      <p:sp>
        <p:nvSpPr>
          <p:cNvPr id="75" name="文本框 74">
            <a:extLst>
              <a:ext uri="{FF2B5EF4-FFF2-40B4-BE49-F238E27FC236}">
                <a16:creationId xmlns:a16="http://schemas.microsoft.com/office/drawing/2014/main" id="{4A3BACF2-B296-498A-D546-0C912F0A7461}"/>
              </a:ext>
            </a:extLst>
          </p:cNvPr>
          <p:cNvSpPr txBox="1"/>
          <p:nvPr/>
        </p:nvSpPr>
        <p:spPr>
          <a:xfrm>
            <a:off x="2367915" y="5904230"/>
            <a:ext cx="692785"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sum</a:t>
            </a:r>
            <a:endParaRPr lang="zh-CN" altLang="en-US" sz="1200" b="1">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E5D593-D85D-1AFB-E772-3172D5A38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70" y="1085980"/>
            <a:ext cx="4855605" cy="461515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DF41E2F-8082-4163-36E8-937898F247AE}"/>
              </a:ext>
            </a:extLst>
          </p:cNvPr>
          <p:cNvPicPr>
            <a:picLocks noChangeAspect="1"/>
          </p:cNvPicPr>
          <p:nvPr/>
        </p:nvPicPr>
        <p:blipFill>
          <a:blip r:embed="rId3"/>
          <a:stretch>
            <a:fillRect/>
          </a:stretch>
        </p:blipFill>
        <p:spPr>
          <a:xfrm>
            <a:off x="4813497" y="5439227"/>
            <a:ext cx="2323809" cy="523810"/>
          </a:xfrm>
          <a:prstGeom prst="rect">
            <a:avLst/>
          </a:prstGeom>
        </p:spPr>
      </p:pic>
      <p:sp>
        <p:nvSpPr>
          <p:cNvPr id="6" name="文本框 5">
            <a:extLst>
              <a:ext uri="{FF2B5EF4-FFF2-40B4-BE49-F238E27FC236}">
                <a16:creationId xmlns:a16="http://schemas.microsoft.com/office/drawing/2014/main" id="{D0944DB4-F490-CC09-9C7E-B0FEEB8E337E}"/>
              </a:ext>
            </a:extLst>
          </p:cNvPr>
          <p:cNvSpPr txBox="1"/>
          <p:nvPr/>
        </p:nvSpPr>
        <p:spPr>
          <a:xfrm>
            <a:off x="5975401" y="1562285"/>
            <a:ext cx="5139196" cy="3662541"/>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Flash Attention</a:t>
            </a:r>
          </a:p>
          <a:p>
            <a:r>
              <a:rPr lang="zh-CN" altLang="en-US" sz="3600">
                <a:latin typeface="字制区喜脉体" panose="02000603000000000000" pitchFamily="2" charset="-122"/>
                <a:ea typeface="字制区喜脉体" panose="02000603000000000000" pitchFamily="2" charset="-122"/>
              </a:rPr>
              <a:t>不止</a:t>
            </a:r>
            <a:r>
              <a:rPr lang="en-US" altLang="zh-CN" sz="3600">
                <a:latin typeface="字制区喜脉体" panose="02000603000000000000" pitchFamily="2" charset="-122"/>
                <a:ea typeface="字制区喜脉体" panose="02000603000000000000" pitchFamily="2" charset="-122"/>
              </a:rPr>
              <a:t>Flash Attention</a:t>
            </a:r>
          </a:p>
          <a:p>
            <a:endParaRPr lang="en-US" altLang="zh-CN" sz="3600">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318714FD-49B9-D0C5-6C41-B2F622AF0FEB}"/>
              </a:ext>
            </a:extLst>
          </p:cNvPr>
          <p:cNvSpPr txBox="1"/>
          <p:nvPr/>
        </p:nvSpPr>
        <p:spPr>
          <a:xfrm>
            <a:off x="6137332" y="4819601"/>
            <a:ext cx="4279701" cy="646331"/>
          </a:xfrm>
          <a:prstGeom prst="rect">
            <a:avLst/>
          </a:prstGeom>
          <a:noFill/>
        </p:spPr>
        <p:txBody>
          <a:bodyPr wrap="square">
            <a:spAutoFit/>
          </a:bodyPr>
          <a:lstStyle/>
          <a:p>
            <a:r>
              <a:rPr lang="zh-CN" altLang="en-US" sz="3600">
                <a:latin typeface="字制区喜脉体" panose="02000603000000000000" pitchFamily="2" charset="-122"/>
                <a:ea typeface="字制区喜脉体" panose="02000603000000000000" pitchFamily="2" charset="-122"/>
              </a:rPr>
              <a:t>⭐</a:t>
            </a:r>
            <a:r>
              <a:rPr lang="zh-CN" altLang="en-US" sz="3600">
                <a:solidFill>
                  <a:srgbClr val="FF0000"/>
                </a:solidFill>
                <a:latin typeface="字制区喜脉体" panose="02000603000000000000" pitchFamily="2" charset="-122"/>
                <a:ea typeface="字制区喜脉体" panose="02000603000000000000" pitchFamily="2" charset="-122"/>
              </a:rPr>
              <a:t>学习过程详解</a:t>
            </a:r>
            <a:r>
              <a:rPr lang="zh-CN" altLang="en-US" sz="3600">
                <a:latin typeface="字制区喜脉体" panose="02000603000000000000" pitchFamily="2" charset="-122"/>
                <a:ea typeface="字制区喜脉体" panose="02000603000000000000" pitchFamily="2" charset="-122"/>
              </a:rPr>
              <a:t>⭐</a:t>
            </a:r>
            <a:endParaRPr lang="en-US" altLang="zh-CN" sz="36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4244649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4650" y="273685"/>
            <a:ext cx="2457450"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1.</a:t>
            </a:r>
            <a:r>
              <a:rPr lang="zh-CN" altLang="en-US" sz="2800" b="1">
                <a:latin typeface="字制区喜脉体" panose="02000603000000000000" pitchFamily="2" charset="-122"/>
                <a:ea typeface="字制区喜脉体" panose="02000603000000000000" pitchFamily="2" charset="-122"/>
              </a:rPr>
              <a:t>寻找切入点</a:t>
            </a:r>
          </a:p>
        </p:txBody>
      </p:sp>
      <p:pic>
        <p:nvPicPr>
          <p:cNvPr id="6" name="图片 5"/>
          <p:cNvPicPr>
            <a:picLocks noChangeAspect="1"/>
          </p:cNvPicPr>
          <p:nvPr/>
        </p:nvPicPr>
        <p:blipFill>
          <a:blip r:embed="rId2"/>
          <a:stretch>
            <a:fillRect/>
          </a:stretch>
        </p:blipFill>
        <p:spPr>
          <a:xfrm>
            <a:off x="2306955" y="3303701"/>
            <a:ext cx="7543800" cy="1744980"/>
          </a:xfrm>
          <a:prstGeom prst="rect">
            <a:avLst/>
          </a:prstGeom>
        </p:spPr>
      </p:pic>
      <p:sp>
        <p:nvSpPr>
          <p:cNvPr id="9" name="文本框 8"/>
          <p:cNvSpPr txBox="1"/>
          <p:nvPr/>
        </p:nvSpPr>
        <p:spPr>
          <a:xfrm>
            <a:off x="765810" y="923905"/>
            <a:ext cx="10626090" cy="55767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从</a:t>
            </a:r>
            <a:r>
              <a:rPr lang="en-US" altLang="zh-CN" sz="2400">
                <a:latin typeface="字制区喜脉体" panose="02000603000000000000" pitchFamily="2" charset="-122"/>
                <a:ea typeface="字制区喜脉体" panose="02000603000000000000" pitchFamily="2" charset="-122"/>
              </a:rPr>
              <a:t>llama.cpp</a:t>
            </a:r>
            <a:r>
              <a:rPr lang="zh-CN" altLang="en-US" sz="2400">
                <a:latin typeface="字制区喜脉体" panose="02000603000000000000" pitchFamily="2" charset="-122"/>
                <a:ea typeface="字制区喜脉体" panose="02000603000000000000" pitchFamily="2" charset="-122"/>
              </a:rPr>
              <a:t>中寻找代码，找到了但是好像实现有点过于复杂，我的目标是学习这种思想，抓住核心目的之后需要让其他因素尽可能简化</a:t>
            </a: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r>
              <a:rPr lang="en-US" altLang="zh-CN" sz="2400">
                <a:latin typeface="字制区喜脉体" panose="02000603000000000000" pitchFamily="2" charset="-122"/>
                <a:ea typeface="字制区喜脉体" panose="02000603000000000000" pitchFamily="2" charset="-122"/>
              </a:rPr>
              <a:t>https://github.com/tspeterkim/flash-attention-minimal</a:t>
            </a:r>
          </a:p>
          <a:p>
            <a:pPr marL="285750" indent="-285750">
              <a:lnSpc>
                <a:spcPct val="150000"/>
              </a:lnSpc>
              <a:buFont typeface="Arial" panose="020B0604020202020204" pitchFamily="34" charset="0"/>
              <a:buChar char="•"/>
            </a:pPr>
            <a:r>
              <a:rPr lang="en-US" altLang="zh-CN" sz="2400">
                <a:latin typeface="字制区喜脉体" panose="02000603000000000000" pitchFamily="2" charset="-122"/>
                <a:ea typeface="字制区喜脉体" panose="02000603000000000000" pitchFamily="2" charset="-122"/>
              </a:rPr>
              <a:t>cuda</a:t>
            </a:r>
            <a:r>
              <a:rPr lang="zh-CN" altLang="en-US" sz="2400">
                <a:latin typeface="字制区喜脉体" panose="02000603000000000000" pitchFamily="2" charset="-122"/>
                <a:ea typeface="字制区喜脉体" panose="02000603000000000000" pitchFamily="2" charset="-122"/>
              </a:rPr>
              <a:t>写的是</a:t>
            </a:r>
            <a:r>
              <a:rPr lang="en-US" altLang="zh-CN" sz="2400">
                <a:latin typeface="字制区喜脉体" panose="02000603000000000000" pitchFamily="2" charset="-122"/>
                <a:ea typeface="字制区喜脉体" panose="02000603000000000000" pitchFamily="2" charset="-122"/>
              </a:rPr>
              <a:t>python</a:t>
            </a:r>
            <a:r>
              <a:rPr lang="zh-CN" altLang="en-US" sz="2400">
                <a:latin typeface="字制区喜脉体" panose="02000603000000000000" pitchFamily="2" charset="-122"/>
                <a:ea typeface="字制区喜脉体" panose="02000603000000000000" pitchFamily="2" charset="-122"/>
              </a:rPr>
              <a:t>的插件，无法</a:t>
            </a:r>
            <a:r>
              <a:rPr lang="en-US" altLang="zh-CN" sz="2400">
                <a:latin typeface="字制区喜脉体" panose="02000603000000000000" pitchFamily="2" charset="-122"/>
                <a:ea typeface="字制区喜脉体" panose="02000603000000000000" pitchFamily="2" charset="-122"/>
              </a:rPr>
              <a:t>debug</a:t>
            </a: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r>
              <a:rPr lang="en-US" altLang="zh-CN" sz="2400">
                <a:latin typeface="字制区喜脉体" panose="02000603000000000000" pitchFamily="2" charset="-122"/>
                <a:ea typeface="字制区喜脉体" panose="02000603000000000000" pitchFamily="2" charset="-122"/>
              </a:rPr>
              <a:t>Llama.cpp</a:t>
            </a:r>
            <a:r>
              <a:rPr lang="zh-CN" altLang="en-US" sz="2400">
                <a:latin typeface="字制区喜脉体" panose="02000603000000000000" pitchFamily="2" charset="-122"/>
                <a:ea typeface="字制区喜脉体" panose="02000603000000000000" pitchFamily="2" charset="-122"/>
              </a:rPr>
              <a:t>由于所有东西都是自己实现的，所以单纯想把某部分代码拿出来是有难度的，所以需要找一个库能够无缝衔接所有的</a:t>
            </a:r>
            <a:r>
              <a:rPr lang="en-US" altLang="zh-CN" sz="2400">
                <a:latin typeface="字制区喜脉体" panose="02000603000000000000" pitchFamily="2" charset="-122"/>
                <a:ea typeface="字制区喜脉体" panose="02000603000000000000" pitchFamily="2" charset="-122"/>
              </a:rPr>
              <a:t>cuda</a:t>
            </a:r>
            <a:r>
              <a:rPr lang="zh-CN" altLang="en-US" sz="2400">
                <a:latin typeface="字制区喜脉体" panose="02000603000000000000" pitchFamily="2" charset="-122"/>
                <a:ea typeface="字制区喜脉体" panose="02000603000000000000" pitchFamily="2" charset="-122"/>
              </a:rPr>
              <a:t>算子。</a:t>
            </a:r>
            <a:r>
              <a:rPr lang="en-US" altLang="zh-CN" sz="2400">
                <a:solidFill>
                  <a:srgbClr val="FF0000"/>
                </a:solidFill>
                <a:latin typeface="字制区喜脉体" panose="02000603000000000000" pitchFamily="2" charset="-122"/>
                <a:ea typeface="字制区喜脉体" panose="02000603000000000000" pitchFamily="2" charset="-122"/>
              </a:rPr>
              <a:t>libtorch</a:t>
            </a:r>
            <a:endParaRPr lang="zh-CN" altLang="en-US" sz="2400">
              <a:solidFill>
                <a:srgbClr val="FF0000"/>
              </a:solidFill>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35FD2-7A06-9154-C508-67441C09C12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58007D9-9D15-9ADE-A03B-EC32D3F22B23}"/>
              </a:ext>
            </a:extLst>
          </p:cNvPr>
          <p:cNvSpPr txBox="1"/>
          <p:nvPr/>
        </p:nvSpPr>
        <p:spPr>
          <a:xfrm>
            <a:off x="374650" y="273685"/>
            <a:ext cx="4133850"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2.Libtorch</a:t>
            </a:r>
            <a:r>
              <a:rPr lang="zh-CN" altLang="en-US" sz="2800" b="1">
                <a:latin typeface="字制区喜脉体" panose="02000603000000000000" pitchFamily="2" charset="-122"/>
                <a:ea typeface="字制区喜脉体" panose="02000603000000000000" pitchFamily="2" charset="-122"/>
              </a:rPr>
              <a:t>开发环境搭建</a:t>
            </a:r>
          </a:p>
        </p:txBody>
      </p:sp>
      <p:pic>
        <p:nvPicPr>
          <p:cNvPr id="3" name="图片 2">
            <a:extLst>
              <a:ext uri="{FF2B5EF4-FFF2-40B4-BE49-F238E27FC236}">
                <a16:creationId xmlns:a16="http://schemas.microsoft.com/office/drawing/2014/main" id="{AA56E648-58B5-BED8-C60E-2357BA21A0F8}"/>
              </a:ext>
            </a:extLst>
          </p:cNvPr>
          <p:cNvPicPr>
            <a:picLocks noChangeAspect="1"/>
          </p:cNvPicPr>
          <p:nvPr/>
        </p:nvPicPr>
        <p:blipFill>
          <a:blip r:embed="rId2"/>
          <a:stretch>
            <a:fillRect/>
          </a:stretch>
        </p:blipFill>
        <p:spPr>
          <a:xfrm>
            <a:off x="1074967" y="2464744"/>
            <a:ext cx="5035032" cy="2269892"/>
          </a:xfrm>
          <a:prstGeom prst="rect">
            <a:avLst/>
          </a:prstGeom>
        </p:spPr>
      </p:pic>
      <p:sp>
        <p:nvSpPr>
          <p:cNvPr id="5" name="文本框 4">
            <a:extLst>
              <a:ext uri="{FF2B5EF4-FFF2-40B4-BE49-F238E27FC236}">
                <a16:creationId xmlns:a16="http://schemas.microsoft.com/office/drawing/2014/main" id="{CD5D5734-3679-A646-9C71-99E59A8C1551}"/>
              </a:ext>
            </a:extLst>
          </p:cNvPr>
          <p:cNvSpPr txBox="1"/>
          <p:nvPr/>
        </p:nvSpPr>
        <p:spPr>
          <a:xfrm>
            <a:off x="650904" y="1207306"/>
            <a:ext cx="11274396" cy="50227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搭建一个新环境（库），不要上来就去百度，一定是先在官网上自己找</a:t>
            </a: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a:lnSpc>
                <a:spcPct val="150000"/>
              </a:lnSpc>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r>
              <a:rPr lang="en-US" altLang="zh-CN" sz="2400">
                <a:latin typeface="字制区喜脉体" panose="02000603000000000000" pitchFamily="2" charset="-122"/>
                <a:ea typeface="字制区喜脉体" panose="02000603000000000000" pitchFamily="2" charset="-122"/>
                <a:hlinkClick r:id="rId3"/>
              </a:rPr>
              <a:t>Installing C++ Distributions of PyTorch — PyTorch main documentation</a:t>
            </a:r>
            <a:endParaRPr lang="en-US" altLang="zh-CN" sz="2400">
              <a:latin typeface="字制区喜脉体" panose="02000603000000000000" pitchFamily="2" charset="-122"/>
              <a:ea typeface="字制区喜脉体" panose="02000603000000000000" pitchFamily="2" charset="-122"/>
            </a:endParaRPr>
          </a:p>
        </p:txBody>
      </p:sp>
      <p:pic>
        <p:nvPicPr>
          <p:cNvPr id="8" name="图片 7">
            <a:extLst>
              <a:ext uri="{FF2B5EF4-FFF2-40B4-BE49-F238E27FC236}">
                <a16:creationId xmlns:a16="http://schemas.microsoft.com/office/drawing/2014/main" id="{6A5582E0-4FC5-F74B-D63E-44BB7970CF09}"/>
              </a:ext>
            </a:extLst>
          </p:cNvPr>
          <p:cNvPicPr>
            <a:picLocks noChangeAspect="1"/>
          </p:cNvPicPr>
          <p:nvPr/>
        </p:nvPicPr>
        <p:blipFill>
          <a:blip r:embed="rId4"/>
          <a:stretch>
            <a:fillRect/>
          </a:stretch>
        </p:blipFill>
        <p:spPr>
          <a:xfrm>
            <a:off x="6275098" y="1902197"/>
            <a:ext cx="4841935" cy="3771495"/>
          </a:xfrm>
          <a:prstGeom prst="rect">
            <a:avLst/>
          </a:prstGeom>
        </p:spPr>
      </p:pic>
    </p:spTree>
    <p:extLst>
      <p:ext uri="{BB962C8B-B14F-4D97-AF65-F5344CB8AC3E}">
        <p14:creationId xmlns:p14="http://schemas.microsoft.com/office/powerpoint/2010/main" val="41110446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161450" y="3937972"/>
            <a:ext cx="984885" cy="17233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16" name="矩形 15"/>
          <p:cNvSpPr/>
          <p:nvPr>
            <p:custDataLst>
              <p:tags r:id="rId2"/>
            </p:custDataLst>
          </p:nvPr>
        </p:nvSpPr>
        <p:spPr>
          <a:xfrm rot="5400000">
            <a:off x="1596550" y="2534622"/>
            <a:ext cx="984885" cy="172339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6" name="矩形 5"/>
          <p:cNvSpPr/>
          <p:nvPr>
            <p:custDataLst>
              <p:tags r:id="rId3"/>
            </p:custDataLst>
          </p:nvPr>
        </p:nvSpPr>
        <p:spPr>
          <a:xfrm>
            <a:off x="1227298" y="3922732"/>
            <a:ext cx="1723390" cy="172402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r</a:t>
            </a:r>
          </a:p>
        </p:txBody>
      </p:sp>
      <p:sp>
        <p:nvSpPr>
          <p:cNvPr id="7" name="矩形 6"/>
          <p:cNvSpPr/>
          <p:nvPr>
            <p:custDataLst>
              <p:tags r:id="rId4"/>
            </p:custDataLst>
          </p:nvPr>
        </p:nvSpPr>
        <p:spPr>
          <a:xfrm>
            <a:off x="4141788" y="3923367"/>
            <a:ext cx="984885" cy="17233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8" name="矩形 7"/>
          <p:cNvSpPr/>
          <p:nvPr>
            <p:custDataLst>
              <p:tags r:id="rId5"/>
            </p:custDataLst>
          </p:nvPr>
        </p:nvSpPr>
        <p:spPr>
          <a:xfrm rot="5400000">
            <a:off x="5576888" y="2520017"/>
            <a:ext cx="984885" cy="172339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9" name="矩形 8"/>
          <p:cNvSpPr/>
          <p:nvPr>
            <p:custDataLst>
              <p:tags r:id="rId6"/>
            </p:custDataLst>
          </p:nvPr>
        </p:nvSpPr>
        <p:spPr>
          <a:xfrm>
            <a:off x="5207953" y="3923367"/>
            <a:ext cx="1723390" cy="172402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r</a:t>
            </a:r>
          </a:p>
        </p:txBody>
      </p:sp>
      <p:sp>
        <p:nvSpPr>
          <p:cNvPr id="10" name="矩形 9"/>
          <p:cNvSpPr/>
          <p:nvPr>
            <p:custDataLst>
              <p:tags r:id="rId7"/>
            </p:custDataLst>
          </p:nvPr>
        </p:nvSpPr>
        <p:spPr>
          <a:xfrm>
            <a:off x="6975158" y="2153622"/>
            <a:ext cx="984885" cy="172339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11" name="矩形 10"/>
          <p:cNvSpPr/>
          <p:nvPr>
            <p:custDataLst>
              <p:tags r:id="rId8"/>
            </p:custDataLst>
          </p:nvPr>
        </p:nvSpPr>
        <p:spPr>
          <a:xfrm>
            <a:off x="6975158" y="3923367"/>
            <a:ext cx="985520" cy="1724025"/>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r</a:t>
            </a:r>
          </a:p>
        </p:txBody>
      </p:sp>
      <p:sp>
        <p:nvSpPr>
          <p:cNvPr id="22" name="矩形 21"/>
          <p:cNvSpPr/>
          <p:nvPr>
            <p:custDataLst>
              <p:tags r:id="rId9"/>
            </p:custDataLst>
          </p:nvPr>
        </p:nvSpPr>
        <p:spPr>
          <a:xfrm>
            <a:off x="4141788" y="3923367"/>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q_smem</a:t>
            </a:r>
          </a:p>
        </p:txBody>
      </p:sp>
      <p:sp>
        <p:nvSpPr>
          <p:cNvPr id="23" name="矩形 22"/>
          <p:cNvSpPr/>
          <p:nvPr>
            <p:custDataLst>
              <p:tags r:id="rId10"/>
            </p:custDataLst>
          </p:nvPr>
        </p:nvSpPr>
        <p:spPr>
          <a:xfrm rot="5400000">
            <a:off x="4825683" y="3271222"/>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k_smem</a:t>
            </a:r>
          </a:p>
        </p:txBody>
      </p:sp>
      <p:sp>
        <p:nvSpPr>
          <p:cNvPr id="26" name="矩形 25"/>
          <p:cNvSpPr/>
          <p:nvPr>
            <p:custDataLst>
              <p:tags r:id="rId11"/>
            </p:custDataLst>
          </p:nvPr>
        </p:nvSpPr>
        <p:spPr>
          <a:xfrm>
            <a:off x="5207953" y="3923367"/>
            <a:ext cx="220980"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24" name="矩形 23"/>
          <p:cNvSpPr/>
          <p:nvPr>
            <p:custDataLst>
              <p:tags r:id="rId12"/>
            </p:custDataLst>
          </p:nvPr>
        </p:nvSpPr>
        <p:spPr>
          <a:xfrm>
            <a:off x="6978968" y="2141557"/>
            <a:ext cx="98107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v_smem</a:t>
            </a:r>
          </a:p>
        </p:txBody>
      </p:sp>
      <p:sp>
        <p:nvSpPr>
          <p:cNvPr id="12" name="矩形 11"/>
          <p:cNvSpPr/>
          <p:nvPr>
            <p:custDataLst>
              <p:tags r:id="rId13"/>
            </p:custDataLst>
          </p:nvPr>
        </p:nvSpPr>
        <p:spPr>
          <a:xfrm>
            <a:off x="6975158" y="3923367"/>
            <a:ext cx="984885" cy="220980"/>
          </a:xfrm>
          <a:prstGeom prst="rect">
            <a:avLst/>
          </a:prstGeom>
          <a:solidFill>
            <a:schemeClr val="accent3">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2" name="矩形 1"/>
          <p:cNvSpPr/>
          <p:nvPr>
            <p:custDataLst>
              <p:tags r:id="rId14"/>
            </p:custDataLst>
          </p:nvPr>
        </p:nvSpPr>
        <p:spPr>
          <a:xfrm>
            <a:off x="3032285" y="2168227"/>
            <a:ext cx="984885" cy="172339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3" name="矩形 2"/>
          <p:cNvSpPr/>
          <p:nvPr>
            <p:custDataLst>
              <p:tags r:id="rId15"/>
            </p:custDataLst>
          </p:nvPr>
        </p:nvSpPr>
        <p:spPr>
          <a:xfrm>
            <a:off x="3032285" y="3937972"/>
            <a:ext cx="985520" cy="1724025"/>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r</a:t>
            </a:r>
          </a:p>
        </p:txBody>
      </p:sp>
      <p:sp>
        <p:nvSpPr>
          <p:cNvPr id="4" name="矩形 3"/>
          <p:cNvSpPr/>
          <p:nvPr>
            <p:custDataLst>
              <p:tags r:id="rId16"/>
            </p:custDataLst>
          </p:nvPr>
        </p:nvSpPr>
        <p:spPr>
          <a:xfrm>
            <a:off x="8101171" y="3923367"/>
            <a:ext cx="984885" cy="17233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13" name="矩形 12"/>
          <p:cNvSpPr/>
          <p:nvPr>
            <p:custDataLst>
              <p:tags r:id="rId17"/>
            </p:custDataLst>
          </p:nvPr>
        </p:nvSpPr>
        <p:spPr>
          <a:xfrm rot="5400000">
            <a:off x="9536271" y="2520017"/>
            <a:ext cx="984885" cy="172339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14" name="矩形 13"/>
          <p:cNvSpPr/>
          <p:nvPr>
            <p:custDataLst>
              <p:tags r:id="rId18"/>
            </p:custDataLst>
          </p:nvPr>
        </p:nvSpPr>
        <p:spPr>
          <a:xfrm>
            <a:off x="9167336" y="3923367"/>
            <a:ext cx="1723390" cy="172402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r</a:t>
            </a:r>
          </a:p>
        </p:txBody>
      </p:sp>
      <p:sp>
        <p:nvSpPr>
          <p:cNvPr id="15" name="矩形 14"/>
          <p:cNvSpPr/>
          <p:nvPr>
            <p:custDataLst>
              <p:tags r:id="rId19"/>
            </p:custDataLst>
          </p:nvPr>
        </p:nvSpPr>
        <p:spPr>
          <a:xfrm>
            <a:off x="10934541" y="2153622"/>
            <a:ext cx="984885" cy="172339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19" name="矩形 18"/>
          <p:cNvSpPr/>
          <p:nvPr>
            <p:custDataLst>
              <p:tags r:id="rId20"/>
            </p:custDataLst>
          </p:nvPr>
        </p:nvSpPr>
        <p:spPr>
          <a:xfrm>
            <a:off x="10934541" y="3923367"/>
            <a:ext cx="985520" cy="1724025"/>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r</a:t>
            </a:r>
          </a:p>
        </p:txBody>
      </p:sp>
      <p:sp>
        <p:nvSpPr>
          <p:cNvPr id="20" name="矩形 19"/>
          <p:cNvSpPr/>
          <p:nvPr>
            <p:custDataLst>
              <p:tags r:id="rId21"/>
            </p:custDataLst>
          </p:nvPr>
        </p:nvSpPr>
        <p:spPr>
          <a:xfrm>
            <a:off x="8101171" y="3923367"/>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q_smem</a:t>
            </a:r>
          </a:p>
        </p:txBody>
      </p:sp>
      <p:sp>
        <p:nvSpPr>
          <p:cNvPr id="21" name="矩形 20"/>
          <p:cNvSpPr/>
          <p:nvPr>
            <p:custDataLst>
              <p:tags r:id="rId22"/>
            </p:custDataLst>
          </p:nvPr>
        </p:nvSpPr>
        <p:spPr>
          <a:xfrm rot="5400000">
            <a:off x="9002236" y="3271222"/>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k_smem</a:t>
            </a:r>
          </a:p>
        </p:txBody>
      </p:sp>
      <p:sp>
        <p:nvSpPr>
          <p:cNvPr id="25" name="矩形 24"/>
          <p:cNvSpPr/>
          <p:nvPr>
            <p:custDataLst>
              <p:tags r:id="rId23"/>
            </p:custDataLst>
          </p:nvPr>
        </p:nvSpPr>
        <p:spPr>
          <a:xfrm>
            <a:off x="9384506" y="3923367"/>
            <a:ext cx="220980"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27" name="矩形 26"/>
          <p:cNvSpPr/>
          <p:nvPr>
            <p:custDataLst>
              <p:tags r:id="rId24"/>
            </p:custDataLst>
          </p:nvPr>
        </p:nvSpPr>
        <p:spPr>
          <a:xfrm>
            <a:off x="10934540" y="2362537"/>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v_smem</a:t>
            </a:r>
          </a:p>
        </p:txBody>
      </p:sp>
      <p:sp>
        <p:nvSpPr>
          <p:cNvPr id="28" name="矩形 27"/>
          <p:cNvSpPr/>
          <p:nvPr>
            <p:custDataLst>
              <p:tags r:id="rId25"/>
            </p:custDataLst>
          </p:nvPr>
        </p:nvSpPr>
        <p:spPr>
          <a:xfrm>
            <a:off x="10934541" y="3923367"/>
            <a:ext cx="984885" cy="220980"/>
          </a:xfrm>
          <a:prstGeom prst="rect">
            <a:avLst/>
          </a:prstGeom>
          <a:solidFill>
            <a:schemeClr val="accent3">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50A92739-E8D8-9F65-F654-736017E2AE23}"/>
              </a:ext>
            </a:extLst>
          </p:cNvPr>
          <p:cNvSpPr txBox="1"/>
          <p:nvPr/>
        </p:nvSpPr>
        <p:spPr>
          <a:xfrm>
            <a:off x="374650" y="273685"/>
            <a:ext cx="4133850"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3.Flash Atten</a:t>
            </a:r>
            <a:r>
              <a:rPr lang="zh-CN" altLang="en-US" sz="2800" b="1">
                <a:latin typeface="字制区喜脉体" panose="02000603000000000000" pitchFamily="2" charset="-122"/>
                <a:ea typeface="字制区喜脉体" panose="02000603000000000000" pitchFamily="2" charset="-122"/>
              </a:rPr>
              <a:t>分块乘法</a:t>
            </a:r>
          </a:p>
        </p:txBody>
      </p:sp>
      <p:sp>
        <p:nvSpPr>
          <p:cNvPr id="29" name="文本框 28">
            <a:extLst>
              <a:ext uri="{FF2B5EF4-FFF2-40B4-BE49-F238E27FC236}">
                <a16:creationId xmlns:a16="http://schemas.microsoft.com/office/drawing/2014/main" id="{3E3A7393-03A2-7752-DCA9-82CFEDA4168D}"/>
              </a:ext>
            </a:extLst>
          </p:cNvPr>
          <p:cNvSpPr txBox="1"/>
          <p:nvPr/>
        </p:nvSpPr>
        <p:spPr>
          <a:xfrm>
            <a:off x="5005070" y="6442829"/>
            <a:ext cx="6958488"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8"/>
              </a:rPr>
              <a:t>神经网络</a:t>
            </a:r>
            <a:r>
              <a:rPr lang="en-US" altLang="zh-CN">
                <a:latin typeface="字制区喜脉体" panose="02000603000000000000" pitchFamily="2" charset="-122"/>
                <a:ea typeface="字制区喜脉体" panose="02000603000000000000" pitchFamily="2" charset="-122"/>
                <a:hlinkClick r:id="rId28"/>
              </a:rPr>
              <a:t>-</a:t>
            </a:r>
            <a:r>
              <a:rPr lang="zh-CN" altLang="en-US">
                <a:latin typeface="字制区喜脉体" panose="02000603000000000000" pitchFamily="2" charset="-122"/>
                <a:ea typeface="字制区喜脉体" panose="02000603000000000000" pitchFamily="2" charset="-122"/>
                <a:hlinkClick r:id="rId28"/>
              </a:rPr>
              <a:t>量化与部署，进阶之路迟早要越过的大山</a:t>
            </a:r>
            <a:r>
              <a:rPr lang="en-US" altLang="zh-CN">
                <a:latin typeface="字制区喜脉体" panose="02000603000000000000" pitchFamily="2" charset="-122"/>
                <a:ea typeface="字制区喜脉体" panose="02000603000000000000" pitchFamily="2" charset="-122"/>
                <a:hlinkClick r:id="rId28"/>
              </a:rPr>
              <a:t>_</a:t>
            </a:r>
            <a:r>
              <a:rPr lang="zh-CN" altLang="en-US">
                <a:latin typeface="字制区喜脉体" panose="02000603000000000000" pitchFamily="2" charset="-122"/>
                <a:ea typeface="字制区喜脉体" panose="02000603000000000000" pitchFamily="2" charset="-122"/>
                <a:hlinkClick r:id="rId28"/>
              </a:rPr>
              <a:t>哔哩哔哩</a:t>
            </a:r>
            <a:r>
              <a:rPr lang="en-US" altLang="zh-CN">
                <a:latin typeface="字制区喜脉体" panose="02000603000000000000" pitchFamily="2" charset="-122"/>
                <a:ea typeface="字制区喜脉体" panose="02000603000000000000" pitchFamily="2" charset="-122"/>
                <a:hlinkClick r:id="rId28"/>
              </a:rPr>
              <a:t>_bilibili</a:t>
            </a:r>
            <a:endParaRPr lang="zh-CN" altLang="en-US">
              <a:latin typeface="字制区喜脉体" panose="02000603000000000000" pitchFamily="2" charset="-122"/>
              <a:ea typeface="字制区喜脉体" panose="02000603000000000000" pitchFamily="2" charset="-122"/>
            </a:endParaRPr>
          </a:p>
        </p:txBody>
      </p:sp>
      <p:sp>
        <p:nvSpPr>
          <p:cNvPr id="31" name="文本框 30">
            <a:extLst>
              <a:ext uri="{FF2B5EF4-FFF2-40B4-BE49-F238E27FC236}">
                <a16:creationId xmlns:a16="http://schemas.microsoft.com/office/drawing/2014/main" id="{2988DF80-3D86-FB5E-4BA4-ABFE94B3B8A2}"/>
              </a:ext>
            </a:extLst>
          </p:cNvPr>
          <p:cNvSpPr txBox="1"/>
          <p:nvPr/>
        </p:nvSpPr>
        <p:spPr>
          <a:xfrm>
            <a:off x="5005070" y="5987971"/>
            <a:ext cx="609600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9"/>
              </a:rPr>
              <a:t>Flash Attention </a:t>
            </a:r>
            <a:r>
              <a:rPr lang="zh-CN" altLang="en-US">
                <a:latin typeface="字制区喜脉体" panose="02000603000000000000" pitchFamily="2" charset="-122"/>
                <a:ea typeface="字制区喜脉体" panose="02000603000000000000" pitchFamily="2" charset="-122"/>
                <a:hlinkClick r:id="rId29"/>
              </a:rPr>
              <a:t>为什么那么快？原理讲解</a:t>
            </a:r>
            <a:r>
              <a:rPr lang="en-US" altLang="zh-CN">
                <a:latin typeface="字制区喜脉体" panose="02000603000000000000" pitchFamily="2" charset="-122"/>
                <a:ea typeface="字制区喜脉体" panose="02000603000000000000" pitchFamily="2" charset="-122"/>
                <a:hlinkClick r:id="rId29"/>
              </a:rPr>
              <a:t>_</a:t>
            </a:r>
            <a:r>
              <a:rPr lang="zh-CN" altLang="en-US">
                <a:latin typeface="字制区喜脉体" panose="02000603000000000000" pitchFamily="2" charset="-122"/>
                <a:ea typeface="字制区喜脉体" panose="02000603000000000000" pitchFamily="2" charset="-122"/>
                <a:hlinkClick r:id="rId29"/>
              </a:rPr>
              <a:t>哔哩哔哩</a:t>
            </a:r>
            <a:r>
              <a:rPr lang="en-US" altLang="zh-CN">
                <a:latin typeface="字制区喜脉体" panose="02000603000000000000" pitchFamily="2" charset="-122"/>
                <a:ea typeface="字制区喜脉体" panose="02000603000000000000" pitchFamily="2" charset="-122"/>
                <a:hlinkClick r:id="rId29"/>
              </a:rPr>
              <a:t>_bilibili</a:t>
            </a:r>
            <a:endParaRPr lang="zh-CN" altLang="en-US">
              <a:latin typeface="字制区喜脉体" panose="02000603000000000000" pitchFamily="2" charset="-122"/>
              <a:ea typeface="字制区喜脉体" panose="02000603000000000000" pitchFamily="2" charset="-122"/>
            </a:endParaRPr>
          </a:p>
        </p:txBody>
      </p:sp>
      <p:pic>
        <p:nvPicPr>
          <p:cNvPr id="34" name="图片 33">
            <a:extLst>
              <a:ext uri="{FF2B5EF4-FFF2-40B4-BE49-F238E27FC236}">
                <a16:creationId xmlns:a16="http://schemas.microsoft.com/office/drawing/2014/main" id="{9B3EF574-A12E-0B76-84ED-4A4F8686FBE3}"/>
              </a:ext>
            </a:extLst>
          </p:cNvPr>
          <p:cNvPicPr>
            <a:picLocks noChangeAspect="1"/>
          </p:cNvPicPr>
          <p:nvPr/>
        </p:nvPicPr>
        <p:blipFill>
          <a:blip r:embed="rId30"/>
          <a:stretch>
            <a:fillRect/>
          </a:stretch>
        </p:blipFill>
        <p:spPr>
          <a:xfrm>
            <a:off x="696569" y="1115749"/>
            <a:ext cx="4457251" cy="711264"/>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975" y="3437890"/>
            <a:ext cx="2533650" cy="23729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p:cNvSpPr/>
          <p:nvPr/>
        </p:nvSpPr>
        <p:spPr>
          <a:xfrm>
            <a:off x="393700" y="3437890"/>
            <a:ext cx="2533650" cy="237299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8" name="矩形 67"/>
          <p:cNvSpPr/>
          <p:nvPr/>
        </p:nvSpPr>
        <p:spPr>
          <a:xfrm>
            <a:off x="3228975" y="741680"/>
            <a:ext cx="2533650" cy="23729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0" y="4485640"/>
            <a:ext cx="7385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M</a:t>
            </a:r>
          </a:p>
        </p:txBody>
      </p:sp>
      <p:sp>
        <p:nvSpPr>
          <p:cNvPr id="70" name="文本框 69"/>
          <p:cNvSpPr txBox="1"/>
          <p:nvPr/>
        </p:nvSpPr>
        <p:spPr>
          <a:xfrm>
            <a:off x="4126865" y="43053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p:txBody>
      </p:sp>
      <p:sp>
        <p:nvSpPr>
          <p:cNvPr id="71" name="文本框 70"/>
          <p:cNvSpPr txBox="1"/>
          <p:nvPr/>
        </p:nvSpPr>
        <p:spPr>
          <a:xfrm>
            <a:off x="1290955" y="311467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72" name="文本框 71"/>
          <p:cNvSpPr txBox="1"/>
          <p:nvPr/>
        </p:nvSpPr>
        <p:spPr>
          <a:xfrm>
            <a:off x="2698115" y="174371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73" name="矩形 72"/>
          <p:cNvSpPr/>
          <p:nvPr/>
        </p:nvSpPr>
        <p:spPr>
          <a:xfrm>
            <a:off x="3746500" y="4388485"/>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4" name="矩形 73"/>
          <p:cNvSpPr/>
          <p:nvPr/>
        </p:nvSpPr>
        <p:spPr>
          <a:xfrm>
            <a:off x="393700" y="4388485"/>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5" name="矩形 74"/>
          <p:cNvSpPr/>
          <p:nvPr/>
        </p:nvSpPr>
        <p:spPr>
          <a:xfrm>
            <a:off x="3746500" y="741680"/>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6" name="矩形 75"/>
          <p:cNvSpPr/>
          <p:nvPr/>
        </p:nvSpPr>
        <p:spPr>
          <a:xfrm>
            <a:off x="9937115" y="4378960"/>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7" name="矩形 76"/>
          <p:cNvSpPr/>
          <p:nvPr/>
        </p:nvSpPr>
        <p:spPr>
          <a:xfrm>
            <a:off x="6584315" y="4378960"/>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8" name="矩形 77"/>
          <p:cNvSpPr/>
          <p:nvPr/>
        </p:nvSpPr>
        <p:spPr>
          <a:xfrm>
            <a:off x="9937115" y="732155"/>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9" name="文本框 78"/>
          <p:cNvSpPr txBox="1"/>
          <p:nvPr/>
        </p:nvSpPr>
        <p:spPr>
          <a:xfrm>
            <a:off x="7548245" y="401066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0" name="文本框 79"/>
          <p:cNvSpPr txBox="1"/>
          <p:nvPr/>
        </p:nvSpPr>
        <p:spPr>
          <a:xfrm>
            <a:off x="9396730" y="1665605"/>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1" name="文本框 80"/>
          <p:cNvSpPr txBox="1"/>
          <p:nvPr/>
        </p:nvSpPr>
        <p:spPr>
          <a:xfrm>
            <a:off x="5821998" y="4208780"/>
            <a:ext cx="103187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a:t>
            </a:r>
          </a:p>
          <a:p>
            <a:r>
              <a:rPr lang="en-US" altLang="zh-CN" b="1">
                <a:latin typeface="字制区喜脉体" panose="02000603000000000000" pitchFamily="2" charset="-122"/>
                <a:ea typeface="字制区喜脉体" panose="02000603000000000000" pitchFamily="2" charset="-122"/>
              </a:rPr>
              <a:t>Dim.y</a:t>
            </a:r>
          </a:p>
        </p:txBody>
      </p:sp>
      <p:sp>
        <p:nvSpPr>
          <p:cNvPr id="82" name="文本框 81"/>
          <p:cNvSpPr txBox="1"/>
          <p:nvPr/>
        </p:nvSpPr>
        <p:spPr>
          <a:xfrm>
            <a:off x="9414509" y="363855"/>
            <a:ext cx="1819547"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blockDim.x</a:t>
            </a:r>
          </a:p>
        </p:txBody>
      </p:sp>
      <p:sp>
        <p:nvSpPr>
          <p:cNvPr id="83" name="矩形 82"/>
          <p:cNvSpPr/>
          <p:nvPr/>
        </p:nvSpPr>
        <p:spPr>
          <a:xfrm>
            <a:off x="10016490" y="4453890"/>
            <a:ext cx="76200"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4" name="矩形 83"/>
          <p:cNvSpPr/>
          <p:nvPr/>
        </p:nvSpPr>
        <p:spPr>
          <a:xfrm>
            <a:off x="6584315" y="4453890"/>
            <a:ext cx="2533015"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5" name="矩形 84"/>
          <p:cNvSpPr/>
          <p:nvPr/>
        </p:nvSpPr>
        <p:spPr>
          <a:xfrm>
            <a:off x="10016490" y="732790"/>
            <a:ext cx="76200" cy="237236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6" name="矩形 85"/>
          <p:cNvSpPr/>
          <p:nvPr/>
        </p:nvSpPr>
        <p:spPr>
          <a:xfrm>
            <a:off x="9414510" y="342900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7" name="矩形 86"/>
          <p:cNvSpPr/>
          <p:nvPr/>
        </p:nvSpPr>
        <p:spPr>
          <a:xfrm>
            <a:off x="6579235" y="342900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8" name="矩形 87"/>
          <p:cNvSpPr/>
          <p:nvPr/>
        </p:nvSpPr>
        <p:spPr>
          <a:xfrm>
            <a:off x="9414510" y="73279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文本框 5"/>
          <p:cNvSpPr txBox="1"/>
          <p:nvPr/>
        </p:nvSpPr>
        <p:spPr>
          <a:xfrm>
            <a:off x="7781607" y="6533515"/>
            <a:ext cx="4543425" cy="337185"/>
          </a:xfrm>
          <a:prstGeom prst="rect">
            <a:avLst/>
          </a:prstGeom>
        </p:spPr>
        <p:txBody>
          <a:bodyPr wrap="square">
            <a:spAutoFit/>
          </a:bodyPr>
          <a:lstStyle/>
          <a:p>
            <a:r>
              <a:rPr lang="zh-CN" altLang="en-US" sz="1600">
                <a:latin typeface="字制区喜脉体" panose="02000603000000000000" pitchFamily="2" charset="-122"/>
                <a:ea typeface="字制区喜脉体" panose="02000603000000000000" pitchFamily="2" charset="-122"/>
                <a:hlinkClick r:id="rId2"/>
              </a:rPr>
              <a:t>深入浅出</a:t>
            </a:r>
            <a:r>
              <a:rPr lang="en-US" altLang="zh-CN" sz="1600">
                <a:latin typeface="字制区喜脉体" panose="02000603000000000000" pitchFamily="2" charset="-122"/>
                <a:ea typeface="字制区喜脉体" panose="02000603000000000000" pitchFamily="2" charset="-122"/>
                <a:hlinkClick r:id="rId2"/>
              </a:rPr>
              <a:t>GPU</a:t>
            </a:r>
            <a:r>
              <a:rPr lang="zh-CN" altLang="en-US" sz="1600">
                <a:latin typeface="字制区喜脉体" panose="02000603000000000000" pitchFamily="2" charset="-122"/>
                <a:ea typeface="字制区喜脉体" panose="02000603000000000000" pitchFamily="2" charset="-122"/>
                <a:hlinkClick r:id="rId2"/>
              </a:rPr>
              <a:t>优化系列：</a:t>
            </a:r>
            <a:r>
              <a:rPr lang="en-US" altLang="zh-CN" sz="1600">
                <a:latin typeface="字制区喜脉体" panose="02000603000000000000" pitchFamily="2" charset="-122"/>
                <a:ea typeface="字制区喜脉体" panose="02000603000000000000" pitchFamily="2" charset="-122"/>
                <a:hlinkClick r:id="rId2"/>
              </a:rPr>
              <a:t>GEMM</a:t>
            </a:r>
            <a:r>
              <a:rPr lang="zh-CN" altLang="en-US" sz="1600">
                <a:latin typeface="字制区喜脉体" panose="02000603000000000000" pitchFamily="2" charset="-122"/>
                <a:ea typeface="字制区喜脉体" panose="02000603000000000000" pitchFamily="2" charset="-122"/>
                <a:hlinkClick r:id="rId2"/>
              </a:rPr>
              <a:t>优化（一） </a:t>
            </a:r>
            <a:r>
              <a:rPr lang="en-US" altLang="zh-CN" sz="1600">
                <a:latin typeface="字制区喜脉体" panose="02000603000000000000" pitchFamily="2" charset="-122"/>
                <a:ea typeface="字制区喜脉体" panose="02000603000000000000" pitchFamily="2" charset="-122"/>
                <a:hlinkClick r:id="rId2"/>
              </a:rPr>
              <a:t>-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2" name="文本框 1"/>
          <p:cNvSpPr txBox="1"/>
          <p:nvPr/>
        </p:nvSpPr>
        <p:spPr>
          <a:xfrm>
            <a:off x="1720374" y="5412224"/>
            <a:ext cx="1406842"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A_matrix</a:t>
            </a:r>
          </a:p>
        </p:txBody>
      </p:sp>
      <p:sp>
        <p:nvSpPr>
          <p:cNvPr id="3" name="文本框 2"/>
          <p:cNvSpPr txBox="1"/>
          <p:nvPr/>
        </p:nvSpPr>
        <p:spPr>
          <a:xfrm>
            <a:off x="4540250" y="2746951"/>
            <a:ext cx="138874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B_matrix</a:t>
            </a:r>
          </a:p>
        </p:txBody>
      </p:sp>
      <p:sp>
        <p:nvSpPr>
          <p:cNvPr id="5" name="文本框 4"/>
          <p:cNvSpPr txBox="1"/>
          <p:nvPr/>
        </p:nvSpPr>
        <p:spPr>
          <a:xfrm>
            <a:off x="4608830" y="5433695"/>
            <a:ext cx="116522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C_matrix</a:t>
            </a:r>
          </a:p>
        </p:txBody>
      </p:sp>
      <p:sp>
        <p:nvSpPr>
          <p:cNvPr id="7" name="文本框 6"/>
          <p:cNvSpPr txBox="1"/>
          <p:nvPr/>
        </p:nvSpPr>
        <p:spPr>
          <a:xfrm>
            <a:off x="421005" y="5930900"/>
            <a:ext cx="4187825" cy="92202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global_memory</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read:2MNK</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write:MN</a:t>
            </a:r>
          </a:p>
        </p:txBody>
      </p:sp>
      <p:sp>
        <p:nvSpPr>
          <p:cNvPr id="10" name="文本框 9">
            <a:extLst>
              <a:ext uri="{FF2B5EF4-FFF2-40B4-BE49-F238E27FC236}">
                <a16:creationId xmlns:a16="http://schemas.microsoft.com/office/drawing/2014/main" id="{EBBF77D9-B207-8A8D-740C-50127A55938C}"/>
              </a:ext>
            </a:extLst>
          </p:cNvPr>
          <p:cNvSpPr txBox="1"/>
          <p:nvPr/>
        </p:nvSpPr>
        <p:spPr>
          <a:xfrm>
            <a:off x="147593" y="150932"/>
            <a:ext cx="478064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Sgemm_v0_global_memory</a:t>
            </a:r>
            <a:endParaRPr lang="zh-CN" altLang="en-US" sz="24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12255" y="6550561"/>
            <a:ext cx="5657850" cy="338554"/>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实现矩阵乘法的</a:t>
            </a:r>
            <a:r>
              <a:rPr lang="en-US" altLang="zh-CN" sz="1600">
                <a:latin typeface="字制区喜脉体" panose="02000603000000000000" pitchFamily="2" charset="-122"/>
                <a:ea typeface="字制区喜脉体" panose="02000603000000000000" pitchFamily="2" charset="-122"/>
                <a:hlinkClick r:id="rId2"/>
              </a:rPr>
              <a:t>8</a:t>
            </a:r>
            <a:r>
              <a:rPr lang="zh-CN" altLang="en-US" sz="1600">
                <a:latin typeface="字制区喜脉体" panose="02000603000000000000" pitchFamily="2" charset="-122"/>
                <a:ea typeface="字制区喜脉体" panose="02000603000000000000" pitchFamily="2" charset="-122"/>
                <a:hlinkClick r:id="rId2"/>
              </a:rPr>
              <a:t>种优化策略编程介绍</a:t>
            </a:r>
            <a:r>
              <a:rPr lang="en-US" altLang="zh-CN" sz="1600">
                <a:latin typeface="字制区喜脉体" panose="02000603000000000000" pitchFamily="2" charset="-122"/>
                <a:ea typeface="字制区喜脉体" panose="02000603000000000000" pitchFamily="2" charset="-122"/>
                <a:hlinkClick r:id="rId2"/>
              </a:rPr>
              <a:t>_</a:t>
            </a:r>
            <a:r>
              <a:rPr lang="zh-CN" altLang="en-US" sz="1600">
                <a:latin typeface="字制区喜脉体" panose="02000603000000000000" pitchFamily="2" charset="-122"/>
                <a:ea typeface="字制区喜脉体" panose="02000603000000000000" pitchFamily="2" charset="-122"/>
                <a:hlinkClick r:id="rId2"/>
              </a:rPr>
              <a:t>哔哩哔哩</a:t>
            </a:r>
            <a:r>
              <a:rPr lang="en-US" altLang="zh-CN" sz="1600">
                <a:latin typeface="字制区喜脉体" panose="02000603000000000000" pitchFamily="2" charset="-122"/>
                <a:ea typeface="字制区喜脉体" panose="02000603000000000000" pitchFamily="2" charset="-122"/>
                <a:hlinkClick r:id="rId2"/>
              </a:rPr>
              <a:t>_bilibili</a:t>
            </a:r>
            <a:endParaRPr lang="en-US" altLang="zh-CN" sz="1600"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233362" y="5991225"/>
            <a:ext cx="9876790" cy="92333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global_memory</a:t>
            </a:r>
          </a:p>
          <a:p>
            <a:r>
              <a:rPr lang="en-US" altLang="zh-CN">
                <a:latin typeface="字制区喜脉体" panose="02000603000000000000" pitchFamily="2" charset="-122"/>
                <a:ea typeface="字制区喜脉体" panose="02000603000000000000" pitchFamily="2" charset="-122"/>
              </a:rPr>
              <a:t>read:bm*K*(N/bn)*(M/bm)+bn*K</a:t>
            </a:r>
            <a:r>
              <a:rPr lang="en-US" altLang="zh-CN">
                <a:latin typeface="字制区喜脉体" panose="02000603000000000000" pitchFamily="2" charset="-122"/>
                <a:ea typeface="字制区喜脉体" panose="02000603000000000000" pitchFamily="2" charset="-122"/>
                <a:sym typeface="+mn-ea"/>
              </a:rPr>
              <a:t>*(N/bn)*(M/bm)=KNM/bn+KNM/bm=KNM(1/bn+1/bm)</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write:MN</a:t>
            </a:r>
          </a:p>
        </p:txBody>
      </p:sp>
      <p:sp>
        <p:nvSpPr>
          <p:cNvPr id="8" name="矩形 7"/>
          <p:cNvSpPr/>
          <p:nvPr/>
        </p:nvSpPr>
        <p:spPr>
          <a:xfrm>
            <a:off x="3189605" y="3178175"/>
            <a:ext cx="2533650" cy="23729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p:cNvSpPr/>
          <p:nvPr/>
        </p:nvSpPr>
        <p:spPr>
          <a:xfrm>
            <a:off x="354330" y="3178175"/>
            <a:ext cx="2533650" cy="237299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3189605" y="481965"/>
            <a:ext cx="2533650" cy="23729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39370" y="4225925"/>
            <a:ext cx="7385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M</a:t>
            </a:r>
          </a:p>
        </p:txBody>
      </p:sp>
      <p:sp>
        <p:nvSpPr>
          <p:cNvPr id="12" name="文本框 11"/>
          <p:cNvSpPr txBox="1"/>
          <p:nvPr/>
        </p:nvSpPr>
        <p:spPr>
          <a:xfrm>
            <a:off x="4730660" y="19875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p:txBody>
      </p:sp>
      <p:sp>
        <p:nvSpPr>
          <p:cNvPr id="13" name="文本框 12"/>
          <p:cNvSpPr txBox="1"/>
          <p:nvPr/>
        </p:nvSpPr>
        <p:spPr>
          <a:xfrm>
            <a:off x="1251585" y="285496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14" name="文本框 13"/>
          <p:cNvSpPr txBox="1"/>
          <p:nvPr/>
        </p:nvSpPr>
        <p:spPr>
          <a:xfrm>
            <a:off x="2658745" y="148399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15" name="矩形 14"/>
          <p:cNvSpPr/>
          <p:nvPr/>
        </p:nvSpPr>
        <p:spPr>
          <a:xfrm>
            <a:off x="3707130" y="4128770"/>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p:cNvSpPr/>
          <p:nvPr/>
        </p:nvSpPr>
        <p:spPr>
          <a:xfrm>
            <a:off x="354330" y="4128770"/>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矩形 16"/>
          <p:cNvSpPr/>
          <p:nvPr/>
        </p:nvSpPr>
        <p:spPr>
          <a:xfrm>
            <a:off x="3707130" y="481965"/>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文本框 17"/>
          <p:cNvSpPr txBox="1"/>
          <p:nvPr/>
        </p:nvSpPr>
        <p:spPr>
          <a:xfrm>
            <a:off x="1682114" y="5245606"/>
            <a:ext cx="1277621"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A_matrix</a:t>
            </a:r>
          </a:p>
        </p:txBody>
      </p:sp>
      <p:sp>
        <p:nvSpPr>
          <p:cNvPr id="19" name="文本框 18"/>
          <p:cNvSpPr txBox="1"/>
          <p:nvPr/>
        </p:nvSpPr>
        <p:spPr>
          <a:xfrm>
            <a:off x="4597400" y="2486660"/>
            <a:ext cx="120205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B_matrix</a:t>
            </a:r>
          </a:p>
        </p:txBody>
      </p:sp>
      <p:sp>
        <p:nvSpPr>
          <p:cNvPr id="20" name="文本框 19"/>
          <p:cNvSpPr txBox="1"/>
          <p:nvPr/>
        </p:nvSpPr>
        <p:spPr>
          <a:xfrm>
            <a:off x="4521834" y="5172948"/>
            <a:ext cx="1277621"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C_matrix</a:t>
            </a:r>
          </a:p>
        </p:txBody>
      </p:sp>
      <p:sp>
        <p:nvSpPr>
          <p:cNvPr id="24" name="矩形 23"/>
          <p:cNvSpPr/>
          <p:nvPr/>
        </p:nvSpPr>
        <p:spPr>
          <a:xfrm>
            <a:off x="354330" y="5700395"/>
            <a:ext cx="253365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shared_memory</a:t>
            </a:r>
          </a:p>
        </p:txBody>
      </p:sp>
      <p:sp>
        <p:nvSpPr>
          <p:cNvPr id="26" name="矩形 25"/>
          <p:cNvSpPr/>
          <p:nvPr/>
        </p:nvSpPr>
        <p:spPr>
          <a:xfrm>
            <a:off x="5995670" y="481965"/>
            <a:ext cx="317500" cy="23729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60000"/>
              </a:lnSpc>
            </a:pPr>
            <a:r>
              <a:rPr lang="en-US" altLang="zh-CN">
                <a:latin typeface="字制区喜脉体" panose="02000603000000000000" pitchFamily="2" charset="-122"/>
                <a:ea typeface="字制区喜脉体" panose="02000603000000000000" pitchFamily="2" charset="-122"/>
              </a:rPr>
              <a:t>shared_memory</a:t>
            </a:r>
          </a:p>
        </p:txBody>
      </p:sp>
      <p:cxnSp>
        <p:nvCxnSpPr>
          <p:cNvPr id="27" name="直接箭头连接符 26"/>
          <p:cNvCxnSpPr>
            <a:stCxn id="17" idx="3"/>
            <a:endCxn id="26" idx="1"/>
          </p:cNvCxnSpPr>
          <p:nvPr/>
        </p:nvCxnSpPr>
        <p:spPr>
          <a:xfrm>
            <a:off x="4024630" y="1668780"/>
            <a:ext cx="197104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8" name="直接箭头连接符 27"/>
          <p:cNvCxnSpPr>
            <a:stCxn id="16" idx="2"/>
            <a:endCxn id="24" idx="0"/>
          </p:cNvCxnSpPr>
          <p:nvPr/>
        </p:nvCxnSpPr>
        <p:spPr>
          <a:xfrm>
            <a:off x="1621155" y="4431665"/>
            <a:ext cx="0" cy="126873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29" name="矩形 28"/>
          <p:cNvSpPr/>
          <p:nvPr/>
        </p:nvSpPr>
        <p:spPr>
          <a:xfrm>
            <a:off x="9897745" y="4119245"/>
            <a:ext cx="31750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矩形 29"/>
          <p:cNvSpPr/>
          <p:nvPr/>
        </p:nvSpPr>
        <p:spPr>
          <a:xfrm>
            <a:off x="6544945" y="4119245"/>
            <a:ext cx="253365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矩形 30"/>
          <p:cNvSpPr/>
          <p:nvPr/>
        </p:nvSpPr>
        <p:spPr>
          <a:xfrm>
            <a:off x="9897745" y="472440"/>
            <a:ext cx="317500" cy="23729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2" name="文本框 31"/>
          <p:cNvSpPr txBox="1"/>
          <p:nvPr/>
        </p:nvSpPr>
        <p:spPr>
          <a:xfrm>
            <a:off x="7508875" y="375094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33" name="文本框 32"/>
          <p:cNvSpPr txBox="1"/>
          <p:nvPr/>
        </p:nvSpPr>
        <p:spPr>
          <a:xfrm>
            <a:off x="9357360" y="1405890"/>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34" name="文本框 33"/>
          <p:cNvSpPr txBox="1"/>
          <p:nvPr/>
        </p:nvSpPr>
        <p:spPr>
          <a:xfrm>
            <a:off x="6080125" y="4056380"/>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p:txBody>
      </p:sp>
      <p:sp>
        <p:nvSpPr>
          <p:cNvPr id="36" name="矩形 35"/>
          <p:cNvSpPr/>
          <p:nvPr/>
        </p:nvSpPr>
        <p:spPr>
          <a:xfrm>
            <a:off x="9977120" y="4194175"/>
            <a:ext cx="76200"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7" name="矩形 36"/>
          <p:cNvSpPr/>
          <p:nvPr/>
        </p:nvSpPr>
        <p:spPr>
          <a:xfrm>
            <a:off x="6544945" y="4194175"/>
            <a:ext cx="2533015"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矩形 37"/>
          <p:cNvSpPr/>
          <p:nvPr/>
        </p:nvSpPr>
        <p:spPr>
          <a:xfrm>
            <a:off x="9977120" y="473075"/>
            <a:ext cx="76200" cy="237236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9" name="矩形 38"/>
          <p:cNvSpPr/>
          <p:nvPr/>
        </p:nvSpPr>
        <p:spPr>
          <a:xfrm>
            <a:off x="9375140" y="3169285"/>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0" name="矩形 39"/>
          <p:cNvSpPr/>
          <p:nvPr/>
        </p:nvSpPr>
        <p:spPr>
          <a:xfrm>
            <a:off x="6539865" y="3169285"/>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1" name="矩形 40"/>
          <p:cNvSpPr/>
          <p:nvPr/>
        </p:nvSpPr>
        <p:spPr>
          <a:xfrm>
            <a:off x="9375140" y="473075"/>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2" name="文本框 41"/>
          <p:cNvSpPr txBox="1"/>
          <p:nvPr/>
        </p:nvSpPr>
        <p:spPr>
          <a:xfrm>
            <a:off x="9840595" y="134620"/>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2" name="文本框 1">
            <a:extLst>
              <a:ext uri="{FF2B5EF4-FFF2-40B4-BE49-F238E27FC236}">
                <a16:creationId xmlns:a16="http://schemas.microsoft.com/office/drawing/2014/main" id="{184A3502-954F-3371-84D1-6ED9166CADD1}"/>
              </a:ext>
            </a:extLst>
          </p:cNvPr>
          <p:cNvSpPr txBox="1"/>
          <p:nvPr/>
        </p:nvSpPr>
        <p:spPr>
          <a:xfrm>
            <a:off x="0" y="8225"/>
            <a:ext cx="478064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Sgemm_v1_shared_memory</a:t>
            </a:r>
            <a:endParaRPr lang="zh-CN" altLang="en-US" sz="2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17FFD57-E86B-42BA-7A31-BA71B5FB349C}"/>
              </a:ext>
            </a:extLst>
          </p:cNvPr>
          <p:cNvSpPr txBox="1"/>
          <p:nvPr/>
        </p:nvSpPr>
        <p:spPr>
          <a:xfrm>
            <a:off x="374650" y="273685"/>
            <a:ext cx="4133850"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4.Naive / safe Softmax</a:t>
            </a:r>
            <a:endParaRPr lang="zh-CN" altLang="en-US" sz="2800" b="1">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0D0D2845-94FA-28DE-E535-7BFED69832A2}"/>
              </a:ext>
            </a:extLst>
          </p:cNvPr>
          <p:cNvSpPr txBox="1"/>
          <p:nvPr/>
        </p:nvSpPr>
        <p:spPr>
          <a:xfrm>
            <a:off x="8201025" y="6416159"/>
            <a:ext cx="3838575"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一心二用的</a:t>
            </a:r>
            <a:r>
              <a:rPr lang="en-US" altLang="zh-CN">
                <a:latin typeface="字制区喜脉体" panose="02000603000000000000" pitchFamily="2" charset="-122"/>
                <a:ea typeface="字制区喜脉体" panose="02000603000000000000" pitchFamily="2" charset="-122"/>
                <a:hlinkClick r:id="rId2"/>
              </a:rPr>
              <a:t>Online Softmax -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8" name="图片 7">
            <a:extLst>
              <a:ext uri="{FF2B5EF4-FFF2-40B4-BE49-F238E27FC236}">
                <a16:creationId xmlns:a16="http://schemas.microsoft.com/office/drawing/2014/main" id="{6D862986-16D1-9BFD-C091-2A50E7E650A8}"/>
              </a:ext>
            </a:extLst>
          </p:cNvPr>
          <p:cNvPicPr>
            <a:picLocks noChangeAspect="1"/>
          </p:cNvPicPr>
          <p:nvPr/>
        </p:nvPicPr>
        <p:blipFill>
          <a:blip r:embed="rId3"/>
          <a:stretch>
            <a:fillRect/>
          </a:stretch>
        </p:blipFill>
        <p:spPr>
          <a:xfrm>
            <a:off x="1314608" y="985960"/>
            <a:ext cx="2533333" cy="1971429"/>
          </a:xfrm>
          <a:prstGeom prst="rect">
            <a:avLst/>
          </a:prstGeom>
        </p:spPr>
      </p:pic>
      <p:pic>
        <p:nvPicPr>
          <p:cNvPr id="2052" name="Picture 4" descr="指数函数图像e的x次方_广州学而思1对1">
            <a:extLst>
              <a:ext uri="{FF2B5EF4-FFF2-40B4-BE49-F238E27FC236}">
                <a16:creationId xmlns:a16="http://schemas.microsoft.com/office/drawing/2014/main" id="{E0B2CEE1-1D74-6B58-EE0C-C5C7E16AB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1315894"/>
            <a:ext cx="2362151" cy="164149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FD48F12-2073-C383-BD55-568A08F45715}"/>
              </a:ext>
            </a:extLst>
          </p:cNvPr>
          <p:cNvSpPr txBox="1"/>
          <p:nvPr/>
        </p:nvSpPr>
        <p:spPr>
          <a:xfrm>
            <a:off x="7331185" y="1371509"/>
            <a:ext cx="3276600" cy="1200329"/>
          </a:xfrm>
          <a:prstGeom prst="rect">
            <a:avLst/>
          </a:prstGeom>
          <a:noFill/>
        </p:spPr>
        <p:txBody>
          <a:bodyPr wrap="square">
            <a:spAutoFit/>
          </a:bodyPr>
          <a:lstStyle/>
          <a:p>
            <a:r>
              <a:rPr lang="zh-CN" altLang="en-US" b="0" i="0">
                <a:solidFill>
                  <a:srgbClr val="191B1F"/>
                </a:solidFill>
                <a:effectLst/>
                <a:latin typeface="字制区喜脉体" panose="02000603000000000000" pitchFamily="2" charset="-122"/>
                <a:ea typeface="字制区喜脉体" panose="02000603000000000000" pitchFamily="2" charset="-122"/>
              </a:rPr>
              <a:t>由于在实际的计算中，指数计算</a:t>
            </a:r>
            <a:r>
              <a:rPr lang="en-US" altLang="zh-CN" b="1" i="0">
                <a:solidFill>
                  <a:srgbClr val="191B1F"/>
                </a:solidFill>
                <a:effectLst/>
                <a:latin typeface="字制区喜脉体" panose="02000603000000000000" pitchFamily="2" charset="-122"/>
                <a:ea typeface="字制区喜脉体" panose="02000603000000000000" pitchFamily="2" charset="-122"/>
              </a:rPr>
              <a:t>exp</a:t>
            </a:r>
            <a:r>
              <a:rPr lang="zh-CN" altLang="en-US" b="0" i="0">
                <a:solidFill>
                  <a:srgbClr val="191B1F"/>
                </a:solidFill>
                <a:effectLst/>
                <a:latin typeface="字制区喜脉体" panose="02000603000000000000" pitchFamily="2" charset="-122"/>
                <a:ea typeface="字制区喜脉体" panose="02000603000000000000" pitchFamily="2" charset="-122"/>
              </a:rPr>
              <a:t>存在不稳定性，比如数值容易溢出，超过一定范围计算精度会下降等问题</a:t>
            </a:r>
            <a:endParaRPr lang="zh-CN" altLang="en-US">
              <a:latin typeface="字制区喜脉体" panose="02000603000000000000" pitchFamily="2" charset="-122"/>
              <a:ea typeface="字制区喜脉体" panose="02000603000000000000" pitchFamily="2" charset="-122"/>
            </a:endParaRPr>
          </a:p>
        </p:txBody>
      </p:sp>
      <p:pic>
        <p:nvPicPr>
          <p:cNvPr id="12" name="图片 11">
            <a:extLst>
              <a:ext uri="{FF2B5EF4-FFF2-40B4-BE49-F238E27FC236}">
                <a16:creationId xmlns:a16="http://schemas.microsoft.com/office/drawing/2014/main" id="{77DDC4EC-2248-C150-B5C9-2E226F330C3D}"/>
              </a:ext>
            </a:extLst>
          </p:cNvPr>
          <p:cNvPicPr>
            <a:picLocks noChangeAspect="1"/>
          </p:cNvPicPr>
          <p:nvPr/>
        </p:nvPicPr>
        <p:blipFill>
          <a:blip r:embed="rId5"/>
          <a:stretch>
            <a:fillRect/>
          </a:stretch>
        </p:blipFill>
        <p:spPr>
          <a:xfrm>
            <a:off x="1314608" y="3429000"/>
            <a:ext cx="3104762" cy="2247619"/>
          </a:xfrm>
          <a:prstGeom prst="rect">
            <a:avLst/>
          </a:prstGeom>
        </p:spPr>
      </p:pic>
      <p:sp>
        <p:nvSpPr>
          <p:cNvPr id="13" name="文本框 12">
            <a:extLst>
              <a:ext uri="{FF2B5EF4-FFF2-40B4-BE49-F238E27FC236}">
                <a16:creationId xmlns:a16="http://schemas.microsoft.com/office/drawing/2014/main" id="{1C3DE815-4F93-1D26-7041-7B956678F702}"/>
              </a:ext>
            </a:extLst>
          </p:cNvPr>
          <p:cNvSpPr txBox="1"/>
          <p:nvPr/>
        </p:nvSpPr>
        <p:spPr>
          <a:xfrm>
            <a:off x="4918026" y="3956219"/>
            <a:ext cx="3104762" cy="923330"/>
          </a:xfrm>
          <a:prstGeom prst="rect">
            <a:avLst/>
          </a:prstGeom>
          <a:noFill/>
        </p:spPr>
        <p:txBody>
          <a:bodyPr wrap="square">
            <a:spAutoFit/>
          </a:bodyPr>
          <a:lstStyle/>
          <a:p>
            <a:r>
              <a:rPr lang="zh-CN" altLang="en-US">
                <a:solidFill>
                  <a:srgbClr val="191B1F"/>
                </a:solidFill>
                <a:latin typeface="字制区喜脉体" panose="02000603000000000000" pitchFamily="2" charset="-122"/>
                <a:ea typeface="字制区喜脉体" panose="02000603000000000000" pitchFamily="2" charset="-122"/>
              </a:rPr>
              <a:t>与</a:t>
            </a:r>
            <a:r>
              <a:rPr lang="en-US" altLang="zh-CN">
                <a:solidFill>
                  <a:srgbClr val="191B1F"/>
                </a:solidFill>
                <a:latin typeface="字制区喜脉体" panose="02000603000000000000" pitchFamily="2" charset="-122"/>
                <a:ea typeface="字制区喜脉体" panose="02000603000000000000" pitchFamily="2" charset="-122"/>
              </a:rPr>
              <a:t>Naive</a:t>
            </a:r>
            <a:r>
              <a:rPr lang="zh-CN" altLang="en-US">
                <a:solidFill>
                  <a:srgbClr val="191B1F"/>
                </a:solidFill>
                <a:latin typeface="字制区喜脉体" panose="02000603000000000000" pitchFamily="2" charset="-122"/>
                <a:ea typeface="字制区喜脉体" panose="02000603000000000000" pitchFamily="2" charset="-122"/>
              </a:rPr>
              <a:t>版本相比，不会出现数值溢出，但是计算复杂度高了一些。</a:t>
            </a:r>
            <a:endParaRPr lang="zh-CN" altLang="en-US">
              <a:latin typeface="字制区喜脉体" panose="02000603000000000000" pitchFamily="2" charset="-122"/>
              <a:ea typeface="字制区喜脉体" panose="02000603000000000000" pitchFamily="2" charset="-122"/>
            </a:endParaRPr>
          </a:p>
        </p:txBody>
      </p:sp>
      <p:pic>
        <p:nvPicPr>
          <p:cNvPr id="14" name="图片 13">
            <a:extLst>
              <a:ext uri="{FF2B5EF4-FFF2-40B4-BE49-F238E27FC236}">
                <a16:creationId xmlns:a16="http://schemas.microsoft.com/office/drawing/2014/main" id="{5902E773-3761-EE02-D450-0E52B13B4F0C}"/>
              </a:ext>
            </a:extLst>
          </p:cNvPr>
          <p:cNvPicPr>
            <a:picLocks noChangeAspect="1"/>
          </p:cNvPicPr>
          <p:nvPr/>
        </p:nvPicPr>
        <p:blipFill>
          <a:blip r:embed="rId6"/>
          <a:stretch>
            <a:fillRect/>
          </a:stretch>
        </p:blipFill>
        <p:spPr>
          <a:xfrm>
            <a:off x="5976241" y="5097499"/>
            <a:ext cx="5402580" cy="579120"/>
          </a:xfrm>
          <a:prstGeom prst="rect">
            <a:avLst/>
          </a:prstGeom>
        </p:spPr>
      </p:pic>
    </p:spTree>
    <p:extLst>
      <p:ext uri="{BB962C8B-B14F-4D97-AF65-F5344CB8AC3E}">
        <p14:creationId xmlns:p14="http://schemas.microsoft.com/office/powerpoint/2010/main" val="36586713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D79B7DA-10F2-38C9-43C5-4AD7E37871E4}"/>
              </a:ext>
            </a:extLst>
          </p:cNvPr>
          <p:cNvPicPr>
            <a:picLocks noChangeAspect="1"/>
          </p:cNvPicPr>
          <p:nvPr/>
        </p:nvPicPr>
        <p:blipFill>
          <a:blip r:embed="rId2"/>
          <a:stretch>
            <a:fillRect/>
          </a:stretch>
        </p:blipFill>
        <p:spPr>
          <a:xfrm>
            <a:off x="818254" y="1071973"/>
            <a:ext cx="4133333" cy="1952381"/>
          </a:xfrm>
          <a:prstGeom prst="rect">
            <a:avLst/>
          </a:prstGeom>
        </p:spPr>
      </p:pic>
      <p:sp>
        <p:nvSpPr>
          <p:cNvPr id="6" name="文本框 5">
            <a:extLst>
              <a:ext uri="{FF2B5EF4-FFF2-40B4-BE49-F238E27FC236}">
                <a16:creationId xmlns:a16="http://schemas.microsoft.com/office/drawing/2014/main" id="{D2E89D7C-7F67-3E7E-6675-38C15A7935CE}"/>
              </a:ext>
            </a:extLst>
          </p:cNvPr>
          <p:cNvSpPr txBox="1"/>
          <p:nvPr/>
        </p:nvSpPr>
        <p:spPr>
          <a:xfrm>
            <a:off x="374650" y="273685"/>
            <a:ext cx="4133850"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5.Online Softmax</a:t>
            </a:r>
            <a:endParaRPr lang="zh-CN" altLang="en-US" sz="2800" b="1">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EB76BE56-0BF8-49B3-4E28-41D51457C523}"/>
              </a:ext>
            </a:extLst>
          </p:cNvPr>
          <p:cNvSpPr txBox="1"/>
          <p:nvPr/>
        </p:nvSpPr>
        <p:spPr>
          <a:xfrm>
            <a:off x="8201025" y="6416159"/>
            <a:ext cx="3838575"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3"/>
              </a:rPr>
              <a:t>一心二用的</a:t>
            </a:r>
            <a:r>
              <a:rPr lang="en-US" altLang="zh-CN">
                <a:latin typeface="字制区喜脉体" panose="02000603000000000000" pitchFamily="2" charset="-122"/>
                <a:ea typeface="字制区喜脉体" panose="02000603000000000000" pitchFamily="2" charset="-122"/>
                <a:hlinkClick r:id="rId3"/>
              </a:rPr>
              <a:t>Online Softmax -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353B33E5-EF06-8801-9CF3-5BEE0DE0E4D5}"/>
              </a:ext>
            </a:extLst>
          </p:cNvPr>
          <p:cNvSpPr txBox="1"/>
          <p:nvPr/>
        </p:nvSpPr>
        <p:spPr>
          <a:xfrm>
            <a:off x="5715130" y="896543"/>
            <a:ext cx="4971789" cy="369332"/>
          </a:xfrm>
          <a:prstGeom prst="rect">
            <a:avLst/>
          </a:prstGeom>
          <a:noFill/>
        </p:spPr>
        <p:txBody>
          <a:bodyPr wrap="square">
            <a:spAutoFit/>
          </a:bodyPr>
          <a:lstStyle/>
          <a:p>
            <a:r>
              <a:rPr lang="zh-CN" altLang="en-US" b="0" i="0">
                <a:solidFill>
                  <a:srgbClr val="191B1F"/>
                </a:solidFill>
                <a:effectLst/>
                <a:latin typeface="字制区喜脉体" panose="02000603000000000000" pitchFamily="2" charset="-122"/>
                <a:ea typeface="字制区喜脉体" panose="02000603000000000000" pitchFamily="2" charset="-122"/>
              </a:rPr>
              <a:t>核心目标：求</a:t>
            </a:r>
            <a:r>
              <a:rPr lang="en-US" altLang="zh-CN" b="0" i="0">
                <a:solidFill>
                  <a:srgbClr val="191B1F"/>
                </a:solidFill>
                <a:effectLst/>
                <a:latin typeface="字制区喜脉体" panose="02000603000000000000" pitchFamily="2" charset="-122"/>
                <a:ea typeface="字制区喜脉体" panose="02000603000000000000" pitchFamily="2" charset="-122"/>
              </a:rPr>
              <a:t>max</a:t>
            </a:r>
            <a:r>
              <a:rPr lang="zh-CN" altLang="en-US" b="0" i="0">
                <a:solidFill>
                  <a:srgbClr val="191B1F"/>
                </a:solidFill>
                <a:effectLst/>
                <a:latin typeface="字制区喜脉体" panose="02000603000000000000" pitchFamily="2" charset="-122"/>
                <a:ea typeface="字制区喜脉体" panose="02000603000000000000" pitchFamily="2" charset="-122"/>
              </a:rPr>
              <a:t>和求</a:t>
            </a:r>
            <a:r>
              <a:rPr lang="en-US" altLang="zh-CN" b="0" i="0">
                <a:solidFill>
                  <a:srgbClr val="191B1F"/>
                </a:solidFill>
                <a:effectLst/>
                <a:latin typeface="字制区喜脉体" panose="02000603000000000000" pitchFamily="2" charset="-122"/>
                <a:ea typeface="字制区喜脉体" panose="02000603000000000000" pitchFamily="2" charset="-122"/>
              </a:rPr>
              <a:t>sum</a:t>
            </a:r>
            <a:r>
              <a:rPr lang="zh-CN" altLang="en-US" b="0" i="0">
                <a:solidFill>
                  <a:srgbClr val="191B1F"/>
                </a:solidFill>
                <a:effectLst/>
                <a:latin typeface="字制区喜脉体" panose="02000603000000000000" pitchFamily="2" charset="-122"/>
                <a:ea typeface="字制区喜脉体" panose="02000603000000000000" pitchFamily="2" charset="-122"/>
              </a:rPr>
              <a:t>能不能只遍历</a:t>
            </a:r>
            <a:r>
              <a:rPr lang="en-US" altLang="zh-CN" b="0" i="0">
                <a:solidFill>
                  <a:srgbClr val="191B1F"/>
                </a:solidFill>
                <a:effectLst/>
                <a:latin typeface="字制区喜脉体" panose="02000603000000000000" pitchFamily="2" charset="-122"/>
                <a:ea typeface="字制区喜脉体" panose="02000603000000000000" pitchFamily="2" charset="-122"/>
              </a:rPr>
              <a:t>1</a:t>
            </a:r>
            <a:r>
              <a:rPr lang="zh-CN" altLang="en-US" b="0" i="0">
                <a:solidFill>
                  <a:srgbClr val="191B1F"/>
                </a:solidFill>
                <a:effectLst/>
                <a:latin typeface="字制区喜脉体" panose="02000603000000000000" pitchFamily="2" charset="-122"/>
                <a:ea typeface="字制区喜脉体" panose="02000603000000000000" pitchFamily="2" charset="-122"/>
              </a:rPr>
              <a:t>次</a:t>
            </a:r>
            <a:endParaRPr lang="zh-CN" altLang="en-US">
              <a:latin typeface="字制区喜脉体" panose="02000603000000000000" pitchFamily="2" charset="-122"/>
              <a:ea typeface="字制区喜脉体" panose="02000603000000000000" pitchFamily="2" charset="-122"/>
            </a:endParaRPr>
          </a:p>
        </p:txBody>
      </p:sp>
      <p:pic>
        <p:nvPicPr>
          <p:cNvPr id="3" name="图片 2">
            <a:extLst>
              <a:ext uri="{FF2B5EF4-FFF2-40B4-BE49-F238E27FC236}">
                <a16:creationId xmlns:a16="http://schemas.microsoft.com/office/drawing/2014/main" id="{12DDF739-B172-C514-5108-E307F282C734}"/>
              </a:ext>
            </a:extLst>
          </p:cNvPr>
          <p:cNvPicPr>
            <a:picLocks noChangeAspect="1"/>
          </p:cNvPicPr>
          <p:nvPr/>
        </p:nvPicPr>
        <p:blipFill>
          <a:blip r:embed="rId4"/>
          <a:stretch>
            <a:fillRect/>
          </a:stretch>
        </p:blipFill>
        <p:spPr>
          <a:xfrm>
            <a:off x="5486766" y="1505777"/>
            <a:ext cx="4971789" cy="4331483"/>
          </a:xfrm>
          <a:prstGeom prst="rect">
            <a:avLst/>
          </a:prstGeom>
        </p:spPr>
      </p:pic>
    </p:spTree>
    <p:extLst>
      <p:ext uri="{BB962C8B-B14F-4D97-AF65-F5344CB8AC3E}">
        <p14:creationId xmlns:p14="http://schemas.microsoft.com/office/powerpoint/2010/main" val="22784077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F6B7D-B35A-0596-30C0-2ED786D2DEE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767DB6E2-4ADB-AB6D-D2DA-80298D8CA7C6}"/>
              </a:ext>
            </a:extLst>
          </p:cNvPr>
          <p:cNvSpPr txBox="1"/>
          <p:nvPr/>
        </p:nvSpPr>
        <p:spPr>
          <a:xfrm>
            <a:off x="374649" y="273685"/>
            <a:ext cx="4843895"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6. Online Softmax * value</a:t>
            </a:r>
            <a:endParaRPr lang="zh-CN" altLang="en-US" sz="2800" b="1">
              <a:latin typeface="字制区喜脉体" panose="02000603000000000000" pitchFamily="2" charset="-122"/>
              <a:ea typeface="字制区喜脉体" panose="02000603000000000000" pitchFamily="2" charset="-122"/>
            </a:endParaRPr>
          </a:p>
        </p:txBody>
      </p:sp>
      <p:pic>
        <p:nvPicPr>
          <p:cNvPr id="2" name="图片 1">
            <a:extLst>
              <a:ext uri="{FF2B5EF4-FFF2-40B4-BE49-F238E27FC236}">
                <a16:creationId xmlns:a16="http://schemas.microsoft.com/office/drawing/2014/main" id="{B5145CF2-BA89-776B-E77B-4CA3982BB989}"/>
              </a:ext>
            </a:extLst>
          </p:cNvPr>
          <p:cNvPicPr>
            <a:picLocks noChangeAspect="1"/>
          </p:cNvPicPr>
          <p:nvPr/>
        </p:nvPicPr>
        <p:blipFill>
          <a:blip r:embed="rId2"/>
          <a:stretch>
            <a:fillRect/>
          </a:stretch>
        </p:blipFill>
        <p:spPr>
          <a:xfrm>
            <a:off x="729929" y="1007319"/>
            <a:ext cx="4133333" cy="1952381"/>
          </a:xfrm>
          <a:prstGeom prst="rect">
            <a:avLst/>
          </a:prstGeom>
        </p:spPr>
      </p:pic>
      <p:pic>
        <p:nvPicPr>
          <p:cNvPr id="11" name="图片 10">
            <a:extLst>
              <a:ext uri="{FF2B5EF4-FFF2-40B4-BE49-F238E27FC236}">
                <a16:creationId xmlns:a16="http://schemas.microsoft.com/office/drawing/2014/main" id="{B03FA4EA-ACAD-9D8F-0D6D-3B71BDB51160}"/>
              </a:ext>
            </a:extLst>
          </p:cNvPr>
          <p:cNvPicPr>
            <a:picLocks noChangeAspect="1"/>
          </p:cNvPicPr>
          <p:nvPr/>
        </p:nvPicPr>
        <p:blipFill>
          <a:blip r:embed="rId3"/>
          <a:stretch>
            <a:fillRect/>
          </a:stretch>
        </p:blipFill>
        <p:spPr>
          <a:xfrm>
            <a:off x="1001357" y="4469801"/>
            <a:ext cx="3590476" cy="819048"/>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ED83B29-479A-204A-DEC4-13AEB8F5E31B}"/>
                  </a:ext>
                </a:extLst>
              </p:cNvPr>
              <p:cNvSpPr txBox="1"/>
              <p:nvPr/>
            </p:nvSpPr>
            <p:spPr>
              <a:xfrm>
                <a:off x="1469895" y="5288849"/>
                <a:ext cx="2549865" cy="417294"/>
              </a:xfrm>
              <a:prstGeom prst="rect">
                <a:avLst/>
              </a:prstGeom>
              <a:noFill/>
            </p:spPr>
            <p:txBody>
              <a:bodyPr wrap="none" lIns="0" tIns="0" rIns="0" bIns="0"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𝑜</m:t>
                        </m:r>
                      </m:e>
                      <m:sub>
                        <m:r>
                          <a:rPr lang="en-US" altLang="zh-CN" sz="1400" b="0" i="1" smtClean="0">
                            <a:latin typeface="Cambria Math" panose="02040503050406030204" pitchFamily="18" charset="0"/>
                          </a:rPr>
                          <m:t>𝑗</m:t>
                        </m:r>
                      </m:sub>
                    </m:sSub>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𝑜</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Sub>
                    <m:f>
                      <m:fPr>
                        <m:ctrlPr>
                          <a:rPr lang="en-US" altLang="zh-CN" sz="140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Sub>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𝑒</m:t>
                            </m:r>
                          </m:e>
                          <m:sup>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𝑚</m:t>
                                </m:r>
                              </m:e>
                              <m:sub>
                                <m:r>
                                  <a:rPr lang="en-US" altLang="zh-CN" sz="1400" b="0" i="1" smtClean="0">
                                    <a:latin typeface="Cambria Math" panose="02040503050406030204" pitchFamily="18" charset="0"/>
                                  </a:rPr>
                                  <m:t>𝑗</m:t>
                                </m:r>
                              </m:sub>
                            </m:sSub>
                          </m:sup>
                        </m:sSup>
                      </m:num>
                      <m:den>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𝑗</m:t>
                            </m:r>
                          </m:sub>
                        </m:sSub>
                      </m:den>
                    </m:f>
                  </m:oMath>
                </a14:m>
                <a:r>
                  <a:rPr lang="en-US" altLang="zh-CN" sz="1400"/>
                  <a:t>+ </a:t>
                </a:r>
                <a14:m>
                  <m:oMath xmlns:m="http://schemas.openxmlformats.org/officeDocument/2006/math">
                    <m:f>
                      <m:fPr>
                        <m:ctrlPr>
                          <a:rPr lang="en-US" altLang="zh-CN" sz="1400" i="1">
                            <a:latin typeface="Cambria Math" panose="02040503050406030204" pitchFamily="18" charset="0"/>
                          </a:rPr>
                        </m:ctrlPr>
                      </m:fPr>
                      <m:num>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𝑒</m:t>
                            </m:r>
                          </m:e>
                          <m:sup>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𝑗</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𝑚</m:t>
                                </m:r>
                              </m:e>
                              <m:sub>
                                <m:r>
                                  <a:rPr lang="en-US" altLang="zh-CN" sz="1400" b="0" i="1" smtClean="0">
                                    <a:latin typeface="Cambria Math" panose="02040503050406030204" pitchFamily="18" charset="0"/>
                                  </a:rPr>
                                  <m:t>𝑗</m:t>
                                </m:r>
                              </m:sub>
                            </m:sSub>
                          </m:sup>
                        </m:sSup>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𝑑</m:t>
                            </m:r>
                          </m:e>
                          <m:sub>
                            <m:r>
                              <a:rPr lang="en-US" altLang="zh-CN" sz="1400" b="0" i="1" smtClean="0">
                                <a:latin typeface="Cambria Math" panose="02040503050406030204" pitchFamily="18" charset="0"/>
                              </a:rPr>
                              <m:t>𝑗</m:t>
                            </m:r>
                          </m:sub>
                        </m:sSub>
                      </m:den>
                    </m:f>
                  </m:oMath>
                </a14:m>
                <a:r>
                  <a:rPr lang="en-US" altLang="zh-CN" sz="140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𝑗</m:t>
                        </m:r>
                      </m:sub>
                    </m:sSub>
                  </m:oMath>
                </a14:m>
                <a:endParaRPr lang="zh-CN" altLang="en-US" sz="1400"/>
              </a:p>
            </p:txBody>
          </p:sp>
        </mc:Choice>
        <mc:Fallback xmlns="">
          <p:sp>
            <p:nvSpPr>
              <p:cNvPr id="12" name="文本框 11">
                <a:extLst>
                  <a:ext uri="{FF2B5EF4-FFF2-40B4-BE49-F238E27FC236}">
                    <a16:creationId xmlns:a16="http://schemas.microsoft.com/office/drawing/2014/main" id="{AED83B29-479A-204A-DEC4-13AEB8F5E31B}"/>
                  </a:ext>
                </a:extLst>
              </p:cNvPr>
              <p:cNvSpPr txBox="1">
                <a:spLocks noRot="1" noChangeAspect="1" noMove="1" noResize="1" noEditPoints="1" noAdjustHandles="1" noChangeArrowheads="1" noChangeShapeType="1" noTextEdit="1"/>
              </p:cNvSpPr>
              <p:nvPr/>
            </p:nvSpPr>
            <p:spPr>
              <a:xfrm>
                <a:off x="1469895" y="5288849"/>
                <a:ext cx="2549865" cy="417294"/>
              </a:xfrm>
              <a:prstGeom prst="rect">
                <a:avLst/>
              </a:prstGeom>
              <a:blipFill>
                <a:blip r:embed="rId4"/>
                <a:stretch>
                  <a:fillRect l="-1675" b="-13235"/>
                </a:stretch>
              </a:blipFill>
            </p:spPr>
            <p:txBody>
              <a:bodyPr/>
              <a:lstStyle/>
              <a:p>
                <a:r>
                  <a:rPr lang="zh-CN" altLang="en-US">
                    <a:noFill/>
                  </a:rPr>
                  <a:t> </a:t>
                </a:r>
              </a:p>
            </p:txBody>
          </p:sp>
        </mc:Fallback>
      </mc:AlternateContent>
      <p:sp>
        <p:nvSpPr>
          <p:cNvPr id="13" name="箭头: 下 12">
            <a:extLst>
              <a:ext uri="{FF2B5EF4-FFF2-40B4-BE49-F238E27FC236}">
                <a16:creationId xmlns:a16="http://schemas.microsoft.com/office/drawing/2014/main" id="{96473171-C01F-CC2E-C406-6B62DB38FECC}"/>
              </a:ext>
            </a:extLst>
          </p:cNvPr>
          <p:cNvSpPr/>
          <p:nvPr/>
        </p:nvSpPr>
        <p:spPr>
          <a:xfrm>
            <a:off x="2552700" y="3724275"/>
            <a:ext cx="266700" cy="6259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F0168C3-43D9-142A-515B-559C028C9954}"/>
                  </a:ext>
                </a:extLst>
              </p:cNvPr>
              <p:cNvSpPr txBox="1"/>
              <p:nvPr/>
            </p:nvSpPr>
            <p:spPr>
              <a:xfrm>
                <a:off x="1962150" y="2429381"/>
                <a:ext cx="600075" cy="275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100" i="1" smtClean="0">
                              <a:latin typeface="Cambria Math" panose="02040503050406030204" pitchFamily="18" charset="0"/>
                            </a:rPr>
                          </m:ctrlPr>
                        </m:sSubPr>
                        <m:e>
                          <m:r>
                            <a:rPr lang="en-US" altLang="zh-CN" sz="1100" b="0" i="1" smtClean="0">
                              <a:latin typeface="Cambria Math" panose="02040503050406030204" pitchFamily="18" charset="0"/>
                            </a:rPr>
                            <m:t>𝑣</m:t>
                          </m:r>
                        </m:e>
                        <m:sub>
                          <m:r>
                            <a:rPr lang="en-US" altLang="zh-CN" sz="1100" b="0" i="1" smtClean="0">
                              <a:latin typeface="Cambria Math" panose="02040503050406030204" pitchFamily="18" charset="0"/>
                            </a:rPr>
                            <m:t>𝑗</m:t>
                          </m:r>
                        </m:sub>
                      </m:sSub>
                    </m:oMath>
                  </m:oMathPara>
                </a14:m>
                <a:endParaRPr lang="zh-CN" altLang="en-US" sz="1100"/>
              </a:p>
            </p:txBody>
          </p:sp>
        </mc:Choice>
        <mc:Fallback xmlns="">
          <p:sp>
            <p:nvSpPr>
              <p:cNvPr id="15" name="文本框 14">
                <a:extLst>
                  <a:ext uri="{FF2B5EF4-FFF2-40B4-BE49-F238E27FC236}">
                    <a16:creationId xmlns:a16="http://schemas.microsoft.com/office/drawing/2014/main" id="{EF0168C3-43D9-142A-515B-559C028C9954}"/>
                  </a:ext>
                </a:extLst>
              </p:cNvPr>
              <p:cNvSpPr txBox="1">
                <a:spLocks noRot="1" noChangeAspect="1" noMove="1" noResize="1" noEditPoints="1" noAdjustHandles="1" noChangeArrowheads="1" noChangeShapeType="1" noTextEdit="1"/>
              </p:cNvSpPr>
              <p:nvPr/>
            </p:nvSpPr>
            <p:spPr>
              <a:xfrm>
                <a:off x="1962150" y="2429381"/>
                <a:ext cx="600075" cy="275204"/>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1D831A1C-09AE-C41B-160F-446AF0629572}"/>
              </a:ext>
            </a:extLst>
          </p:cNvPr>
          <p:cNvSpPr txBox="1"/>
          <p:nvPr/>
        </p:nvSpPr>
        <p:spPr>
          <a:xfrm>
            <a:off x="1605713" y="2454015"/>
            <a:ext cx="356438" cy="261610"/>
          </a:xfrm>
          <a:prstGeom prst="rect">
            <a:avLst/>
          </a:prstGeom>
          <a:noFill/>
        </p:spPr>
        <p:txBody>
          <a:bodyPr wrap="square">
            <a:spAutoFit/>
          </a:bodyPr>
          <a:lstStyle/>
          <a:p>
            <a:r>
              <a:rPr lang="en-US" altLang="zh-CN" sz="1100" b="1"/>
              <a:t>+</a:t>
            </a:r>
            <a:endParaRPr lang="zh-CN" altLang="en-US" sz="1100" b="1"/>
          </a:p>
        </p:txBody>
      </p:sp>
      <p:pic>
        <p:nvPicPr>
          <p:cNvPr id="18" name="图片 17">
            <a:extLst>
              <a:ext uri="{FF2B5EF4-FFF2-40B4-BE49-F238E27FC236}">
                <a16:creationId xmlns:a16="http://schemas.microsoft.com/office/drawing/2014/main" id="{8E40DDC9-718A-C37E-BC54-40DBF3739C5E}"/>
              </a:ext>
            </a:extLst>
          </p:cNvPr>
          <p:cNvPicPr>
            <a:picLocks noChangeAspect="1"/>
          </p:cNvPicPr>
          <p:nvPr/>
        </p:nvPicPr>
        <p:blipFill>
          <a:blip r:embed="rId6"/>
          <a:stretch>
            <a:fillRect/>
          </a:stretch>
        </p:blipFill>
        <p:spPr>
          <a:xfrm>
            <a:off x="5117521" y="1137909"/>
            <a:ext cx="6693479" cy="3643581"/>
          </a:xfrm>
          <a:prstGeom prst="rect">
            <a:avLst/>
          </a:prstGeom>
        </p:spPr>
      </p:pic>
    </p:spTree>
    <p:extLst>
      <p:ext uri="{BB962C8B-B14F-4D97-AF65-F5344CB8AC3E}">
        <p14:creationId xmlns:p14="http://schemas.microsoft.com/office/powerpoint/2010/main" val="3086126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F4DB8-F5F3-CD1A-0632-79043602AC62}"/>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6B3145E1-38A1-9195-CBC8-E05CDCC4D58F}"/>
              </a:ext>
            </a:extLst>
          </p:cNvPr>
          <p:cNvSpPr>
            <a:spLocks noGrp="1"/>
          </p:cNvSpPr>
          <p:nvPr>
            <p:ph type="title"/>
          </p:nvPr>
        </p:nvSpPr>
        <p:spPr>
          <a:xfrm>
            <a:off x="838200" y="338999"/>
            <a:ext cx="10515600" cy="1325563"/>
          </a:xfrm>
        </p:spPr>
        <p:txBody>
          <a:bodyPr/>
          <a:lstStyle/>
          <a:p>
            <a:r>
              <a:rPr lang="zh-CN" altLang="en-US" sz="7200">
                <a:solidFill>
                  <a:srgbClr val="FF0000"/>
                </a:solidFill>
                <a:latin typeface="字制区喜脉体" panose="02000603000000000000" pitchFamily="2" charset="-122"/>
                <a:ea typeface="字制区喜脉体" panose="02000603000000000000" pitchFamily="2" charset="-122"/>
                <a:cs typeface="+mn-cs"/>
              </a:rPr>
              <a:t>付费通知</a:t>
            </a:r>
          </a:p>
        </p:txBody>
      </p:sp>
      <p:sp>
        <p:nvSpPr>
          <p:cNvPr id="7" name="内容占位符 2">
            <a:extLst>
              <a:ext uri="{FF2B5EF4-FFF2-40B4-BE49-F238E27FC236}">
                <a16:creationId xmlns:a16="http://schemas.microsoft.com/office/drawing/2014/main" id="{DBE94B34-46AD-F63E-B127-C8180C91070F}"/>
              </a:ext>
            </a:extLst>
          </p:cNvPr>
          <p:cNvSpPr txBox="1">
            <a:spLocks/>
          </p:cNvSpPr>
          <p:nvPr/>
        </p:nvSpPr>
        <p:spPr>
          <a:xfrm>
            <a:off x="838200" y="1825625"/>
            <a:ext cx="7217229" cy="43513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所有课程都是免费的，即使不购买</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和代码也是可以正常学习的～</a:t>
            </a:r>
            <a:endParaRPr lang="en-US" altLang="zh-CN" sz="4000">
              <a:solidFill>
                <a:srgbClr val="FF0000"/>
              </a:solidFill>
              <a:latin typeface="字制区喜脉体" panose="02000603000000000000" pitchFamily="2" charset="-122"/>
              <a:ea typeface="字制区喜脉体" panose="02000603000000000000" pitchFamily="2" charset="-122"/>
            </a:endParaRPr>
          </a:p>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收费的原因主要是 为了更好的呈现课程 制作</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和整理代码花费了我大量的时间，望各位理解～ </a:t>
            </a:r>
            <a:endParaRPr lang="en-US" altLang="zh-CN" sz="4000">
              <a:solidFill>
                <a:srgbClr val="FF0000"/>
              </a:solidFill>
              <a:latin typeface="字制区喜脉体" panose="02000603000000000000" pitchFamily="2" charset="-122"/>
              <a:ea typeface="字制区喜脉体" panose="02000603000000000000" pitchFamily="2" charset="-122"/>
            </a:endParaRPr>
          </a:p>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 如果想购买课程</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和代码 或者单纯想支持一下</a:t>
            </a:r>
            <a:r>
              <a:rPr lang="en-US" altLang="zh-CN" sz="4000">
                <a:solidFill>
                  <a:srgbClr val="FF0000"/>
                </a:solidFill>
                <a:latin typeface="字制区喜脉体" panose="02000603000000000000" pitchFamily="2" charset="-122"/>
                <a:ea typeface="字制区喜脉体" panose="02000603000000000000" pitchFamily="2" charset="-122"/>
              </a:rPr>
              <a:t>UP</a:t>
            </a:r>
            <a:r>
              <a:rPr lang="zh-CN" altLang="en-US" sz="4000">
                <a:solidFill>
                  <a:srgbClr val="FF0000"/>
                </a:solidFill>
                <a:latin typeface="字制区喜脉体" panose="02000603000000000000" pitchFamily="2" charset="-122"/>
                <a:ea typeface="字制区喜脉体" panose="02000603000000000000" pitchFamily="2" charset="-122"/>
              </a:rPr>
              <a:t>（感激不尽）一共是</a:t>
            </a:r>
            <a:r>
              <a:rPr lang="en-US" altLang="zh-CN" sz="4000">
                <a:solidFill>
                  <a:srgbClr val="FF0000"/>
                </a:solidFill>
                <a:latin typeface="字制区喜脉体" panose="02000603000000000000" pitchFamily="2" charset="-122"/>
                <a:ea typeface="字制区喜脉体" panose="02000603000000000000" pitchFamily="2" charset="-122"/>
              </a:rPr>
              <a:t>50</a:t>
            </a:r>
            <a:r>
              <a:rPr lang="zh-CN" altLang="en-US" sz="4000">
                <a:solidFill>
                  <a:srgbClr val="FF0000"/>
                </a:solidFill>
                <a:latin typeface="字制区喜脉体" panose="02000603000000000000" pitchFamily="2" charset="-122"/>
                <a:ea typeface="字制区喜脉体" panose="02000603000000000000" pitchFamily="2" charset="-122"/>
              </a:rPr>
              <a:t>块钱（包含</a:t>
            </a:r>
            <a:r>
              <a:rPr lang="en-US" altLang="zh-CN" sz="4000">
                <a:solidFill>
                  <a:srgbClr val="FF0000"/>
                </a:solidFill>
                <a:latin typeface="字制区喜脉体" panose="02000603000000000000" pitchFamily="2" charset="-122"/>
                <a:ea typeface="字制区喜脉体" panose="02000603000000000000" pitchFamily="2" charset="-122"/>
              </a:rPr>
              <a:t>reduce sgemm ncu</a:t>
            </a:r>
            <a:r>
              <a:rPr lang="zh-CN" altLang="en-US" sz="4000">
                <a:solidFill>
                  <a:srgbClr val="FF0000"/>
                </a:solidFill>
                <a:latin typeface="字制区喜脉体" panose="02000603000000000000" pitchFamily="2" charset="-122"/>
                <a:ea typeface="字制区喜脉体" panose="02000603000000000000" pitchFamily="2" charset="-122"/>
              </a:rPr>
              <a:t>以及后面会不断更新的</a:t>
            </a:r>
            <a:r>
              <a:rPr lang="en-US" altLang="zh-CN" sz="4000">
                <a:solidFill>
                  <a:srgbClr val="FF0000"/>
                </a:solidFill>
                <a:latin typeface="字制区喜脉体" panose="02000603000000000000" pitchFamily="2" charset="-122"/>
                <a:ea typeface="字制区喜脉体" panose="02000603000000000000" pitchFamily="2" charset="-122"/>
              </a:rPr>
              <a:t>cuda</a:t>
            </a:r>
            <a:r>
              <a:rPr lang="zh-CN" altLang="en-US" sz="4000">
                <a:solidFill>
                  <a:srgbClr val="FF0000"/>
                </a:solidFill>
                <a:latin typeface="字制区喜脉体" panose="02000603000000000000" pitchFamily="2" charset="-122"/>
                <a:ea typeface="字制区喜脉体" panose="02000603000000000000" pitchFamily="2" charset="-122"/>
              </a:rPr>
              <a:t>内容）加微信购买～  </a:t>
            </a:r>
            <a:endParaRPr lang="en-US" altLang="zh-CN" sz="4000">
              <a:solidFill>
                <a:srgbClr val="FF0000"/>
              </a:solidFill>
              <a:latin typeface="字制区喜脉体" panose="02000603000000000000" pitchFamily="2" charset="-122"/>
              <a:ea typeface="字制区喜脉体" panose="02000603000000000000" pitchFamily="2" charset="-122"/>
            </a:endParaRPr>
          </a:p>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不断更新的代码和</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会给付费者拉一个交流群在群里同步，但是这个群不是我的答疑群，大家可以一起交流～</a:t>
            </a:r>
            <a:endParaRPr lang="en-US" altLang="zh-CN" sz="4000">
              <a:solidFill>
                <a:srgbClr val="FF0000"/>
              </a:solidFill>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1C21BC88-67E4-44AA-973D-1E31A0C633A6}"/>
              </a:ext>
            </a:extLst>
          </p:cNvPr>
          <p:cNvSpPr txBox="1"/>
          <p:nvPr/>
        </p:nvSpPr>
        <p:spPr>
          <a:xfrm>
            <a:off x="8639681" y="4587439"/>
            <a:ext cx="2516777" cy="830997"/>
          </a:xfrm>
          <a:prstGeom prst="rect">
            <a:avLst/>
          </a:prstGeom>
          <a:noFill/>
        </p:spPr>
        <p:txBody>
          <a:bodyPr wrap="square" rtlCol="0">
            <a:spAutoFit/>
          </a:bodyPr>
          <a:lstStyle/>
          <a:p>
            <a:pPr algn="ctr"/>
            <a:r>
              <a:rPr lang="en-US" altLang="zh-CN" sz="2400" b="1">
                <a:latin typeface="字制区喜脉体" panose="02000603000000000000" pitchFamily="2" charset="-122"/>
                <a:ea typeface="字制区喜脉体" panose="02000603000000000000" pitchFamily="2" charset="-122"/>
              </a:rPr>
              <a:t>【</a:t>
            </a:r>
            <a:r>
              <a:rPr lang="zh-CN" altLang="en-US" sz="2400" b="1">
                <a:latin typeface="字制区喜脉体" panose="02000603000000000000" pitchFamily="2" charset="-122"/>
                <a:ea typeface="字制区喜脉体" panose="02000603000000000000" pitchFamily="2" charset="-122"/>
              </a:rPr>
              <a:t>个人微信号</a:t>
            </a:r>
            <a:r>
              <a:rPr lang="en-US" altLang="zh-CN" sz="2400" b="1">
                <a:latin typeface="字制区喜脉体" panose="02000603000000000000" pitchFamily="2" charset="-122"/>
                <a:ea typeface="字制区喜脉体" panose="02000603000000000000" pitchFamily="2" charset="-122"/>
              </a:rPr>
              <a:t>】</a:t>
            </a:r>
            <a:r>
              <a:rPr lang="zh-CN" altLang="en-US" sz="2400" b="1">
                <a:latin typeface="字制区喜脉体" panose="02000603000000000000" pitchFamily="2" charset="-122"/>
                <a:ea typeface="字制区喜脉体" panose="02000603000000000000" pitchFamily="2" charset="-122"/>
              </a:rPr>
              <a:t>：</a:t>
            </a:r>
            <a:r>
              <a:rPr lang="en-US" altLang="zh-CN" sz="2400" b="1">
                <a:latin typeface="字制区喜脉体" panose="02000603000000000000" pitchFamily="2" charset="-122"/>
                <a:ea typeface="字制区喜脉体" panose="02000603000000000000" pitchFamily="2" charset="-122"/>
              </a:rPr>
              <a:t>hkl793831293</a:t>
            </a:r>
            <a:endParaRPr lang="zh-CN" altLang="en-US" sz="2400" b="1">
              <a:latin typeface="字制区喜脉体" panose="02000603000000000000" pitchFamily="2" charset="-122"/>
              <a:ea typeface="字制区喜脉体" panose="02000603000000000000" pitchFamily="2" charset="-122"/>
            </a:endParaRPr>
          </a:p>
        </p:txBody>
      </p:sp>
      <p:pic>
        <p:nvPicPr>
          <p:cNvPr id="12" name="图片 11">
            <a:extLst>
              <a:ext uri="{FF2B5EF4-FFF2-40B4-BE49-F238E27FC236}">
                <a16:creationId xmlns:a16="http://schemas.microsoft.com/office/drawing/2014/main" id="{3DDD68E5-2C8C-F025-6E63-DFC506C5DC2F}"/>
              </a:ext>
            </a:extLst>
          </p:cNvPr>
          <p:cNvPicPr>
            <a:picLocks noChangeAspect="1"/>
          </p:cNvPicPr>
          <p:nvPr/>
        </p:nvPicPr>
        <p:blipFill>
          <a:blip r:embed="rId2"/>
          <a:stretch>
            <a:fillRect/>
          </a:stretch>
        </p:blipFill>
        <p:spPr>
          <a:xfrm>
            <a:off x="8679415" y="1664562"/>
            <a:ext cx="2437311" cy="2762747"/>
          </a:xfrm>
          <a:prstGeom prst="rect">
            <a:avLst/>
          </a:prstGeom>
        </p:spPr>
      </p:pic>
    </p:spTree>
    <p:extLst>
      <p:ext uri="{BB962C8B-B14F-4D97-AF65-F5344CB8AC3E}">
        <p14:creationId xmlns:p14="http://schemas.microsoft.com/office/powerpoint/2010/main" val="364918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2E58DC0-D604-0D46-D486-447377B75B4E}"/>
              </a:ext>
            </a:extLst>
          </p:cNvPr>
          <p:cNvSpPr txBox="1"/>
          <p:nvPr/>
        </p:nvSpPr>
        <p:spPr>
          <a:xfrm>
            <a:off x="138546" y="180232"/>
            <a:ext cx="8137236" cy="523220"/>
          </a:xfrm>
          <a:prstGeom prst="rect">
            <a:avLst/>
          </a:prstGeom>
          <a:noFill/>
        </p:spPr>
        <p:txBody>
          <a:bodyPr wrap="square">
            <a:spAutoFit/>
          </a:bodyPr>
          <a:lstStyle/>
          <a:p>
            <a:r>
              <a:rPr lang="zh-CN" altLang="en-US" sz="2800">
                <a:latin typeface="字制区喜脉体" panose="02000603000000000000" pitchFamily="2" charset="-122"/>
                <a:ea typeface="字制区喜脉体" panose="02000603000000000000" pitchFamily="2" charset="-122"/>
                <a:hlinkClick r:id="rId2"/>
              </a:rPr>
              <a:t>深入浅出</a:t>
            </a:r>
            <a:r>
              <a:rPr lang="en-US" altLang="zh-CN" sz="2800">
                <a:latin typeface="字制区喜脉体" panose="02000603000000000000" pitchFamily="2" charset="-122"/>
                <a:ea typeface="字制区喜脉体" panose="02000603000000000000" pitchFamily="2" charset="-122"/>
                <a:hlinkClick r:id="rId2"/>
              </a:rPr>
              <a:t>GPU</a:t>
            </a:r>
            <a:r>
              <a:rPr lang="zh-CN" altLang="en-US" sz="2800">
                <a:latin typeface="字制区喜脉体" panose="02000603000000000000" pitchFamily="2" charset="-122"/>
                <a:ea typeface="字制区喜脉体" panose="02000603000000000000" pitchFamily="2" charset="-122"/>
                <a:hlinkClick r:id="rId2"/>
              </a:rPr>
              <a:t>优化系列：</a:t>
            </a:r>
            <a:r>
              <a:rPr lang="en-US" altLang="zh-CN" sz="2800">
                <a:latin typeface="字制区喜脉体" panose="02000603000000000000" pitchFamily="2" charset="-122"/>
                <a:ea typeface="字制区喜脉体" panose="02000603000000000000" pitchFamily="2" charset="-122"/>
                <a:hlinkClick r:id="rId2"/>
              </a:rPr>
              <a:t>reduce</a:t>
            </a:r>
            <a:r>
              <a:rPr lang="zh-CN" altLang="en-US" sz="2800">
                <a:latin typeface="字制区喜脉体" panose="02000603000000000000" pitchFamily="2" charset="-122"/>
                <a:ea typeface="字制区喜脉体" panose="02000603000000000000" pitchFamily="2" charset="-122"/>
                <a:hlinkClick r:id="rId2"/>
              </a:rPr>
              <a:t>优化 </a:t>
            </a:r>
            <a:r>
              <a:rPr lang="en-US" altLang="zh-CN" sz="2800">
                <a:latin typeface="字制区喜脉体" panose="02000603000000000000" pitchFamily="2" charset="-122"/>
                <a:ea typeface="字制区喜脉体" panose="02000603000000000000" pitchFamily="2" charset="-122"/>
                <a:hlinkClick r:id="rId2"/>
              </a:rPr>
              <a:t>- </a:t>
            </a:r>
            <a:r>
              <a:rPr lang="zh-CN" altLang="en-US" sz="2800">
                <a:latin typeface="字制区喜脉体" panose="02000603000000000000" pitchFamily="2" charset="-122"/>
                <a:ea typeface="字制区喜脉体" panose="02000603000000000000" pitchFamily="2" charset="-122"/>
                <a:hlinkClick r:id="rId2"/>
              </a:rPr>
              <a:t>知乎</a:t>
            </a:r>
            <a:endParaRPr lang="zh-CN" altLang="en-US" sz="2800">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33CE59AE-575A-114F-13BE-989DF517E2A6}"/>
              </a:ext>
            </a:extLst>
          </p:cNvPr>
          <p:cNvSpPr txBox="1"/>
          <p:nvPr/>
        </p:nvSpPr>
        <p:spPr>
          <a:xfrm>
            <a:off x="138546" y="703452"/>
            <a:ext cx="11979563" cy="400110"/>
          </a:xfrm>
          <a:prstGeom prst="rect">
            <a:avLst/>
          </a:prstGeom>
          <a:noFill/>
        </p:spPr>
        <p:txBody>
          <a:bodyPr wrap="square">
            <a:spAutoFit/>
          </a:bodyPr>
          <a:lstStyle/>
          <a:p>
            <a:r>
              <a:rPr lang="en-US" altLang="zh-CN" sz="2000">
                <a:latin typeface="字制区喜脉体" panose="02000603000000000000" pitchFamily="2" charset="-122"/>
                <a:ea typeface="字制区喜脉体" panose="02000603000000000000" pitchFamily="2" charset="-122"/>
                <a:hlinkClick r:id="rId3"/>
              </a:rPr>
              <a:t>How_to_optimize_in_GPU/reduce at master · Liu-xiandong/How_to_optimize_in_GPU · GitHub</a:t>
            </a:r>
            <a:endParaRPr lang="zh-CN" altLang="en-US" sz="2000">
              <a:latin typeface="字制区喜脉体" panose="02000603000000000000" pitchFamily="2" charset="-122"/>
              <a:ea typeface="字制区喜脉体" panose="02000603000000000000" pitchFamily="2" charset="-122"/>
            </a:endParaRPr>
          </a:p>
        </p:txBody>
      </p:sp>
      <p:pic>
        <p:nvPicPr>
          <p:cNvPr id="1026" name="Picture 2">
            <a:extLst>
              <a:ext uri="{FF2B5EF4-FFF2-40B4-BE49-F238E27FC236}">
                <a16:creationId xmlns:a16="http://schemas.microsoft.com/office/drawing/2014/main" id="{FEEF70A0-E19C-6D37-1D53-DA3F0E8E8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46" y="4101255"/>
            <a:ext cx="5051702" cy="2576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AF0C5-6116-1755-9E55-0D76C6016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744" y="1103562"/>
            <a:ext cx="11266524" cy="28704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BDB741F-2A63-D1A6-1DEC-432BAA976165}"/>
              </a:ext>
            </a:extLst>
          </p:cNvPr>
          <p:cNvSpPr/>
          <p:nvPr/>
        </p:nvSpPr>
        <p:spPr>
          <a:xfrm>
            <a:off x="687387" y="1211693"/>
            <a:ext cx="965922" cy="3111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Block0</a:t>
            </a:r>
            <a:endParaRPr lang="zh-CN" altLang="en-US"/>
          </a:p>
        </p:txBody>
      </p:sp>
      <p:sp>
        <p:nvSpPr>
          <p:cNvPr id="6" name="矩形 5">
            <a:extLst>
              <a:ext uri="{FF2B5EF4-FFF2-40B4-BE49-F238E27FC236}">
                <a16:creationId xmlns:a16="http://schemas.microsoft.com/office/drawing/2014/main" id="{B60D4760-32E1-A654-9671-580077A0E7E1}"/>
              </a:ext>
            </a:extLst>
          </p:cNvPr>
          <p:cNvSpPr/>
          <p:nvPr/>
        </p:nvSpPr>
        <p:spPr>
          <a:xfrm>
            <a:off x="1870507" y="1211693"/>
            <a:ext cx="965922" cy="3111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Block1</a:t>
            </a:r>
            <a:endParaRPr lang="zh-CN" altLang="en-US"/>
          </a:p>
        </p:txBody>
      </p:sp>
      <p:sp>
        <p:nvSpPr>
          <p:cNvPr id="8" name="矩形 7">
            <a:extLst>
              <a:ext uri="{FF2B5EF4-FFF2-40B4-BE49-F238E27FC236}">
                <a16:creationId xmlns:a16="http://schemas.microsoft.com/office/drawing/2014/main" id="{B31A9145-6C8D-6976-85A9-AB9F7FA9921A}"/>
              </a:ext>
            </a:extLst>
          </p:cNvPr>
          <p:cNvSpPr/>
          <p:nvPr/>
        </p:nvSpPr>
        <p:spPr>
          <a:xfrm>
            <a:off x="355960" y="6154548"/>
            <a:ext cx="1628776" cy="3111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Block0</a:t>
            </a:r>
            <a:endParaRPr lang="zh-CN" altLang="en-US"/>
          </a:p>
        </p:txBody>
      </p:sp>
      <p:pic>
        <p:nvPicPr>
          <p:cNvPr id="11" name="图片 10">
            <a:extLst>
              <a:ext uri="{FF2B5EF4-FFF2-40B4-BE49-F238E27FC236}">
                <a16:creationId xmlns:a16="http://schemas.microsoft.com/office/drawing/2014/main" id="{64AD7F80-00EC-465F-BAAB-EA9B5663C0AD}"/>
              </a:ext>
            </a:extLst>
          </p:cNvPr>
          <p:cNvPicPr>
            <a:picLocks noChangeAspect="1"/>
          </p:cNvPicPr>
          <p:nvPr/>
        </p:nvPicPr>
        <p:blipFill>
          <a:blip r:embed="rId6"/>
          <a:stretch>
            <a:fillRect/>
          </a:stretch>
        </p:blipFill>
        <p:spPr>
          <a:xfrm>
            <a:off x="6250401" y="4101255"/>
            <a:ext cx="4304762" cy="342857"/>
          </a:xfrm>
          <a:prstGeom prst="rect">
            <a:avLst/>
          </a:prstGeom>
        </p:spPr>
      </p:pic>
      <p:pic>
        <p:nvPicPr>
          <p:cNvPr id="12" name="图片 11">
            <a:extLst>
              <a:ext uri="{FF2B5EF4-FFF2-40B4-BE49-F238E27FC236}">
                <a16:creationId xmlns:a16="http://schemas.microsoft.com/office/drawing/2014/main" id="{EFC0F023-5F7C-1A31-60FB-3896CB9B8B46}"/>
              </a:ext>
            </a:extLst>
          </p:cNvPr>
          <p:cNvPicPr>
            <a:picLocks noChangeAspect="1"/>
          </p:cNvPicPr>
          <p:nvPr/>
        </p:nvPicPr>
        <p:blipFill>
          <a:blip r:embed="rId7"/>
          <a:stretch>
            <a:fillRect/>
          </a:stretch>
        </p:blipFill>
        <p:spPr>
          <a:xfrm>
            <a:off x="6329590" y="4859792"/>
            <a:ext cx="3647619" cy="342857"/>
          </a:xfrm>
          <a:prstGeom prst="rect">
            <a:avLst/>
          </a:prstGeom>
        </p:spPr>
      </p:pic>
      <p:pic>
        <p:nvPicPr>
          <p:cNvPr id="13" name="图片 12">
            <a:extLst>
              <a:ext uri="{FF2B5EF4-FFF2-40B4-BE49-F238E27FC236}">
                <a16:creationId xmlns:a16="http://schemas.microsoft.com/office/drawing/2014/main" id="{9291C1C4-7F57-4AE1-5273-DC4AF59838EC}"/>
              </a:ext>
            </a:extLst>
          </p:cNvPr>
          <p:cNvPicPr>
            <a:picLocks noChangeAspect="1"/>
          </p:cNvPicPr>
          <p:nvPr/>
        </p:nvPicPr>
        <p:blipFill>
          <a:blip r:embed="rId8"/>
          <a:stretch>
            <a:fillRect/>
          </a:stretch>
        </p:blipFill>
        <p:spPr>
          <a:xfrm>
            <a:off x="6250401" y="5618329"/>
            <a:ext cx="2714286" cy="295238"/>
          </a:xfrm>
          <a:prstGeom prst="rect">
            <a:avLst/>
          </a:prstGeom>
        </p:spPr>
      </p:pic>
      <p:pic>
        <p:nvPicPr>
          <p:cNvPr id="14" name="图片 13">
            <a:extLst>
              <a:ext uri="{FF2B5EF4-FFF2-40B4-BE49-F238E27FC236}">
                <a16:creationId xmlns:a16="http://schemas.microsoft.com/office/drawing/2014/main" id="{C56278B6-2355-59A3-D85B-DCAB9A7E25AD}"/>
              </a:ext>
            </a:extLst>
          </p:cNvPr>
          <p:cNvPicPr>
            <a:picLocks noChangeAspect="1"/>
          </p:cNvPicPr>
          <p:nvPr/>
        </p:nvPicPr>
        <p:blipFill>
          <a:blip r:embed="rId9"/>
          <a:stretch>
            <a:fillRect/>
          </a:stretch>
        </p:blipFill>
        <p:spPr>
          <a:xfrm>
            <a:off x="6173140" y="6343316"/>
            <a:ext cx="485714" cy="342857"/>
          </a:xfrm>
          <a:prstGeom prst="rect">
            <a:avLst/>
          </a:prstGeom>
        </p:spPr>
      </p:pic>
    </p:spTree>
    <p:extLst>
      <p:ext uri="{BB962C8B-B14F-4D97-AF65-F5344CB8AC3E}">
        <p14:creationId xmlns:p14="http://schemas.microsoft.com/office/powerpoint/2010/main" val="396118633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32389" y="998847"/>
            <a:ext cx="9127222" cy="5227782"/>
          </a:xfrm>
          <a:prstGeom prst="rect">
            <a:avLst/>
          </a:prstGeom>
        </p:spPr>
      </p:pic>
      <p:sp>
        <p:nvSpPr>
          <p:cNvPr id="2" name="文本框 1">
            <a:extLst>
              <a:ext uri="{FF2B5EF4-FFF2-40B4-BE49-F238E27FC236}">
                <a16:creationId xmlns:a16="http://schemas.microsoft.com/office/drawing/2014/main" id="{28149D74-9A0D-68DC-A574-BD50A01E9710}"/>
              </a:ext>
            </a:extLst>
          </p:cNvPr>
          <p:cNvSpPr txBox="1"/>
          <p:nvPr/>
        </p:nvSpPr>
        <p:spPr>
          <a:xfrm>
            <a:off x="374649" y="273685"/>
            <a:ext cx="4843895"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7. Cuda</a:t>
            </a:r>
            <a:r>
              <a:rPr lang="zh-CN" altLang="en-US" sz="2800" b="1">
                <a:latin typeface="字制区喜脉体" panose="02000603000000000000" pitchFamily="2" charset="-122"/>
                <a:ea typeface="字制区喜脉体" panose="02000603000000000000" pitchFamily="2" charset="-122"/>
              </a:rPr>
              <a:t>算子详解</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08480" y="3446145"/>
            <a:ext cx="2309495" cy="368300"/>
          </a:xfrm>
          <a:prstGeom prst="rect">
            <a:avLst/>
          </a:prstGeom>
          <a:noFill/>
        </p:spPr>
        <p:txBody>
          <a:bodyPr wrap="square" rtlCol="0">
            <a:spAutoFit/>
          </a:bodyPr>
          <a:lstStyle/>
          <a:p>
            <a:r>
              <a:rPr lang="zh-CN" altLang="en-US" b="1">
                <a:latin typeface="字制区喜脉体" panose="02000603000000000000" pitchFamily="2" charset="-122"/>
                <a:ea typeface="字制区喜脉体" panose="02000603000000000000" pitchFamily="2" charset="-122"/>
              </a:rPr>
              <a:t>【</a:t>
            </a:r>
            <a:r>
              <a:rPr lang="en-US" altLang="zh-CN" b="1">
                <a:latin typeface="字制区喜脉体" panose="02000603000000000000" pitchFamily="2" charset="-122"/>
                <a:ea typeface="字制区喜脉体" panose="02000603000000000000" pitchFamily="2" charset="-122"/>
              </a:rPr>
              <a:t>2</a:t>
            </a:r>
            <a:r>
              <a:rPr lang="zh-CN" altLang="en-US" b="1">
                <a:latin typeface="字制区喜脉体" panose="02000603000000000000" pitchFamily="2" charset="-122"/>
                <a:ea typeface="字制区喜脉体" panose="02000603000000000000" pitchFamily="2" charset="-122"/>
              </a:rPr>
              <a:t>，</a:t>
            </a:r>
            <a:r>
              <a:rPr lang="en-US" altLang="zh-CN" b="1">
                <a:latin typeface="字制区喜脉体" panose="02000603000000000000" pitchFamily="2" charset="-122"/>
                <a:ea typeface="字制区喜脉体" panose="02000603000000000000" pitchFamily="2" charset="-122"/>
              </a:rPr>
              <a:t>8</a:t>
            </a:r>
            <a:r>
              <a:rPr lang="zh-CN" altLang="en-US" b="1">
                <a:latin typeface="字制区喜脉体" panose="02000603000000000000" pitchFamily="2" charset="-122"/>
                <a:ea typeface="字制区喜脉体" panose="02000603000000000000" pitchFamily="2" charset="-122"/>
              </a:rPr>
              <a:t>，</a:t>
            </a:r>
            <a:r>
              <a:rPr lang="en-US" altLang="zh-CN" b="1">
                <a:latin typeface="字制区喜脉体" panose="02000603000000000000" pitchFamily="2" charset="-122"/>
                <a:ea typeface="字制区喜脉体" panose="02000603000000000000" pitchFamily="2" charset="-122"/>
              </a:rPr>
              <a:t>256</a:t>
            </a:r>
            <a:r>
              <a:rPr lang="zh-CN" altLang="en-US" b="1">
                <a:latin typeface="字制区喜脉体" panose="02000603000000000000" pitchFamily="2" charset="-122"/>
                <a:ea typeface="字制区喜脉体" panose="02000603000000000000" pitchFamily="2" charset="-122"/>
              </a:rPr>
              <a:t>，</a:t>
            </a:r>
            <a:r>
              <a:rPr lang="en-US" altLang="zh-CN" b="1">
                <a:latin typeface="字制区喜脉体" panose="02000603000000000000" pitchFamily="2" charset="-122"/>
                <a:ea typeface="字制区喜脉体" panose="02000603000000000000" pitchFamily="2" charset="-122"/>
              </a:rPr>
              <a:t>128</a:t>
            </a:r>
            <a:r>
              <a:rPr lang="zh-CN" altLang="en-US" b="1">
                <a:latin typeface="字制区喜脉体" panose="02000603000000000000" pitchFamily="2" charset="-122"/>
                <a:ea typeface="字制区喜脉体" panose="02000603000000000000" pitchFamily="2" charset="-122"/>
              </a:rPr>
              <a:t>】</a:t>
            </a:r>
          </a:p>
        </p:txBody>
      </p:sp>
      <p:sp>
        <p:nvSpPr>
          <p:cNvPr id="5" name="文本框 4"/>
          <p:cNvSpPr txBox="1"/>
          <p:nvPr/>
        </p:nvSpPr>
        <p:spPr>
          <a:xfrm>
            <a:off x="1731645" y="3277235"/>
            <a:ext cx="940435"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batch_size</a:t>
            </a:r>
          </a:p>
        </p:txBody>
      </p:sp>
      <p:sp>
        <p:nvSpPr>
          <p:cNvPr id="13" name="文本框 12"/>
          <p:cNvSpPr txBox="1"/>
          <p:nvPr/>
        </p:nvSpPr>
        <p:spPr>
          <a:xfrm>
            <a:off x="2055495" y="3670935"/>
            <a:ext cx="940435" cy="275590"/>
          </a:xfrm>
          <a:prstGeom prst="rect">
            <a:avLst/>
          </a:prstGeom>
          <a:noFill/>
        </p:spPr>
        <p:txBody>
          <a:bodyPr wrap="square" rtlCol="0">
            <a:spAutoFit/>
          </a:bodyPr>
          <a:lstStyle/>
          <a:p>
            <a:pPr algn="ctr"/>
            <a:r>
              <a:rPr lang="en-US" altLang="zh-CN" sz="1200" b="1">
                <a:latin typeface="字制区喜脉体" panose="02000603000000000000" pitchFamily="2" charset="-122"/>
                <a:ea typeface="字制区喜脉体" panose="02000603000000000000" pitchFamily="2" charset="-122"/>
              </a:rPr>
              <a:t>n_head</a:t>
            </a:r>
          </a:p>
        </p:txBody>
      </p:sp>
      <p:sp>
        <p:nvSpPr>
          <p:cNvPr id="14" name="文本框 13"/>
          <p:cNvSpPr txBox="1"/>
          <p:nvPr/>
        </p:nvSpPr>
        <p:spPr>
          <a:xfrm>
            <a:off x="2574290" y="3277235"/>
            <a:ext cx="940435" cy="275590"/>
          </a:xfrm>
          <a:prstGeom prst="rect">
            <a:avLst/>
          </a:prstGeom>
          <a:noFill/>
        </p:spPr>
        <p:txBody>
          <a:bodyPr wrap="square" rtlCol="0">
            <a:spAutoFit/>
          </a:bodyPr>
          <a:lstStyle/>
          <a:p>
            <a:pPr algn="ctr"/>
            <a:r>
              <a:rPr lang="en-US" altLang="zh-CN" sz="1200" b="1">
                <a:latin typeface="字制区喜脉体" panose="02000603000000000000" pitchFamily="2" charset="-122"/>
                <a:ea typeface="字制区喜脉体" panose="02000603000000000000" pitchFamily="2" charset="-122"/>
              </a:rPr>
              <a:t>seq_len</a:t>
            </a:r>
          </a:p>
        </p:txBody>
      </p:sp>
      <p:sp>
        <p:nvSpPr>
          <p:cNvPr id="15" name="文本框 14"/>
          <p:cNvSpPr txBox="1"/>
          <p:nvPr/>
        </p:nvSpPr>
        <p:spPr>
          <a:xfrm>
            <a:off x="3101340" y="3670935"/>
            <a:ext cx="1059180" cy="275590"/>
          </a:xfrm>
          <a:prstGeom prst="rect">
            <a:avLst/>
          </a:prstGeom>
          <a:noFill/>
        </p:spPr>
        <p:txBody>
          <a:bodyPr wrap="square" rtlCol="0">
            <a:spAutoFit/>
          </a:bodyPr>
          <a:lstStyle/>
          <a:p>
            <a:pPr algn="ctr"/>
            <a:r>
              <a:rPr lang="en-US" altLang="zh-CN" sz="1200" b="1">
                <a:latin typeface="字制区喜脉体" panose="02000603000000000000" pitchFamily="2" charset="-122"/>
                <a:ea typeface="字制区喜脉体" panose="02000603000000000000" pitchFamily="2" charset="-122"/>
              </a:rPr>
              <a:t>head_embd</a:t>
            </a:r>
          </a:p>
        </p:txBody>
      </p:sp>
      <p:sp>
        <p:nvSpPr>
          <p:cNvPr id="17" name="矩形 16"/>
          <p:cNvSpPr/>
          <p:nvPr>
            <p:custDataLst>
              <p:tags r:id="rId1"/>
            </p:custDataLst>
          </p:nvPr>
        </p:nvSpPr>
        <p:spPr>
          <a:xfrm>
            <a:off x="1071331" y="1351905"/>
            <a:ext cx="984885" cy="17233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16" name="矩形 15"/>
          <p:cNvSpPr/>
          <p:nvPr>
            <p:custDataLst>
              <p:tags r:id="rId2"/>
            </p:custDataLst>
          </p:nvPr>
        </p:nvSpPr>
        <p:spPr>
          <a:xfrm>
            <a:off x="2371811" y="1351905"/>
            <a:ext cx="984885" cy="172339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18" name="矩形 17"/>
          <p:cNvSpPr/>
          <p:nvPr>
            <p:custDataLst>
              <p:tags r:id="rId3"/>
            </p:custDataLst>
          </p:nvPr>
        </p:nvSpPr>
        <p:spPr>
          <a:xfrm>
            <a:off x="3672291" y="1351905"/>
            <a:ext cx="984885" cy="172339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19" name="文本框 18"/>
          <p:cNvSpPr txBox="1"/>
          <p:nvPr/>
        </p:nvSpPr>
        <p:spPr>
          <a:xfrm>
            <a:off x="1209126" y="1069965"/>
            <a:ext cx="70929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128</a:t>
            </a:r>
          </a:p>
        </p:txBody>
      </p:sp>
      <p:sp>
        <p:nvSpPr>
          <p:cNvPr id="20" name="文本框 19"/>
          <p:cNvSpPr txBox="1"/>
          <p:nvPr/>
        </p:nvSpPr>
        <p:spPr>
          <a:xfrm>
            <a:off x="499831" y="2029450"/>
            <a:ext cx="70929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256</a:t>
            </a:r>
          </a:p>
        </p:txBody>
      </p:sp>
      <p:sp>
        <p:nvSpPr>
          <p:cNvPr id="21" name="文本框 20"/>
          <p:cNvSpPr txBox="1"/>
          <p:nvPr/>
        </p:nvSpPr>
        <p:spPr>
          <a:xfrm>
            <a:off x="7534826" y="746799"/>
            <a:ext cx="3448048" cy="92333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Grid:[2,8,1]</a:t>
            </a:r>
          </a:p>
          <a:p>
            <a:r>
              <a:rPr lang="en-US" altLang="zh-CN" b="1">
                <a:latin typeface="字制区喜脉体" panose="02000603000000000000" pitchFamily="2" charset="-122"/>
                <a:ea typeface="字制区喜脉体" panose="02000603000000000000" pitchFamily="2" charset="-122"/>
              </a:rPr>
              <a:t>Block:[32,1,1]</a:t>
            </a:r>
          </a:p>
          <a:p>
            <a:r>
              <a:rPr lang="en-US" altLang="zh-CN" b="1">
                <a:latin typeface="字制区喜脉体" panose="02000603000000000000" pitchFamily="2" charset="-122"/>
                <a:ea typeface="字制区喜脉体" panose="02000603000000000000" pitchFamily="2" charset="-122"/>
              </a:rPr>
              <a:t>sram:3*128*32*4+32*32*4</a:t>
            </a:r>
          </a:p>
        </p:txBody>
      </p:sp>
      <p:sp>
        <p:nvSpPr>
          <p:cNvPr id="22" name="矩形 21"/>
          <p:cNvSpPr/>
          <p:nvPr>
            <p:custDataLst>
              <p:tags r:id="rId4"/>
            </p:custDataLst>
          </p:nvPr>
        </p:nvSpPr>
        <p:spPr>
          <a:xfrm>
            <a:off x="7534824" y="2029450"/>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q_smem</a:t>
            </a:r>
          </a:p>
        </p:txBody>
      </p:sp>
      <p:sp>
        <p:nvSpPr>
          <p:cNvPr id="23" name="矩形 22"/>
          <p:cNvSpPr/>
          <p:nvPr>
            <p:custDataLst>
              <p:tags r:id="rId5"/>
            </p:custDataLst>
          </p:nvPr>
        </p:nvSpPr>
        <p:spPr>
          <a:xfrm>
            <a:off x="8835304" y="2029450"/>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k_smem</a:t>
            </a:r>
          </a:p>
        </p:txBody>
      </p:sp>
      <p:sp>
        <p:nvSpPr>
          <p:cNvPr id="24" name="矩形 23"/>
          <p:cNvSpPr/>
          <p:nvPr>
            <p:custDataLst>
              <p:tags r:id="rId6"/>
            </p:custDataLst>
          </p:nvPr>
        </p:nvSpPr>
        <p:spPr>
          <a:xfrm>
            <a:off x="10135784" y="2029450"/>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v_smem</a:t>
            </a:r>
          </a:p>
        </p:txBody>
      </p:sp>
      <p:sp>
        <p:nvSpPr>
          <p:cNvPr id="25" name="文本框 24"/>
          <p:cNvSpPr txBox="1"/>
          <p:nvPr/>
        </p:nvSpPr>
        <p:spPr>
          <a:xfrm>
            <a:off x="7186844" y="1984365"/>
            <a:ext cx="454025" cy="337185"/>
          </a:xfrm>
          <a:prstGeom prst="rect">
            <a:avLst/>
          </a:prstGeom>
          <a:noFill/>
        </p:spPr>
        <p:txBody>
          <a:bodyPr wrap="square" rtlCol="0">
            <a:spAutoFit/>
          </a:bodyPr>
          <a:lstStyle/>
          <a:p>
            <a:r>
              <a:rPr lang="en-US" altLang="zh-CN" sz="1600" b="1">
                <a:latin typeface="字制区喜脉体" panose="02000603000000000000" pitchFamily="2" charset="-122"/>
                <a:ea typeface="字制区喜脉体" panose="02000603000000000000" pitchFamily="2" charset="-122"/>
              </a:rPr>
              <a:t>32</a:t>
            </a:r>
          </a:p>
        </p:txBody>
      </p:sp>
      <p:sp>
        <p:nvSpPr>
          <p:cNvPr id="26" name="矩形 25"/>
          <p:cNvSpPr/>
          <p:nvPr>
            <p:custDataLst>
              <p:tags r:id="rId7"/>
            </p:custDataLst>
          </p:nvPr>
        </p:nvSpPr>
        <p:spPr>
          <a:xfrm>
            <a:off x="7537110" y="2460687"/>
            <a:ext cx="241300"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27" name="文本框 26"/>
          <p:cNvSpPr txBox="1"/>
          <p:nvPr/>
        </p:nvSpPr>
        <p:spPr>
          <a:xfrm>
            <a:off x="7673635" y="2460687"/>
            <a:ext cx="846074" cy="229870"/>
          </a:xfrm>
          <a:prstGeom prst="rect">
            <a:avLst/>
          </a:prstGeom>
          <a:noFill/>
        </p:spPr>
        <p:txBody>
          <a:bodyPr wrap="square" rtlCol="0" anchor="t">
            <a:spAutoFit/>
          </a:bodyPr>
          <a:lstStyle/>
          <a:p>
            <a:pPr algn="ctr"/>
            <a:r>
              <a:rPr lang="en-US" altLang="zh-CN" sz="900" b="1">
                <a:latin typeface="字制区喜脉体" panose="02000603000000000000" pitchFamily="2" charset="-122"/>
                <a:ea typeface="字制区喜脉体" panose="02000603000000000000" pitchFamily="2" charset="-122"/>
                <a:sym typeface="+mn-ea"/>
              </a:rPr>
              <a:t>qk_smem</a:t>
            </a:r>
          </a:p>
        </p:txBody>
      </p:sp>
      <p:sp>
        <p:nvSpPr>
          <p:cNvPr id="3" name="文本框 2"/>
          <p:cNvSpPr txBox="1"/>
          <p:nvPr/>
        </p:nvSpPr>
        <p:spPr>
          <a:xfrm>
            <a:off x="10320888" y="719454"/>
            <a:ext cx="166306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l: [2,8,256]</a:t>
            </a:r>
          </a:p>
          <a:p>
            <a:r>
              <a:rPr lang="en-US" altLang="zh-CN" b="1">
                <a:latin typeface="字制区喜脉体" panose="02000603000000000000" pitchFamily="2" charset="-122"/>
                <a:ea typeface="字制区喜脉体" panose="02000603000000000000" pitchFamily="2" charset="-122"/>
              </a:rPr>
              <a:t>m: [2,8,256]</a:t>
            </a:r>
          </a:p>
        </p:txBody>
      </p:sp>
      <p:sp>
        <p:nvSpPr>
          <p:cNvPr id="8" name="文本框 7">
            <a:extLst>
              <a:ext uri="{FF2B5EF4-FFF2-40B4-BE49-F238E27FC236}">
                <a16:creationId xmlns:a16="http://schemas.microsoft.com/office/drawing/2014/main" id="{5A6363AC-67D7-D61F-A480-A020E9B79350}"/>
              </a:ext>
            </a:extLst>
          </p:cNvPr>
          <p:cNvSpPr txBox="1"/>
          <p:nvPr/>
        </p:nvSpPr>
        <p:spPr>
          <a:xfrm>
            <a:off x="374649" y="273685"/>
            <a:ext cx="4843895"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7. Cuda</a:t>
            </a:r>
            <a:r>
              <a:rPr lang="zh-CN" altLang="en-US" sz="2800" b="1">
                <a:latin typeface="字制区喜脉体" panose="02000603000000000000" pitchFamily="2" charset="-122"/>
                <a:ea typeface="字制区喜脉体" panose="02000603000000000000" pitchFamily="2" charset="-122"/>
              </a:rPr>
              <a:t>算子详解</a:t>
            </a:r>
          </a:p>
        </p:txBody>
      </p:sp>
      <p:sp>
        <p:nvSpPr>
          <p:cNvPr id="9" name="矩形 8">
            <a:extLst>
              <a:ext uri="{FF2B5EF4-FFF2-40B4-BE49-F238E27FC236}">
                <a16:creationId xmlns:a16="http://schemas.microsoft.com/office/drawing/2014/main" id="{09D42A9E-2439-2E77-0121-0452FB0AAF2F}"/>
              </a:ext>
            </a:extLst>
          </p:cNvPr>
          <p:cNvSpPr/>
          <p:nvPr>
            <p:custDataLst>
              <p:tags r:id="rId8"/>
            </p:custDataLst>
          </p:nvPr>
        </p:nvSpPr>
        <p:spPr>
          <a:xfrm>
            <a:off x="5382663" y="1351905"/>
            <a:ext cx="984885" cy="1723390"/>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O</a:t>
            </a:r>
          </a:p>
        </p:txBody>
      </p:sp>
      <p:sp>
        <p:nvSpPr>
          <p:cNvPr id="10" name="文本框 9">
            <a:extLst>
              <a:ext uri="{FF2B5EF4-FFF2-40B4-BE49-F238E27FC236}">
                <a16:creationId xmlns:a16="http://schemas.microsoft.com/office/drawing/2014/main" id="{E1933501-7735-0653-0714-7C77D9C06B3F}"/>
              </a:ext>
            </a:extLst>
          </p:cNvPr>
          <p:cNvSpPr txBox="1"/>
          <p:nvPr/>
        </p:nvSpPr>
        <p:spPr>
          <a:xfrm>
            <a:off x="7673635" y="1704258"/>
            <a:ext cx="70929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128</a:t>
            </a:r>
          </a:p>
        </p:txBody>
      </p:sp>
      <p:sp>
        <p:nvSpPr>
          <p:cNvPr id="11" name="箭头: 右 10">
            <a:extLst>
              <a:ext uri="{FF2B5EF4-FFF2-40B4-BE49-F238E27FC236}">
                <a16:creationId xmlns:a16="http://schemas.microsoft.com/office/drawing/2014/main" id="{FC1BD1EC-684A-FCE9-A0AB-DFB9DFC43F25}"/>
              </a:ext>
            </a:extLst>
          </p:cNvPr>
          <p:cNvSpPr/>
          <p:nvPr/>
        </p:nvSpPr>
        <p:spPr>
          <a:xfrm>
            <a:off x="4864231" y="2139940"/>
            <a:ext cx="354313" cy="181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956EB674-25FB-DE85-B6C8-89DDDD75E1C7}"/>
              </a:ext>
            </a:extLst>
          </p:cNvPr>
          <p:cNvSpPr/>
          <p:nvPr>
            <p:custDataLst>
              <p:tags r:id="rId9"/>
            </p:custDataLst>
          </p:nvPr>
        </p:nvSpPr>
        <p:spPr>
          <a:xfrm>
            <a:off x="509065" y="4391680"/>
            <a:ext cx="984885" cy="17233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28" name="矩形 27">
            <a:extLst>
              <a:ext uri="{FF2B5EF4-FFF2-40B4-BE49-F238E27FC236}">
                <a16:creationId xmlns:a16="http://schemas.microsoft.com/office/drawing/2014/main" id="{AF7E2651-DA97-7716-181F-F8351C0EA9A7}"/>
              </a:ext>
            </a:extLst>
          </p:cNvPr>
          <p:cNvSpPr/>
          <p:nvPr>
            <p:custDataLst>
              <p:tags r:id="rId10"/>
            </p:custDataLst>
          </p:nvPr>
        </p:nvSpPr>
        <p:spPr>
          <a:xfrm>
            <a:off x="1809545" y="4391680"/>
            <a:ext cx="984885" cy="172339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29" name="矩形 28">
            <a:extLst>
              <a:ext uri="{FF2B5EF4-FFF2-40B4-BE49-F238E27FC236}">
                <a16:creationId xmlns:a16="http://schemas.microsoft.com/office/drawing/2014/main" id="{B0D999E2-1100-A12C-BB63-A85FD9F8B718}"/>
              </a:ext>
            </a:extLst>
          </p:cNvPr>
          <p:cNvSpPr/>
          <p:nvPr>
            <p:custDataLst>
              <p:tags r:id="rId11"/>
            </p:custDataLst>
          </p:nvPr>
        </p:nvSpPr>
        <p:spPr>
          <a:xfrm>
            <a:off x="508737" y="4394237"/>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q_smem</a:t>
            </a:r>
          </a:p>
        </p:txBody>
      </p:sp>
      <p:sp>
        <p:nvSpPr>
          <p:cNvPr id="30" name="矩形 29">
            <a:extLst>
              <a:ext uri="{FF2B5EF4-FFF2-40B4-BE49-F238E27FC236}">
                <a16:creationId xmlns:a16="http://schemas.microsoft.com/office/drawing/2014/main" id="{F77CCF89-4038-4B39-EDCA-BF364311F1D5}"/>
              </a:ext>
            </a:extLst>
          </p:cNvPr>
          <p:cNvSpPr/>
          <p:nvPr>
            <p:custDataLst>
              <p:tags r:id="rId12"/>
            </p:custDataLst>
          </p:nvPr>
        </p:nvSpPr>
        <p:spPr>
          <a:xfrm>
            <a:off x="1809217" y="4394416"/>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k_smem</a:t>
            </a:r>
          </a:p>
        </p:txBody>
      </p:sp>
      <p:sp>
        <p:nvSpPr>
          <p:cNvPr id="31" name="矩形 30">
            <a:extLst>
              <a:ext uri="{FF2B5EF4-FFF2-40B4-BE49-F238E27FC236}">
                <a16:creationId xmlns:a16="http://schemas.microsoft.com/office/drawing/2014/main" id="{CD25F279-B592-5E65-3E6D-E2815A38D249}"/>
              </a:ext>
            </a:extLst>
          </p:cNvPr>
          <p:cNvSpPr/>
          <p:nvPr>
            <p:custDataLst>
              <p:tags r:id="rId13"/>
            </p:custDataLst>
          </p:nvPr>
        </p:nvSpPr>
        <p:spPr>
          <a:xfrm>
            <a:off x="3158953" y="4394237"/>
            <a:ext cx="241300"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32" name="矩形 31">
            <a:extLst>
              <a:ext uri="{FF2B5EF4-FFF2-40B4-BE49-F238E27FC236}">
                <a16:creationId xmlns:a16="http://schemas.microsoft.com/office/drawing/2014/main" id="{04144FBD-413D-27A5-D002-A3F0662E15EA}"/>
              </a:ext>
            </a:extLst>
          </p:cNvPr>
          <p:cNvSpPr/>
          <p:nvPr>
            <p:custDataLst>
              <p:tags r:id="rId14"/>
            </p:custDataLst>
          </p:nvPr>
        </p:nvSpPr>
        <p:spPr>
          <a:xfrm>
            <a:off x="3760266" y="4391680"/>
            <a:ext cx="984885" cy="172339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33" name="矩形 32">
            <a:extLst>
              <a:ext uri="{FF2B5EF4-FFF2-40B4-BE49-F238E27FC236}">
                <a16:creationId xmlns:a16="http://schemas.microsoft.com/office/drawing/2014/main" id="{1A10A844-72D2-5B96-060D-8940E5D69FF3}"/>
              </a:ext>
            </a:extLst>
          </p:cNvPr>
          <p:cNvSpPr/>
          <p:nvPr>
            <p:custDataLst>
              <p:tags r:id="rId15"/>
            </p:custDataLst>
          </p:nvPr>
        </p:nvSpPr>
        <p:spPr>
          <a:xfrm>
            <a:off x="3760266" y="4394237"/>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v_smem</a:t>
            </a:r>
          </a:p>
        </p:txBody>
      </p:sp>
      <p:sp>
        <p:nvSpPr>
          <p:cNvPr id="34" name="矩形 33">
            <a:extLst>
              <a:ext uri="{FF2B5EF4-FFF2-40B4-BE49-F238E27FC236}">
                <a16:creationId xmlns:a16="http://schemas.microsoft.com/office/drawing/2014/main" id="{8F240233-42FC-5547-52C0-AFC715F68C8F}"/>
              </a:ext>
            </a:extLst>
          </p:cNvPr>
          <p:cNvSpPr/>
          <p:nvPr>
            <p:custDataLst>
              <p:tags r:id="rId16"/>
            </p:custDataLst>
          </p:nvPr>
        </p:nvSpPr>
        <p:spPr>
          <a:xfrm>
            <a:off x="5218544" y="4391680"/>
            <a:ext cx="984885" cy="1723390"/>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O</a:t>
            </a:r>
          </a:p>
        </p:txBody>
      </p:sp>
      <p:sp>
        <p:nvSpPr>
          <p:cNvPr id="35" name="矩形 34">
            <a:extLst>
              <a:ext uri="{FF2B5EF4-FFF2-40B4-BE49-F238E27FC236}">
                <a16:creationId xmlns:a16="http://schemas.microsoft.com/office/drawing/2014/main" id="{82C7C7AB-3DA8-06E2-1C61-7BA97057F913}"/>
              </a:ext>
            </a:extLst>
          </p:cNvPr>
          <p:cNvSpPr/>
          <p:nvPr>
            <p:custDataLst>
              <p:tags r:id="rId17"/>
            </p:custDataLst>
          </p:nvPr>
        </p:nvSpPr>
        <p:spPr>
          <a:xfrm>
            <a:off x="5218544" y="4394237"/>
            <a:ext cx="984885" cy="220980"/>
          </a:xfrm>
          <a:prstGeom prst="rect">
            <a:avLst/>
          </a:prstGeom>
          <a:solidFill>
            <a:schemeClr val="accent3">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36" name="矩形 35">
            <a:extLst>
              <a:ext uri="{FF2B5EF4-FFF2-40B4-BE49-F238E27FC236}">
                <a16:creationId xmlns:a16="http://schemas.microsoft.com/office/drawing/2014/main" id="{C4BF29CD-12C1-720A-34C2-1EE184145610}"/>
              </a:ext>
            </a:extLst>
          </p:cNvPr>
          <p:cNvSpPr/>
          <p:nvPr>
            <p:custDataLst>
              <p:tags r:id="rId18"/>
            </p:custDataLst>
          </p:nvPr>
        </p:nvSpPr>
        <p:spPr>
          <a:xfrm>
            <a:off x="6411805" y="4387811"/>
            <a:ext cx="984885" cy="172339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37" name="矩形 36">
            <a:extLst>
              <a:ext uri="{FF2B5EF4-FFF2-40B4-BE49-F238E27FC236}">
                <a16:creationId xmlns:a16="http://schemas.microsoft.com/office/drawing/2014/main" id="{AF7E870D-A51F-E549-A074-9015071ABAF3}"/>
              </a:ext>
            </a:extLst>
          </p:cNvPr>
          <p:cNvSpPr/>
          <p:nvPr>
            <p:custDataLst>
              <p:tags r:id="rId19"/>
            </p:custDataLst>
          </p:nvPr>
        </p:nvSpPr>
        <p:spPr>
          <a:xfrm>
            <a:off x="7712285" y="4387811"/>
            <a:ext cx="984885" cy="172339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38" name="矩形 37">
            <a:extLst>
              <a:ext uri="{FF2B5EF4-FFF2-40B4-BE49-F238E27FC236}">
                <a16:creationId xmlns:a16="http://schemas.microsoft.com/office/drawing/2014/main" id="{8CE3DAAA-B96B-428D-6287-8812876F5BFB}"/>
              </a:ext>
            </a:extLst>
          </p:cNvPr>
          <p:cNvSpPr/>
          <p:nvPr>
            <p:custDataLst>
              <p:tags r:id="rId20"/>
            </p:custDataLst>
          </p:nvPr>
        </p:nvSpPr>
        <p:spPr>
          <a:xfrm>
            <a:off x="6411477" y="4618968"/>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q_smem</a:t>
            </a:r>
          </a:p>
        </p:txBody>
      </p:sp>
      <p:sp>
        <p:nvSpPr>
          <p:cNvPr id="39" name="矩形 38">
            <a:extLst>
              <a:ext uri="{FF2B5EF4-FFF2-40B4-BE49-F238E27FC236}">
                <a16:creationId xmlns:a16="http://schemas.microsoft.com/office/drawing/2014/main" id="{A1C839F2-CCC6-BEF2-610B-437DF81D9E37}"/>
              </a:ext>
            </a:extLst>
          </p:cNvPr>
          <p:cNvSpPr/>
          <p:nvPr>
            <p:custDataLst>
              <p:tags r:id="rId21"/>
            </p:custDataLst>
          </p:nvPr>
        </p:nvSpPr>
        <p:spPr>
          <a:xfrm>
            <a:off x="7711957" y="4390547"/>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k_smem</a:t>
            </a:r>
          </a:p>
        </p:txBody>
      </p:sp>
      <p:sp>
        <p:nvSpPr>
          <p:cNvPr id="40" name="矩形 39">
            <a:extLst>
              <a:ext uri="{FF2B5EF4-FFF2-40B4-BE49-F238E27FC236}">
                <a16:creationId xmlns:a16="http://schemas.microsoft.com/office/drawing/2014/main" id="{F953012B-1770-9B2C-2FF0-895702FDD699}"/>
              </a:ext>
            </a:extLst>
          </p:cNvPr>
          <p:cNvSpPr/>
          <p:nvPr>
            <p:custDataLst>
              <p:tags r:id="rId22"/>
            </p:custDataLst>
          </p:nvPr>
        </p:nvSpPr>
        <p:spPr>
          <a:xfrm>
            <a:off x="9061693" y="4390368"/>
            <a:ext cx="241300"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
        <p:nvSpPr>
          <p:cNvPr id="41" name="矩形 40">
            <a:extLst>
              <a:ext uri="{FF2B5EF4-FFF2-40B4-BE49-F238E27FC236}">
                <a16:creationId xmlns:a16="http://schemas.microsoft.com/office/drawing/2014/main" id="{96093C59-6097-6C79-DACC-1B1A9CF80DFD}"/>
              </a:ext>
            </a:extLst>
          </p:cNvPr>
          <p:cNvSpPr/>
          <p:nvPr>
            <p:custDataLst>
              <p:tags r:id="rId23"/>
            </p:custDataLst>
          </p:nvPr>
        </p:nvSpPr>
        <p:spPr>
          <a:xfrm>
            <a:off x="9663006" y="4387811"/>
            <a:ext cx="984885" cy="1723390"/>
          </a:xfrm>
          <a:prstGeom prst="rect">
            <a:avLst/>
          </a:prstGeom>
          <a:solidFill>
            <a:schemeClr val="accent2">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42" name="矩形 41">
            <a:extLst>
              <a:ext uri="{FF2B5EF4-FFF2-40B4-BE49-F238E27FC236}">
                <a16:creationId xmlns:a16="http://schemas.microsoft.com/office/drawing/2014/main" id="{DDD648A5-A538-B06E-489F-057F351F75B1}"/>
              </a:ext>
            </a:extLst>
          </p:cNvPr>
          <p:cNvSpPr/>
          <p:nvPr>
            <p:custDataLst>
              <p:tags r:id="rId24"/>
            </p:custDataLst>
          </p:nvPr>
        </p:nvSpPr>
        <p:spPr>
          <a:xfrm>
            <a:off x="9663006" y="4390368"/>
            <a:ext cx="984885" cy="22098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sym typeface="+mn-ea"/>
              </a:rPr>
              <a:t>v_smem</a:t>
            </a:r>
          </a:p>
        </p:txBody>
      </p:sp>
      <p:sp>
        <p:nvSpPr>
          <p:cNvPr id="43" name="矩形 42">
            <a:extLst>
              <a:ext uri="{FF2B5EF4-FFF2-40B4-BE49-F238E27FC236}">
                <a16:creationId xmlns:a16="http://schemas.microsoft.com/office/drawing/2014/main" id="{5AAF3752-9748-4274-F5C7-259E8669E34C}"/>
              </a:ext>
            </a:extLst>
          </p:cNvPr>
          <p:cNvSpPr/>
          <p:nvPr>
            <p:custDataLst>
              <p:tags r:id="rId25"/>
            </p:custDataLst>
          </p:nvPr>
        </p:nvSpPr>
        <p:spPr>
          <a:xfrm>
            <a:off x="11121284" y="4387811"/>
            <a:ext cx="984885" cy="1723390"/>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O</a:t>
            </a:r>
          </a:p>
        </p:txBody>
      </p:sp>
      <p:sp>
        <p:nvSpPr>
          <p:cNvPr id="44" name="矩形 43">
            <a:extLst>
              <a:ext uri="{FF2B5EF4-FFF2-40B4-BE49-F238E27FC236}">
                <a16:creationId xmlns:a16="http://schemas.microsoft.com/office/drawing/2014/main" id="{D94A6AC6-70C4-961F-1D50-E2CD36691936}"/>
              </a:ext>
            </a:extLst>
          </p:cNvPr>
          <p:cNvSpPr/>
          <p:nvPr>
            <p:custDataLst>
              <p:tags r:id="rId26"/>
            </p:custDataLst>
          </p:nvPr>
        </p:nvSpPr>
        <p:spPr>
          <a:xfrm>
            <a:off x="11121284" y="4390368"/>
            <a:ext cx="984885" cy="220980"/>
          </a:xfrm>
          <a:prstGeom prst="rect">
            <a:avLst/>
          </a:prstGeom>
          <a:solidFill>
            <a:schemeClr val="accent3">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400" b="1">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2"/>
          <a:stretch>
            <a:fillRect/>
          </a:stretch>
        </p:blipFill>
        <p:spPr>
          <a:xfrm>
            <a:off x="8190548" y="2425065"/>
            <a:ext cx="3276918" cy="2697624"/>
          </a:xfrm>
          <a:prstGeom prst="rect">
            <a:avLst/>
          </a:prstGeom>
        </p:spPr>
      </p:pic>
      <p:sp>
        <p:nvSpPr>
          <p:cNvPr id="8" name="矩形 7"/>
          <p:cNvSpPr/>
          <p:nvPr>
            <p:custDataLst>
              <p:tags r:id="rId1"/>
            </p:custDataLst>
          </p:nvPr>
        </p:nvSpPr>
        <p:spPr>
          <a:xfrm>
            <a:off x="1162050" y="2155825"/>
            <a:ext cx="489585" cy="378015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5" name="文本框 4"/>
          <p:cNvSpPr txBox="1"/>
          <p:nvPr/>
        </p:nvSpPr>
        <p:spPr>
          <a:xfrm>
            <a:off x="938847" y="6023610"/>
            <a:ext cx="97853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Q: N*d</a:t>
            </a:r>
          </a:p>
        </p:txBody>
      </p:sp>
      <p:sp>
        <p:nvSpPr>
          <p:cNvPr id="6" name="左大括号 5"/>
          <p:cNvSpPr/>
          <p:nvPr/>
        </p:nvSpPr>
        <p:spPr>
          <a:xfrm>
            <a:off x="748665" y="2198370"/>
            <a:ext cx="106680" cy="371856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382905" y="3862070"/>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N</a:t>
            </a:r>
          </a:p>
        </p:txBody>
      </p:sp>
      <p:sp>
        <p:nvSpPr>
          <p:cNvPr id="9" name="文本框 8"/>
          <p:cNvSpPr txBox="1"/>
          <p:nvPr/>
        </p:nvSpPr>
        <p:spPr>
          <a:xfrm>
            <a:off x="1245235" y="1818005"/>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
        <p:nvSpPr>
          <p:cNvPr id="13" name="矩形 12"/>
          <p:cNvSpPr/>
          <p:nvPr>
            <p:custDataLst>
              <p:tags r:id="rId2"/>
            </p:custDataLst>
          </p:nvPr>
        </p:nvSpPr>
        <p:spPr>
          <a:xfrm>
            <a:off x="1162050" y="2155825"/>
            <a:ext cx="489585" cy="27368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字制区喜脉体" panose="02000603000000000000" pitchFamily="2" charset="-122"/>
                <a:ea typeface="字制区喜脉体" panose="02000603000000000000" pitchFamily="2" charset="-122"/>
              </a:rPr>
              <a:t>q_sm</a:t>
            </a:r>
          </a:p>
        </p:txBody>
      </p:sp>
      <p:sp>
        <p:nvSpPr>
          <p:cNvPr id="10" name="左大括号 9"/>
          <p:cNvSpPr/>
          <p:nvPr/>
        </p:nvSpPr>
        <p:spPr>
          <a:xfrm>
            <a:off x="1049020" y="2155825"/>
            <a:ext cx="78105" cy="31940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724534" y="2130425"/>
            <a:ext cx="51879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Br</a:t>
            </a:r>
          </a:p>
        </p:txBody>
      </p:sp>
      <p:sp>
        <p:nvSpPr>
          <p:cNvPr id="12" name="矩形 11"/>
          <p:cNvSpPr/>
          <p:nvPr>
            <p:custDataLst>
              <p:tags r:id="rId3"/>
            </p:custDataLst>
          </p:nvPr>
        </p:nvSpPr>
        <p:spPr>
          <a:xfrm rot="16200000">
            <a:off x="3481070" y="-167005"/>
            <a:ext cx="490220" cy="376110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14" name="矩形 13"/>
          <p:cNvSpPr/>
          <p:nvPr>
            <p:custDataLst>
              <p:tags r:id="rId4"/>
            </p:custDataLst>
          </p:nvPr>
        </p:nvSpPr>
        <p:spPr>
          <a:xfrm rot="5400000">
            <a:off x="1917065" y="1396365"/>
            <a:ext cx="489585" cy="6330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字制区喜脉体" panose="02000603000000000000" pitchFamily="2" charset="-122"/>
                <a:ea typeface="字制区喜脉体" panose="02000603000000000000" pitchFamily="2" charset="-122"/>
              </a:rPr>
              <a:t>k_sm</a:t>
            </a:r>
          </a:p>
        </p:txBody>
      </p:sp>
      <p:sp>
        <p:nvSpPr>
          <p:cNvPr id="15" name="文本框 14"/>
          <p:cNvSpPr txBox="1"/>
          <p:nvPr/>
        </p:nvSpPr>
        <p:spPr>
          <a:xfrm>
            <a:off x="1524635" y="1515745"/>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
        <p:nvSpPr>
          <p:cNvPr id="16" name="文本框 15"/>
          <p:cNvSpPr txBox="1"/>
          <p:nvPr/>
        </p:nvSpPr>
        <p:spPr>
          <a:xfrm>
            <a:off x="1398269" y="802758"/>
            <a:ext cx="152717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K^T: d*N</a:t>
            </a:r>
          </a:p>
        </p:txBody>
      </p:sp>
      <p:sp>
        <p:nvSpPr>
          <p:cNvPr id="19" name="左大括号 18"/>
          <p:cNvSpPr/>
          <p:nvPr/>
        </p:nvSpPr>
        <p:spPr>
          <a:xfrm rot="5400000">
            <a:off x="3651250" y="-664210"/>
            <a:ext cx="106680" cy="371856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0" name="文本框 19"/>
          <p:cNvSpPr txBox="1"/>
          <p:nvPr/>
        </p:nvSpPr>
        <p:spPr>
          <a:xfrm>
            <a:off x="3522345" y="795020"/>
            <a:ext cx="28448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N</a:t>
            </a:r>
          </a:p>
        </p:txBody>
      </p:sp>
      <p:sp>
        <p:nvSpPr>
          <p:cNvPr id="21" name="左大括号 20"/>
          <p:cNvSpPr/>
          <p:nvPr/>
        </p:nvSpPr>
        <p:spPr>
          <a:xfrm rot="5400000">
            <a:off x="2122805" y="1106805"/>
            <a:ext cx="78105" cy="63309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文本框 21"/>
          <p:cNvSpPr txBox="1"/>
          <p:nvPr/>
        </p:nvSpPr>
        <p:spPr>
          <a:xfrm>
            <a:off x="1953894" y="1100455"/>
            <a:ext cx="63309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Bc</a:t>
            </a:r>
          </a:p>
        </p:txBody>
      </p:sp>
      <p:sp>
        <p:nvSpPr>
          <p:cNvPr id="23" name="矩形 22"/>
          <p:cNvSpPr/>
          <p:nvPr>
            <p:custDataLst>
              <p:tags r:id="rId5"/>
            </p:custDataLst>
          </p:nvPr>
        </p:nvSpPr>
        <p:spPr>
          <a:xfrm>
            <a:off x="1845310" y="2155825"/>
            <a:ext cx="3761740" cy="3780155"/>
          </a:xfrm>
          <a:prstGeom prst="rect">
            <a:avLst/>
          </a:prstGeom>
          <a:noFill/>
          <a:ln w="34925">
            <a:solidFill>
              <a:srgbClr val="FFC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400" b="1">
              <a:latin typeface="字制区喜脉体" panose="02000603000000000000" pitchFamily="2" charset="-122"/>
              <a:ea typeface="字制区喜脉体" panose="02000603000000000000" pitchFamily="2" charset="-122"/>
            </a:endParaRPr>
          </a:p>
        </p:txBody>
      </p:sp>
      <p:sp>
        <p:nvSpPr>
          <p:cNvPr id="24" name="矩形 23"/>
          <p:cNvSpPr/>
          <p:nvPr>
            <p:custDataLst>
              <p:tags r:id="rId6"/>
            </p:custDataLst>
          </p:nvPr>
        </p:nvSpPr>
        <p:spPr>
          <a:xfrm>
            <a:off x="1845945" y="2151380"/>
            <a:ext cx="631825" cy="27368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25" name="矩形 24"/>
          <p:cNvSpPr/>
          <p:nvPr>
            <p:custDataLst>
              <p:tags r:id="rId7"/>
            </p:custDataLst>
          </p:nvPr>
        </p:nvSpPr>
        <p:spPr>
          <a:xfrm>
            <a:off x="5851525" y="2151380"/>
            <a:ext cx="488950" cy="380555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26" name="矩形 25"/>
          <p:cNvSpPr/>
          <p:nvPr>
            <p:custDataLst>
              <p:tags r:id="rId8"/>
            </p:custDataLst>
          </p:nvPr>
        </p:nvSpPr>
        <p:spPr>
          <a:xfrm>
            <a:off x="5851525" y="2155825"/>
            <a:ext cx="489585" cy="67056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字制区喜脉体" panose="02000603000000000000" pitchFamily="2" charset="-122"/>
                <a:ea typeface="字制区喜脉体" panose="02000603000000000000" pitchFamily="2" charset="-122"/>
              </a:rPr>
              <a:t>v_sm</a:t>
            </a:r>
          </a:p>
        </p:txBody>
      </p:sp>
      <p:sp>
        <p:nvSpPr>
          <p:cNvPr id="27" name="文本框 26"/>
          <p:cNvSpPr txBox="1"/>
          <p:nvPr/>
        </p:nvSpPr>
        <p:spPr>
          <a:xfrm>
            <a:off x="5913120" y="1818005"/>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
        <p:nvSpPr>
          <p:cNvPr id="28" name="文本框 27"/>
          <p:cNvSpPr txBox="1"/>
          <p:nvPr/>
        </p:nvSpPr>
        <p:spPr>
          <a:xfrm>
            <a:off x="6412230" y="2298700"/>
            <a:ext cx="48895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Bc</a:t>
            </a:r>
          </a:p>
        </p:txBody>
      </p:sp>
      <p:sp>
        <p:nvSpPr>
          <p:cNvPr id="29" name="左大括号 28"/>
          <p:cNvSpPr/>
          <p:nvPr/>
        </p:nvSpPr>
        <p:spPr>
          <a:xfrm rot="10800000">
            <a:off x="6341110" y="2155825"/>
            <a:ext cx="78105" cy="65468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矩形 29"/>
          <p:cNvSpPr/>
          <p:nvPr>
            <p:custDataLst>
              <p:tags r:id="rId9"/>
            </p:custDataLst>
          </p:nvPr>
        </p:nvSpPr>
        <p:spPr>
          <a:xfrm>
            <a:off x="6986905" y="2151380"/>
            <a:ext cx="488950" cy="3805555"/>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400" b="1">
              <a:latin typeface="字制区喜脉体" panose="02000603000000000000" pitchFamily="2" charset="-122"/>
              <a:ea typeface="字制区喜脉体" panose="02000603000000000000" pitchFamily="2" charset="-122"/>
            </a:endParaRPr>
          </a:p>
        </p:txBody>
      </p:sp>
      <p:sp>
        <p:nvSpPr>
          <p:cNvPr id="31" name="矩形 30"/>
          <p:cNvSpPr/>
          <p:nvPr>
            <p:custDataLst>
              <p:tags r:id="rId10"/>
            </p:custDataLst>
          </p:nvPr>
        </p:nvSpPr>
        <p:spPr>
          <a:xfrm>
            <a:off x="6988175" y="2151380"/>
            <a:ext cx="489585" cy="27368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FD6AF4C3-141A-398D-A240-208548684D3B}"/>
              </a:ext>
            </a:extLst>
          </p:cNvPr>
          <p:cNvSpPr txBox="1"/>
          <p:nvPr/>
        </p:nvSpPr>
        <p:spPr>
          <a:xfrm>
            <a:off x="7112000" y="6489700"/>
            <a:ext cx="5080000" cy="338554"/>
          </a:xfrm>
          <a:prstGeom prst="rect">
            <a:avLst/>
          </a:prstGeom>
        </p:spPr>
        <p:txBody>
          <a:bodyPr>
            <a:spAutoFit/>
          </a:bodyPr>
          <a:lstStyle/>
          <a:p>
            <a:r>
              <a:rPr lang="en-US" altLang="zh-CN" sz="1600">
                <a:latin typeface="字制区喜脉体" panose="02000603000000000000" pitchFamily="2" charset="-122"/>
                <a:ea typeface="字制区喜脉体" panose="02000603000000000000" pitchFamily="2" charset="-122"/>
                <a:hlinkClick r:id="rId13"/>
              </a:rPr>
              <a:t>FlashAttention v1</a:t>
            </a:r>
            <a:r>
              <a:rPr lang="zh-CN" altLang="en-US" sz="1600">
                <a:latin typeface="字制区喜脉体" panose="02000603000000000000" pitchFamily="2" charset="-122"/>
                <a:ea typeface="字制区喜脉体" panose="02000603000000000000" pitchFamily="2" charset="-122"/>
                <a:hlinkClick r:id="rId13"/>
              </a:rPr>
              <a:t>、</a:t>
            </a:r>
            <a:r>
              <a:rPr lang="en-US" altLang="zh-CN" sz="1600">
                <a:latin typeface="字制区喜脉体" panose="02000603000000000000" pitchFamily="2" charset="-122"/>
                <a:ea typeface="字制区喜脉体" panose="02000603000000000000" pitchFamily="2" charset="-122"/>
                <a:hlinkClick r:id="rId13"/>
              </a:rPr>
              <a:t>v2 - </a:t>
            </a:r>
            <a:r>
              <a:rPr lang="zh-CN" altLang="en-US" sz="1600">
                <a:latin typeface="字制区喜脉体" panose="02000603000000000000" pitchFamily="2" charset="-122"/>
                <a:ea typeface="字制区喜脉体" panose="02000603000000000000" pitchFamily="2" charset="-122"/>
                <a:hlinkClick r:id="rId13"/>
              </a:rPr>
              <a:t>公式推导 </a:t>
            </a:r>
            <a:r>
              <a:rPr lang="en-US" altLang="zh-CN" sz="1600">
                <a:latin typeface="字制区喜脉体" panose="02000603000000000000" pitchFamily="2" charset="-122"/>
                <a:ea typeface="字制区喜脉体" panose="02000603000000000000" pitchFamily="2" charset="-122"/>
                <a:hlinkClick r:id="rId13"/>
              </a:rPr>
              <a:t>&amp;&amp; </a:t>
            </a:r>
            <a:r>
              <a:rPr lang="zh-CN" altLang="en-US" sz="1600">
                <a:latin typeface="字制区喜脉体" panose="02000603000000000000" pitchFamily="2" charset="-122"/>
                <a:ea typeface="字制区喜脉体" panose="02000603000000000000" pitchFamily="2" charset="-122"/>
                <a:hlinkClick r:id="rId13"/>
              </a:rPr>
              <a:t>算法讲解 </a:t>
            </a:r>
            <a:r>
              <a:rPr lang="en-US" altLang="zh-CN" sz="1600">
                <a:latin typeface="字制区喜脉体" panose="02000603000000000000" pitchFamily="2" charset="-122"/>
                <a:ea typeface="字制区喜脉体" panose="02000603000000000000" pitchFamily="2" charset="-122"/>
                <a:hlinkClick r:id="rId13"/>
              </a:rPr>
              <a:t>- </a:t>
            </a:r>
            <a:r>
              <a:rPr lang="zh-CN" altLang="en-US" sz="1600">
                <a:latin typeface="字制区喜脉体" panose="02000603000000000000" pitchFamily="2" charset="-122"/>
                <a:ea typeface="字制区喜脉体" panose="02000603000000000000" pitchFamily="2" charset="-122"/>
                <a:hlinkClick r:id="rId13"/>
              </a:rPr>
              <a:t>知乎</a:t>
            </a:r>
          </a:p>
        </p:txBody>
      </p:sp>
      <p:sp>
        <p:nvSpPr>
          <p:cNvPr id="3" name="文本框 2">
            <a:extLst>
              <a:ext uri="{FF2B5EF4-FFF2-40B4-BE49-F238E27FC236}">
                <a16:creationId xmlns:a16="http://schemas.microsoft.com/office/drawing/2014/main" id="{D70F0437-DC13-3C8F-A344-00835F58C158}"/>
              </a:ext>
            </a:extLst>
          </p:cNvPr>
          <p:cNvSpPr txBox="1"/>
          <p:nvPr/>
        </p:nvSpPr>
        <p:spPr>
          <a:xfrm>
            <a:off x="165041" y="201553"/>
            <a:ext cx="4843895"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7. Cuda</a:t>
            </a:r>
            <a:r>
              <a:rPr lang="zh-CN" altLang="en-US" sz="2800" b="1">
                <a:latin typeface="字制区喜脉体" panose="02000603000000000000" pitchFamily="2" charset="-122"/>
                <a:ea typeface="字制区喜脉体" panose="02000603000000000000" pitchFamily="2" charset="-122"/>
              </a:rPr>
              <a:t>算子详解</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8C391A-3CCA-B49B-9670-83EB5B7824A9}"/>
              </a:ext>
            </a:extLst>
          </p:cNvPr>
          <p:cNvSpPr/>
          <p:nvPr>
            <p:custDataLst>
              <p:tags r:id="rId1"/>
            </p:custDataLst>
          </p:nvPr>
        </p:nvSpPr>
        <p:spPr>
          <a:xfrm>
            <a:off x="1162050" y="2155825"/>
            <a:ext cx="489585" cy="378015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Q</a:t>
            </a:r>
          </a:p>
        </p:txBody>
      </p:sp>
      <p:sp>
        <p:nvSpPr>
          <p:cNvPr id="3" name="文本框 2">
            <a:extLst>
              <a:ext uri="{FF2B5EF4-FFF2-40B4-BE49-F238E27FC236}">
                <a16:creationId xmlns:a16="http://schemas.microsoft.com/office/drawing/2014/main" id="{6D38009A-187E-54CD-8255-D87BF7D3FC60}"/>
              </a:ext>
            </a:extLst>
          </p:cNvPr>
          <p:cNvSpPr txBox="1"/>
          <p:nvPr/>
        </p:nvSpPr>
        <p:spPr>
          <a:xfrm>
            <a:off x="878296" y="6023610"/>
            <a:ext cx="97853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Q: N*d</a:t>
            </a:r>
          </a:p>
        </p:txBody>
      </p:sp>
      <p:sp>
        <p:nvSpPr>
          <p:cNvPr id="17" name="左大括号 16">
            <a:extLst>
              <a:ext uri="{FF2B5EF4-FFF2-40B4-BE49-F238E27FC236}">
                <a16:creationId xmlns:a16="http://schemas.microsoft.com/office/drawing/2014/main" id="{78C3B643-6063-8FF8-427E-DCF6E7DA3090}"/>
              </a:ext>
            </a:extLst>
          </p:cNvPr>
          <p:cNvSpPr/>
          <p:nvPr/>
        </p:nvSpPr>
        <p:spPr>
          <a:xfrm>
            <a:off x="748665" y="2198370"/>
            <a:ext cx="106680" cy="371856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F5B3928D-3B08-E99D-12A1-B1DE537545E2}"/>
              </a:ext>
            </a:extLst>
          </p:cNvPr>
          <p:cNvSpPr txBox="1"/>
          <p:nvPr/>
        </p:nvSpPr>
        <p:spPr>
          <a:xfrm>
            <a:off x="382905" y="3862070"/>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N</a:t>
            </a:r>
          </a:p>
        </p:txBody>
      </p:sp>
      <p:sp>
        <p:nvSpPr>
          <p:cNvPr id="32" name="文本框 31">
            <a:extLst>
              <a:ext uri="{FF2B5EF4-FFF2-40B4-BE49-F238E27FC236}">
                <a16:creationId xmlns:a16="http://schemas.microsoft.com/office/drawing/2014/main" id="{4E66107D-3C9F-C990-21F3-CFE1F64869E2}"/>
              </a:ext>
            </a:extLst>
          </p:cNvPr>
          <p:cNvSpPr txBox="1"/>
          <p:nvPr/>
        </p:nvSpPr>
        <p:spPr>
          <a:xfrm>
            <a:off x="1245235" y="1818005"/>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
        <p:nvSpPr>
          <p:cNvPr id="33" name="矩形 32">
            <a:extLst>
              <a:ext uri="{FF2B5EF4-FFF2-40B4-BE49-F238E27FC236}">
                <a16:creationId xmlns:a16="http://schemas.microsoft.com/office/drawing/2014/main" id="{F61F9893-D922-ADE6-1372-E886AAD5D68B}"/>
              </a:ext>
            </a:extLst>
          </p:cNvPr>
          <p:cNvSpPr/>
          <p:nvPr>
            <p:custDataLst>
              <p:tags r:id="rId2"/>
            </p:custDataLst>
          </p:nvPr>
        </p:nvSpPr>
        <p:spPr>
          <a:xfrm>
            <a:off x="1162050" y="2475142"/>
            <a:ext cx="489585" cy="27368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字制区喜脉体" panose="02000603000000000000" pitchFamily="2" charset="-122"/>
                <a:ea typeface="字制区喜脉体" panose="02000603000000000000" pitchFamily="2" charset="-122"/>
              </a:rPr>
              <a:t>q_sm</a:t>
            </a:r>
          </a:p>
        </p:txBody>
      </p:sp>
      <p:sp>
        <p:nvSpPr>
          <p:cNvPr id="34" name="左大括号 33">
            <a:extLst>
              <a:ext uri="{FF2B5EF4-FFF2-40B4-BE49-F238E27FC236}">
                <a16:creationId xmlns:a16="http://schemas.microsoft.com/office/drawing/2014/main" id="{48C3B635-2698-4D86-1F8F-6E2559DA25CD}"/>
              </a:ext>
            </a:extLst>
          </p:cNvPr>
          <p:cNvSpPr/>
          <p:nvPr/>
        </p:nvSpPr>
        <p:spPr>
          <a:xfrm>
            <a:off x="1049020" y="2155825"/>
            <a:ext cx="78105" cy="31940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文本框 34">
            <a:extLst>
              <a:ext uri="{FF2B5EF4-FFF2-40B4-BE49-F238E27FC236}">
                <a16:creationId xmlns:a16="http://schemas.microsoft.com/office/drawing/2014/main" id="{EAC1BEB3-3D8A-1105-2028-8B6A296192E7}"/>
              </a:ext>
            </a:extLst>
          </p:cNvPr>
          <p:cNvSpPr txBox="1"/>
          <p:nvPr/>
        </p:nvSpPr>
        <p:spPr>
          <a:xfrm>
            <a:off x="724534" y="2130425"/>
            <a:ext cx="51879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Br</a:t>
            </a:r>
          </a:p>
        </p:txBody>
      </p:sp>
      <p:sp>
        <p:nvSpPr>
          <p:cNvPr id="36" name="矩形 35">
            <a:extLst>
              <a:ext uri="{FF2B5EF4-FFF2-40B4-BE49-F238E27FC236}">
                <a16:creationId xmlns:a16="http://schemas.microsoft.com/office/drawing/2014/main" id="{0B3A1C95-7F4C-C53D-1DB6-ED23B6273B5F}"/>
              </a:ext>
            </a:extLst>
          </p:cNvPr>
          <p:cNvSpPr/>
          <p:nvPr>
            <p:custDataLst>
              <p:tags r:id="rId3"/>
            </p:custDataLst>
          </p:nvPr>
        </p:nvSpPr>
        <p:spPr>
          <a:xfrm rot="16200000">
            <a:off x="3481070" y="-167005"/>
            <a:ext cx="490220" cy="376110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K</a:t>
            </a:r>
          </a:p>
        </p:txBody>
      </p:sp>
      <p:sp>
        <p:nvSpPr>
          <p:cNvPr id="37" name="矩形 36">
            <a:extLst>
              <a:ext uri="{FF2B5EF4-FFF2-40B4-BE49-F238E27FC236}">
                <a16:creationId xmlns:a16="http://schemas.microsoft.com/office/drawing/2014/main" id="{47B7F68F-951C-3831-2EAF-A3184392B793}"/>
              </a:ext>
            </a:extLst>
          </p:cNvPr>
          <p:cNvSpPr/>
          <p:nvPr>
            <p:custDataLst>
              <p:tags r:id="rId4"/>
            </p:custDataLst>
          </p:nvPr>
        </p:nvSpPr>
        <p:spPr>
          <a:xfrm rot="5400000">
            <a:off x="1917065" y="1396365"/>
            <a:ext cx="489585" cy="6330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字制区喜脉体" panose="02000603000000000000" pitchFamily="2" charset="-122"/>
                <a:ea typeface="字制区喜脉体" panose="02000603000000000000" pitchFamily="2" charset="-122"/>
              </a:rPr>
              <a:t>k_sm</a:t>
            </a:r>
          </a:p>
        </p:txBody>
      </p:sp>
      <p:sp>
        <p:nvSpPr>
          <p:cNvPr id="38" name="文本框 37">
            <a:extLst>
              <a:ext uri="{FF2B5EF4-FFF2-40B4-BE49-F238E27FC236}">
                <a16:creationId xmlns:a16="http://schemas.microsoft.com/office/drawing/2014/main" id="{1FE5EBA3-B25C-B7C7-5AE3-CA29A09DB2CC}"/>
              </a:ext>
            </a:extLst>
          </p:cNvPr>
          <p:cNvSpPr txBox="1"/>
          <p:nvPr/>
        </p:nvSpPr>
        <p:spPr>
          <a:xfrm>
            <a:off x="1524635" y="1515745"/>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
        <p:nvSpPr>
          <p:cNvPr id="39" name="文本框 38">
            <a:extLst>
              <a:ext uri="{FF2B5EF4-FFF2-40B4-BE49-F238E27FC236}">
                <a16:creationId xmlns:a16="http://schemas.microsoft.com/office/drawing/2014/main" id="{AD869C76-9EFD-F1BB-7873-A47A9827CA5F}"/>
              </a:ext>
            </a:extLst>
          </p:cNvPr>
          <p:cNvSpPr txBox="1"/>
          <p:nvPr/>
        </p:nvSpPr>
        <p:spPr>
          <a:xfrm>
            <a:off x="1667146" y="756466"/>
            <a:ext cx="1527175"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K^T: d*N</a:t>
            </a:r>
          </a:p>
        </p:txBody>
      </p:sp>
      <p:sp>
        <p:nvSpPr>
          <p:cNvPr id="40" name="左大括号 39">
            <a:extLst>
              <a:ext uri="{FF2B5EF4-FFF2-40B4-BE49-F238E27FC236}">
                <a16:creationId xmlns:a16="http://schemas.microsoft.com/office/drawing/2014/main" id="{4922F2FE-7319-DBAA-FCB2-129234C62779}"/>
              </a:ext>
            </a:extLst>
          </p:cNvPr>
          <p:cNvSpPr/>
          <p:nvPr/>
        </p:nvSpPr>
        <p:spPr>
          <a:xfrm rot="5400000">
            <a:off x="3651250" y="-664210"/>
            <a:ext cx="106680" cy="371856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1" name="文本框 40">
            <a:extLst>
              <a:ext uri="{FF2B5EF4-FFF2-40B4-BE49-F238E27FC236}">
                <a16:creationId xmlns:a16="http://schemas.microsoft.com/office/drawing/2014/main" id="{48ADDC25-5596-C1AA-02C0-CEDAE4260C85}"/>
              </a:ext>
            </a:extLst>
          </p:cNvPr>
          <p:cNvSpPr txBox="1"/>
          <p:nvPr/>
        </p:nvSpPr>
        <p:spPr>
          <a:xfrm>
            <a:off x="3522345" y="795020"/>
            <a:ext cx="28448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N</a:t>
            </a:r>
          </a:p>
        </p:txBody>
      </p:sp>
      <p:sp>
        <p:nvSpPr>
          <p:cNvPr id="42" name="左大括号 41">
            <a:extLst>
              <a:ext uri="{FF2B5EF4-FFF2-40B4-BE49-F238E27FC236}">
                <a16:creationId xmlns:a16="http://schemas.microsoft.com/office/drawing/2014/main" id="{7CEDF30F-1B70-71E1-8CC8-B940B0B82823}"/>
              </a:ext>
            </a:extLst>
          </p:cNvPr>
          <p:cNvSpPr/>
          <p:nvPr/>
        </p:nvSpPr>
        <p:spPr>
          <a:xfrm rot="5400000">
            <a:off x="2122805" y="1106805"/>
            <a:ext cx="78105" cy="63309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3" name="文本框 42">
            <a:extLst>
              <a:ext uri="{FF2B5EF4-FFF2-40B4-BE49-F238E27FC236}">
                <a16:creationId xmlns:a16="http://schemas.microsoft.com/office/drawing/2014/main" id="{401DB6C4-039C-76C8-E8C1-588783A369FC}"/>
              </a:ext>
            </a:extLst>
          </p:cNvPr>
          <p:cNvSpPr txBox="1"/>
          <p:nvPr/>
        </p:nvSpPr>
        <p:spPr>
          <a:xfrm>
            <a:off x="1953894" y="1100455"/>
            <a:ext cx="63309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Bc</a:t>
            </a:r>
          </a:p>
        </p:txBody>
      </p:sp>
      <p:sp>
        <p:nvSpPr>
          <p:cNvPr id="44" name="矩形 43">
            <a:extLst>
              <a:ext uri="{FF2B5EF4-FFF2-40B4-BE49-F238E27FC236}">
                <a16:creationId xmlns:a16="http://schemas.microsoft.com/office/drawing/2014/main" id="{EB38C2FF-C694-A465-CDD2-418FE77BB2E4}"/>
              </a:ext>
            </a:extLst>
          </p:cNvPr>
          <p:cNvSpPr/>
          <p:nvPr>
            <p:custDataLst>
              <p:tags r:id="rId5"/>
            </p:custDataLst>
          </p:nvPr>
        </p:nvSpPr>
        <p:spPr>
          <a:xfrm>
            <a:off x="1845310" y="2155825"/>
            <a:ext cx="3761740" cy="3780155"/>
          </a:xfrm>
          <a:prstGeom prst="rect">
            <a:avLst/>
          </a:prstGeom>
          <a:noFill/>
          <a:ln w="34925">
            <a:solidFill>
              <a:srgbClr val="FFC000"/>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400" b="1">
              <a:latin typeface="字制区喜脉体" panose="02000603000000000000" pitchFamily="2" charset="-122"/>
              <a:ea typeface="字制区喜脉体" panose="02000603000000000000" pitchFamily="2" charset="-122"/>
            </a:endParaRPr>
          </a:p>
        </p:txBody>
      </p:sp>
      <p:sp>
        <p:nvSpPr>
          <p:cNvPr id="45" name="矩形 44">
            <a:extLst>
              <a:ext uri="{FF2B5EF4-FFF2-40B4-BE49-F238E27FC236}">
                <a16:creationId xmlns:a16="http://schemas.microsoft.com/office/drawing/2014/main" id="{2C701D0E-4922-D796-ED02-216A63453910}"/>
              </a:ext>
            </a:extLst>
          </p:cNvPr>
          <p:cNvSpPr/>
          <p:nvPr>
            <p:custDataLst>
              <p:tags r:id="rId6"/>
            </p:custDataLst>
          </p:nvPr>
        </p:nvSpPr>
        <p:spPr>
          <a:xfrm>
            <a:off x="1845945" y="2470697"/>
            <a:ext cx="631825" cy="27368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6" name="矩形 45">
            <a:extLst>
              <a:ext uri="{FF2B5EF4-FFF2-40B4-BE49-F238E27FC236}">
                <a16:creationId xmlns:a16="http://schemas.microsoft.com/office/drawing/2014/main" id="{78353911-C96B-78FA-7D00-DE7388743988}"/>
              </a:ext>
            </a:extLst>
          </p:cNvPr>
          <p:cNvSpPr/>
          <p:nvPr>
            <p:custDataLst>
              <p:tags r:id="rId7"/>
            </p:custDataLst>
          </p:nvPr>
        </p:nvSpPr>
        <p:spPr>
          <a:xfrm>
            <a:off x="5851525" y="2151380"/>
            <a:ext cx="488950" cy="380555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latin typeface="字制区喜脉体" panose="02000603000000000000" pitchFamily="2" charset="-122"/>
                <a:ea typeface="字制区喜脉体" panose="02000603000000000000" pitchFamily="2" charset="-122"/>
              </a:rPr>
              <a:t>V</a:t>
            </a:r>
          </a:p>
        </p:txBody>
      </p:sp>
      <p:sp>
        <p:nvSpPr>
          <p:cNvPr id="47" name="矩形 46">
            <a:extLst>
              <a:ext uri="{FF2B5EF4-FFF2-40B4-BE49-F238E27FC236}">
                <a16:creationId xmlns:a16="http://schemas.microsoft.com/office/drawing/2014/main" id="{122531BF-3D91-8584-FF4F-C97849434E4A}"/>
              </a:ext>
            </a:extLst>
          </p:cNvPr>
          <p:cNvSpPr/>
          <p:nvPr>
            <p:custDataLst>
              <p:tags r:id="rId8"/>
            </p:custDataLst>
          </p:nvPr>
        </p:nvSpPr>
        <p:spPr>
          <a:xfrm>
            <a:off x="5851525" y="2155825"/>
            <a:ext cx="489585" cy="670560"/>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latin typeface="字制区喜脉体" panose="02000603000000000000" pitchFamily="2" charset="-122"/>
                <a:ea typeface="字制区喜脉体" panose="02000603000000000000" pitchFamily="2" charset="-122"/>
              </a:rPr>
              <a:t>v_sm</a:t>
            </a:r>
          </a:p>
        </p:txBody>
      </p:sp>
      <p:sp>
        <p:nvSpPr>
          <p:cNvPr id="48" name="文本框 47">
            <a:extLst>
              <a:ext uri="{FF2B5EF4-FFF2-40B4-BE49-F238E27FC236}">
                <a16:creationId xmlns:a16="http://schemas.microsoft.com/office/drawing/2014/main" id="{A08063ED-0488-48B6-55D1-AC53DFC370CD}"/>
              </a:ext>
            </a:extLst>
          </p:cNvPr>
          <p:cNvSpPr txBox="1"/>
          <p:nvPr/>
        </p:nvSpPr>
        <p:spPr>
          <a:xfrm>
            <a:off x="5913120" y="1818005"/>
            <a:ext cx="365760" cy="36830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d</a:t>
            </a:r>
          </a:p>
        </p:txBody>
      </p:sp>
      <p:sp>
        <p:nvSpPr>
          <p:cNvPr id="49" name="文本框 48">
            <a:extLst>
              <a:ext uri="{FF2B5EF4-FFF2-40B4-BE49-F238E27FC236}">
                <a16:creationId xmlns:a16="http://schemas.microsoft.com/office/drawing/2014/main" id="{B4C362C0-8523-A3DE-CDDD-308C74E885AD}"/>
              </a:ext>
            </a:extLst>
          </p:cNvPr>
          <p:cNvSpPr txBox="1"/>
          <p:nvPr/>
        </p:nvSpPr>
        <p:spPr>
          <a:xfrm>
            <a:off x="6412230" y="2298700"/>
            <a:ext cx="48895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Bc</a:t>
            </a:r>
          </a:p>
        </p:txBody>
      </p:sp>
      <p:sp>
        <p:nvSpPr>
          <p:cNvPr id="50" name="左大括号 49">
            <a:extLst>
              <a:ext uri="{FF2B5EF4-FFF2-40B4-BE49-F238E27FC236}">
                <a16:creationId xmlns:a16="http://schemas.microsoft.com/office/drawing/2014/main" id="{4E4D2E94-4AF3-8FE6-E5D5-27A92EBB59FE}"/>
              </a:ext>
            </a:extLst>
          </p:cNvPr>
          <p:cNvSpPr/>
          <p:nvPr/>
        </p:nvSpPr>
        <p:spPr>
          <a:xfrm rot="10800000">
            <a:off x="6341110" y="2155825"/>
            <a:ext cx="78105" cy="65468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矩形 50">
            <a:extLst>
              <a:ext uri="{FF2B5EF4-FFF2-40B4-BE49-F238E27FC236}">
                <a16:creationId xmlns:a16="http://schemas.microsoft.com/office/drawing/2014/main" id="{C7FFE77C-501D-53E0-2C97-6A1D93A366D6}"/>
              </a:ext>
            </a:extLst>
          </p:cNvPr>
          <p:cNvSpPr/>
          <p:nvPr>
            <p:custDataLst>
              <p:tags r:id="rId9"/>
            </p:custDataLst>
          </p:nvPr>
        </p:nvSpPr>
        <p:spPr>
          <a:xfrm>
            <a:off x="6986905" y="2151380"/>
            <a:ext cx="488950" cy="3805555"/>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400" b="1">
              <a:latin typeface="字制区喜脉体" panose="02000603000000000000" pitchFamily="2" charset="-122"/>
              <a:ea typeface="字制区喜脉体" panose="02000603000000000000" pitchFamily="2" charset="-122"/>
            </a:endParaRPr>
          </a:p>
        </p:txBody>
      </p:sp>
      <p:sp>
        <p:nvSpPr>
          <p:cNvPr id="52" name="矩形 51">
            <a:extLst>
              <a:ext uri="{FF2B5EF4-FFF2-40B4-BE49-F238E27FC236}">
                <a16:creationId xmlns:a16="http://schemas.microsoft.com/office/drawing/2014/main" id="{B3B0480C-DEC6-B95F-83CF-42F14E2981AE}"/>
              </a:ext>
            </a:extLst>
          </p:cNvPr>
          <p:cNvSpPr/>
          <p:nvPr>
            <p:custDataLst>
              <p:tags r:id="rId10"/>
            </p:custDataLst>
          </p:nvPr>
        </p:nvSpPr>
        <p:spPr>
          <a:xfrm>
            <a:off x="6988175" y="2470697"/>
            <a:ext cx="489585" cy="27368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3" name="文本框 52">
            <a:extLst>
              <a:ext uri="{FF2B5EF4-FFF2-40B4-BE49-F238E27FC236}">
                <a16:creationId xmlns:a16="http://schemas.microsoft.com/office/drawing/2014/main" id="{A0656883-534D-946C-785E-387FBBDD35E5}"/>
              </a:ext>
            </a:extLst>
          </p:cNvPr>
          <p:cNvSpPr txBox="1"/>
          <p:nvPr/>
        </p:nvSpPr>
        <p:spPr>
          <a:xfrm>
            <a:off x="165041" y="201553"/>
            <a:ext cx="4843895"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7. Cuda</a:t>
            </a:r>
            <a:r>
              <a:rPr lang="zh-CN" altLang="en-US" sz="2800" b="1">
                <a:latin typeface="字制区喜脉体" panose="02000603000000000000" pitchFamily="2" charset="-122"/>
                <a:ea typeface="字制区喜脉体" panose="02000603000000000000" pitchFamily="2" charset="-122"/>
              </a:rPr>
              <a:t>算子详解</a:t>
            </a:r>
          </a:p>
        </p:txBody>
      </p:sp>
      <p:sp>
        <p:nvSpPr>
          <p:cNvPr id="54" name="文本框 53">
            <a:extLst>
              <a:ext uri="{FF2B5EF4-FFF2-40B4-BE49-F238E27FC236}">
                <a16:creationId xmlns:a16="http://schemas.microsoft.com/office/drawing/2014/main" id="{70A614DD-BC01-5628-63E3-25D9987F1F22}"/>
              </a:ext>
            </a:extLst>
          </p:cNvPr>
          <p:cNvSpPr txBox="1"/>
          <p:nvPr/>
        </p:nvSpPr>
        <p:spPr>
          <a:xfrm>
            <a:off x="7112000" y="6489700"/>
            <a:ext cx="5080000" cy="338554"/>
          </a:xfrm>
          <a:prstGeom prst="rect">
            <a:avLst/>
          </a:prstGeom>
        </p:spPr>
        <p:txBody>
          <a:bodyPr>
            <a:spAutoFit/>
          </a:bodyPr>
          <a:lstStyle/>
          <a:p>
            <a:r>
              <a:rPr lang="en-US" altLang="zh-CN" sz="1600">
                <a:latin typeface="字制区喜脉体" panose="02000603000000000000" pitchFamily="2" charset="-122"/>
                <a:ea typeface="字制区喜脉体" panose="02000603000000000000" pitchFamily="2" charset="-122"/>
                <a:hlinkClick r:id="rId12"/>
              </a:rPr>
              <a:t>FlashAttention v1</a:t>
            </a:r>
            <a:r>
              <a:rPr lang="zh-CN" altLang="en-US" sz="1600">
                <a:latin typeface="字制区喜脉体" panose="02000603000000000000" pitchFamily="2" charset="-122"/>
                <a:ea typeface="字制区喜脉体" panose="02000603000000000000" pitchFamily="2" charset="-122"/>
                <a:hlinkClick r:id="rId12"/>
              </a:rPr>
              <a:t>、</a:t>
            </a:r>
            <a:r>
              <a:rPr lang="en-US" altLang="zh-CN" sz="1600">
                <a:latin typeface="字制区喜脉体" panose="02000603000000000000" pitchFamily="2" charset="-122"/>
                <a:ea typeface="字制区喜脉体" panose="02000603000000000000" pitchFamily="2" charset="-122"/>
                <a:hlinkClick r:id="rId12"/>
              </a:rPr>
              <a:t>v2 - </a:t>
            </a:r>
            <a:r>
              <a:rPr lang="zh-CN" altLang="en-US" sz="1600">
                <a:latin typeface="字制区喜脉体" panose="02000603000000000000" pitchFamily="2" charset="-122"/>
                <a:ea typeface="字制区喜脉体" panose="02000603000000000000" pitchFamily="2" charset="-122"/>
                <a:hlinkClick r:id="rId12"/>
              </a:rPr>
              <a:t>公式推导 </a:t>
            </a:r>
            <a:r>
              <a:rPr lang="en-US" altLang="zh-CN" sz="1600">
                <a:latin typeface="字制区喜脉体" panose="02000603000000000000" pitchFamily="2" charset="-122"/>
                <a:ea typeface="字制区喜脉体" panose="02000603000000000000" pitchFamily="2" charset="-122"/>
                <a:hlinkClick r:id="rId12"/>
              </a:rPr>
              <a:t>&amp;&amp; </a:t>
            </a:r>
            <a:r>
              <a:rPr lang="zh-CN" altLang="en-US" sz="1600">
                <a:latin typeface="字制区喜脉体" panose="02000603000000000000" pitchFamily="2" charset="-122"/>
                <a:ea typeface="字制区喜脉体" panose="02000603000000000000" pitchFamily="2" charset="-122"/>
                <a:hlinkClick r:id="rId12"/>
              </a:rPr>
              <a:t>算法讲解 </a:t>
            </a:r>
            <a:r>
              <a:rPr lang="en-US" altLang="zh-CN" sz="1600">
                <a:latin typeface="字制区喜脉体" panose="02000603000000000000" pitchFamily="2" charset="-122"/>
                <a:ea typeface="字制区喜脉体" panose="02000603000000000000" pitchFamily="2" charset="-122"/>
                <a:hlinkClick r:id="rId12"/>
              </a:rPr>
              <a:t>- </a:t>
            </a:r>
            <a:r>
              <a:rPr lang="zh-CN" altLang="en-US" sz="1600">
                <a:latin typeface="字制区喜脉体" panose="02000603000000000000" pitchFamily="2" charset="-122"/>
                <a:ea typeface="字制区喜脉体" panose="02000603000000000000" pitchFamily="2" charset="-122"/>
                <a:hlinkClick r:id="rId12"/>
              </a:rPr>
              <a:t>知乎</a:t>
            </a:r>
          </a:p>
        </p:txBody>
      </p:sp>
      <p:pic>
        <p:nvPicPr>
          <p:cNvPr id="55" name="图片 54">
            <a:extLst>
              <a:ext uri="{FF2B5EF4-FFF2-40B4-BE49-F238E27FC236}">
                <a16:creationId xmlns:a16="http://schemas.microsoft.com/office/drawing/2014/main" id="{FD02D901-39E3-5C50-DCB6-2D6C2DB4CFAA}"/>
              </a:ext>
            </a:extLst>
          </p:cNvPr>
          <p:cNvPicPr/>
          <p:nvPr/>
        </p:nvPicPr>
        <p:blipFill>
          <a:blip r:embed="rId13"/>
          <a:stretch>
            <a:fillRect/>
          </a:stretch>
        </p:blipFill>
        <p:spPr>
          <a:xfrm>
            <a:off x="8166417" y="2425065"/>
            <a:ext cx="3276918" cy="2697624"/>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B91DB5-9AB3-8144-6B54-F1957CBC718A}"/>
              </a:ext>
            </a:extLst>
          </p:cNvPr>
          <p:cNvSpPr txBox="1"/>
          <p:nvPr/>
        </p:nvSpPr>
        <p:spPr>
          <a:xfrm>
            <a:off x="397270" y="288639"/>
            <a:ext cx="4843895" cy="523220"/>
          </a:xfrm>
          <a:prstGeom prst="rect">
            <a:avLst/>
          </a:prstGeom>
          <a:noFill/>
        </p:spPr>
        <p:txBody>
          <a:bodyPr wrap="square" rtlCol="0">
            <a:spAutoFit/>
          </a:bodyPr>
          <a:lstStyle/>
          <a:p>
            <a:r>
              <a:rPr lang="en-US" altLang="zh-CN" sz="2800" b="1">
                <a:latin typeface="字制区喜脉体" panose="02000603000000000000" pitchFamily="2" charset="-122"/>
                <a:ea typeface="字制区喜脉体" panose="02000603000000000000" pitchFamily="2" charset="-122"/>
              </a:rPr>
              <a:t>8.</a:t>
            </a:r>
            <a:r>
              <a:rPr lang="zh-CN" altLang="en-US" sz="2800" b="1">
                <a:latin typeface="字制区喜脉体" panose="02000603000000000000" pitchFamily="2" charset="-122"/>
                <a:ea typeface="字制区喜脉体" panose="02000603000000000000" pitchFamily="2" charset="-122"/>
              </a:rPr>
              <a:t>疑惑与思考</a:t>
            </a:r>
          </a:p>
        </p:txBody>
      </p:sp>
      <p:sp>
        <p:nvSpPr>
          <p:cNvPr id="5" name="文本框 4">
            <a:extLst>
              <a:ext uri="{FF2B5EF4-FFF2-40B4-BE49-F238E27FC236}">
                <a16:creationId xmlns:a16="http://schemas.microsoft.com/office/drawing/2014/main" id="{F5F0567B-663C-1F0A-A8B1-96788F471E61}"/>
              </a:ext>
            </a:extLst>
          </p:cNvPr>
          <p:cNvSpPr txBox="1"/>
          <p:nvPr/>
        </p:nvSpPr>
        <p:spPr>
          <a:xfrm>
            <a:off x="878114" y="1281217"/>
            <a:ext cx="10660743" cy="44687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当前我自己写的</a:t>
            </a:r>
            <a:r>
              <a:rPr lang="en-US" altLang="zh-CN" sz="2400">
                <a:latin typeface="字制区喜脉体" panose="02000603000000000000" pitchFamily="2" charset="-122"/>
                <a:ea typeface="字制区喜脉体" panose="02000603000000000000" pitchFamily="2" charset="-122"/>
              </a:rPr>
              <a:t>cuda</a:t>
            </a:r>
            <a:r>
              <a:rPr lang="zh-CN" altLang="en-US" sz="2400">
                <a:latin typeface="字制区喜脉体" panose="02000603000000000000" pitchFamily="2" charset="-122"/>
                <a:ea typeface="字制区喜脉体" panose="02000603000000000000" pitchFamily="2" charset="-122"/>
              </a:rPr>
              <a:t>算子总是我把弄的心力交瘁</a:t>
            </a:r>
            <a:endParaRPr lang="en-US" altLang="zh-CN" sz="2400">
              <a:latin typeface="字制区喜脉体" panose="02000603000000000000" pitchFamily="2" charset="-122"/>
              <a:ea typeface="字制区喜脉体" panose="02000603000000000000" pitchFamily="2" charset="-122"/>
            </a:endParaRPr>
          </a:p>
          <a:p>
            <a:pPr marL="742950" lvl="1"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面临大量的索引计算个人感觉很容易出错</a:t>
            </a:r>
            <a:endParaRPr lang="en-US" altLang="zh-CN" sz="2400">
              <a:latin typeface="字制区喜脉体" panose="02000603000000000000" pitchFamily="2" charset="-122"/>
              <a:ea typeface="字制区喜脉体" panose="02000603000000000000" pitchFamily="2" charset="-122"/>
            </a:endParaRPr>
          </a:p>
          <a:p>
            <a:pPr marL="742950" lvl="1"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完全不会函数封装，导致代码没办法复用</a:t>
            </a:r>
            <a:endParaRPr lang="en-US" altLang="zh-CN" sz="2400">
              <a:latin typeface="字制区喜脉体" panose="02000603000000000000" pitchFamily="2" charset="-122"/>
              <a:ea typeface="字制区喜脉体" panose="02000603000000000000" pitchFamily="2" charset="-122"/>
            </a:endParaRPr>
          </a:p>
          <a:p>
            <a:pPr marL="742950" lvl="1"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写的时候会不自觉的想到：访存合并；边界判断；如何统一不同线程数的代码</a:t>
            </a:r>
            <a:endParaRPr lang="en-US" altLang="zh-CN" sz="2400">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优秀的开源一定要考虑到这些</a:t>
            </a:r>
            <a:endParaRPr lang="en-US" altLang="zh-CN" sz="2400">
              <a:latin typeface="字制区喜脉体" panose="02000603000000000000" pitchFamily="2" charset="-122"/>
              <a:ea typeface="字制区喜脉体" panose="02000603000000000000" pitchFamily="2" charset="-122"/>
            </a:endParaRPr>
          </a:p>
          <a:p>
            <a:pPr marL="742950" lvl="1" indent="-285750">
              <a:lnSpc>
                <a:spcPct val="150000"/>
              </a:lnSpc>
              <a:buFont typeface="Arial" panose="020B0604020202020204" pitchFamily="34" charset="0"/>
              <a:buChar char="•"/>
            </a:pPr>
            <a:r>
              <a:rPr lang="en-US" altLang="zh-CN" sz="2400">
                <a:latin typeface="字制区喜脉体" panose="02000603000000000000" pitchFamily="2" charset="-122"/>
                <a:ea typeface="字制区喜脉体" panose="02000603000000000000" pitchFamily="2" charset="-122"/>
              </a:rPr>
              <a:t>vLLM</a:t>
            </a:r>
            <a:r>
              <a:rPr lang="zh-CN" altLang="en-US" sz="2400">
                <a:latin typeface="字制区喜脉体" panose="02000603000000000000" pitchFamily="2" charset="-122"/>
                <a:ea typeface="字制区喜脉体" panose="02000603000000000000" pitchFamily="2" charset="-122"/>
              </a:rPr>
              <a:t>：使用的是</a:t>
            </a:r>
            <a:r>
              <a:rPr lang="en-US" altLang="zh-CN" sz="2400">
                <a:latin typeface="字制区喜脉体" panose="02000603000000000000" pitchFamily="2" charset="-122"/>
                <a:ea typeface="字制区喜脉体" panose="02000603000000000000" pitchFamily="2" charset="-122"/>
              </a:rPr>
              <a:t>triton</a:t>
            </a:r>
          </a:p>
          <a:p>
            <a:pPr marL="742950" lvl="1" indent="-285750">
              <a:lnSpc>
                <a:spcPct val="150000"/>
              </a:lnSpc>
              <a:buFont typeface="Arial" panose="020B0604020202020204" pitchFamily="34" charset="0"/>
              <a:buChar char="•"/>
            </a:pPr>
            <a:r>
              <a:rPr lang="en-US" altLang="zh-CN" sz="2400">
                <a:latin typeface="字制区喜脉体" panose="02000603000000000000" pitchFamily="2" charset="-122"/>
                <a:ea typeface="字制区喜脉体" panose="02000603000000000000" pitchFamily="2" charset="-122"/>
              </a:rPr>
              <a:t>Llama.cpp</a:t>
            </a:r>
            <a:r>
              <a:rPr lang="zh-CN" altLang="en-US" sz="2400">
                <a:latin typeface="字制区喜脉体" panose="02000603000000000000" pitchFamily="2" charset="-122"/>
                <a:ea typeface="字制区喜脉体" panose="02000603000000000000" pitchFamily="2" charset="-122"/>
              </a:rPr>
              <a:t>：使用了</a:t>
            </a:r>
            <a:r>
              <a:rPr lang="en-US" altLang="zh-CN" sz="2400">
                <a:latin typeface="字制区喜脉体" panose="02000603000000000000" pitchFamily="2" charset="-122"/>
                <a:ea typeface="字制区喜脉体" panose="02000603000000000000" pitchFamily="2" charset="-122"/>
              </a:rPr>
              <a:t>tensor core</a:t>
            </a:r>
          </a:p>
          <a:p>
            <a:pPr marL="742950" lvl="1" indent="-285750">
              <a:lnSpc>
                <a:spcPct val="150000"/>
              </a:lnSpc>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网上其他开源：使用了</a:t>
            </a:r>
            <a:r>
              <a:rPr lang="en-US" altLang="zh-CN" sz="2400">
                <a:latin typeface="字制区喜脉体" panose="02000603000000000000" pitchFamily="2" charset="-122"/>
                <a:ea typeface="字制区喜脉体" panose="02000603000000000000" pitchFamily="2" charset="-122"/>
              </a:rPr>
              <a:t>cutlass</a:t>
            </a:r>
          </a:p>
        </p:txBody>
      </p:sp>
    </p:spTree>
    <p:extLst>
      <p:ext uri="{BB962C8B-B14F-4D97-AF65-F5344CB8AC3E}">
        <p14:creationId xmlns:p14="http://schemas.microsoft.com/office/powerpoint/2010/main" val="2058163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2EFE704-CAB6-B186-D233-F17FD143BD38}"/>
              </a:ext>
            </a:extLst>
          </p:cNvPr>
          <p:cNvPicPr>
            <a:picLocks noChangeAspect="1"/>
          </p:cNvPicPr>
          <p:nvPr/>
        </p:nvPicPr>
        <p:blipFill>
          <a:blip r:embed="rId2"/>
          <a:stretch>
            <a:fillRect/>
          </a:stretch>
        </p:blipFill>
        <p:spPr>
          <a:xfrm>
            <a:off x="396875" y="47969"/>
            <a:ext cx="7462982" cy="3985208"/>
          </a:xfrm>
          <a:prstGeom prst="rect">
            <a:avLst/>
          </a:prstGeom>
        </p:spPr>
      </p:pic>
      <p:pic>
        <p:nvPicPr>
          <p:cNvPr id="7" name="图片 6">
            <a:extLst>
              <a:ext uri="{FF2B5EF4-FFF2-40B4-BE49-F238E27FC236}">
                <a16:creationId xmlns:a16="http://schemas.microsoft.com/office/drawing/2014/main" id="{18F08EA8-F097-F9DE-76C7-C28BEB9C1E4E}"/>
              </a:ext>
            </a:extLst>
          </p:cNvPr>
          <p:cNvPicPr>
            <a:picLocks noChangeAspect="1"/>
          </p:cNvPicPr>
          <p:nvPr/>
        </p:nvPicPr>
        <p:blipFill>
          <a:blip r:embed="rId3"/>
          <a:stretch>
            <a:fillRect/>
          </a:stretch>
        </p:blipFill>
        <p:spPr>
          <a:xfrm>
            <a:off x="1283297" y="2886961"/>
            <a:ext cx="2480367" cy="3491202"/>
          </a:xfrm>
          <a:prstGeom prst="rect">
            <a:avLst/>
          </a:prstGeom>
        </p:spPr>
      </p:pic>
      <p:pic>
        <p:nvPicPr>
          <p:cNvPr id="9" name="图片 8">
            <a:extLst>
              <a:ext uri="{FF2B5EF4-FFF2-40B4-BE49-F238E27FC236}">
                <a16:creationId xmlns:a16="http://schemas.microsoft.com/office/drawing/2014/main" id="{73BBFB42-D9B7-DAD5-A2A2-503DA7EDF2E8}"/>
              </a:ext>
            </a:extLst>
          </p:cNvPr>
          <p:cNvPicPr>
            <a:picLocks noChangeAspect="1"/>
          </p:cNvPicPr>
          <p:nvPr/>
        </p:nvPicPr>
        <p:blipFill>
          <a:blip r:embed="rId4"/>
          <a:stretch>
            <a:fillRect/>
          </a:stretch>
        </p:blipFill>
        <p:spPr>
          <a:xfrm>
            <a:off x="3763664" y="287064"/>
            <a:ext cx="3942362" cy="4675013"/>
          </a:xfrm>
          <a:prstGeom prst="rect">
            <a:avLst/>
          </a:prstGeom>
        </p:spPr>
      </p:pic>
      <p:sp>
        <p:nvSpPr>
          <p:cNvPr id="10" name="文本框 9">
            <a:extLst>
              <a:ext uri="{FF2B5EF4-FFF2-40B4-BE49-F238E27FC236}">
                <a16:creationId xmlns:a16="http://schemas.microsoft.com/office/drawing/2014/main" id="{6DDF3034-2AA9-116D-4726-DF313C9791C4}"/>
              </a:ext>
            </a:extLst>
          </p:cNvPr>
          <p:cNvSpPr txBox="1"/>
          <p:nvPr/>
        </p:nvSpPr>
        <p:spPr>
          <a:xfrm>
            <a:off x="2995597" y="995128"/>
            <a:ext cx="7453745" cy="1446550"/>
          </a:xfrm>
          <a:prstGeom prst="rect">
            <a:avLst/>
          </a:prstGeom>
          <a:noFill/>
        </p:spPr>
        <p:txBody>
          <a:bodyPr wrap="square" rtlCol="0">
            <a:spAutoFit/>
          </a:bodyPr>
          <a:lstStyle/>
          <a:p>
            <a:r>
              <a:rPr lang="en-US" altLang="zh-CN" sz="8800" b="1">
                <a:solidFill>
                  <a:schemeClr val="bg1"/>
                </a:solidFill>
                <a:latin typeface="字制区喜脉体" panose="02000603000000000000" pitchFamily="2" charset="-122"/>
                <a:ea typeface="字制区喜脉体" panose="02000603000000000000" pitchFamily="2" charset="-122"/>
              </a:rPr>
              <a:t>Tensor Core</a:t>
            </a:r>
            <a:endParaRPr lang="zh-CN" altLang="en-US" sz="8800" b="1">
              <a:solidFill>
                <a:schemeClr val="bg1"/>
              </a:solidFill>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D355A153-8A78-2ADF-20B5-4516A1F4BA5C}"/>
              </a:ext>
            </a:extLst>
          </p:cNvPr>
          <p:cNvSpPr txBox="1"/>
          <p:nvPr/>
        </p:nvSpPr>
        <p:spPr>
          <a:xfrm>
            <a:off x="3713878" y="4122358"/>
            <a:ext cx="6076667" cy="1862048"/>
          </a:xfrm>
          <a:prstGeom prst="rect">
            <a:avLst/>
          </a:prstGeom>
          <a:noFill/>
        </p:spPr>
        <p:txBody>
          <a:bodyPr wrap="square" rtlCol="0">
            <a:spAutoFit/>
          </a:bodyPr>
          <a:lstStyle/>
          <a:p>
            <a:r>
              <a:rPr lang="zh-CN" altLang="en-US" sz="11500">
                <a:solidFill>
                  <a:schemeClr val="bg1"/>
                </a:solidFill>
                <a:latin typeface="字制区喜脉体" panose="02000603000000000000" pitchFamily="2" charset="-122"/>
                <a:ea typeface="字制区喜脉体" panose="02000603000000000000" pitchFamily="2" charset="-122"/>
              </a:rPr>
              <a:t>实战教程</a:t>
            </a:r>
          </a:p>
        </p:txBody>
      </p:sp>
      <p:sp>
        <p:nvSpPr>
          <p:cNvPr id="12" name="文本框 11">
            <a:extLst>
              <a:ext uri="{FF2B5EF4-FFF2-40B4-BE49-F238E27FC236}">
                <a16:creationId xmlns:a16="http://schemas.microsoft.com/office/drawing/2014/main" id="{B18EA688-DD06-D82F-7072-69FB8E284EDC}"/>
              </a:ext>
            </a:extLst>
          </p:cNvPr>
          <p:cNvSpPr txBox="1"/>
          <p:nvPr/>
        </p:nvSpPr>
        <p:spPr>
          <a:xfrm>
            <a:off x="3763664" y="2510253"/>
            <a:ext cx="6685678" cy="1200329"/>
          </a:xfrm>
          <a:prstGeom prst="rect">
            <a:avLst/>
          </a:prstGeom>
          <a:noFill/>
        </p:spPr>
        <p:txBody>
          <a:bodyPr wrap="square" rtlCol="0">
            <a:spAutoFit/>
          </a:bodyPr>
          <a:lstStyle/>
          <a:p>
            <a:r>
              <a:rPr lang="zh-CN" altLang="en-US" sz="7200">
                <a:solidFill>
                  <a:schemeClr val="bg1"/>
                </a:solidFill>
                <a:latin typeface="字制区喜脉体" panose="02000603000000000000" pitchFamily="2" charset="-122"/>
                <a:ea typeface="字制区喜脉体" panose="02000603000000000000" pitchFamily="2" charset="-122"/>
              </a:rPr>
              <a:t>加速</a:t>
            </a:r>
            <a:r>
              <a:rPr lang="en-US" altLang="zh-CN" sz="7200">
                <a:solidFill>
                  <a:schemeClr val="bg1"/>
                </a:solidFill>
                <a:latin typeface="字制区喜脉体" panose="02000603000000000000" pitchFamily="2" charset="-122"/>
                <a:ea typeface="字制区喜脉体" panose="02000603000000000000" pitchFamily="2" charset="-122"/>
              </a:rPr>
              <a:t>hgemm</a:t>
            </a:r>
            <a:endParaRPr lang="zh-CN" altLang="en-US" sz="7200">
              <a:solidFill>
                <a:schemeClr val="bg1"/>
              </a:solidFill>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463E9F7B-768F-F8B2-FCD2-572BFB2D6D1A}"/>
              </a:ext>
            </a:extLst>
          </p:cNvPr>
          <p:cNvSpPr txBox="1"/>
          <p:nvPr/>
        </p:nvSpPr>
        <p:spPr>
          <a:xfrm>
            <a:off x="7656675" y="3131640"/>
            <a:ext cx="1634836" cy="1569660"/>
          </a:xfrm>
          <a:prstGeom prst="rect">
            <a:avLst/>
          </a:prstGeom>
          <a:noFill/>
        </p:spPr>
        <p:txBody>
          <a:bodyPr wrap="square">
            <a:spAutoFit/>
          </a:bodyPr>
          <a:lstStyle/>
          <a:p>
            <a:r>
              <a:rPr lang="zh-CN" altLang="en-US" sz="9600">
                <a:solidFill>
                  <a:schemeClr val="bg1"/>
                </a:solidFill>
                <a:latin typeface="字制区喜脉体" panose="02000603000000000000" pitchFamily="2" charset="-122"/>
                <a:ea typeface="字制区喜脉体" panose="02000603000000000000" pitchFamily="2" charset="-122"/>
              </a:rPr>
              <a:t>🚀</a:t>
            </a:r>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38D5783-A295-871F-F141-72B6E784505E}"/>
              </a:ext>
            </a:extLst>
          </p:cNvPr>
          <p:cNvSpPr txBox="1"/>
          <p:nvPr/>
        </p:nvSpPr>
        <p:spPr>
          <a:xfrm>
            <a:off x="1689100" y="1994407"/>
            <a:ext cx="8813800" cy="2308324"/>
          </a:xfrm>
          <a:prstGeom prst="rect">
            <a:avLst/>
          </a:prstGeom>
          <a:noFill/>
        </p:spPr>
        <p:txBody>
          <a:bodyPr wrap="square">
            <a:spAutoFit/>
          </a:bodyPr>
          <a:lstStyle/>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hlinkClick r:id="rId2"/>
              </a:rPr>
              <a:t>xlite-dev/CUDA-Learn-Notes: </a:t>
            </a:r>
            <a:r>
              <a:rPr lang="zh-CN" altLang="en-US">
                <a:latin typeface="字制区喜脉体" panose="02000603000000000000" pitchFamily="2" charset="-122"/>
                <a:ea typeface="字制区喜脉体" panose="02000603000000000000" pitchFamily="2" charset="-122"/>
                <a:hlinkClick r:id="rId2"/>
              </a:rPr>
              <a:t>📚</a:t>
            </a:r>
            <a:r>
              <a:rPr lang="en-US" altLang="zh-CN">
                <a:latin typeface="字制区喜脉体" panose="02000603000000000000" pitchFamily="2" charset="-122"/>
                <a:ea typeface="字制区喜脉体" panose="02000603000000000000" pitchFamily="2" charset="-122"/>
                <a:hlinkClick r:id="rId2"/>
              </a:rPr>
              <a:t>200+ Tensor/CUDA Cores Kernels, ⚡️flash-attn-mma, ⚡️hgemm with WMMA, MMA and CuTe (98%~100% TFLOPS of cuBLAS/FA2 </a:t>
            </a:r>
            <a:r>
              <a:rPr lang="zh-CN" altLang="en-US">
                <a:latin typeface="字制区喜脉体" panose="02000603000000000000" pitchFamily="2" charset="-122"/>
                <a:ea typeface="字制区喜脉体" panose="02000603000000000000" pitchFamily="2" charset="-122"/>
                <a:hlinkClick r:id="rId2"/>
              </a:rPr>
              <a:t>🎉🎉</a:t>
            </a:r>
            <a:r>
              <a:rPr lang="en-US" altLang="zh-CN">
                <a:latin typeface="字制区喜脉体" panose="02000603000000000000" pitchFamily="2" charset="-122"/>
                <a:ea typeface="字制区喜脉体" panose="02000603000000000000" pitchFamily="2" charset="-122"/>
                <a:hlinkClick r:id="rId2"/>
              </a:rPr>
              <a:t>).</a:t>
            </a:r>
            <a:endParaRPr lang="en-US" altLang="zh-CN">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endParaRPr lang="en-US" altLang="zh-CN">
              <a:latin typeface="字制区喜脉体" panose="02000603000000000000" pitchFamily="2" charset="-122"/>
              <a:ea typeface="字制区喜脉体" panose="02000603000000000000" pitchFamily="2" charset="-122"/>
            </a:endParaRPr>
          </a:p>
          <a:p>
            <a:endParaRPr lang="en-US" altLang="zh-CN">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hlinkClick r:id="rId3"/>
              </a:rPr>
              <a:t>Bruce-Lee-LY/cuda_hgemm: Several optimization methods of half-precision general matrix multiplication (HGEMM) using tensor core with WMMA API and MMA PTX instructio0n.</a:t>
            </a:r>
            <a:endParaRPr lang="en-US" altLang="zh-CN">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9434368A-9702-EF1D-91E5-D12B73C64EB6}"/>
              </a:ext>
            </a:extLst>
          </p:cNvPr>
          <p:cNvSpPr txBox="1"/>
          <p:nvPr/>
        </p:nvSpPr>
        <p:spPr>
          <a:xfrm>
            <a:off x="195078" y="220691"/>
            <a:ext cx="6768430" cy="769441"/>
          </a:xfrm>
          <a:prstGeom prst="rect">
            <a:avLst/>
          </a:prstGeom>
          <a:noFill/>
        </p:spPr>
        <p:txBody>
          <a:bodyPr wrap="square" rtlCol="0">
            <a:spAutoFit/>
          </a:bodyPr>
          <a:lstStyle/>
          <a:p>
            <a:r>
              <a:rPr lang="zh-CN" altLang="en-US" sz="4400">
                <a:latin typeface="字制区喜脉体" panose="02000603000000000000" pitchFamily="2" charset="-122"/>
                <a:ea typeface="字制区喜脉体" panose="02000603000000000000" pitchFamily="2" charset="-122"/>
              </a:rPr>
              <a:t>代码参考</a:t>
            </a:r>
          </a:p>
        </p:txBody>
      </p:sp>
    </p:spTree>
    <p:extLst>
      <p:ext uri="{BB962C8B-B14F-4D97-AF65-F5344CB8AC3E}">
        <p14:creationId xmlns:p14="http://schemas.microsoft.com/office/powerpoint/2010/main" val="21222569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078" y="220691"/>
            <a:ext cx="6768430"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cublasGemmEx</a:t>
            </a:r>
            <a:r>
              <a:rPr lang="zh-CN" altLang="en-US" sz="4400">
                <a:latin typeface="字制区喜脉体" panose="02000603000000000000" pitchFamily="2" charset="-122"/>
                <a:ea typeface="字制区喜脉体" panose="02000603000000000000" pitchFamily="2" charset="-122"/>
              </a:rPr>
              <a:t>函数解析</a:t>
            </a:r>
          </a:p>
        </p:txBody>
      </p:sp>
      <p:pic>
        <p:nvPicPr>
          <p:cNvPr id="6" name="图片 5"/>
          <p:cNvPicPr>
            <a:picLocks noChangeAspect="1"/>
          </p:cNvPicPr>
          <p:nvPr/>
        </p:nvPicPr>
        <p:blipFill>
          <a:blip r:embed="rId2"/>
          <a:stretch>
            <a:fillRect/>
          </a:stretch>
        </p:blipFill>
        <p:spPr>
          <a:xfrm>
            <a:off x="935978" y="1102674"/>
            <a:ext cx="2757499" cy="5371752"/>
          </a:xfrm>
          <a:prstGeom prst="rect">
            <a:avLst/>
          </a:prstGeom>
        </p:spPr>
      </p:pic>
      <p:sp>
        <p:nvSpPr>
          <p:cNvPr id="10" name="矩形 9"/>
          <p:cNvSpPr/>
          <p:nvPr/>
        </p:nvSpPr>
        <p:spPr>
          <a:xfrm>
            <a:off x="4558880" y="5009713"/>
            <a:ext cx="2447637" cy="11730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982320" y="5273056"/>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a:t>
            </a:r>
            <a:endParaRPr lang="zh-CN" altLang="en-US" b="1">
              <a:latin typeface="字制区喜脉体" panose="02000603000000000000" pitchFamily="2" charset="-122"/>
              <a:ea typeface="字制区喜脉体" panose="02000603000000000000" pitchFamily="2" charset="-122"/>
            </a:endParaRPr>
          </a:p>
        </p:txBody>
      </p:sp>
      <p:sp>
        <p:nvSpPr>
          <p:cNvPr id="12" name="文本框 11"/>
          <p:cNvSpPr txBox="1"/>
          <p:nvPr/>
        </p:nvSpPr>
        <p:spPr>
          <a:xfrm>
            <a:off x="5364018" y="4354628"/>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3" name="矩形 12"/>
          <p:cNvSpPr/>
          <p:nvPr/>
        </p:nvSpPr>
        <p:spPr>
          <a:xfrm>
            <a:off x="7099215" y="2512873"/>
            <a:ext cx="4501658" cy="241145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85131" y="3411089"/>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5" name="文本框 14"/>
          <p:cNvSpPr txBox="1"/>
          <p:nvPr/>
        </p:nvSpPr>
        <p:spPr>
          <a:xfrm>
            <a:off x="8926945" y="1900107"/>
            <a:ext cx="75276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2048</a:t>
            </a: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7099215" y="5000960"/>
            <a:ext cx="4501658" cy="118177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770748" y="6474426"/>
            <a:ext cx="550206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3"/>
              </a:rPr>
              <a:t>有关</a:t>
            </a:r>
            <a:r>
              <a:rPr lang="en-US" altLang="zh-CN">
                <a:latin typeface="字制区喜脉体" panose="02000603000000000000" pitchFamily="2" charset="-122"/>
                <a:ea typeface="字制区喜脉体" panose="02000603000000000000" pitchFamily="2" charset="-122"/>
                <a:hlinkClick r:id="rId3"/>
              </a:rPr>
              <a:t>CUBLAS</a:t>
            </a:r>
            <a:r>
              <a:rPr lang="zh-CN" altLang="en-US">
                <a:latin typeface="字制区喜脉体" panose="02000603000000000000" pitchFamily="2" charset="-122"/>
                <a:ea typeface="字制区喜脉体" panose="02000603000000000000" pitchFamily="2" charset="-122"/>
                <a:hlinkClick r:id="rId3"/>
              </a:rPr>
              <a:t>中的矩阵乘法函数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爨爨爨好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博客园</a:t>
            </a:r>
            <a:endParaRPr lang="zh-CN" altLang="en-US" b="1">
              <a:latin typeface="字制区喜脉体" panose="02000603000000000000" pitchFamily="2" charset="-122"/>
              <a:ea typeface="字制区喜脉体" panose="02000603000000000000" pitchFamily="2" charset="-122"/>
            </a:endParaRPr>
          </a:p>
        </p:txBody>
      </p:sp>
      <p:pic>
        <p:nvPicPr>
          <p:cNvPr id="3" name="图片 2">
            <a:extLst>
              <a:ext uri="{FF2B5EF4-FFF2-40B4-BE49-F238E27FC236}">
                <a16:creationId xmlns:a16="http://schemas.microsoft.com/office/drawing/2014/main" id="{19A6CA4D-33C5-A75F-31F9-4F95C15C98C4}"/>
              </a:ext>
            </a:extLst>
          </p:cNvPr>
          <p:cNvPicPr>
            <a:picLocks noChangeAspect="1"/>
          </p:cNvPicPr>
          <p:nvPr/>
        </p:nvPicPr>
        <p:blipFill>
          <a:blip r:embed="rId4"/>
          <a:stretch>
            <a:fillRect/>
          </a:stretch>
        </p:blipFill>
        <p:spPr>
          <a:xfrm>
            <a:off x="3806439" y="1052025"/>
            <a:ext cx="4692086" cy="653949"/>
          </a:xfrm>
          <a:prstGeom prst="rect">
            <a:avLst/>
          </a:prstGeom>
        </p:spPr>
      </p:pic>
      <p:sp>
        <p:nvSpPr>
          <p:cNvPr id="9" name="文本框 8">
            <a:extLst>
              <a:ext uri="{FF2B5EF4-FFF2-40B4-BE49-F238E27FC236}">
                <a16:creationId xmlns:a16="http://schemas.microsoft.com/office/drawing/2014/main" id="{D20A219C-D1E3-6AED-E558-5CA4A3B86B29}"/>
              </a:ext>
            </a:extLst>
          </p:cNvPr>
          <p:cNvSpPr txBox="1"/>
          <p:nvPr/>
        </p:nvSpPr>
        <p:spPr>
          <a:xfrm>
            <a:off x="4076615" y="1915961"/>
            <a:ext cx="4421910" cy="369332"/>
          </a:xfrm>
          <a:prstGeom prst="rect">
            <a:avLst/>
          </a:prstGeom>
          <a:noFill/>
        </p:spPr>
        <p:txBody>
          <a:bodyPr wrap="square">
            <a:spAutoFit/>
          </a:bodyPr>
          <a:lstStyle/>
          <a:p>
            <a:r>
              <a:rPr lang="en-US" altLang="zh-CN" b="0" i="0">
                <a:solidFill>
                  <a:srgbClr val="000000"/>
                </a:solidFill>
                <a:effectLst/>
                <a:latin typeface="字制区喜脉体" panose="02000603000000000000" pitchFamily="2" charset="-122"/>
                <a:ea typeface="字制区喜脉体" panose="02000603000000000000" pitchFamily="2" charset="-122"/>
              </a:rPr>
              <a:t>lda</a:t>
            </a:r>
            <a:r>
              <a:rPr lang="zh-CN" altLang="en-US" b="0" i="0">
                <a:solidFill>
                  <a:srgbClr val="000000"/>
                </a:solidFill>
                <a:effectLst/>
                <a:latin typeface="字制区喜脉体" panose="02000603000000000000" pitchFamily="2" charset="-122"/>
                <a:ea typeface="字制区喜脉体" panose="02000603000000000000" pitchFamily="2" charset="-122"/>
              </a:rPr>
              <a:t>矩阵 </a:t>
            </a:r>
            <a:r>
              <a:rPr lang="en-US" altLang="zh-CN" b="0" i="0">
                <a:solidFill>
                  <a:srgbClr val="000000"/>
                </a:solidFill>
                <a:effectLst/>
                <a:latin typeface="字制区喜脉体" panose="02000603000000000000" pitchFamily="2" charset="-122"/>
                <a:ea typeface="字制区喜脉体" panose="02000603000000000000" pitchFamily="2" charset="-122"/>
              </a:rPr>
              <a:t>A </a:t>
            </a:r>
            <a:r>
              <a:rPr lang="zh-CN" altLang="en-US" b="0" i="0">
                <a:solidFill>
                  <a:srgbClr val="000000"/>
                </a:solidFill>
                <a:effectLst/>
                <a:latin typeface="字制区喜脉体" panose="02000603000000000000" pitchFamily="2" charset="-122"/>
                <a:ea typeface="字制区喜脉体" panose="02000603000000000000" pitchFamily="2" charset="-122"/>
              </a:rPr>
              <a:t>的主维（</a:t>
            </a:r>
            <a:r>
              <a:rPr lang="en-US" altLang="zh-CN" b="0" i="0">
                <a:solidFill>
                  <a:srgbClr val="000000"/>
                </a:solidFill>
                <a:effectLst/>
                <a:latin typeface="字制区喜脉体" panose="02000603000000000000" pitchFamily="2" charset="-122"/>
                <a:ea typeface="字制区喜脉体" panose="02000603000000000000" pitchFamily="2" charset="-122"/>
              </a:rPr>
              <a:t>leading dimension</a:t>
            </a:r>
            <a:r>
              <a:rPr lang="zh-CN" altLang="en-US" b="0" i="0">
                <a:solidFill>
                  <a:srgbClr val="000000"/>
                </a:solidFill>
                <a:effectLst/>
                <a:latin typeface="字制区喜脉体" panose="02000603000000000000" pitchFamily="2" charset="-122"/>
                <a:ea typeface="字制区喜脉体" panose="02000603000000000000" pitchFamily="2" charset="-122"/>
              </a:rPr>
              <a:t>）</a:t>
            </a: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图片 88">
            <a:extLst>
              <a:ext uri="{FF2B5EF4-FFF2-40B4-BE49-F238E27FC236}">
                <a16:creationId xmlns:a16="http://schemas.microsoft.com/office/drawing/2014/main" id="{359EEFAD-CE1D-78C9-DA39-D03D1BD831F1}"/>
              </a:ext>
            </a:extLst>
          </p:cNvPr>
          <p:cNvPicPr>
            <a:picLocks noChangeAspect="1"/>
          </p:cNvPicPr>
          <p:nvPr/>
        </p:nvPicPr>
        <p:blipFill>
          <a:blip r:embed="rId2"/>
          <a:stretch>
            <a:fillRect/>
          </a:stretch>
        </p:blipFill>
        <p:spPr>
          <a:xfrm>
            <a:off x="8201074" y="2768253"/>
            <a:ext cx="3162251" cy="1744555"/>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E0A71D4-8C8D-2E79-DD93-6216644A48F4}"/>
                  </a:ext>
                </a:extLst>
              </p:cNvPr>
              <p:cNvSpPr txBox="1"/>
              <p:nvPr/>
            </p:nvSpPr>
            <p:spPr>
              <a:xfrm>
                <a:off x="418227" y="3115619"/>
                <a:ext cx="1584728"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17" name="文本框 16">
                <a:extLst>
                  <a:ext uri="{FF2B5EF4-FFF2-40B4-BE49-F238E27FC236}">
                    <a16:creationId xmlns:a16="http://schemas.microsoft.com/office/drawing/2014/main" id="{FE0A71D4-8C8D-2E79-DD93-6216644A48F4}"/>
                  </a:ext>
                </a:extLst>
              </p:cNvPr>
              <p:cNvSpPr txBox="1">
                <a:spLocks noRot="1" noChangeAspect="1" noMove="1" noResize="1" noEditPoints="1" noAdjustHandles="1" noChangeArrowheads="1" noChangeShapeType="1" noTextEdit="1"/>
              </p:cNvSpPr>
              <p:nvPr/>
            </p:nvSpPr>
            <p:spPr>
              <a:xfrm>
                <a:off x="418227" y="3115619"/>
                <a:ext cx="1584728" cy="4619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9E006A8-0AD8-8425-25AA-68F94B6F100C}"/>
                  </a:ext>
                </a:extLst>
              </p:cNvPr>
              <p:cNvSpPr txBox="1"/>
              <p:nvPr/>
            </p:nvSpPr>
            <p:spPr>
              <a:xfrm>
                <a:off x="2361327" y="2975260"/>
                <a:ext cx="2393925" cy="742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mr>
                            <m:mr>
                              <m:e>
                                <m:r>
                                  <a:rPr lang="en-US" altLang="zh-CN" b="0" i="1" smtClean="0">
                                    <a:latin typeface="Cambria Math" panose="02040503050406030204" pitchFamily="18" charset="0"/>
                                  </a:rPr>
                                  <m:t>9</m:t>
                                </m:r>
                              </m:e>
                              <m:e>
                                <m:r>
                                  <a:rPr lang="en-US" altLang="zh-CN" b="0" i="1" smtClean="0">
                                    <a:latin typeface="Cambria Math" panose="02040503050406030204" pitchFamily="18" charset="0"/>
                                  </a:rPr>
                                  <m:t>10</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12</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18" name="文本框 17">
                <a:extLst>
                  <a:ext uri="{FF2B5EF4-FFF2-40B4-BE49-F238E27FC236}">
                    <a16:creationId xmlns:a16="http://schemas.microsoft.com/office/drawing/2014/main" id="{A9E006A8-0AD8-8425-25AA-68F94B6F100C}"/>
                  </a:ext>
                </a:extLst>
              </p:cNvPr>
              <p:cNvSpPr txBox="1">
                <a:spLocks noRot="1" noChangeAspect="1" noMove="1" noResize="1" noEditPoints="1" noAdjustHandles="1" noChangeArrowheads="1" noChangeShapeType="1" noTextEdit="1"/>
              </p:cNvSpPr>
              <p:nvPr/>
            </p:nvSpPr>
            <p:spPr>
              <a:xfrm>
                <a:off x="2361327" y="2975260"/>
                <a:ext cx="2393925" cy="7427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2C06E4D-B510-8504-808A-63FE2C5A2D2A}"/>
                  </a:ext>
                </a:extLst>
              </p:cNvPr>
              <p:cNvSpPr txBox="1"/>
              <p:nvPr/>
            </p:nvSpPr>
            <p:spPr>
              <a:xfrm>
                <a:off x="5113624" y="3115619"/>
                <a:ext cx="3318857" cy="472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8</m:t>
                                </m:r>
                              </m:e>
                              <m:e>
                                <m:r>
                                  <a:rPr lang="en-US" altLang="zh-CN" b="0" i="1" smtClean="0">
                                    <a:latin typeface="Cambria Math" panose="02040503050406030204" pitchFamily="18" charset="0"/>
                                  </a:rPr>
                                  <m:t>44</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5</m:t>
                                      </m:r>
                                      <m:r>
                                        <a:rPr lang="en-US" altLang="zh-CN" b="0" i="1" smtClean="0">
                                          <a:latin typeface="Cambria Math" panose="02040503050406030204" pitchFamily="18" charset="0"/>
                                        </a:rPr>
                                        <m:t>0</m:t>
                                      </m:r>
                                    </m:e>
                                    <m:e>
                                      <m:r>
                                        <a:rPr lang="en-US" altLang="zh-CN" b="0" i="1" smtClean="0">
                                          <a:latin typeface="Cambria Math" panose="02040503050406030204" pitchFamily="18" charset="0"/>
                                        </a:rPr>
                                        <m:t>56</m:t>
                                      </m:r>
                                    </m:e>
                                  </m:mr>
                                </m:m>
                              </m:e>
                            </m:mr>
                            <m:mr>
                              <m:e>
                                <m:r>
                                  <a:rPr lang="en-US" altLang="zh-CN" b="0" i="1" smtClean="0">
                                    <a:latin typeface="Cambria Math" panose="02040503050406030204" pitchFamily="18" charset="0"/>
                                  </a:rPr>
                                  <m:t>83</m:t>
                                </m:r>
                              </m:e>
                              <m:e>
                                <m:r>
                                  <a:rPr lang="en-US" altLang="zh-CN" b="0" i="1" smtClean="0">
                                    <a:latin typeface="Cambria Math" panose="02040503050406030204" pitchFamily="18" charset="0"/>
                                  </a:rPr>
                                  <m:t>98</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13</m:t>
                                      </m:r>
                                    </m:e>
                                    <m:e>
                                      <m:r>
                                        <a:rPr lang="en-US" altLang="zh-CN" b="0" i="1" smtClean="0">
                                          <a:latin typeface="Cambria Math" panose="02040503050406030204" pitchFamily="18" charset="0"/>
                                        </a:rPr>
                                        <m:t>128</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19" name="文本框 18">
                <a:extLst>
                  <a:ext uri="{FF2B5EF4-FFF2-40B4-BE49-F238E27FC236}">
                    <a16:creationId xmlns:a16="http://schemas.microsoft.com/office/drawing/2014/main" id="{82C06E4D-B510-8504-808A-63FE2C5A2D2A}"/>
                  </a:ext>
                </a:extLst>
              </p:cNvPr>
              <p:cNvSpPr txBox="1">
                <a:spLocks noRot="1" noChangeAspect="1" noMove="1" noResize="1" noEditPoints="1" noAdjustHandles="1" noChangeArrowheads="1" noChangeShapeType="1" noTextEdit="1"/>
              </p:cNvSpPr>
              <p:nvPr/>
            </p:nvSpPr>
            <p:spPr>
              <a:xfrm>
                <a:off x="5113624" y="3115619"/>
                <a:ext cx="3318857" cy="4729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67243CD-041E-2FAE-B470-0341B82B12E5}"/>
                  </a:ext>
                </a:extLst>
              </p:cNvPr>
              <p:cNvSpPr txBox="1"/>
              <p:nvPr/>
            </p:nvSpPr>
            <p:spPr>
              <a:xfrm>
                <a:off x="418227" y="4271481"/>
                <a:ext cx="1983876" cy="461986"/>
              </a:xfrm>
              <a:prstGeom prst="rect">
                <a:avLst/>
              </a:prstGeom>
              <a:noFill/>
            </p:spPr>
            <p:txBody>
              <a:bodyPr wrap="none" lIns="0" tIns="0" rIns="0" bIns="0" rtlCol="0">
                <a:spAutoFit/>
              </a:bodyPr>
              <a:lstStyle/>
              <a:p>
                <a:r>
                  <a:rPr lang="zh-CN" altLang="en-US">
                    <a:latin typeface="字制区喜脉体" panose="02000603000000000000" pitchFamily="2" charset="-122"/>
                    <a:ea typeface="字制区喜脉体" panose="02000603000000000000" pitchFamily="2" charset="-122"/>
                  </a:rPr>
                  <a:t>输入</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
                      </m:e>
                    </m:d>
                  </m:oMath>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20" name="文本框 19">
                <a:extLst>
                  <a:ext uri="{FF2B5EF4-FFF2-40B4-BE49-F238E27FC236}">
                    <a16:creationId xmlns:a16="http://schemas.microsoft.com/office/drawing/2014/main" id="{867243CD-041E-2FAE-B470-0341B82B12E5}"/>
                  </a:ext>
                </a:extLst>
              </p:cNvPr>
              <p:cNvSpPr txBox="1">
                <a:spLocks noRot="1" noChangeAspect="1" noMove="1" noResize="1" noEditPoints="1" noAdjustHandles="1" noChangeArrowheads="1" noChangeShapeType="1" noTextEdit="1"/>
              </p:cNvSpPr>
              <p:nvPr/>
            </p:nvSpPr>
            <p:spPr>
              <a:xfrm>
                <a:off x="418227" y="4271481"/>
                <a:ext cx="1983876" cy="461986"/>
              </a:xfrm>
              <a:prstGeom prst="rect">
                <a:avLst/>
              </a:prstGeom>
              <a:blipFill>
                <a:blip r:embed="rId6"/>
                <a:stretch>
                  <a:fillRect l="-7385" b="-12000"/>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115394F7-57CF-0587-022F-463BBBBE3F24}"/>
              </a:ext>
            </a:extLst>
          </p:cNvPr>
          <p:cNvCxnSpPr>
            <a:cxnSpLocks/>
            <a:stCxn id="20" idx="3"/>
          </p:cNvCxnSpPr>
          <p:nvPr/>
        </p:nvCxnSpPr>
        <p:spPr>
          <a:xfrm>
            <a:off x="2402103" y="4502474"/>
            <a:ext cx="8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4297E6E-DF62-41C5-A375-1C4E5192ADCE}"/>
              </a:ext>
            </a:extLst>
          </p:cNvPr>
          <p:cNvSpPr txBox="1"/>
          <p:nvPr/>
        </p:nvSpPr>
        <p:spPr>
          <a:xfrm>
            <a:off x="4486684" y="4441401"/>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列主序</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C40D38C-7906-D5CF-9CFF-BB0C2BED638D}"/>
                  </a:ext>
                </a:extLst>
              </p:cNvPr>
              <p:cNvSpPr txBox="1"/>
              <p:nvPr/>
            </p:nvSpPr>
            <p:spPr>
              <a:xfrm>
                <a:off x="3257105" y="4336969"/>
                <a:ext cx="12672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1 2 3 4 5 6</m:t>
                          </m:r>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26" name="文本框 25">
                <a:extLst>
                  <a:ext uri="{FF2B5EF4-FFF2-40B4-BE49-F238E27FC236}">
                    <a16:creationId xmlns:a16="http://schemas.microsoft.com/office/drawing/2014/main" id="{4C40D38C-7906-D5CF-9CFF-BB0C2BED638D}"/>
                  </a:ext>
                </a:extLst>
              </p:cNvPr>
              <p:cNvSpPr txBox="1">
                <a:spLocks noRot="1" noChangeAspect="1" noMove="1" noResize="1" noEditPoints="1" noAdjustHandles="1" noChangeArrowheads="1" noChangeShapeType="1" noTextEdit="1"/>
              </p:cNvSpPr>
              <p:nvPr/>
            </p:nvSpPr>
            <p:spPr>
              <a:xfrm>
                <a:off x="3257105" y="4336969"/>
                <a:ext cx="1267205" cy="276999"/>
              </a:xfrm>
              <a:prstGeom prst="rect">
                <a:avLst/>
              </a:prstGeom>
              <a:blipFill>
                <a:blip r:embed="rId7"/>
                <a:stretch>
                  <a:fillRect b="-6522"/>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9A7CEF2B-0886-F486-DDF9-541663C0EC6E}"/>
              </a:ext>
            </a:extLst>
          </p:cNvPr>
          <p:cNvCxnSpPr>
            <a:cxnSpLocks/>
          </p:cNvCxnSpPr>
          <p:nvPr/>
        </p:nvCxnSpPr>
        <p:spPr>
          <a:xfrm>
            <a:off x="4493680" y="4475468"/>
            <a:ext cx="747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496BCA4-4C3A-F808-52C1-0DA540B49E91}"/>
                  </a:ext>
                </a:extLst>
              </p:cNvPr>
              <p:cNvSpPr txBox="1"/>
              <p:nvPr/>
            </p:nvSpPr>
            <p:spPr>
              <a:xfrm>
                <a:off x="5240981" y="4207651"/>
                <a:ext cx="1684499" cy="467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3</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4</m:t>
                                </m:r>
                              </m:e>
                              <m:e>
                                <m:r>
                                  <a:rPr lang="en-US" altLang="zh-CN" b="0" i="1" smtClean="0">
                                    <a:latin typeface="Cambria Math" panose="02040503050406030204" pitchFamily="18" charset="0"/>
                                  </a:rPr>
                                  <m:t>6</m:t>
                                </m:r>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28" name="文本框 27">
                <a:extLst>
                  <a:ext uri="{FF2B5EF4-FFF2-40B4-BE49-F238E27FC236}">
                    <a16:creationId xmlns:a16="http://schemas.microsoft.com/office/drawing/2014/main" id="{0496BCA4-4C3A-F808-52C1-0DA540B49E91}"/>
                  </a:ext>
                </a:extLst>
              </p:cNvPr>
              <p:cNvSpPr txBox="1">
                <a:spLocks noRot="1" noChangeAspect="1" noMove="1" noResize="1" noEditPoints="1" noAdjustHandles="1" noChangeArrowheads="1" noChangeShapeType="1" noTextEdit="1"/>
              </p:cNvSpPr>
              <p:nvPr/>
            </p:nvSpPr>
            <p:spPr>
              <a:xfrm>
                <a:off x="5240981" y="4207651"/>
                <a:ext cx="1684499" cy="467500"/>
              </a:xfrm>
              <a:prstGeom prst="rect">
                <a:avLst/>
              </a:prstGeom>
              <a:blipFill>
                <a:blip r:embed="rId8"/>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871D7327-4415-BD86-07EA-8476F7F47F7A}"/>
              </a:ext>
            </a:extLst>
          </p:cNvPr>
          <p:cNvSpPr txBox="1"/>
          <p:nvPr/>
        </p:nvSpPr>
        <p:spPr>
          <a:xfrm>
            <a:off x="2402103" y="4207243"/>
            <a:ext cx="1150566"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内存排布</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7DFE107-1FEE-8FF9-CB28-38B9AA403A2A}"/>
                  </a:ext>
                </a:extLst>
              </p:cNvPr>
              <p:cNvSpPr txBox="1"/>
              <p:nvPr/>
            </p:nvSpPr>
            <p:spPr>
              <a:xfrm>
                <a:off x="418227" y="4898972"/>
                <a:ext cx="2793072" cy="742704"/>
              </a:xfrm>
              <a:prstGeom prst="rect">
                <a:avLst/>
              </a:prstGeom>
              <a:noFill/>
            </p:spPr>
            <p:txBody>
              <a:bodyPr wrap="none" lIns="0" tIns="0" rIns="0" bIns="0" rtlCol="0">
                <a:spAutoFit/>
              </a:bodyPr>
              <a:lstStyle/>
              <a:p>
                <a:r>
                  <a:rPr lang="zh-CN" altLang="en-US" b="0">
                    <a:latin typeface="字制区喜脉体" panose="02000603000000000000" pitchFamily="2" charset="-122"/>
                    <a:ea typeface="字制区喜脉体" panose="02000603000000000000" pitchFamily="2" charset="-122"/>
                  </a:rPr>
                  <a:t>输入</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mr>
                          <m:mr>
                            <m:e>
                              <m:r>
                                <a:rPr lang="en-US" altLang="zh-CN" b="0" i="1" smtClean="0">
                                  <a:latin typeface="Cambria Math" panose="02040503050406030204" pitchFamily="18" charset="0"/>
                                </a:rPr>
                                <m:t>9</m:t>
                              </m:r>
                            </m:e>
                            <m:e>
                              <m:r>
                                <a:rPr lang="en-US" altLang="zh-CN" b="0" i="1" smtClean="0">
                                  <a:latin typeface="Cambria Math" panose="02040503050406030204" pitchFamily="18" charset="0"/>
                                </a:rPr>
                                <m:t>10</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12</m:t>
                                    </m:r>
                                  </m:e>
                                </m:mr>
                              </m:m>
                            </m:e>
                          </m:mr>
                        </m:m>
                      </m:e>
                    </m:d>
                  </m:oMath>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34" name="文本框 33">
                <a:extLst>
                  <a:ext uri="{FF2B5EF4-FFF2-40B4-BE49-F238E27FC236}">
                    <a16:creationId xmlns:a16="http://schemas.microsoft.com/office/drawing/2014/main" id="{77DFE107-1FEE-8FF9-CB28-38B9AA403A2A}"/>
                  </a:ext>
                </a:extLst>
              </p:cNvPr>
              <p:cNvSpPr txBox="1">
                <a:spLocks noRot="1" noChangeAspect="1" noMove="1" noResize="1" noEditPoints="1" noAdjustHandles="1" noChangeArrowheads="1" noChangeShapeType="1" noTextEdit="1"/>
              </p:cNvSpPr>
              <p:nvPr/>
            </p:nvSpPr>
            <p:spPr>
              <a:xfrm>
                <a:off x="418227" y="4898972"/>
                <a:ext cx="2793072" cy="742704"/>
              </a:xfrm>
              <a:prstGeom prst="rect">
                <a:avLst/>
              </a:prstGeom>
              <a:blipFill>
                <a:blip r:embed="rId9"/>
                <a:stretch>
                  <a:fillRect l="-5240"/>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B5441377-7244-091C-994B-0E4680736F4E}"/>
              </a:ext>
            </a:extLst>
          </p:cNvPr>
          <p:cNvCxnSpPr>
            <a:cxnSpLocks/>
          </p:cNvCxnSpPr>
          <p:nvPr/>
        </p:nvCxnSpPr>
        <p:spPr>
          <a:xfrm>
            <a:off x="3203081" y="5299530"/>
            <a:ext cx="8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5E7E4FC-0982-5BE5-A620-FFE6320B0B7E}"/>
              </a:ext>
            </a:extLst>
          </p:cNvPr>
          <p:cNvSpPr txBox="1"/>
          <p:nvPr/>
        </p:nvSpPr>
        <p:spPr>
          <a:xfrm>
            <a:off x="3203081" y="5004299"/>
            <a:ext cx="1150566"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内存排布</a:t>
            </a:r>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91D0AF88-C0B5-7BED-A4B9-E10BCB038ECA}"/>
                  </a:ext>
                </a:extLst>
              </p:cNvPr>
              <p:cNvSpPr txBox="1"/>
              <p:nvPr/>
            </p:nvSpPr>
            <p:spPr>
              <a:xfrm>
                <a:off x="4121649" y="5115216"/>
                <a:ext cx="2081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2 3 4 5 6…11 12</m:t>
                          </m:r>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38" name="文本框 37">
                <a:extLst>
                  <a:ext uri="{FF2B5EF4-FFF2-40B4-BE49-F238E27FC236}">
                    <a16:creationId xmlns:a16="http://schemas.microsoft.com/office/drawing/2014/main" id="{91D0AF88-C0B5-7BED-A4B9-E10BCB038ECA}"/>
                  </a:ext>
                </a:extLst>
              </p:cNvPr>
              <p:cNvSpPr txBox="1">
                <a:spLocks noRot="1" noChangeAspect="1" noMove="1" noResize="1" noEditPoints="1" noAdjustHandles="1" noChangeArrowheads="1" noChangeShapeType="1" noTextEdit="1"/>
              </p:cNvSpPr>
              <p:nvPr/>
            </p:nvSpPr>
            <p:spPr>
              <a:xfrm>
                <a:off x="4121649" y="5115216"/>
                <a:ext cx="2081532" cy="276999"/>
              </a:xfrm>
              <a:prstGeom prst="rect">
                <a:avLst/>
              </a:prstGeom>
              <a:blipFill>
                <a:blip r:embed="rId10"/>
                <a:stretch>
                  <a:fillRect b="-6522"/>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CFC09B60-F799-5835-13F0-30E49F4DAF79}"/>
              </a:ext>
            </a:extLst>
          </p:cNvPr>
          <p:cNvSpPr txBox="1"/>
          <p:nvPr/>
        </p:nvSpPr>
        <p:spPr>
          <a:xfrm>
            <a:off x="6149409" y="5237325"/>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列主序</a:t>
            </a:r>
          </a:p>
        </p:txBody>
      </p:sp>
      <p:cxnSp>
        <p:nvCxnSpPr>
          <p:cNvPr id="40" name="直接箭头连接符 39">
            <a:extLst>
              <a:ext uri="{FF2B5EF4-FFF2-40B4-BE49-F238E27FC236}">
                <a16:creationId xmlns:a16="http://schemas.microsoft.com/office/drawing/2014/main" id="{D469E055-AC9A-3AA1-F385-E77ECDE53001}"/>
              </a:ext>
            </a:extLst>
          </p:cNvPr>
          <p:cNvCxnSpPr>
            <a:cxnSpLocks/>
          </p:cNvCxnSpPr>
          <p:nvPr/>
        </p:nvCxnSpPr>
        <p:spPr>
          <a:xfrm>
            <a:off x="6130484" y="5251464"/>
            <a:ext cx="747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996CCEC-A118-2638-FEE2-1D5331B2C7FE}"/>
                  </a:ext>
                </a:extLst>
              </p:cNvPr>
              <p:cNvSpPr txBox="1"/>
              <p:nvPr/>
            </p:nvSpPr>
            <p:spPr>
              <a:xfrm>
                <a:off x="6842937" y="4871400"/>
                <a:ext cx="2278124" cy="743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4</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10</m:t>
                                      </m:r>
                                    </m:e>
                                  </m:mr>
                                </m:m>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5</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8</m:t>
                                      </m:r>
                                    </m:e>
                                    <m:e>
                                      <m:r>
                                        <a:rPr lang="en-US" altLang="zh-CN" b="0" i="1" smtClean="0">
                                          <a:latin typeface="Cambria Math" panose="02040503050406030204" pitchFamily="18" charset="0"/>
                                        </a:rPr>
                                        <m:t>11</m:t>
                                      </m:r>
                                    </m:e>
                                  </m:mr>
                                </m:m>
                              </m:e>
                            </m:mr>
                            <m:mr>
                              <m:e>
                                <m:r>
                                  <a:rPr lang="en-US" altLang="zh-CN" b="0" i="1" smtClean="0">
                                    <a:latin typeface="Cambria Math" panose="02040503050406030204" pitchFamily="18" charset="0"/>
                                  </a:rPr>
                                  <m:t>3</m:t>
                                </m:r>
                              </m:e>
                              <m:e>
                                <m:r>
                                  <a:rPr lang="en-US" altLang="zh-CN" b="0" i="1" smtClean="0">
                                    <a:latin typeface="Cambria Math" panose="02040503050406030204" pitchFamily="18" charset="0"/>
                                  </a:rPr>
                                  <m:t>6</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9</m:t>
                                      </m:r>
                                    </m:e>
                                    <m:e>
                                      <m:r>
                                        <a:rPr lang="en-US" altLang="zh-CN" b="0" i="1" smtClean="0">
                                          <a:latin typeface="Cambria Math" panose="02040503050406030204" pitchFamily="18" charset="0"/>
                                        </a:rPr>
                                        <m:t>12</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42" name="文本框 41">
                <a:extLst>
                  <a:ext uri="{FF2B5EF4-FFF2-40B4-BE49-F238E27FC236}">
                    <a16:creationId xmlns:a16="http://schemas.microsoft.com/office/drawing/2014/main" id="{A996CCEC-A118-2638-FEE2-1D5331B2C7FE}"/>
                  </a:ext>
                </a:extLst>
              </p:cNvPr>
              <p:cNvSpPr txBox="1">
                <a:spLocks noRot="1" noChangeAspect="1" noMove="1" noResize="1" noEditPoints="1" noAdjustHandles="1" noChangeArrowheads="1" noChangeShapeType="1" noTextEdit="1"/>
              </p:cNvSpPr>
              <p:nvPr/>
            </p:nvSpPr>
            <p:spPr>
              <a:xfrm>
                <a:off x="6842937" y="4871400"/>
                <a:ext cx="2278124" cy="74360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A844DFC-A6A3-E21F-A935-EE20D057F06F}"/>
                  </a:ext>
                </a:extLst>
              </p:cNvPr>
              <p:cNvSpPr txBox="1"/>
              <p:nvPr/>
            </p:nvSpPr>
            <p:spPr>
              <a:xfrm>
                <a:off x="7021" y="5850275"/>
                <a:ext cx="4266084" cy="565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𝐵</m:t>
                          </m:r>
                        </m:e>
                        <m:sub>
                          <m:r>
                            <a:rPr lang="en-US" altLang="zh-CN" i="1">
                              <a:latin typeface="Cambria Math" panose="02040503050406030204" pitchFamily="18" charset="0"/>
                            </a:rPr>
                            <m:t>1</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22</m:t>
                                </m:r>
                              </m:e>
                              <m:e>
                                <m:r>
                                  <a:rPr lang="en-US" altLang="zh-CN" b="0" i="1" smtClean="0">
                                    <a:latin typeface="Cambria Math" panose="02040503050406030204" pitchFamily="18" charset="0"/>
                                  </a:rPr>
                                  <m:t>29</m:t>
                                </m:r>
                              </m:e>
                              <m:e>
                                <m:m>
                                  <m:mPr>
                                    <m:mcs>
                                      <m:mc>
                                        <m:mcPr>
                                          <m:count m:val="2"/>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7</m:t>
                                      </m:r>
                                      <m:r>
                                        <a:rPr lang="en-US" altLang="zh-CN" b="0" i="1" smtClean="0">
                                          <a:latin typeface="Cambria Math" panose="02040503050406030204" pitchFamily="18" charset="0"/>
                                        </a:rPr>
                                        <m:t>6</m:t>
                                      </m:r>
                                    </m:e>
                                    <m:e>
                                      <m:r>
                                        <a:rPr lang="en-US" altLang="zh-CN" b="0" i="1" smtClean="0">
                                          <a:latin typeface="Cambria Math" panose="02040503050406030204" pitchFamily="18" charset="0"/>
                                        </a:rPr>
                                        <m:t>103</m:t>
                                      </m:r>
                                    </m:e>
                                  </m:mr>
                                </m:m>
                              </m:e>
                            </m:mr>
                            <m:mr>
                              <m:e>
                                <m:r>
                                  <a:rPr lang="en-US" altLang="zh-CN" b="0" i="1" smtClean="0">
                                    <a:latin typeface="Cambria Math" panose="02040503050406030204" pitchFamily="18" charset="0"/>
                                  </a:rPr>
                                  <m:t>28</m:t>
                                </m:r>
                              </m:e>
                              <m:e>
                                <m:r>
                                  <a:rPr lang="en-US" altLang="zh-CN" b="0" i="1" smtClean="0">
                                    <a:latin typeface="Cambria Math" panose="02040503050406030204" pitchFamily="18" charset="0"/>
                                  </a:rPr>
                                  <m:t>64</m:t>
                                </m:r>
                              </m:e>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r>
                                        <a:rPr lang="en-US" altLang="zh-CN" b="0" i="1" smtClean="0">
                                          <a:latin typeface="Cambria Math" panose="02040503050406030204" pitchFamily="18" charset="0"/>
                                        </a:rPr>
                                        <m:t>00</m:t>
                                      </m:r>
                                    </m:e>
                                    <m:e>
                                      <m:r>
                                        <a:rPr lang="en-US" altLang="zh-CN" i="1">
                                          <a:latin typeface="Cambria Math" panose="02040503050406030204" pitchFamily="18" charset="0"/>
                                        </a:rPr>
                                        <m:t>1</m:t>
                                      </m:r>
                                      <m:r>
                                        <a:rPr lang="en-US" altLang="zh-CN" b="0" i="1" smtClean="0">
                                          <a:latin typeface="Cambria Math" panose="02040503050406030204" pitchFamily="18" charset="0"/>
                                        </a:rPr>
                                        <m:t>36</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44" name="文本框 43">
                <a:extLst>
                  <a:ext uri="{FF2B5EF4-FFF2-40B4-BE49-F238E27FC236}">
                    <a16:creationId xmlns:a16="http://schemas.microsoft.com/office/drawing/2014/main" id="{AA844DFC-A6A3-E21F-A935-EE20D057F06F}"/>
                  </a:ext>
                </a:extLst>
              </p:cNvPr>
              <p:cNvSpPr txBox="1">
                <a:spLocks noRot="1" noChangeAspect="1" noMove="1" noResize="1" noEditPoints="1" noAdjustHandles="1" noChangeArrowheads="1" noChangeShapeType="1" noTextEdit="1"/>
              </p:cNvSpPr>
              <p:nvPr/>
            </p:nvSpPr>
            <p:spPr>
              <a:xfrm>
                <a:off x="7021" y="5850275"/>
                <a:ext cx="4266084" cy="565283"/>
              </a:xfrm>
              <a:prstGeom prst="rect">
                <a:avLst/>
              </a:prstGeom>
              <a:blipFill>
                <a:blip r:embed="rId12"/>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E5AE7D19-4DB5-6624-047C-DE9E58FEAC0E}"/>
              </a:ext>
            </a:extLst>
          </p:cNvPr>
          <p:cNvCxnSpPr>
            <a:cxnSpLocks/>
          </p:cNvCxnSpPr>
          <p:nvPr/>
        </p:nvCxnSpPr>
        <p:spPr>
          <a:xfrm>
            <a:off x="3918397" y="6131976"/>
            <a:ext cx="8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841EC6A1-6CFA-ED0E-4BEC-B46AAA5D197B}"/>
              </a:ext>
            </a:extLst>
          </p:cNvPr>
          <p:cNvSpPr txBox="1"/>
          <p:nvPr/>
        </p:nvSpPr>
        <p:spPr>
          <a:xfrm>
            <a:off x="3918397" y="5836745"/>
            <a:ext cx="1150566"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内存排布</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F0807-321D-5D7A-96B2-7F6A7B65A3CD}"/>
                  </a:ext>
                </a:extLst>
              </p:cNvPr>
              <p:cNvSpPr txBox="1"/>
              <p:nvPr/>
            </p:nvSpPr>
            <p:spPr>
              <a:xfrm>
                <a:off x="4755252" y="5973594"/>
                <a:ext cx="24919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22 28 29 64…103 136</m:t>
                          </m:r>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47" name="文本框 46">
                <a:extLst>
                  <a:ext uri="{FF2B5EF4-FFF2-40B4-BE49-F238E27FC236}">
                    <a16:creationId xmlns:a16="http://schemas.microsoft.com/office/drawing/2014/main" id="{746F0807-321D-5D7A-96B2-7F6A7B65A3CD}"/>
                  </a:ext>
                </a:extLst>
              </p:cNvPr>
              <p:cNvSpPr txBox="1">
                <a:spLocks noRot="1" noChangeAspect="1" noMove="1" noResize="1" noEditPoints="1" noAdjustHandles="1" noChangeArrowheads="1" noChangeShapeType="1" noTextEdit="1"/>
              </p:cNvSpPr>
              <p:nvPr/>
            </p:nvSpPr>
            <p:spPr>
              <a:xfrm>
                <a:off x="4755252" y="5973594"/>
                <a:ext cx="2491901" cy="276999"/>
              </a:xfrm>
              <a:prstGeom prst="rect">
                <a:avLst/>
              </a:prstGeom>
              <a:blipFill>
                <a:blip r:embed="rId13"/>
                <a:stretch>
                  <a:fillRect b="-6667"/>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C0FBAF94-949F-2112-D8BF-EA9319948555}"/>
              </a:ext>
            </a:extLst>
          </p:cNvPr>
          <p:cNvSpPr txBox="1"/>
          <p:nvPr/>
        </p:nvSpPr>
        <p:spPr>
          <a:xfrm>
            <a:off x="7247153" y="6096704"/>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行主序</a:t>
            </a:r>
          </a:p>
        </p:txBody>
      </p:sp>
      <p:cxnSp>
        <p:nvCxnSpPr>
          <p:cNvPr id="49" name="直接箭头连接符 48">
            <a:extLst>
              <a:ext uri="{FF2B5EF4-FFF2-40B4-BE49-F238E27FC236}">
                <a16:creationId xmlns:a16="http://schemas.microsoft.com/office/drawing/2014/main" id="{411F3FF0-4F21-1FB3-09B5-89ACE924537E}"/>
              </a:ext>
            </a:extLst>
          </p:cNvPr>
          <p:cNvCxnSpPr>
            <a:cxnSpLocks/>
          </p:cNvCxnSpPr>
          <p:nvPr/>
        </p:nvCxnSpPr>
        <p:spPr>
          <a:xfrm>
            <a:off x="7237917" y="6112513"/>
            <a:ext cx="747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C89EFAE-CC59-CBDD-359E-2DEFA592F33F}"/>
                  </a:ext>
                </a:extLst>
              </p:cNvPr>
              <p:cNvSpPr txBox="1"/>
              <p:nvPr/>
            </p:nvSpPr>
            <p:spPr>
              <a:xfrm>
                <a:off x="9541044" y="5864645"/>
                <a:ext cx="2750383" cy="565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22</m:t>
                                </m:r>
                              </m:e>
                              <m:e>
                                <m:r>
                                  <a:rPr lang="en-US" altLang="zh-CN" b="0" i="1" smtClean="0">
                                    <a:latin typeface="Cambria Math" panose="02040503050406030204" pitchFamily="18" charset="0"/>
                                  </a:rPr>
                                  <m:t>28</m:t>
                                </m:r>
                              </m:e>
                              <m:e>
                                <m:m>
                                  <m:mPr>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29</m:t>
                                      </m:r>
                                    </m:e>
                                    <m:e>
                                      <m:r>
                                        <a:rPr lang="en-US" altLang="zh-CN" b="0" i="1" smtClean="0">
                                          <a:latin typeface="Cambria Math" panose="02040503050406030204" pitchFamily="18" charset="0"/>
                                        </a:rPr>
                                        <m:t>64</m:t>
                                      </m:r>
                                    </m:e>
                                  </m:mr>
                                </m:m>
                              </m:e>
                            </m:mr>
                            <m:mr>
                              <m:e>
                                <m:r>
                                  <a:rPr lang="en-US" altLang="zh-CN" b="0" i="1" smtClean="0">
                                    <a:latin typeface="Cambria Math" panose="02040503050406030204" pitchFamily="18" charset="0"/>
                                  </a:rPr>
                                  <m:t>76</m:t>
                                </m:r>
                              </m:e>
                              <m:e>
                                <m:r>
                                  <a:rPr lang="en-US" altLang="zh-CN" b="0" i="1" smtClean="0">
                                    <a:latin typeface="Cambria Math" panose="02040503050406030204" pitchFamily="18" charset="0"/>
                                  </a:rPr>
                                  <m:t>100</m:t>
                                </m:r>
                              </m:e>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r>
                                        <a:rPr lang="en-US" altLang="zh-CN" b="0" i="1" smtClean="0">
                                          <a:latin typeface="Cambria Math" panose="02040503050406030204" pitchFamily="18" charset="0"/>
                                        </a:rPr>
                                        <m:t>03</m:t>
                                      </m:r>
                                    </m:e>
                                    <m:e>
                                      <m:r>
                                        <a:rPr lang="en-US" altLang="zh-CN" i="1">
                                          <a:latin typeface="Cambria Math" panose="02040503050406030204" pitchFamily="18" charset="0"/>
                                        </a:rPr>
                                        <m:t>1</m:t>
                                      </m:r>
                                      <m:r>
                                        <a:rPr lang="en-US" altLang="zh-CN" b="0" i="1" smtClean="0">
                                          <a:latin typeface="Cambria Math" panose="02040503050406030204" pitchFamily="18" charset="0"/>
                                        </a:rPr>
                                        <m:t>36</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51" name="文本框 50">
                <a:extLst>
                  <a:ext uri="{FF2B5EF4-FFF2-40B4-BE49-F238E27FC236}">
                    <a16:creationId xmlns:a16="http://schemas.microsoft.com/office/drawing/2014/main" id="{CC89EFAE-CC59-CBDD-359E-2DEFA592F33F}"/>
                  </a:ext>
                </a:extLst>
              </p:cNvPr>
              <p:cNvSpPr txBox="1">
                <a:spLocks noRot="1" noChangeAspect="1" noMove="1" noResize="1" noEditPoints="1" noAdjustHandles="1" noChangeArrowheads="1" noChangeShapeType="1" noTextEdit="1"/>
              </p:cNvSpPr>
              <p:nvPr/>
            </p:nvSpPr>
            <p:spPr>
              <a:xfrm>
                <a:off x="9541044" y="5864645"/>
                <a:ext cx="2750383" cy="565283"/>
              </a:xfrm>
              <a:prstGeom prst="rect">
                <a:avLst/>
              </a:prstGeom>
              <a:blipFill>
                <a:blip r:embed="rId14"/>
                <a:stretch>
                  <a:fillRect/>
                </a:stretch>
              </a:blipFill>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FEEEFC91-9F5F-EEBE-AE19-7538B29C8F69}"/>
              </a:ext>
            </a:extLst>
          </p:cNvPr>
          <p:cNvSpPr txBox="1"/>
          <p:nvPr/>
        </p:nvSpPr>
        <p:spPr>
          <a:xfrm>
            <a:off x="305265" y="2415580"/>
            <a:ext cx="2209800" cy="400110"/>
          </a:xfrm>
          <a:prstGeom prst="rect">
            <a:avLst/>
          </a:prstGeom>
          <a:noFill/>
        </p:spPr>
        <p:txBody>
          <a:bodyPr wrap="square" rtlCol="0">
            <a:spAutoFit/>
          </a:bodyPr>
          <a:lstStyle/>
          <a:p>
            <a:r>
              <a:rPr lang="en-US" altLang="zh-CN" sz="2000">
                <a:latin typeface="字制区喜脉体" panose="02000603000000000000" pitchFamily="2" charset="-122"/>
                <a:ea typeface="字制区喜脉体" panose="02000603000000000000" pitchFamily="2" charset="-122"/>
              </a:rPr>
              <a:t>m=2,  n=4,  k=3</a:t>
            </a:r>
            <a:endParaRPr lang="zh-CN" altLang="en-US" sz="2000">
              <a:latin typeface="字制区喜脉体" panose="02000603000000000000" pitchFamily="2" charset="-122"/>
              <a:ea typeface="字制区喜脉体" panose="02000603000000000000" pitchFamily="2" charset="-122"/>
            </a:endParaRPr>
          </a:p>
        </p:txBody>
      </p:sp>
      <p:sp>
        <p:nvSpPr>
          <p:cNvPr id="78" name="文本框 77">
            <a:extLst>
              <a:ext uri="{FF2B5EF4-FFF2-40B4-BE49-F238E27FC236}">
                <a16:creationId xmlns:a16="http://schemas.microsoft.com/office/drawing/2014/main" id="{CC13E7EF-5F8B-8F5D-6F12-7CE8390AA264}"/>
              </a:ext>
            </a:extLst>
          </p:cNvPr>
          <p:cNvSpPr txBox="1"/>
          <p:nvPr/>
        </p:nvSpPr>
        <p:spPr>
          <a:xfrm>
            <a:off x="4420111" y="4199142"/>
            <a:ext cx="997301" cy="307777"/>
          </a:xfrm>
          <a:prstGeom prst="rect">
            <a:avLst/>
          </a:prstGeom>
          <a:noFill/>
        </p:spPr>
        <p:txBody>
          <a:bodyPr wrap="square" rtlCol="0">
            <a:spAutoFit/>
          </a:bodyPr>
          <a:lstStyle/>
          <a:p>
            <a:r>
              <a:rPr lang="en-US" altLang="zh-CN" sz="1400">
                <a:latin typeface="字制区喜脉体" panose="02000603000000000000" pitchFamily="2" charset="-122"/>
                <a:ea typeface="字制区喜脉体" panose="02000603000000000000" pitchFamily="2" charset="-122"/>
              </a:rPr>
              <a:t>lda=m=2</a:t>
            </a:r>
            <a:endParaRPr lang="zh-CN" altLang="en-US" sz="1400">
              <a:latin typeface="字制区喜脉体" panose="02000603000000000000" pitchFamily="2" charset="-122"/>
              <a:ea typeface="字制区喜脉体" panose="02000603000000000000" pitchFamily="2" charset="-122"/>
            </a:endParaRPr>
          </a:p>
        </p:txBody>
      </p:sp>
      <p:pic>
        <p:nvPicPr>
          <p:cNvPr id="80" name="图片 79">
            <a:extLst>
              <a:ext uri="{FF2B5EF4-FFF2-40B4-BE49-F238E27FC236}">
                <a16:creationId xmlns:a16="http://schemas.microsoft.com/office/drawing/2014/main" id="{64A6DFE6-AEF3-B742-9F9C-A12AC4907DDB}"/>
              </a:ext>
            </a:extLst>
          </p:cNvPr>
          <p:cNvPicPr>
            <a:picLocks noChangeAspect="1"/>
          </p:cNvPicPr>
          <p:nvPr/>
        </p:nvPicPr>
        <p:blipFill>
          <a:blip r:embed="rId15"/>
          <a:stretch>
            <a:fillRect/>
          </a:stretch>
        </p:blipFill>
        <p:spPr>
          <a:xfrm>
            <a:off x="305265" y="1747988"/>
            <a:ext cx="10183036" cy="469055"/>
          </a:xfrm>
          <a:prstGeom prst="rect">
            <a:avLst/>
          </a:prstGeom>
        </p:spPr>
      </p:pic>
      <p:sp>
        <p:nvSpPr>
          <p:cNvPr id="81" name="文本框 80">
            <a:extLst>
              <a:ext uri="{FF2B5EF4-FFF2-40B4-BE49-F238E27FC236}">
                <a16:creationId xmlns:a16="http://schemas.microsoft.com/office/drawing/2014/main" id="{654B957D-1F21-E392-A6A2-4173634FE70E}"/>
              </a:ext>
            </a:extLst>
          </p:cNvPr>
          <p:cNvSpPr txBox="1"/>
          <p:nvPr/>
        </p:nvSpPr>
        <p:spPr>
          <a:xfrm>
            <a:off x="6086822" y="4986456"/>
            <a:ext cx="997301" cy="307777"/>
          </a:xfrm>
          <a:prstGeom prst="rect">
            <a:avLst/>
          </a:prstGeom>
          <a:noFill/>
        </p:spPr>
        <p:txBody>
          <a:bodyPr wrap="square" rtlCol="0">
            <a:spAutoFit/>
          </a:bodyPr>
          <a:lstStyle/>
          <a:p>
            <a:r>
              <a:rPr lang="en-US" altLang="zh-CN" sz="1400">
                <a:latin typeface="字制区喜脉体" panose="02000603000000000000" pitchFamily="2" charset="-122"/>
                <a:ea typeface="字制区喜脉体" panose="02000603000000000000" pitchFamily="2" charset="-122"/>
              </a:rPr>
              <a:t>ldb=k=3</a:t>
            </a:r>
            <a:endParaRPr lang="zh-CN" altLang="en-US" sz="1400">
              <a:latin typeface="字制区喜脉体" panose="02000603000000000000" pitchFamily="2" charset="-122"/>
              <a:ea typeface="字制区喜脉体" panose="02000603000000000000" pitchFamily="2" charset="-122"/>
            </a:endParaRPr>
          </a:p>
        </p:txBody>
      </p:sp>
      <p:sp>
        <p:nvSpPr>
          <p:cNvPr id="82" name="文本框 81">
            <a:extLst>
              <a:ext uri="{FF2B5EF4-FFF2-40B4-BE49-F238E27FC236}">
                <a16:creationId xmlns:a16="http://schemas.microsoft.com/office/drawing/2014/main" id="{BCDCEAA0-51BB-50EC-2087-0F32997AEC36}"/>
              </a:ext>
            </a:extLst>
          </p:cNvPr>
          <p:cNvSpPr txBox="1"/>
          <p:nvPr/>
        </p:nvSpPr>
        <p:spPr>
          <a:xfrm>
            <a:off x="7123039" y="5816181"/>
            <a:ext cx="997301" cy="307777"/>
          </a:xfrm>
          <a:prstGeom prst="rect">
            <a:avLst/>
          </a:prstGeom>
          <a:noFill/>
        </p:spPr>
        <p:txBody>
          <a:bodyPr wrap="square" rtlCol="0">
            <a:spAutoFit/>
          </a:bodyPr>
          <a:lstStyle/>
          <a:p>
            <a:r>
              <a:rPr lang="en-US" altLang="zh-CN" sz="1400">
                <a:latin typeface="字制区喜脉体" panose="02000603000000000000" pitchFamily="2" charset="-122"/>
                <a:ea typeface="字制区喜脉体" panose="02000603000000000000" pitchFamily="2" charset="-122"/>
              </a:rPr>
              <a:t>ldc=m=2</a:t>
            </a:r>
            <a:endParaRPr lang="zh-CN" altLang="en-US" sz="1400">
              <a:latin typeface="字制区喜脉体" panose="02000603000000000000" pitchFamily="2" charset="-122"/>
              <a:ea typeface="字制区喜脉体" panose="02000603000000000000" pitchFamily="2" charset="-122"/>
            </a:endParaRPr>
          </a:p>
        </p:txBody>
      </p:sp>
      <p:sp>
        <p:nvSpPr>
          <p:cNvPr id="83" name="文本框 82">
            <a:extLst>
              <a:ext uri="{FF2B5EF4-FFF2-40B4-BE49-F238E27FC236}">
                <a16:creationId xmlns:a16="http://schemas.microsoft.com/office/drawing/2014/main" id="{44EC4377-2814-3F52-2AE4-8CE15804B0B8}"/>
              </a:ext>
            </a:extLst>
          </p:cNvPr>
          <p:cNvSpPr txBox="1"/>
          <p:nvPr/>
        </p:nvSpPr>
        <p:spPr>
          <a:xfrm>
            <a:off x="195078" y="220691"/>
            <a:ext cx="6768430"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cublasGemmEx</a:t>
            </a:r>
            <a:r>
              <a:rPr lang="zh-CN" altLang="en-US" sz="4400">
                <a:latin typeface="字制区喜脉体" panose="02000603000000000000" pitchFamily="2" charset="-122"/>
                <a:ea typeface="字制区喜脉体" panose="02000603000000000000" pitchFamily="2" charset="-122"/>
              </a:rPr>
              <a:t>函数解析</a:t>
            </a:r>
          </a:p>
        </p:txBody>
      </p:sp>
      <p:sp>
        <p:nvSpPr>
          <p:cNvPr id="85" name="文本框 84">
            <a:extLst>
              <a:ext uri="{FF2B5EF4-FFF2-40B4-BE49-F238E27FC236}">
                <a16:creationId xmlns:a16="http://schemas.microsoft.com/office/drawing/2014/main" id="{F42CB294-8786-C2E0-E4E9-D934B088A5E4}"/>
              </a:ext>
            </a:extLst>
          </p:cNvPr>
          <p:cNvSpPr txBox="1"/>
          <p:nvPr/>
        </p:nvSpPr>
        <p:spPr>
          <a:xfrm>
            <a:off x="84237" y="1082940"/>
            <a:ext cx="1918718" cy="584775"/>
          </a:xfrm>
          <a:prstGeom prst="rect">
            <a:avLst/>
          </a:prstGeom>
          <a:noFill/>
        </p:spPr>
        <p:txBody>
          <a:bodyPr wrap="square">
            <a:spAutoFit/>
          </a:bodyPr>
          <a:lstStyle/>
          <a:p>
            <a:r>
              <a:rPr lang="zh-CN" altLang="en-US" sz="3200">
                <a:solidFill>
                  <a:srgbClr val="FF0000"/>
                </a:solidFill>
                <a:highlight>
                  <a:srgbClr val="FFFF00"/>
                </a:highlight>
                <a:latin typeface="字制区喜脉体" panose="02000603000000000000" pitchFamily="2" charset="-122"/>
                <a:ea typeface="字制区喜脉体" panose="02000603000000000000" pitchFamily="2" charset="-122"/>
              </a:rPr>
              <a:t>错误写法</a:t>
            </a:r>
            <a:endParaRPr lang="zh-CN" altLang="en-US" sz="3200">
              <a:solidFill>
                <a:srgbClr val="FF0000"/>
              </a:solidFill>
              <a:highlight>
                <a:srgbClr val="FFFF00"/>
              </a:highlight>
            </a:endParaRPr>
          </a:p>
        </p:txBody>
      </p:sp>
      <p:sp>
        <p:nvSpPr>
          <p:cNvPr id="91" name="文本框 90">
            <a:extLst>
              <a:ext uri="{FF2B5EF4-FFF2-40B4-BE49-F238E27FC236}">
                <a16:creationId xmlns:a16="http://schemas.microsoft.com/office/drawing/2014/main" id="{26F1C933-6744-A015-0C96-A683E4A38707}"/>
              </a:ext>
            </a:extLst>
          </p:cNvPr>
          <p:cNvSpPr txBox="1"/>
          <p:nvPr/>
        </p:nvSpPr>
        <p:spPr>
          <a:xfrm>
            <a:off x="2361327" y="889899"/>
            <a:ext cx="4144981" cy="369332"/>
          </a:xfrm>
          <a:prstGeom prst="rect">
            <a:avLst/>
          </a:prstGeom>
          <a:noFill/>
        </p:spPr>
        <p:txBody>
          <a:bodyPr wrap="square">
            <a:spAutoFit/>
          </a:bodyPr>
          <a:lstStyle/>
          <a:p>
            <a:r>
              <a:rPr lang="en-US" altLang="zh-CN" b="0" i="0">
                <a:solidFill>
                  <a:srgbClr val="FF0000"/>
                </a:solidFill>
                <a:effectLst/>
                <a:highlight>
                  <a:srgbClr val="FFFF00"/>
                </a:highlight>
                <a:latin typeface="字制区喜脉体" panose="02000603000000000000" pitchFamily="2" charset="-122"/>
                <a:ea typeface="字制区喜脉体" panose="02000603000000000000" pitchFamily="2" charset="-122"/>
              </a:rPr>
              <a:t>cublas</a:t>
            </a:r>
            <a:r>
              <a:rPr lang="zh-CN" altLang="en-US" b="0" i="0">
                <a:solidFill>
                  <a:srgbClr val="FF0000"/>
                </a:solidFill>
                <a:effectLst/>
                <a:highlight>
                  <a:srgbClr val="FFFF00"/>
                </a:highlight>
                <a:latin typeface="字制区喜脉体" panose="02000603000000000000" pitchFamily="2" charset="-122"/>
                <a:ea typeface="字制区喜脉体" panose="02000603000000000000" pitchFamily="2" charset="-122"/>
              </a:rPr>
              <a:t>是按列优先的原则存储矩阵信息的</a:t>
            </a:r>
            <a:endParaRPr lang="zh-CN" altLang="en-US"/>
          </a:p>
        </p:txBody>
      </p:sp>
      <p:sp>
        <p:nvSpPr>
          <p:cNvPr id="92" name="文本框 91">
            <a:extLst>
              <a:ext uri="{FF2B5EF4-FFF2-40B4-BE49-F238E27FC236}">
                <a16:creationId xmlns:a16="http://schemas.microsoft.com/office/drawing/2014/main" id="{9B4649D4-9CB9-A76D-31E0-BAD7FD1B05B6}"/>
              </a:ext>
            </a:extLst>
          </p:cNvPr>
          <p:cNvSpPr txBox="1"/>
          <p:nvPr/>
        </p:nvSpPr>
        <p:spPr>
          <a:xfrm>
            <a:off x="6313548" y="6474426"/>
            <a:ext cx="550206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16"/>
              </a:rPr>
              <a:t>有关</a:t>
            </a:r>
            <a:r>
              <a:rPr lang="en-US" altLang="zh-CN">
                <a:latin typeface="字制区喜脉体" panose="02000603000000000000" pitchFamily="2" charset="-122"/>
                <a:ea typeface="字制区喜脉体" panose="02000603000000000000" pitchFamily="2" charset="-122"/>
                <a:hlinkClick r:id="rId16"/>
              </a:rPr>
              <a:t>CUBLAS</a:t>
            </a:r>
            <a:r>
              <a:rPr lang="zh-CN" altLang="en-US">
                <a:latin typeface="字制区喜脉体" panose="02000603000000000000" pitchFamily="2" charset="-122"/>
                <a:ea typeface="字制区喜脉体" panose="02000603000000000000" pitchFamily="2" charset="-122"/>
                <a:hlinkClick r:id="rId16"/>
              </a:rPr>
              <a:t>中的矩阵乘法函数 </a:t>
            </a:r>
            <a:r>
              <a:rPr lang="en-US" altLang="zh-CN">
                <a:latin typeface="字制区喜脉体" panose="02000603000000000000" pitchFamily="2" charset="-122"/>
                <a:ea typeface="字制区喜脉体" panose="02000603000000000000" pitchFamily="2" charset="-122"/>
                <a:hlinkClick r:id="rId16"/>
              </a:rPr>
              <a:t>- </a:t>
            </a:r>
            <a:r>
              <a:rPr lang="zh-CN" altLang="en-US">
                <a:latin typeface="字制区喜脉体" panose="02000603000000000000" pitchFamily="2" charset="-122"/>
                <a:ea typeface="字制区喜脉体" panose="02000603000000000000" pitchFamily="2" charset="-122"/>
                <a:hlinkClick r:id="rId16"/>
              </a:rPr>
              <a:t>爨爨爨好 </a:t>
            </a:r>
            <a:r>
              <a:rPr lang="en-US" altLang="zh-CN">
                <a:latin typeface="字制区喜脉体" panose="02000603000000000000" pitchFamily="2" charset="-122"/>
                <a:ea typeface="字制区喜脉体" panose="02000603000000000000" pitchFamily="2" charset="-122"/>
                <a:hlinkClick r:id="rId16"/>
              </a:rPr>
              <a:t>- </a:t>
            </a:r>
            <a:r>
              <a:rPr lang="zh-CN" altLang="en-US">
                <a:latin typeface="字制区喜脉体" panose="02000603000000000000" pitchFamily="2" charset="-122"/>
                <a:ea typeface="字制区喜脉体" panose="02000603000000000000" pitchFamily="2" charset="-122"/>
                <a:hlinkClick r:id="rId16"/>
              </a:rPr>
              <a:t>博客园</a:t>
            </a:r>
            <a:endParaRPr lang="zh-CN" altLang="en-US" b="1">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16F50C3E-4456-DE67-F043-73C571C5B37B}"/>
              </a:ext>
            </a:extLst>
          </p:cNvPr>
          <p:cNvSpPr/>
          <p:nvPr/>
        </p:nvSpPr>
        <p:spPr>
          <a:xfrm>
            <a:off x="305264" y="4166258"/>
            <a:ext cx="4174423" cy="668513"/>
          </a:xfrm>
          <a:prstGeom prst="rect">
            <a:avLst/>
          </a:prstGeom>
          <a:noFill/>
          <a:ln w="381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98D455F-49C9-259C-4150-9C55BB82B6F8}"/>
              </a:ext>
            </a:extLst>
          </p:cNvPr>
          <p:cNvSpPr/>
          <p:nvPr/>
        </p:nvSpPr>
        <p:spPr>
          <a:xfrm>
            <a:off x="349887" y="4813379"/>
            <a:ext cx="5799522" cy="853800"/>
          </a:xfrm>
          <a:prstGeom prst="rect">
            <a:avLst/>
          </a:prstGeom>
          <a:noFill/>
          <a:ln w="3810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96F9942-8D0A-69CC-A391-739AF47C41D4}"/>
              </a:ext>
            </a:extLst>
          </p:cNvPr>
          <p:cNvSpPr/>
          <p:nvPr/>
        </p:nvSpPr>
        <p:spPr>
          <a:xfrm>
            <a:off x="357343" y="5737124"/>
            <a:ext cx="6871337" cy="72696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A305E6-AB87-CD5B-C543-E6537CDDF620}"/>
                  </a:ext>
                </a:extLst>
              </p:cNvPr>
              <p:cNvSpPr txBox="1"/>
              <p:nvPr/>
            </p:nvSpPr>
            <p:spPr>
              <a:xfrm>
                <a:off x="7827852" y="5584095"/>
                <a:ext cx="1662377" cy="10559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2</m:t>
                                </m:r>
                              </m:e>
                              <m:e>
                                <m:r>
                                  <a:rPr lang="en-US" altLang="zh-CN" b="0" i="1" smtClean="0">
                                    <a:latin typeface="Cambria Math" panose="02040503050406030204" pitchFamily="18" charset="0"/>
                                  </a:rPr>
                                  <m:t>28</m:t>
                                </m:r>
                              </m:e>
                            </m:mr>
                            <m:mr>
                              <m:e>
                                <m:r>
                                  <a:rPr lang="en-US" altLang="zh-CN" b="0" i="1" smtClean="0">
                                    <a:latin typeface="Cambria Math" panose="02040503050406030204" pitchFamily="18" charset="0"/>
                                  </a:rPr>
                                  <m:t>29</m:t>
                                </m:r>
                              </m:e>
                              <m:e>
                                <m:r>
                                  <a:rPr lang="en-US" altLang="zh-CN" b="0" i="1" smtClean="0">
                                    <a:latin typeface="Cambria Math" panose="02040503050406030204" pitchFamily="18" charset="0"/>
                                  </a:rPr>
                                  <m:t>64</m:t>
                                </m:r>
                              </m:e>
                            </m:mr>
                            <m:mr>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76</m:t>
                                      </m:r>
                                    </m:e>
                                  </m:mr>
                                  <m:mr>
                                    <m:e>
                                      <m:r>
                                        <a:rPr lang="en-US" altLang="zh-CN" b="0" i="1" smtClean="0">
                                          <a:latin typeface="Cambria Math" panose="02040503050406030204" pitchFamily="18" charset="0"/>
                                        </a:rPr>
                                        <m:t>103</m:t>
                                      </m:r>
                                    </m:e>
                                  </m:mr>
                                </m:m>
                              </m:e>
                              <m:e>
                                <m:m>
                                  <m:mPr>
                                    <m:mcs>
                                      <m:mc>
                                        <m:mcPr>
                                          <m:count m:val="1"/>
                                          <m:mcJc m:val="center"/>
                                        </m:mcPr>
                                      </m:mc>
                                    </m:mcs>
                                    <m:ctrlPr>
                                      <a:rPr lang="en-US" altLang="zh-CN" i="1" smtClean="0">
                                        <a:latin typeface="Cambria Math" panose="02040503050406030204" pitchFamily="18" charset="0"/>
                                      </a:rPr>
                                    </m:ctrlPr>
                                  </m:mPr>
                                  <m:mr>
                                    <m:e>
                                      <m:r>
                                        <a:rPr lang="en-US" altLang="zh-CN" b="0" i="1" smtClean="0">
                                          <a:latin typeface="Cambria Math" panose="02040503050406030204" pitchFamily="18" charset="0"/>
                                        </a:rPr>
                                        <m:t>100</m:t>
                                      </m:r>
                                    </m:e>
                                  </m:mr>
                                  <m:mr>
                                    <m:e>
                                      <m:r>
                                        <a:rPr lang="en-US" altLang="zh-CN" b="0" i="1" smtClean="0">
                                          <a:latin typeface="Cambria Math" panose="02040503050406030204" pitchFamily="18" charset="0"/>
                                        </a:rPr>
                                        <m:t>136</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8" name="文本框 7">
                <a:extLst>
                  <a:ext uri="{FF2B5EF4-FFF2-40B4-BE49-F238E27FC236}">
                    <a16:creationId xmlns:a16="http://schemas.microsoft.com/office/drawing/2014/main" id="{D0A305E6-AB87-CD5B-C543-E6537CDDF620}"/>
                  </a:ext>
                </a:extLst>
              </p:cNvPr>
              <p:cNvSpPr txBox="1">
                <a:spLocks noRot="1" noChangeAspect="1" noMove="1" noResize="1" noEditPoints="1" noAdjustHandles="1" noChangeArrowheads="1" noChangeShapeType="1" noTextEdit="1"/>
              </p:cNvSpPr>
              <p:nvPr/>
            </p:nvSpPr>
            <p:spPr>
              <a:xfrm>
                <a:off x="7827852" y="5584095"/>
                <a:ext cx="1662377" cy="1055995"/>
              </a:xfrm>
              <a:prstGeom prst="rect">
                <a:avLst/>
              </a:prstGeom>
              <a:blipFill>
                <a:blip r:embed="rId17"/>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07BBD07B-7B6D-7033-48E4-BD06F024FD4A}"/>
              </a:ext>
            </a:extLst>
          </p:cNvPr>
          <p:cNvCxnSpPr>
            <a:cxnSpLocks/>
          </p:cNvCxnSpPr>
          <p:nvPr/>
        </p:nvCxnSpPr>
        <p:spPr>
          <a:xfrm>
            <a:off x="9332821" y="6131977"/>
            <a:ext cx="420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8DF34B3-632E-5A45-AF7C-FA41BB51D64D}"/>
              </a:ext>
            </a:extLst>
          </p:cNvPr>
          <p:cNvSpPr txBox="1"/>
          <p:nvPr/>
        </p:nvSpPr>
        <p:spPr>
          <a:xfrm>
            <a:off x="9176919" y="5810301"/>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解析成</a:t>
            </a:r>
          </a:p>
        </p:txBody>
      </p:sp>
    </p:spTree>
    <p:extLst>
      <p:ext uri="{BB962C8B-B14F-4D97-AF65-F5344CB8AC3E}">
        <p14:creationId xmlns:p14="http://schemas.microsoft.com/office/powerpoint/2010/main" val="10135446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95078" y="220691"/>
            <a:ext cx="6768430"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cublasGemmEx</a:t>
            </a:r>
            <a:r>
              <a:rPr lang="zh-CN" altLang="en-US" sz="4400">
                <a:latin typeface="字制区喜脉体" panose="02000603000000000000" pitchFamily="2" charset="-122"/>
                <a:ea typeface="字制区喜脉体" panose="02000603000000000000" pitchFamily="2" charset="-122"/>
              </a:rPr>
              <a:t>函数解析</a:t>
            </a:r>
          </a:p>
        </p:txBody>
      </p:sp>
      <p:pic>
        <p:nvPicPr>
          <p:cNvPr id="11" name="图片 10"/>
          <p:cNvPicPr>
            <a:picLocks noChangeAspect="1"/>
          </p:cNvPicPr>
          <p:nvPr/>
        </p:nvPicPr>
        <p:blipFill>
          <a:blip r:embed="rId2"/>
          <a:stretch>
            <a:fillRect/>
          </a:stretch>
        </p:blipFill>
        <p:spPr>
          <a:xfrm>
            <a:off x="7189145" y="3940405"/>
            <a:ext cx="3975146" cy="2265978"/>
          </a:xfrm>
          <a:prstGeom prst="rect">
            <a:avLst/>
          </a:prstGeom>
        </p:spPr>
      </p:pic>
      <p:pic>
        <p:nvPicPr>
          <p:cNvPr id="13" name="图片 12"/>
          <p:cNvPicPr>
            <a:picLocks noChangeAspect="1"/>
          </p:cNvPicPr>
          <p:nvPr/>
        </p:nvPicPr>
        <p:blipFill>
          <a:blip r:embed="rId3"/>
          <a:stretch>
            <a:fillRect/>
          </a:stretch>
        </p:blipFill>
        <p:spPr>
          <a:xfrm>
            <a:off x="677211" y="1495512"/>
            <a:ext cx="6400000" cy="3466667"/>
          </a:xfrm>
          <a:prstGeom prst="rect">
            <a:avLst/>
          </a:prstGeom>
        </p:spPr>
      </p:pic>
      <p:sp>
        <p:nvSpPr>
          <p:cNvPr id="15" name="文本框 14"/>
          <p:cNvSpPr txBox="1"/>
          <p:nvPr/>
        </p:nvSpPr>
        <p:spPr>
          <a:xfrm>
            <a:off x="244766" y="830402"/>
            <a:ext cx="9450777" cy="369332"/>
          </a:xfrm>
          <a:prstGeom prst="rect">
            <a:avLst/>
          </a:prstGeom>
          <a:noFill/>
        </p:spPr>
        <p:txBody>
          <a:bodyPr wrap="square">
            <a:spAutoFit/>
          </a:bodyPr>
          <a:lstStyle/>
          <a:p>
            <a:r>
              <a:rPr lang="en-US" altLang="zh-CN" b="0" i="0">
                <a:solidFill>
                  <a:srgbClr val="FF0000"/>
                </a:solidFill>
                <a:effectLst/>
                <a:highlight>
                  <a:srgbClr val="FFFF00"/>
                </a:highlight>
                <a:latin typeface="字制区喜脉体" panose="02000603000000000000" pitchFamily="2" charset="-122"/>
                <a:ea typeface="字制区喜脉体" panose="02000603000000000000" pitchFamily="2" charset="-122"/>
              </a:rPr>
              <a:t>cublas</a:t>
            </a:r>
            <a:r>
              <a:rPr lang="zh-CN" altLang="en-US" b="0" i="0">
                <a:solidFill>
                  <a:srgbClr val="FF0000"/>
                </a:solidFill>
                <a:effectLst/>
                <a:highlight>
                  <a:srgbClr val="FFFF00"/>
                </a:highlight>
                <a:latin typeface="字制区喜脉体" panose="02000603000000000000" pitchFamily="2" charset="-122"/>
                <a:ea typeface="字制区喜脉体" panose="02000603000000000000" pitchFamily="2" charset="-122"/>
              </a:rPr>
              <a:t>是按列优先的原则存储矩阵信息的</a:t>
            </a:r>
            <a:endParaRPr lang="zh-CN" altLang="en-US" strike="sngStrike">
              <a:solidFill>
                <a:srgbClr val="FF0000"/>
              </a:solidFill>
              <a:highlight>
                <a:srgbClr val="FFFF00"/>
              </a:highlight>
              <a:latin typeface="字制区喜脉体" panose="02000603000000000000" pitchFamily="2" charset="-122"/>
              <a:ea typeface="字制区喜脉体" panose="02000603000000000000" pitchFamily="2" charset="-122"/>
            </a:endParaRPr>
          </a:p>
        </p:txBody>
      </p:sp>
      <p:sp>
        <p:nvSpPr>
          <p:cNvPr id="16" name="矩形 15"/>
          <p:cNvSpPr/>
          <p:nvPr/>
        </p:nvSpPr>
        <p:spPr>
          <a:xfrm>
            <a:off x="1803446" y="1892325"/>
            <a:ext cx="1256145" cy="4844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059591" y="2007461"/>
            <a:ext cx="1256145" cy="369332"/>
          </a:xfrm>
          <a:prstGeom prst="rect">
            <a:avLst/>
          </a:prstGeom>
          <a:noFill/>
        </p:spPr>
        <p:txBody>
          <a:bodyPr wrap="square">
            <a:spAutoFit/>
          </a:bodyPr>
          <a:lstStyle/>
          <a:p>
            <a:r>
              <a:rPr lang="zh-CN" altLang="en-US" b="0" i="0">
                <a:solidFill>
                  <a:srgbClr val="FF0000"/>
                </a:solidFill>
                <a:effectLst/>
                <a:latin typeface="字制区喜脉体" panose="02000603000000000000" pitchFamily="2" charset="-122"/>
                <a:ea typeface="字制区喜脉体" panose="02000603000000000000" pitchFamily="2" charset="-122"/>
              </a:rPr>
              <a:t>先转置</a:t>
            </a:r>
            <a:endParaRPr lang="zh-CN" altLang="en-US"/>
          </a:p>
        </p:txBody>
      </p:sp>
      <p:sp>
        <p:nvSpPr>
          <p:cNvPr id="19" name="矩形 18"/>
          <p:cNvSpPr/>
          <p:nvPr/>
        </p:nvSpPr>
        <p:spPr>
          <a:xfrm>
            <a:off x="1833297" y="3398523"/>
            <a:ext cx="3035287" cy="259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849730" y="3357455"/>
            <a:ext cx="2457497" cy="369332"/>
          </a:xfrm>
          <a:prstGeom prst="rect">
            <a:avLst/>
          </a:prstGeom>
          <a:noFill/>
        </p:spPr>
        <p:txBody>
          <a:bodyPr wrap="square">
            <a:spAutoFit/>
          </a:bodyPr>
          <a:lstStyle/>
          <a:p>
            <a:r>
              <a:rPr lang="zh-CN" altLang="en-US">
                <a:solidFill>
                  <a:srgbClr val="FF0000"/>
                </a:solidFill>
                <a:latin typeface="字制区喜脉体" panose="02000603000000000000" pitchFamily="2" charset="-122"/>
                <a:ea typeface="字制区喜脉体" panose="02000603000000000000" pitchFamily="2" charset="-122"/>
              </a:rPr>
              <a:t>获得的结果是</a:t>
            </a:r>
            <a:r>
              <a:rPr lang="en-US" altLang="zh-CN">
                <a:solidFill>
                  <a:srgbClr val="FF0000"/>
                </a:solidFill>
                <a:latin typeface="字制区喜脉体" panose="02000603000000000000" pitchFamily="2" charset="-122"/>
                <a:ea typeface="字制区喜脉体" panose="02000603000000000000" pitchFamily="2" charset="-122"/>
              </a:rPr>
              <a:t>C</a:t>
            </a:r>
            <a:r>
              <a:rPr lang="zh-CN" altLang="en-US">
                <a:solidFill>
                  <a:srgbClr val="FF0000"/>
                </a:solidFill>
                <a:latin typeface="字制区喜脉体" panose="02000603000000000000" pitchFamily="2" charset="-122"/>
                <a:ea typeface="字制区喜脉体" panose="02000603000000000000" pitchFamily="2" charset="-122"/>
              </a:rPr>
              <a:t>的转置</a:t>
            </a:r>
            <a:endParaRPr lang="zh-CN" altLang="en-US"/>
          </a:p>
        </p:txBody>
      </p:sp>
      <p:sp>
        <p:nvSpPr>
          <p:cNvPr id="21" name="矩形 20"/>
          <p:cNvSpPr/>
          <p:nvPr/>
        </p:nvSpPr>
        <p:spPr>
          <a:xfrm>
            <a:off x="677211" y="4703102"/>
            <a:ext cx="6400000" cy="25907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849729" y="4962179"/>
            <a:ext cx="2457497" cy="369332"/>
          </a:xfrm>
          <a:prstGeom prst="rect">
            <a:avLst/>
          </a:prstGeom>
          <a:noFill/>
        </p:spPr>
        <p:txBody>
          <a:bodyPr wrap="square">
            <a:spAutoFit/>
          </a:bodyPr>
          <a:lstStyle/>
          <a:p>
            <a:r>
              <a:rPr lang="zh-CN" altLang="en-US">
                <a:solidFill>
                  <a:srgbClr val="FF0000"/>
                </a:solidFill>
                <a:latin typeface="字制区喜脉体" panose="02000603000000000000" pitchFamily="2" charset="-122"/>
                <a:ea typeface="字制区喜脉体" panose="02000603000000000000" pitchFamily="2" charset="-122"/>
              </a:rPr>
              <a:t>再将</a:t>
            </a:r>
            <a:r>
              <a:rPr lang="en-US" altLang="zh-CN">
                <a:solidFill>
                  <a:srgbClr val="FF0000"/>
                </a:solidFill>
                <a:latin typeface="字制区喜脉体" panose="02000603000000000000" pitchFamily="2" charset="-122"/>
                <a:ea typeface="字制区喜脉体" panose="02000603000000000000" pitchFamily="2" charset="-122"/>
              </a:rPr>
              <a:t>C</a:t>
            </a:r>
            <a:r>
              <a:rPr lang="zh-CN" altLang="en-US">
                <a:solidFill>
                  <a:srgbClr val="FF0000"/>
                </a:solidFill>
                <a:latin typeface="字制区喜脉体" panose="02000603000000000000" pitchFamily="2" charset="-122"/>
                <a:ea typeface="字制区喜脉体" panose="02000603000000000000" pitchFamily="2" charset="-122"/>
              </a:rPr>
              <a:t>转置回来</a:t>
            </a:r>
            <a:endParaRPr lang="zh-CN" altLang="en-US"/>
          </a:p>
        </p:txBody>
      </p:sp>
      <p:sp>
        <p:nvSpPr>
          <p:cNvPr id="2" name="文本框 1">
            <a:extLst>
              <a:ext uri="{FF2B5EF4-FFF2-40B4-BE49-F238E27FC236}">
                <a16:creationId xmlns:a16="http://schemas.microsoft.com/office/drawing/2014/main" id="{8CB1E135-DDB2-A3B6-0893-C4459D5F94D8}"/>
              </a:ext>
            </a:extLst>
          </p:cNvPr>
          <p:cNvSpPr txBox="1"/>
          <p:nvPr/>
        </p:nvSpPr>
        <p:spPr>
          <a:xfrm>
            <a:off x="6770748" y="6474426"/>
            <a:ext cx="550206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4"/>
              </a:rPr>
              <a:t>有关</a:t>
            </a:r>
            <a:r>
              <a:rPr lang="en-US" altLang="zh-CN">
                <a:latin typeface="字制区喜脉体" panose="02000603000000000000" pitchFamily="2" charset="-122"/>
                <a:ea typeface="字制区喜脉体" panose="02000603000000000000" pitchFamily="2" charset="-122"/>
                <a:hlinkClick r:id="rId4"/>
              </a:rPr>
              <a:t>CUBLAS</a:t>
            </a:r>
            <a:r>
              <a:rPr lang="zh-CN" altLang="en-US">
                <a:latin typeface="字制区喜脉体" panose="02000603000000000000" pitchFamily="2" charset="-122"/>
                <a:ea typeface="字制区喜脉体" panose="02000603000000000000" pitchFamily="2" charset="-122"/>
                <a:hlinkClick r:id="rId4"/>
              </a:rPr>
              <a:t>中的矩阵乘法函数 </a:t>
            </a:r>
            <a:r>
              <a:rPr lang="en-US" altLang="zh-CN">
                <a:latin typeface="字制区喜脉体" panose="02000603000000000000" pitchFamily="2" charset="-122"/>
                <a:ea typeface="字制区喜脉体" panose="02000603000000000000" pitchFamily="2" charset="-122"/>
                <a:hlinkClick r:id="rId4"/>
              </a:rPr>
              <a:t>- </a:t>
            </a:r>
            <a:r>
              <a:rPr lang="zh-CN" altLang="en-US">
                <a:latin typeface="字制区喜脉体" panose="02000603000000000000" pitchFamily="2" charset="-122"/>
                <a:ea typeface="字制区喜脉体" panose="02000603000000000000" pitchFamily="2" charset="-122"/>
                <a:hlinkClick r:id="rId4"/>
              </a:rPr>
              <a:t>爨爨爨好 </a:t>
            </a:r>
            <a:r>
              <a:rPr lang="en-US" altLang="zh-CN">
                <a:latin typeface="字制区喜脉体" panose="02000603000000000000" pitchFamily="2" charset="-122"/>
                <a:ea typeface="字制区喜脉体" panose="02000603000000000000" pitchFamily="2" charset="-122"/>
                <a:hlinkClick r:id="rId4"/>
              </a:rPr>
              <a:t>- </a:t>
            </a:r>
            <a:r>
              <a:rPr lang="zh-CN" altLang="en-US">
                <a:latin typeface="字制区喜脉体" panose="02000603000000000000" pitchFamily="2" charset="-122"/>
                <a:ea typeface="字制区喜脉体" panose="02000603000000000000" pitchFamily="2" charset="-122"/>
                <a:hlinkClick r:id="rId4"/>
              </a:rPr>
              <a:t>博客园</a:t>
            </a:r>
            <a:endParaRPr lang="zh-CN" altLang="en-US" b="1">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1CC1662-9D3B-C7E0-43E0-4FE7A5599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03" y="1126565"/>
            <a:ext cx="5051702" cy="257651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EF48E84A-8BB9-DE15-2FAF-D8892D584A24}"/>
              </a:ext>
            </a:extLst>
          </p:cNvPr>
          <p:cNvSpPr/>
          <p:nvPr/>
        </p:nvSpPr>
        <p:spPr>
          <a:xfrm>
            <a:off x="625509" y="3320471"/>
            <a:ext cx="1628776" cy="3111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Block0</a:t>
            </a:r>
            <a:endParaRPr lang="zh-CN" altLang="en-US"/>
          </a:p>
        </p:txBody>
      </p:sp>
      <p:pic>
        <p:nvPicPr>
          <p:cNvPr id="15" name="图片 14">
            <a:extLst>
              <a:ext uri="{FF2B5EF4-FFF2-40B4-BE49-F238E27FC236}">
                <a16:creationId xmlns:a16="http://schemas.microsoft.com/office/drawing/2014/main" id="{0DC902E4-31C1-F113-6F2A-A5FA63E57C37}"/>
              </a:ext>
            </a:extLst>
          </p:cNvPr>
          <p:cNvPicPr>
            <a:picLocks noChangeAspect="1"/>
          </p:cNvPicPr>
          <p:nvPr/>
        </p:nvPicPr>
        <p:blipFill>
          <a:blip r:embed="rId3"/>
          <a:stretch>
            <a:fillRect/>
          </a:stretch>
        </p:blipFill>
        <p:spPr>
          <a:xfrm>
            <a:off x="6166659" y="1233985"/>
            <a:ext cx="4304762" cy="342857"/>
          </a:xfrm>
          <a:prstGeom prst="rect">
            <a:avLst/>
          </a:prstGeom>
        </p:spPr>
      </p:pic>
      <p:pic>
        <p:nvPicPr>
          <p:cNvPr id="17" name="图片 16">
            <a:extLst>
              <a:ext uri="{FF2B5EF4-FFF2-40B4-BE49-F238E27FC236}">
                <a16:creationId xmlns:a16="http://schemas.microsoft.com/office/drawing/2014/main" id="{E02CEEC3-383A-EA49-DC54-AE405996A1FC}"/>
              </a:ext>
            </a:extLst>
          </p:cNvPr>
          <p:cNvPicPr>
            <a:picLocks noChangeAspect="1"/>
          </p:cNvPicPr>
          <p:nvPr/>
        </p:nvPicPr>
        <p:blipFill>
          <a:blip r:embed="rId4"/>
          <a:stretch>
            <a:fillRect/>
          </a:stretch>
        </p:blipFill>
        <p:spPr>
          <a:xfrm>
            <a:off x="6245848" y="1992522"/>
            <a:ext cx="3647619" cy="342857"/>
          </a:xfrm>
          <a:prstGeom prst="rect">
            <a:avLst/>
          </a:prstGeom>
        </p:spPr>
      </p:pic>
      <p:pic>
        <p:nvPicPr>
          <p:cNvPr id="19" name="图片 18">
            <a:extLst>
              <a:ext uri="{FF2B5EF4-FFF2-40B4-BE49-F238E27FC236}">
                <a16:creationId xmlns:a16="http://schemas.microsoft.com/office/drawing/2014/main" id="{AE9C3A61-0129-B94C-28D6-18A77A8A2F76}"/>
              </a:ext>
            </a:extLst>
          </p:cNvPr>
          <p:cNvPicPr>
            <a:picLocks noChangeAspect="1"/>
          </p:cNvPicPr>
          <p:nvPr/>
        </p:nvPicPr>
        <p:blipFill>
          <a:blip r:embed="rId5"/>
          <a:stretch>
            <a:fillRect/>
          </a:stretch>
        </p:blipFill>
        <p:spPr>
          <a:xfrm>
            <a:off x="6166659" y="2751059"/>
            <a:ext cx="2714286" cy="295238"/>
          </a:xfrm>
          <a:prstGeom prst="rect">
            <a:avLst/>
          </a:prstGeom>
        </p:spPr>
      </p:pic>
      <p:pic>
        <p:nvPicPr>
          <p:cNvPr id="21" name="图片 20">
            <a:extLst>
              <a:ext uri="{FF2B5EF4-FFF2-40B4-BE49-F238E27FC236}">
                <a16:creationId xmlns:a16="http://schemas.microsoft.com/office/drawing/2014/main" id="{C5DB61B2-BDEC-444E-E582-73EC2B80E57B}"/>
              </a:ext>
            </a:extLst>
          </p:cNvPr>
          <p:cNvPicPr>
            <a:picLocks noChangeAspect="1"/>
          </p:cNvPicPr>
          <p:nvPr/>
        </p:nvPicPr>
        <p:blipFill>
          <a:blip r:embed="rId6"/>
          <a:stretch>
            <a:fillRect/>
          </a:stretch>
        </p:blipFill>
        <p:spPr>
          <a:xfrm>
            <a:off x="6089398" y="3476046"/>
            <a:ext cx="485714" cy="342857"/>
          </a:xfrm>
          <a:prstGeom prst="rect">
            <a:avLst/>
          </a:prstGeom>
        </p:spPr>
      </p:pic>
      <p:sp>
        <p:nvSpPr>
          <p:cNvPr id="22" name="矩形 21">
            <a:extLst>
              <a:ext uri="{FF2B5EF4-FFF2-40B4-BE49-F238E27FC236}">
                <a16:creationId xmlns:a16="http://schemas.microsoft.com/office/drawing/2014/main" id="{39362965-B63E-C7C6-3DF2-3BB3A92805EB}"/>
              </a:ext>
            </a:extLst>
          </p:cNvPr>
          <p:cNvSpPr/>
          <p:nvPr/>
        </p:nvSpPr>
        <p:spPr>
          <a:xfrm>
            <a:off x="709251" y="4066058"/>
            <a:ext cx="5878693" cy="428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B5FE13C-0733-6ABA-6813-C7863037B1D9}"/>
              </a:ext>
            </a:extLst>
          </p:cNvPr>
          <p:cNvSpPr/>
          <p:nvPr/>
        </p:nvSpPr>
        <p:spPr>
          <a:xfrm>
            <a:off x="709251" y="4121621"/>
            <a:ext cx="1628776" cy="3111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Block0</a:t>
            </a:r>
            <a:endParaRPr lang="zh-CN" altLang="en-US"/>
          </a:p>
        </p:txBody>
      </p:sp>
      <p:sp>
        <p:nvSpPr>
          <p:cNvPr id="24" name="文本框 23">
            <a:extLst>
              <a:ext uri="{FF2B5EF4-FFF2-40B4-BE49-F238E27FC236}">
                <a16:creationId xmlns:a16="http://schemas.microsoft.com/office/drawing/2014/main" id="{942D79E7-10FA-6137-BC60-38412E0BF4EE}"/>
              </a:ext>
            </a:extLst>
          </p:cNvPr>
          <p:cNvSpPr txBox="1"/>
          <p:nvPr/>
        </p:nvSpPr>
        <p:spPr>
          <a:xfrm>
            <a:off x="594874" y="4824178"/>
            <a:ext cx="9876547" cy="16987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a:solidFill>
                  <a:srgbClr val="FF0000"/>
                </a:solidFill>
                <a:latin typeface="字制区喜脉体" panose="02000603000000000000" pitchFamily="2" charset="-122"/>
                <a:ea typeface="字制区喜脉体" panose="02000603000000000000" pitchFamily="2" charset="-122"/>
              </a:rPr>
              <a:t>设计算法的时候是按照</a:t>
            </a:r>
            <a:r>
              <a:rPr lang="en-US" altLang="zh-CN" sz="2400">
                <a:solidFill>
                  <a:srgbClr val="FF0000"/>
                </a:solidFill>
                <a:highlight>
                  <a:srgbClr val="FFFF00"/>
                </a:highlight>
                <a:latin typeface="字制区喜脉体" panose="02000603000000000000" pitchFamily="2" charset="-122"/>
                <a:ea typeface="字制区喜脉体" panose="02000603000000000000" pitchFamily="2" charset="-122"/>
              </a:rPr>
              <a:t>Block</a:t>
            </a:r>
            <a:r>
              <a:rPr lang="zh-CN" altLang="en-US" sz="2400">
                <a:solidFill>
                  <a:srgbClr val="FF0000"/>
                </a:solidFill>
                <a:latin typeface="字制区喜脉体" panose="02000603000000000000" pitchFamily="2" charset="-122"/>
                <a:ea typeface="字制区喜脉体" panose="02000603000000000000" pitchFamily="2" charset="-122"/>
              </a:rPr>
              <a:t>设计的，但是写程序的时候是按照</a:t>
            </a:r>
            <a:r>
              <a:rPr lang="en-US" altLang="zh-CN" sz="2400">
                <a:solidFill>
                  <a:srgbClr val="FF0000"/>
                </a:solidFill>
                <a:highlight>
                  <a:srgbClr val="FFFF00"/>
                </a:highlight>
                <a:latin typeface="字制区喜脉体" panose="02000603000000000000" pitchFamily="2" charset="-122"/>
                <a:ea typeface="字制区喜脉体" panose="02000603000000000000" pitchFamily="2" charset="-122"/>
              </a:rPr>
              <a:t>thread</a:t>
            </a:r>
            <a:r>
              <a:rPr lang="zh-CN" altLang="en-US" sz="2400">
                <a:solidFill>
                  <a:srgbClr val="FF0000"/>
                </a:solidFill>
                <a:latin typeface="字制区喜脉体" panose="02000603000000000000" pitchFamily="2" charset="-122"/>
                <a:ea typeface="字制区喜脉体" panose="02000603000000000000" pitchFamily="2" charset="-122"/>
              </a:rPr>
              <a:t>写的</a:t>
            </a:r>
            <a:endParaRPr lang="en-US" altLang="zh-CN" sz="2400">
              <a:solidFill>
                <a:srgbClr val="FF0000"/>
              </a:solidFill>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r>
              <a:rPr lang="zh-CN" altLang="en-US" sz="2400">
                <a:solidFill>
                  <a:srgbClr val="FF0000"/>
                </a:solidFill>
                <a:latin typeface="字制区喜脉体" panose="02000603000000000000" pitchFamily="2" charset="-122"/>
                <a:ea typeface="字制区喜脉体" panose="02000603000000000000" pitchFamily="2" charset="-122"/>
              </a:rPr>
              <a:t>索引很容易乱套的，所以最好为每一个</a:t>
            </a:r>
            <a:r>
              <a:rPr lang="en-US" altLang="zh-CN" sz="2400">
                <a:solidFill>
                  <a:srgbClr val="FF0000"/>
                </a:solidFill>
                <a:highlight>
                  <a:srgbClr val="FFFF00"/>
                </a:highlight>
                <a:latin typeface="字制区喜脉体" panose="02000603000000000000" pitchFamily="2" charset="-122"/>
                <a:ea typeface="字制区喜脉体" panose="02000603000000000000" pitchFamily="2" charset="-122"/>
              </a:rPr>
              <a:t>Block</a:t>
            </a:r>
            <a:r>
              <a:rPr lang="zh-CN" altLang="en-US" sz="2400">
                <a:solidFill>
                  <a:srgbClr val="FF0000"/>
                </a:solidFill>
                <a:latin typeface="字制区喜脉体" panose="02000603000000000000" pitchFamily="2" charset="-122"/>
                <a:ea typeface="字制区喜脉体" panose="02000603000000000000" pitchFamily="2" charset="-122"/>
              </a:rPr>
              <a:t>设计一个更进一步的索引</a:t>
            </a:r>
            <a:endParaRPr lang="en-US" altLang="zh-CN" sz="2400">
              <a:solidFill>
                <a:srgbClr val="FF0000"/>
              </a:solidFill>
              <a:latin typeface="字制区喜脉体" panose="02000603000000000000" pitchFamily="2" charset="-122"/>
              <a:ea typeface="字制区喜脉体" panose="02000603000000000000" pitchFamily="2" charset="-122"/>
            </a:endParaRPr>
          </a:p>
          <a:p>
            <a:pPr marL="285750" indent="-285750">
              <a:lnSpc>
                <a:spcPct val="150000"/>
              </a:lnSpc>
              <a:buFont typeface="Arial" panose="020B0604020202020204" pitchFamily="34" charset="0"/>
              <a:buChar char="•"/>
            </a:pPr>
            <a:r>
              <a:rPr lang="zh-CN" altLang="en-US" sz="2400">
                <a:solidFill>
                  <a:srgbClr val="FF0000"/>
                </a:solidFill>
                <a:latin typeface="字制区喜脉体" panose="02000603000000000000" pitchFamily="2" charset="-122"/>
                <a:ea typeface="字制区喜脉体" panose="02000603000000000000" pitchFamily="2" charset="-122"/>
              </a:rPr>
              <a:t>绘制一个清晰的</a:t>
            </a:r>
            <a:r>
              <a:rPr lang="en-US" altLang="zh-CN" sz="2400">
                <a:solidFill>
                  <a:srgbClr val="FF0000"/>
                </a:solidFill>
                <a:highlight>
                  <a:srgbClr val="FFFF00"/>
                </a:highlight>
                <a:latin typeface="字制区喜脉体" panose="02000603000000000000" pitchFamily="2" charset="-122"/>
                <a:ea typeface="字制区喜脉体" panose="02000603000000000000" pitchFamily="2" charset="-122"/>
              </a:rPr>
              <a:t>Block</a:t>
            </a:r>
            <a:r>
              <a:rPr lang="zh-CN" altLang="en-US" sz="2400">
                <a:solidFill>
                  <a:srgbClr val="FF0000"/>
                </a:solidFill>
                <a:latin typeface="字制区喜脉体" panose="02000603000000000000" pitchFamily="2" charset="-122"/>
                <a:ea typeface="字制区喜脉体" panose="02000603000000000000" pitchFamily="2" charset="-122"/>
              </a:rPr>
              <a:t>算法图是很有必要的</a:t>
            </a:r>
            <a:endParaRPr lang="en-US" altLang="zh-CN" sz="2400">
              <a:solidFill>
                <a:srgbClr val="FF0000"/>
              </a:solidFill>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29F21C39-BA9D-189A-1A21-9D1F229247EF}"/>
              </a:ext>
            </a:extLst>
          </p:cNvPr>
          <p:cNvSpPr/>
          <p:nvPr/>
        </p:nvSpPr>
        <p:spPr>
          <a:xfrm>
            <a:off x="2338027" y="4121621"/>
            <a:ext cx="1628776" cy="31115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Block1</a:t>
            </a:r>
            <a:endParaRPr lang="zh-CN" altLang="en-US"/>
          </a:p>
        </p:txBody>
      </p:sp>
      <p:cxnSp>
        <p:nvCxnSpPr>
          <p:cNvPr id="4" name="直接连接符 3">
            <a:extLst>
              <a:ext uri="{FF2B5EF4-FFF2-40B4-BE49-F238E27FC236}">
                <a16:creationId xmlns:a16="http://schemas.microsoft.com/office/drawing/2014/main" id="{3B1C5258-BAB6-BED3-57A8-20EF073B7FC7}"/>
              </a:ext>
            </a:extLst>
          </p:cNvPr>
          <p:cNvCxnSpPr/>
          <p:nvPr/>
        </p:nvCxnSpPr>
        <p:spPr>
          <a:xfrm>
            <a:off x="6400185" y="1680196"/>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5" name="直接连接符 4">
            <a:extLst>
              <a:ext uri="{FF2B5EF4-FFF2-40B4-BE49-F238E27FC236}">
                <a16:creationId xmlns:a16="http://schemas.microsoft.com/office/drawing/2014/main" id="{DD57E3C7-304B-5636-F546-5AE314DFC39F}"/>
              </a:ext>
            </a:extLst>
          </p:cNvPr>
          <p:cNvCxnSpPr>
            <a:cxnSpLocks/>
          </p:cNvCxnSpPr>
          <p:nvPr/>
        </p:nvCxnSpPr>
        <p:spPr>
          <a:xfrm flipH="1">
            <a:off x="6462098" y="1680196"/>
            <a:ext cx="459798" cy="240146"/>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7" name="直接连接符 6">
            <a:extLst>
              <a:ext uri="{FF2B5EF4-FFF2-40B4-BE49-F238E27FC236}">
                <a16:creationId xmlns:a16="http://schemas.microsoft.com/office/drawing/2014/main" id="{7E6C5B65-888E-A087-641D-786BBCA9A2F2}"/>
              </a:ext>
            </a:extLst>
          </p:cNvPr>
          <p:cNvCxnSpPr/>
          <p:nvPr/>
        </p:nvCxnSpPr>
        <p:spPr>
          <a:xfrm>
            <a:off x="7479685" y="1680196"/>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8" name="直接连接符 7">
            <a:extLst>
              <a:ext uri="{FF2B5EF4-FFF2-40B4-BE49-F238E27FC236}">
                <a16:creationId xmlns:a16="http://schemas.microsoft.com/office/drawing/2014/main" id="{CC8B11C8-3DE6-CBE7-2FEF-B9D5874C5C5E}"/>
              </a:ext>
            </a:extLst>
          </p:cNvPr>
          <p:cNvCxnSpPr>
            <a:cxnSpLocks/>
          </p:cNvCxnSpPr>
          <p:nvPr/>
        </p:nvCxnSpPr>
        <p:spPr>
          <a:xfrm flipH="1">
            <a:off x="7541598" y="1680196"/>
            <a:ext cx="459798" cy="240146"/>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9" name="直接连接符 8">
            <a:extLst>
              <a:ext uri="{FF2B5EF4-FFF2-40B4-BE49-F238E27FC236}">
                <a16:creationId xmlns:a16="http://schemas.microsoft.com/office/drawing/2014/main" id="{E3014869-095E-C2C6-0BA7-7A645FE06D0F}"/>
              </a:ext>
            </a:extLst>
          </p:cNvPr>
          <p:cNvCxnSpPr/>
          <p:nvPr/>
        </p:nvCxnSpPr>
        <p:spPr>
          <a:xfrm>
            <a:off x="8589133" y="1673375"/>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10" name="直接连接符 9">
            <a:extLst>
              <a:ext uri="{FF2B5EF4-FFF2-40B4-BE49-F238E27FC236}">
                <a16:creationId xmlns:a16="http://schemas.microsoft.com/office/drawing/2014/main" id="{A32AEB94-4779-7D60-8940-E93F27D732A1}"/>
              </a:ext>
            </a:extLst>
          </p:cNvPr>
          <p:cNvCxnSpPr>
            <a:cxnSpLocks/>
          </p:cNvCxnSpPr>
          <p:nvPr/>
        </p:nvCxnSpPr>
        <p:spPr>
          <a:xfrm flipH="1">
            <a:off x="8651046" y="1673375"/>
            <a:ext cx="459798" cy="240146"/>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1" name="直接连接符 10">
            <a:extLst>
              <a:ext uri="{FF2B5EF4-FFF2-40B4-BE49-F238E27FC236}">
                <a16:creationId xmlns:a16="http://schemas.microsoft.com/office/drawing/2014/main" id="{9D2FFB6D-D8C4-881E-A16E-F6AC2B415C45}"/>
              </a:ext>
            </a:extLst>
          </p:cNvPr>
          <p:cNvCxnSpPr/>
          <p:nvPr/>
        </p:nvCxnSpPr>
        <p:spPr>
          <a:xfrm>
            <a:off x="9734660" y="1666618"/>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14" name="直接连接符 13">
            <a:extLst>
              <a:ext uri="{FF2B5EF4-FFF2-40B4-BE49-F238E27FC236}">
                <a16:creationId xmlns:a16="http://schemas.microsoft.com/office/drawing/2014/main" id="{09311947-DA4A-796A-A473-67C18362AAE8}"/>
              </a:ext>
            </a:extLst>
          </p:cNvPr>
          <p:cNvCxnSpPr>
            <a:cxnSpLocks/>
          </p:cNvCxnSpPr>
          <p:nvPr/>
        </p:nvCxnSpPr>
        <p:spPr>
          <a:xfrm flipH="1">
            <a:off x="9796573" y="1666618"/>
            <a:ext cx="459798" cy="240146"/>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6" name="直接连接符 15">
            <a:extLst>
              <a:ext uri="{FF2B5EF4-FFF2-40B4-BE49-F238E27FC236}">
                <a16:creationId xmlns:a16="http://schemas.microsoft.com/office/drawing/2014/main" id="{3677A48A-1ABC-FAFC-EE24-DDD1B06AF548}"/>
              </a:ext>
            </a:extLst>
          </p:cNvPr>
          <p:cNvCxnSpPr>
            <a:cxnSpLocks/>
          </p:cNvCxnSpPr>
          <p:nvPr/>
        </p:nvCxnSpPr>
        <p:spPr>
          <a:xfrm>
            <a:off x="6354362" y="2456448"/>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18" name="直接连接符 17">
            <a:extLst>
              <a:ext uri="{FF2B5EF4-FFF2-40B4-BE49-F238E27FC236}">
                <a16:creationId xmlns:a16="http://schemas.microsoft.com/office/drawing/2014/main" id="{E5117D52-6E1B-304C-6ECE-A1893EA073DE}"/>
              </a:ext>
            </a:extLst>
          </p:cNvPr>
          <p:cNvCxnSpPr>
            <a:cxnSpLocks/>
          </p:cNvCxnSpPr>
          <p:nvPr/>
        </p:nvCxnSpPr>
        <p:spPr>
          <a:xfrm flipH="1">
            <a:off x="6416275" y="2380053"/>
            <a:ext cx="1063410" cy="316541"/>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6" name="直接连接符 25">
            <a:extLst>
              <a:ext uri="{FF2B5EF4-FFF2-40B4-BE49-F238E27FC236}">
                <a16:creationId xmlns:a16="http://schemas.microsoft.com/office/drawing/2014/main" id="{67A65A00-BDFF-5EC6-D2D4-90D4D13E44C3}"/>
              </a:ext>
            </a:extLst>
          </p:cNvPr>
          <p:cNvCxnSpPr>
            <a:cxnSpLocks/>
          </p:cNvCxnSpPr>
          <p:nvPr/>
        </p:nvCxnSpPr>
        <p:spPr>
          <a:xfrm>
            <a:off x="8609337" y="2434392"/>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27" name="直接连接符 26">
            <a:extLst>
              <a:ext uri="{FF2B5EF4-FFF2-40B4-BE49-F238E27FC236}">
                <a16:creationId xmlns:a16="http://schemas.microsoft.com/office/drawing/2014/main" id="{8F8EC025-6817-0B54-68FD-C74D42B17478}"/>
              </a:ext>
            </a:extLst>
          </p:cNvPr>
          <p:cNvCxnSpPr>
            <a:cxnSpLocks/>
          </p:cNvCxnSpPr>
          <p:nvPr/>
        </p:nvCxnSpPr>
        <p:spPr>
          <a:xfrm flipH="1">
            <a:off x="8671250" y="2357997"/>
            <a:ext cx="1063410" cy="316541"/>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8" name="直接连接符 27">
            <a:extLst>
              <a:ext uri="{FF2B5EF4-FFF2-40B4-BE49-F238E27FC236}">
                <a16:creationId xmlns:a16="http://schemas.microsoft.com/office/drawing/2014/main" id="{84084E79-BD60-A87C-70D8-51933A9E2100}"/>
              </a:ext>
            </a:extLst>
          </p:cNvPr>
          <p:cNvCxnSpPr>
            <a:cxnSpLocks/>
          </p:cNvCxnSpPr>
          <p:nvPr/>
        </p:nvCxnSpPr>
        <p:spPr>
          <a:xfrm>
            <a:off x="6328278" y="3165603"/>
            <a:ext cx="0" cy="240146"/>
          </a:xfrm>
          <a:prstGeom prst="line">
            <a:avLst/>
          </a:prstGeom>
          <a:ln w="22225"/>
        </p:spPr>
        <p:style>
          <a:lnRef idx="1">
            <a:schemeClr val="accent4"/>
          </a:lnRef>
          <a:fillRef idx="0">
            <a:schemeClr val="accent4"/>
          </a:fillRef>
          <a:effectRef idx="0">
            <a:schemeClr val="accent4"/>
          </a:effectRef>
          <a:fontRef idx="minor">
            <a:schemeClr val="tx1"/>
          </a:fontRef>
        </p:style>
      </p:cxnSp>
      <p:cxnSp>
        <p:nvCxnSpPr>
          <p:cNvPr id="29" name="直接连接符 28">
            <a:extLst>
              <a:ext uri="{FF2B5EF4-FFF2-40B4-BE49-F238E27FC236}">
                <a16:creationId xmlns:a16="http://schemas.microsoft.com/office/drawing/2014/main" id="{E3B80CD4-8967-16D7-9548-B13726EADFAA}"/>
              </a:ext>
            </a:extLst>
          </p:cNvPr>
          <p:cNvCxnSpPr>
            <a:cxnSpLocks/>
          </p:cNvCxnSpPr>
          <p:nvPr/>
        </p:nvCxnSpPr>
        <p:spPr>
          <a:xfrm flipH="1">
            <a:off x="6390191" y="3102901"/>
            <a:ext cx="2198942" cy="302848"/>
          </a:xfrm>
          <a:prstGeom prst="line">
            <a:avLst/>
          </a:prstGeom>
          <a:ln w="22225">
            <a:solidFill>
              <a:schemeClr val="tx1"/>
            </a:solidFill>
          </a:ln>
        </p:spPr>
        <p:style>
          <a:lnRef idx="1">
            <a:schemeClr val="accent4"/>
          </a:lnRef>
          <a:fillRef idx="0">
            <a:schemeClr val="accent4"/>
          </a:fillRef>
          <a:effectRef idx="0">
            <a:schemeClr val="accent4"/>
          </a:effectRef>
          <a:fontRef idx="minor">
            <a:schemeClr val="tx1"/>
          </a:fontRef>
        </p:style>
      </p:cxnSp>
      <p:sp>
        <p:nvSpPr>
          <p:cNvPr id="3" name="标题 1">
            <a:extLst>
              <a:ext uri="{FF2B5EF4-FFF2-40B4-BE49-F238E27FC236}">
                <a16:creationId xmlns:a16="http://schemas.microsoft.com/office/drawing/2014/main" id="{B97A3945-95A4-7BA0-99EB-F831E4589776}"/>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Reduce_v0_global_memory</a:t>
            </a:r>
            <a:endParaRPr lang="zh-CN" altLang="en-US"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0496803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6DCD-E3C8-1CCC-4083-B1FC42407B5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747013E-2FCB-01C8-3420-1220078CC8F1}"/>
                  </a:ext>
                </a:extLst>
              </p:cNvPr>
              <p:cNvSpPr txBox="1"/>
              <p:nvPr/>
            </p:nvSpPr>
            <p:spPr>
              <a:xfrm>
                <a:off x="436787" y="2128486"/>
                <a:ext cx="1584728" cy="461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17" name="文本框 16">
                <a:extLst>
                  <a:ext uri="{FF2B5EF4-FFF2-40B4-BE49-F238E27FC236}">
                    <a16:creationId xmlns:a16="http://schemas.microsoft.com/office/drawing/2014/main" id="{8747013E-2FCB-01C8-3420-1220078CC8F1}"/>
                  </a:ext>
                </a:extLst>
              </p:cNvPr>
              <p:cNvSpPr txBox="1">
                <a:spLocks noRot="1" noChangeAspect="1" noMove="1" noResize="1" noEditPoints="1" noAdjustHandles="1" noChangeArrowheads="1" noChangeShapeType="1" noTextEdit="1"/>
              </p:cNvSpPr>
              <p:nvPr/>
            </p:nvSpPr>
            <p:spPr>
              <a:xfrm>
                <a:off x="436787" y="2128486"/>
                <a:ext cx="1584728" cy="46198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11D0B51-9AA0-279A-B6BE-3AE2A9EA41A7}"/>
                  </a:ext>
                </a:extLst>
              </p:cNvPr>
              <p:cNvSpPr txBox="1"/>
              <p:nvPr/>
            </p:nvSpPr>
            <p:spPr>
              <a:xfrm>
                <a:off x="2379887" y="1988127"/>
                <a:ext cx="2393925" cy="742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mr>
                            <m:mr>
                              <m:e>
                                <m:r>
                                  <a:rPr lang="en-US" altLang="zh-CN" b="0" i="1" smtClean="0">
                                    <a:latin typeface="Cambria Math" panose="02040503050406030204" pitchFamily="18" charset="0"/>
                                  </a:rPr>
                                  <m:t>9</m:t>
                                </m:r>
                              </m:e>
                              <m:e>
                                <m:r>
                                  <a:rPr lang="en-US" altLang="zh-CN" b="0" i="1" smtClean="0">
                                    <a:latin typeface="Cambria Math" panose="02040503050406030204" pitchFamily="18" charset="0"/>
                                  </a:rPr>
                                  <m:t>10</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12</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18" name="文本框 17">
                <a:extLst>
                  <a:ext uri="{FF2B5EF4-FFF2-40B4-BE49-F238E27FC236}">
                    <a16:creationId xmlns:a16="http://schemas.microsoft.com/office/drawing/2014/main" id="{E11D0B51-9AA0-279A-B6BE-3AE2A9EA41A7}"/>
                  </a:ext>
                </a:extLst>
              </p:cNvPr>
              <p:cNvSpPr txBox="1">
                <a:spLocks noRot="1" noChangeAspect="1" noMove="1" noResize="1" noEditPoints="1" noAdjustHandles="1" noChangeArrowheads="1" noChangeShapeType="1" noTextEdit="1"/>
              </p:cNvSpPr>
              <p:nvPr/>
            </p:nvSpPr>
            <p:spPr>
              <a:xfrm>
                <a:off x="2379887" y="1988127"/>
                <a:ext cx="2393925" cy="7427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0841D30-1E89-715A-1789-3C96EDD0D610}"/>
                  </a:ext>
                </a:extLst>
              </p:cNvPr>
              <p:cNvSpPr txBox="1"/>
              <p:nvPr/>
            </p:nvSpPr>
            <p:spPr>
              <a:xfrm>
                <a:off x="5132184" y="2128486"/>
                <a:ext cx="3318857" cy="472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𝐴𝐵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8</m:t>
                                </m:r>
                              </m:e>
                              <m:e>
                                <m:r>
                                  <a:rPr lang="en-US" altLang="zh-CN" b="0" i="1" smtClean="0">
                                    <a:latin typeface="Cambria Math" panose="02040503050406030204" pitchFamily="18" charset="0"/>
                                  </a:rPr>
                                  <m:t>44</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5</m:t>
                                      </m:r>
                                      <m:r>
                                        <a:rPr lang="en-US" altLang="zh-CN" b="0" i="1" smtClean="0">
                                          <a:latin typeface="Cambria Math" panose="02040503050406030204" pitchFamily="18" charset="0"/>
                                        </a:rPr>
                                        <m:t>0</m:t>
                                      </m:r>
                                    </m:e>
                                    <m:e>
                                      <m:r>
                                        <a:rPr lang="en-US" altLang="zh-CN" b="0" i="1" smtClean="0">
                                          <a:latin typeface="Cambria Math" panose="02040503050406030204" pitchFamily="18" charset="0"/>
                                        </a:rPr>
                                        <m:t>56</m:t>
                                      </m:r>
                                    </m:e>
                                  </m:mr>
                                </m:m>
                              </m:e>
                            </m:mr>
                            <m:mr>
                              <m:e>
                                <m:r>
                                  <a:rPr lang="en-US" altLang="zh-CN" b="0" i="1" smtClean="0">
                                    <a:latin typeface="Cambria Math" panose="02040503050406030204" pitchFamily="18" charset="0"/>
                                  </a:rPr>
                                  <m:t>83</m:t>
                                </m:r>
                              </m:e>
                              <m:e>
                                <m:r>
                                  <a:rPr lang="en-US" altLang="zh-CN" b="0" i="1" smtClean="0">
                                    <a:latin typeface="Cambria Math" panose="02040503050406030204" pitchFamily="18" charset="0"/>
                                  </a:rPr>
                                  <m:t>98</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13</m:t>
                                      </m:r>
                                    </m:e>
                                    <m:e>
                                      <m:r>
                                        <a:rPr lang="en-US" altLang="zh-CN" b="0" i="1" smtClean="0">
                                          <a:latin typeface="Cambria Math" panose="02040503050406030204" pitchFamily="18" charset="0"/>
                                        </a:rPr>
                                        <m:t>128</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19" name="文本框 18">
                <a:extLst>
                  <a:ext uri="{FF2B5EF4-FFF2-40B4-BE49-F238E27FC236}">
                    <a16:creationId xmlns:a16="http://schemas.microsoft.com/office/drawing/2014/main" id="{70841D30-1E89-715A-1789-3C96EDD0D610}"/>
                  </a:ext>
                </a:extLst>
              </p:cNvPr>
              <p:cNvSpPr txBox="1">
                <a:spLocks noRot="1" noChangeAspect="1" noMove="1" noResize="1" noEditPoints="1" noAdjustHandles="1" noChangeArrowheads="1" noChangeShapeType="1" noTextEdit="1"/>
              </p:cNvSpPr>
              <p:nvPr/>
            </p:nvSpPr>
            <p:spPr>
              <a:xfrm>
                <a:off x="5132184" y="2128486"/>
                <a:ext cx="3318857" cy="47295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6EFBB995-0962-19BE-3FCD-88252495851A}"/>
                  </a:ext>
                </a:extLst>
              </p:cNvPr>
              <p:cNvSpPr txBox="1"/>
              <p:nvPr/>
            </p:nvSpPr>
            <p:spPr>
              <a:xfrm>
                <a:off x="106123" y="4875763"/>
                <a:ext cx="4266084" cy="565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2</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38</m:t>
                                </m:r>
                              </m:e>
                              <m:e>
                                <m:r>
                                  <a:rPr lang="en-US" altLang="zh-CN" b="0" i="1" smtClean="0">
                                    <a:latin typeface="Cambria Math" panose="02040503050406030204" pitchFamily="18" charset="0"/>
                                  </a:rPr>
                                  <m:t>44</m:t>
                                </m:r>
                              </m:e>
                              <m:e>
                                <m:m>
                                  <m:mPr>
                                    <m:mcs>
                                      <m:mc>
                                        <m:mcPr>
                                          <m:count m:val="2"/>
                                          <m:mcJc m:val="center"/>
                                        </m:mcPr>
                                      </m:mc>
                                    </m:mcs>
                                    <m:ctrlPr>
                                      <a:rPr lang="en-US" altLang="zh-CN" i="1">
                                        <a:latin typeface="Cambria Math" panose="02040503050406030204" pitchFamily="18" charset="0"/>
                                      </a:rPr>
                                    </m:ctrlPr>
                                  </m:mPr>
                                  <m:mr>
                                    <m:e>
                                      <m:r>
                                        <a:rPr lang="en-US" altLang="zh-CN" b="0" i="1" smtClean="0">
                                          <a:latin typeface="Cambria Math" panose="02040503050406030204" pitchFamily="18" charset="0"/>
                                        </a:rPr>
                                        <m:t>50</m:t>
                                      </m:r>
                                    </m:e>
                                    <m:e>
                                      <m:r>
                                        <a:rPr lang="en-US" altLang="zh-CN" b="0" i="1" smtClean="0">
                                          <a:latin typeface="Cambria Math" panose="02040503050406030204" pitchFamily="18" charset="0"/>
                                        </a:rPr>
                                        <m:t>56</m:t>
                                      </m:r>
                                    </m:e>
                                  </m:mr>
                                </m:m>
                              </m:e>
                            </m:mr>
                            <m:mr>
                              <m:e>
                                <m:r>
                                  <a:rPr lang="en-US" altLang="zh-CN" b="0" i="1" smtClean="0">
                                    <a:latin typeface="Cambria Math" panose="02040503050406030204" pitchFamily="18" charset="0"/>
                                  </a:rPr>
                                  <m:t>83</m:t>
                                </m:r>
                              </m:e>
                              <m:e>
                                <m:r>
                                  <a:rPr lang="en-US" altLang="zh-CN" b="0" i="1" smtClean="0">
                                    <a:latin typeface="Cambria Math" panose="02040503050406030204" pitchFamily="18" charset="0"/>
                                  </a:rPr>
                                  <m:t>98</m:t>
                                </m:r>
                              </m:e>
                              <m:e>
                                <m:m>
                                  <m:mPr>
                                    <m:mcs>
                                      <m:mc>
                                        <m:mcPr>
                                          <m:count m:val="2"/>
                                          <m:mcJc m:val="center"/>
                                        </m:mcPr>
                                      </m:mc>
                                    </m:mcs>
                                    <m:ctrlPr>
                                      <a:rPr lang="en-US" altLang="zh-CN" i="1">
                                        <a:latin typeface="Cambria Math" panose="02040503050406030204" pitchFamily="18" charset="0"/>
                                      </a:rPr>
                                    </m:ctrlPr>
                                  </m:mPr>
                                  <m:mr>
                                    <m:e>
                                      <m:r>
                                        <a:rPr lang="en-US" altLang="zh-CN" i="1" smtClean="0">
                                          <a:latin typeface="Cambria Math" panose="02040503050406030204" pitchFamily="18" charset="0"/>
                                        </a:rPr>
                                        <m:t>1</m:t>
                                      </m:r>
                                      <m:r>
                                        <a:rPr lang="en-US" altLang="zh-CN" b="0" i="1" smtClean="0">
                                          <a:latin typeface="Cambria Math" panose="02040503050406030204" pitchFamily="18" charset="0"/>
                                        </a:rPr>
                                        <m:t>13</m:t>
                                      </m:r>
                                    </m:e>
                                    <m:e>
                                      <m:r>
                                        <a:rPr lang="en-US" altLang="zh-CN" i="1" smtClean="0">
                                          <a:latin typeface="Cambria Math" panose="02040503050406030204" pitchFamily="18" charset="0"/>
                                        </a:rPr>
                                        <m:t>1</m:t>
                                      </m:r>
                                      <m:r>
                                        <a:rPr lang="en-US" altLang="zh-CN" b="0" i="1" smtClean="0">
                                          <a:latin typeface="Cambria Math" panose="02040503050406030204" pitchFamily="18" charset="0"/>
                                        </a:rPr>
                                        <m:t>28</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44" name="文本框 43">
                <a:extLst>
                  <a:ext uri="{FF2B5EF4-FFF2-40B4-BE49-F238E27FC236}">
                    <a16:creationId xmlns:a16="http://schemas.microsoft.com/office/drawing/2014/main" id="{6EFBB995-0962-19BE-3FCD-88252495851A}"/>
                  </a:ext>
                </a:extLst>
              </p:cNvPr>
              <p:cNvSpPr txBox="1">
                <a:spLocks noRot="1" noChangeAspect="1" noMove="1" noResize="1" noEditPoints="1" noAdjustHandles="1" noChangeArrowheads="1" noChangeShapeType="1" noTextEdit="1"/>
              </p:cNvSpPr>
              <p:nvPr/>
            </p:nvSpPr>
            <p:spPr>
              <a:xfrm>
                <a:off x="106123" y="4875763"/>
                <a:ext cx="4266084" cy="565283"/>
              </a:xfrm>
              <a:prstGeom prst="rect">
                <a:avLst/>
              </a:prstGeom>
              <a:blipFill>
                <a:blip r:embed="rId5"/>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86D2CB5A-DEE8-7A5A-EC19-3F3951C92847}"/>
              </a:ext>
            </a:extLst>
          </p:cNvPr>
          <p:cNvCxnSpPr>
            <a:cxnSpLocks/>
          </p:cNvCxnSpPr>
          <p:nvPr/>
        </p:nvCxnSpPr>
        <p:spPr>
          <a:xfrm>
            <a:off x="4017499" y="5157464"/>
            <a:ext cx="8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A3A69794-3CCE-4601-6B98-BBB39FC4B462}"/>
              </a:ext>
            </a:extLst>
          </p:cNvPr>
          <p:cNvSpPr txBox="1"/>
          <p:nvPr/>
        </p:nvSpPr>
        <p:spPr>
          <a:xfrm>
            <a:off x="4017499" y="4862233"/>
            <a:ext cx="1150566"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内存排布</a:t>
            </a: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3F98E224-18B7-D298-11D5-61BD9B89E5F7}"/>
                  </a:ext>
                </a:extLst>
              </p:cNvPr>
              <p:cNvSpPr txBox="1"/>
              <p:nvPr/>
            </p:nvSpPr>
            <p:spPr>
              <a:xfrm>
                <a:off x="4854354" y="4999082"/>
                <a:ext cx="23588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38</m:t>
                          </m:r>
                          <m:r>
                            <a:rPr lang="en-US" altLang="zh-CN" b="0" i="1" smtClean="0">
                              <a:latin typeface="Cambria Math" panose="02040503050406030204" pitchFamily="18" charset="0"/>
                            </a:rPr>
                            <m:t> </m:t>
                          </m:r>
                          <m:r>
                            <a:rPr lang="en-US" altLang="zh-CN" b="0" i="1" smtClean="0">
                              <a:latin typeface="Cambria Math" panose="02040503050406030204" pitchFamily="18" charset="0"/>
                            </a:rPr>
                            <m:t>83</m:t>
                          </m:r>
                          <m:r>
                            <a:rPr lang="en-US" altLang="zh-CN" b="0" i="1" smtClean="0">
                              <a:latin typeface="Cambria Math" panose="02040503050406030204" pitchFamily="18" charset="0"/>
                            </a:rPr>
                            <m:t> </m:t>
                          </m:r>
                          <m:r>
                            <a:rPr lang="en-US" altLang="zh-CN" b="0" i="1" smtClean="0">
                              <a:latin typeface="Cambria Math" panose="02040503050406030204" pitchFamily="18" charset="0"/>
                            </a:rPr>
                            <m:t>44</m:t>
                          </m:r>
                          <m:r>
                            <a:rPr lang="en-US" altLang="zh-CN" b="0" i="1" smtClean="0">
                              <a:latin typeface="Cambria Math" panose="02040503050406030204" pitchFamily="18" charset="0"/>
                            </a:rPr>
                            <m:t> </m:t>
                          </m:r>
                          <m:r>
                            <a:rPr lang="en-US" altLang="zh-CN" b="0" i="1" smtClean="0">
                              <a:latin typeface="Cambria Math" panose="02040503050406030204" pitchFamily="18" charset="0"/>
                            </a:rPr>
                            <m:t>98</m:t>
                          </m:r>
                          <m:r>
                            <a:rPr lang="en-US" altLang="zh-CN" b="0" i="1" smtClean="0">
                              <a:latin typeface="Cambria Math" panose="02040503050406030204" pitchFamily="18" charset="0"/>
                            </a:rPr>
                            <m:t>…</m:t>
                          </m:r>
                          <m:r>
                            <a:rPr lang="en-US" altLang="zh-CN" b="0" i="1" smtClean="0">
                              <a:latin typeface="Cambria Math" panose="02040503050406030204" pitchFamily="18" charset="0"/>
                            </a:rPr>
                            <m:t>56</m:t>
                          </m:r>
                          <m:r>
                            <a:rPr lang="en-US" altLang="zh-CN" b="0" i="1" smtClean="0">
                              <a:latin typeface="Cambria Math" panose="02040503050406030204" pitchFamily="18" charset="0"/>
                            </a:rPr>
                            <m:t> </m:t>
                          </m:r>
                          <m:r>
                            <a:rPr lang="en-US" altLang="zh-CN" b="0" i="1" smtClean="0">
                              <a:latin typeface="Cambria Math" panose="02040503050406030204" pitchFamily="18" charset="0"/>
                            </a:rPr>
                            <m:t>128</m:t>
                          </m:r>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47" name="文本框 46">
                <a:extLst>
                  <a:ext uri="{FF2B5EF4-FFF2-40B4-BE49-F238E27FC236}">
                    <a16:creationId xmlns:a16="http://schemas.microsoft.com/office/drawing/2014/main" id="{3F98E224-18B7-D298-11D5-61BD9B89E5F7}"/>
                  </a:ext>
                </a:extLst>
              </p:cNvPr>
              <p:cNvSpPr txBox="1">
                <a:spLocks noRot="1" noChangeAspect="1" noMove="1" noResize="1" noEditPoints="1" noAdjustHandles="1" noChangeArrowheads="1" noChangeShapeType="1" noTextEdit="1"/>
              </p:cNvSpPr>
              <p:nvPr/>
            </p:nvSpPr>
            <p:spPr>
              <a:xfrm>
                <a:off x="4854354" y="4999082"/>
                <a:ext cx="2358851" cy="276999"/>
              </a:xfrm>
              <a:prstGeom prst="rect">
                <a:avLst/>
              </a:prstGeom>
              <a:blipFill>
                <a:blip r:embed="rId6"/>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D99D93B-0AFA-6E9B-7481-1C078317C1CC}"/>
                  </a:ext>
                </a:extLst>
              </p:cNvPr>
              <p:cNvSpPr txBox="1"/>
              <p:nvPr/>
            </p:nvSpPr>
            <p:spPr>
              <a:xfrm>
                <a:off x="7459028" y="4658068"/>
                <a:ext cx="2750383" cy="11269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3</m:t>
                                </m:r>
                                <m:r>
                                  <a:rPr lang="en-US" altLang="zh-CN" b="0" i="1" smtClean="0">
                                    <a:latin typeface="Cambria Math" panose="02040503050406030204" pitchFamily="18" charset="0"/>
                                  </a:rPr>
                                  <m:t>8</m:t>
                                </m:r>
                              </m:e>
                              <m:e>
                                <m:r>
                                  <a:rPr lang="en-US" altLang="zh-CN" b="0" i="1" smtClean="0">
                                    <a:latin typeface="Cambria Math" panose="02040503050406030204" pitchFamily="18" charset="0"/>
                                  </a:rPr>
                                  <m:t>83</m:t>
                                </m:r>
                              </m:e>
                            </m:mr>
                            <m:mr>
                              <m:e>
                                <m:r>
                                  <a:rPr lang="en-US" altLang="zh-CN" b="0" i="1" smtClean="0">
                                    <a:latin typeface="Cambria Math" panose="02040503050406030204" pitchFamily="18" charset="0"/>
                                  </a:rPr>
                                  <m:t>44</m:t>
                                </m:r>
                              </m:e>
                              <m:e>
                                <m:r>
                                  <a:rPr lang="en-US" altLang="zh-CN" b="0" i="1" smtClean="0">
                                    <a:latin typeface="Cambria Math" panose="02040503050406030204" pitchFamily="18" charset="0"/>
                                  </a:rPr>
                                  <m:t>98</m:t>
                                </m:r>
                              </m:e>
                            </m:mr>
                            <m:m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5</m:t>
                                      </m:r>
                                      <m:r>
                                        <a:rPr lang="en-US" altLang="zh-CN" b="0" i="1" smtClean="0">
                                          <a:latin typeface="Cambria Math" panose="02040503050406030204" pitchFamily="18" charset="0"/>
                                        </a:rPr>
                                        <m:t>0</m:t>
                                      </m:r>
                                    </m:e>
                                  </m:mr>
                                  <m:mr>
                                    <m:e>
                                      <m:r>
                                        <a:rPr lang="en-US" altLang="zh-CN" b="0" i="1" smtClean="0">
                                          <a:latin typeface="Cambria Math" panose="02040503050406030204" pitchFamily="18" charset="0"/>
                                        </a:rPr>
                                        <m:t>56</m:t>
                                      </m:r>
                                    </m:e>
                                  </m:mr>
                                </m:m>
                              </m:e>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13</m:t>
                                      </m:r>
                                    </m:e>
                                  </m:mr>
                                  <m:mr>
                                    <m:e>
                                      <m:r>
                                        <a:rPr lang="en-US" altLang="zh-CN" b="0" i="1" smtClean="0">
                                          <a:latin typeface="Cambria Math" panose="02040503050406030204" pitchFamily="18" charset="0"/>
                                        </a:rPr>
                                        <m:t>128</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51" name="文本框 50">
                <a:extLst>
                  <a:ext uri="{FF2B5EF4-FFF2-40B4-BE49-F238E27FC236}">
                    <a16:creationId xmlns:a16="http://schemas.microsoft.com/office/drawing/2014/main" id="{5D99D93B-0AFA-6E9B-7481-1C078317C1CC}"/>
                  </a:ext>
                </a:extLst>
              </p:cNvPr>
              <p:cNvSpPr txBox="1">
                <a:spLocks noRot="1" noChangeAspect="1" noMove="1" noResize="1" noEditPoints="1" noAdjustHandles="1" noChangeArrowheads="1" noChangeShapeType="1" noTextEdit="1"/>
              </p:cNvSpPr>
              <p:nvPr/>
            </p:nvSpPr>
            <p:spPr>
              <a:xfrm>
                <a:off x="7459028" y="4658068"/>
                <a:ext cx="2750383" cy="1126975"/>
              </a:xfrm>
              <a:prstGeom prst="rect">
                <a:avLst/>
              </a:prstGeom>
              <a:blipFill>
                <a:blip r:embed="rId7"/>
                <a:stretch>
                  <a:fillRect/>
                </a:stretch>
              </a:blipFill>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7BE4F512-BCB1-3CCF-AEAA-85022FE2E62A}"/>
              </a:ext>
            </a:extLst>
          </p:cNvPr>
          <p:cNvSpPr txBox="1"/>
          <p:nvPr/>
        </p:nvSpPr>
        <p:spPr>
          <a:xfrm>
            <a:off x="436787" y="1361026"/>
            <a:ext cx="2209800" cy="400110"/>
          </a:xfrm>
          <a:prstGeom prst="rect">
            <a:avLst/>
          </a:prstGeom>
          <a:noFill/>
        </p:spPr>
        <p:txBody>
          <a:bodyPr wrap="square" rtlCol="0">
            <a:spAutoFit/>
          </a:bodyPr>
          <a:lstStyle/>
          <a:p>
            <a:r>
              <a:rPr lang="en-US" altLang="zh-CN" sz="2000">
                <a:latin typeface="字制区喜脉体" panose="02000603000000000000" pitchFamily="2" charset="-122"/>
                <a:ea typeface="字制区喜脉体" panose="02000603000000000000" pitchFamily="2" charset="-122"/>
              </a:rPr>
              <a:t>m=2,  n=4,  k=3</a:t>
            </a:r>
            <a:endParaRPr lang="zh-CN" altLang="en-US" sz="2000">
              <a:latin typeface="字制区喜脉体" panose="02000603000000000000" pitchFamily="2" charset="-122"/>
              <a:ea typeface="字制区喜脉体" panose="02000603000000000000"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845BA65-9702-6D6E-4462-3CB24DB94F45}"/>
                  </a:ext>
                </a:extLst>
              </p:cNvPr>
              <p:cNvSpPr txBox="1"/>
              <p:nvPr/>
            </p:nvSpPr>
            <p:spPr>
              <a:xfrm>
                <a:off x="436787" y="3010803"/>
                <a:ext cx="1983876" cy="461986"/>
              </a:xfrm>
              <a:prstGeom prst="rect">
                <a:avLst/>
              </a:prstGeom>
              <a:noFill/>
            </p:spPr>
            <p:txBody>
              <a:bodyPr wrap="none" lIns="0" tIns="0" rIns="0" bIns="0" rtlCol="0">
                <a:spAutoFit/>
              </a:bodyPr>
              <a:lstStyle/>
              <a:p>
                <a:r>
                  <a:rPr lang="zh-CN" altLang="en-US">
                    <a:latin typeface="字制区喜脉体" panose="02000603000000000000" pitchFamily="2" charset="-122"/>
                    <a:ea typeface="字制区喜脉体" panose="02000603000000000000" pitchFamily="2" charset="-122"/>
                  </a:rPr>
                  <a:t>输入</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
                      </m:e>
                    </m:d>
                  </m:oMath>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4" name="文本框 3">
                <a:extLst>
                  <a:ext uri="{FF2B5EF4-FFF2-40B4-BE49-F238E27FC236}">
                    <a16:creationId xmlns:a16="http://schemas.microsoft.com/office/drawing/2014/main" id="{0845BA65-9702-6D6E-4462-3CB24DB94F45}"/>
                  </a:ext>
                </a:extLst>
              </p:cNvPr>
              <p:cNvSpPr txBox="1">
                <a:spLocks noRot="1" noChangeAspect="1" noMove="1" noResize="1" noEditPoints="1" noAdjustHandles="1" noChangeArrowheads="1" noChangeShapeType="1" noTextEdit="1"/>
              </p:cNvSpPr>
              <p:nvPr/>
            </p:nvSpPr>
            <p:spPr>
              <a:xfrm>
                <a:off x="436787" y="3010803"/>
                <a:ext cx="1983876" cy="461986"/>
              </a:xfrm>
              <a:prstGeom prst="rect">
                <a:avLst/>
              </a:prstGeom>
              <a:blipFill>
                <a:blip r:embed="rId8"/>
                <a:stretch>
                  <a:fillRect l="-7385" b="-10526"/>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9A411E6F-C653-4D8C-5E82-5FE4679DC727}"/>
              </a:ext>
            </a:extLst>
          </p:cNvPr>
          <p:cNvCxnSpPr>
            <a:cxnSpLocks/>
            <a:stCxn id="4" idx="3"/>
          </p:cNvCxnSpPr>
          <p:nvPr/>
        </p:nvCxnSpPr>
        <p:spPr>
          <a:xfrm>
            <a:off x="2420663" y="3241796"/>
            <a:ext cx="8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2E1B4B8-51ED-F203-FAF0-9C65B61FDB38}"/>
              </a:ext>
            </a:extLst>
          </p:cNvPr>
          <p:cNvSpPr txBox="1"/>
          <p:nvPr/>
        </p:nvSpPr>
        <p:spPr>
          <a:xfrm>
            <a:off x="4512240" y="2948258"/>
            <a:ext cx="997301" cy="307777"/>
          </a:xfrm>
          <a:prstGeom prst="rect">
            <a:avLst/>
          </a:prstGeom>
          <a:noFill/>
        </p:spPr>
        <p:txBody>
          <a:bodyPr wrap="square" rtlCol="0">
            <a:spAutoFit/>
          </a:bodyPr>
          <a:lstStyle/>
          <a:p>
            <a:r>
              <a:rPr lang="en-US" altLang="zh-CN" sz="1400">
                <a:latin typeface="字制区喜脉体" panose="02000603000000000000" pitchFamily="2" charset="-122"/>
                <a:ea typeface="字制区喜脉体" panose="02000603000000000000" pitchFamily="2" charset="-122"/>
              </a:rPr>
              <a:t>lda=k=3</a:t>
            </a:r>
            <a:endParaRPr lang="zh-CN" altLang="en-US" sz="1400">
              <a:latin typeface="字制区喜脉体" panose="02000603000000000000" pitchFamily="2" charset="-122"/>
              <a:ea typeface="字制区喜脉体" panose="02000603000000000000" pitchFamily="2"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BF01A9F-3A0C-A437-4D1A-EF9C5B88782D}"/>
                  </a:ext>
                </a:extLst>
              </p:cNvPr>
              <p:cNvSpPr txBox="1"/>
              <p:nvPr/>
            </p:nvSpPr>
            <p:spPr>
              <a:xfrm>
                <a:off x="3275665" y="3076291"/>
                <a:ext cx="12672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2</m:t>
                          </m:r>
                          <m:r>
                            <a:rPr lang="en-US" altLang="zh-CN" b="0" i="1" smtClean="0">
                              <a:latin typeface="Cambria Math" panose="02040503050406030204" pitchFamily="18" charset="0"/>
                            </a:rPr>
                            <m:t> </m:t>
                          </m:r>
                          <m:r>
                            <a:rPr lang="en-US" altLang="zh-CN" b="0" i="1" smtClean="0">
                              <a:latin typeface="Cambria Math" panose="02040503050406030204" pitchFamily="18" charset="0"/>
                            </a:rPr>
                            <m:t>3</m:t>
                          </m:r>
                          <m:r>
                            <a:rPr lang="en-US" altLang="zh-CN" b="0" i="1" smtClean="0">
                              <a:latin typeface="Cambria Math" panose="02040503050406030204" pitchFamily="18" charset="0"/>
                            </a:rPr>
                            <m:t> </m:t>
                          </m:r>
                          <m:r>
                            <a:rPr lang="en-US" altLang="zh-CN" b="0" i="1" smtClean="0">
                              <a:latin typeface="Cambria Math" panose="02040503050406030204" pitchFamily="18" charset="0"/>
                            </a:rPr>
                            <m:t>4</m:t>
                          </m:r>
                          <m:r>
                            <a:rPr lang="en-US" altLang="zh-CN" b="0" i="1" smtClean="0">
                              <a:latin typeface="Cambria Math" panose="02040503050406030204" pitchFamily="18" charset="0"/>
                            </a:rPr>
                            <m:t> </m:t>
                          </m:r>
                          <m:r>
                            <a:rPr lang="en-US" altLang="zh-CN" b="0" i="1" smtClean="0">
                              <a:latin typeface="Cambria Math" panose="02040503050406030204" pitchFamily="18" charset="0"/>
                            </a:rPr>
                            <m:t>5</m:t>
                          </m:r>
                          <m:r>
                            <a:rPr lang="en-US" altLang="zh-CN" b="0" i="1" smtClean="0">
                              <a:latin typeface="Cambria Math" panose="02040503050406030204" pitchFamily="18" charset="0"/>
                            </a:rPr>
                            <m:t> </m:t>
                          </m:r>
                          <m:r>
                            <a:rPr lang="en-US" altLang="zh-CN" b="0" i="1" smtClean="0">
                              <a:latin typeface="Cambria Math" panose="02040503050406030204" pitchFamily="18" charset="0"/>
                            </a:rPr>
                            <m:t>6</m:t>
                          </m:r>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7" name="文本框 6">
                <a:extLst>
                  <a:ext uri="{FF2B5EF4-FFF2-40B4-BE49-F238E27FC236}">
                    <a16:creationId xmlns:a16="http://schemas.microsoft.com/office/drawing/2014/main" id="{EBF01A9F-3A0C-A437-4D1A-EF9C5B88782D}"/>
                  </a:ext>
                </a:extLst>
              </p:cNvPr>
              <p:cNvSpPr txBox="1">
                <a:spLocks noRot="1" noChangeAspect="1" noMove="1" noResize="1" noEditPoints="1" noAdjustHandles="1" noChangeArrowheads="1" noChangeShapeType="1" noTextEdit="1"/>
              </p:cNvSpPr>
              <p:nvPr/>
            </p:nvSpPr>
            <p:spPr>
              <a:xfrm>
                <a:off x="3275665" y="3076291"/>
                <a:ext cx="1267205" cy="276999"/>
              </a:xfrm>
              <a:prstGeom prst="rect">
                <a:avLst/>
              </a:prstGeom>
              <a:blipFill>
                <a:blip r:embed="rId9"/>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D619DCA-4F84-C68E-0591-C033B470B55A}"/>
                  </a:ext>
                </a:extLst>
              </p:cNvPr>
              <p:cNvSpPr txBox="1"/>
              <p:nvPr/>
            </p:nvSpPr>
            <p:spPr>
              <a:xfrm>
                <a:off x="5489450" y="2848902"/>
                <a:ext cx="1375633" cy="7325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b="0" i="1" smtClean="0">
                                    <a:latin typeface="Cambria Math" panose="02040503050406030204" pitchFamily="18" charset="0"/>
                                  </a:rPr>
                                  <m:t>4</m:t>
                                </m:r>
                              </m:e>
                            </m:mr>
                            <m:mr>
                              <m:e>
                                <m:r>
                                  <a:rPr lang="en-US" altLang="zh-CN" b="0" i="1" smtClean="0">
                                    <a:latin typeface="Cambria Math" panose="02040503050406030204" pitchFamily="18" charset="0"/>
                                  </a:rPr>
                                  <m:t>2</m:t>
                                </m:r>
                              </m:e>
                              <m:e>
                                <m:r>
                                  <a:rPr lang="en-US" altLang="zh-CN" b="0" i="1" smtClean="0">
                                    <a:latin typeface="Cambria Math" panose="02040503050406030204" pitchFamily="18" charset="0"/>
                                  </a:rPr>
                                  <m:t>5</m:t>
                                </m:r>
                              </m:e>
                            </m:mr>
                            <m:mr>
                              <m:e>
                                <m:r>
                                  <a:rPr lang="en-US" altLang="zh-CN" b="0" i="1" smtClean="0">
                                    <a:latin typeface="Cambria Math" panose="02040503050406030204" pitchFamily="18" charset="0"/>
                                  </a:rPr>
                                  <m:t>3</m:t>
                                </m:r>
                              </m:e>
                              <m:e>
                                <m:r>
                                  <a:rPr lang="en-US" altLang="zh-CN" i="1">
                                    <a:latin typeface="Cambria Math" panose="02040503050406030204" pitchFamily="18" charset="0"/>
                                  </a:rPr>
                                  <m:t>6</m:t>
                                </m:r>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9" name="文本框 8">
                <a:extLst>
                  <a:ext uri="{FF2B5EF4-FFF2-40B4-BE49-F238E27FC236}">
                    <a16:creationId xmlns:a16="http://schemas.microsoft.com/office/drawing/2014/main" id="{9D619DCA-4F84-C68E-0591-C033B470B55A}"/>
                  </a:ext>
                </a:extLst>
              </p:cNvPr>
              <p:cNvSpPr txBox="1">
                <a:spLocks noRot="1" noChangeAspect="1" noMove="1" noResize="1" noEditPoints="1" noAdjustHandles="1" noChangeArrowheads="1" noChangeShapeType="1" noTextEdit="1"/>
              </p:cNvSpPr>
              <p:nvPr/>
            </p:nvSpPr>
            <p:spPr>
              <a:xfrm>
                <a:off x="5489450" y="2848902"/>
                <a:ext cx="1375633" cy="732573"/>
              </a:xfrm>
              <a:prstGeom prst="rect">
                <a:avLst/>
              </a:prstGeom>
              <a:blipFill>
                <a:blip r:embed="rId10"/>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7D302BA7-E71A-924A-4DBE-1D68866A0A0E}"/>
              </a:ext>
            </a:extLst>
          </p:cNvPr>
          <p:cNvSpPr txBox="1"/>
          <p:nvPr/>
        </p:nvSpPr>
        <p:spPr>
          <a:xfrm>
            <a:off x="2420663" y="2946565"/>
            <a:ext cx="1150566"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内存排布</a:t>
            </a:r>
          </a:p>
        </p:txBody>
      </p:sp>
      <p:cxnSp>
        <p:nvCxnSpPr>
          <p:cNvPr id="31" name="直接箭头连接符 30">
            <a:extLst>
              <a:ext uri="{FF2B5EF4-FFF2-40B4-BE49-F238E27FC236}">
                <a16:creationId xmlns:a16="http://schemas.microsoft.com/office/drawing/2014/main" id="{A74D702D-4907-97F1-7FE9-777CF7B5E15C}"/>
              </a:ext>
            </a:extLst>
          </p:cNvPr>
          <p:cNvCxnSpPr>
            <a:cxnSpLocks/>
          </p:cNvCxnSpPr>
          <p:nvPr/>
        </p:nvCxnSpPr>
        <p:spPr>
          <a:xfrm>
            <a:off x="6865083" y="3217270"/>
            <a:ext cx="593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23C9175-33CF-CD5F-92C1-D05314EBBB07}"/>
              </a:ext>
            </a:extLst>
          </p:cNvPr>
          <p:cNvSpPr txBox="1"/>
          <p:nvPr/>
        </p:nvSpPr>
        <p:spPr>
          <a:xfrm>
            <a:off x="6876774" y="2922402"/>
            <a:ext cx="609332"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转置</a:t>
            </a: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5D0E8AB8-7BDB-8EE8-DF69-A8ED02B98E5E}"/>
                  </a:ext>
                </a:extLst>
              </p:cNvPr>
              <p:cNvSpPr txBox="1"/>
              <p:nvPr/>
            </p:nvSpPr>
            <p:spPr>
              <a:xfrm>
                <a:off x="7336996" y="2942392"/>
                <a:ext cx="1895413" cy="5543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r>
                                  <a:rPr lang="en-US" altLang="zh-CN" b="0" i="1" smtClean="0">
                                    <a:latin typeface="Cambria Math" panose="02040503050406030204" pitchFamily="18" charset="0"/>
                                  </a:rPr>
                                  <m:t>3</m:t>
                                </m:r>
                              </m:e>
                            </m:mr>
                            <m:mr>
                              <m:e>
                                <m:r>
                                  <a:rPr lang="en-US" altLang="zh-CN" b="0" i="1" smtClean="0">
                                    <a:latin typeface="Cambria Math" panose="02040503050406030204" pitchFamily="18" charset="0"/>
                                  </a:rPr>
                                  <m:t>4</m:t>
                                </m:r>
                              </m:e>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mr>
                          </m:m>
                        </m:e>
                      </m:d>
                    </m:oMath>
                  </m:oMathPara>
                </a14:m>
                <a:endParaRPr lang="zh-CN" altLang="en-US"/>
              </a:p>
            </p:txBody>
          </p:sp>
        </mc:Choice>
        <mc:Fallback xmlns="">
          <p:sp>
            <p:nvSpPr>
              <p:cNvPr id="41" name="文本框 40">
                <a:extLst>
                  <a:ext uri="{FF2B5EF4-FFF2-40B4-BE49-F238E27FC236}">
                    <a16:creationId xmlns:a16="http://schemas.microsoft.com/office/drawing/2014/main" id="{5D0E8AB8-7BDB-8EE8-DF69-A8ED02B98E5E}"/>
                  </a:ext>
                </a:extLst>
              </p:cNvPr>
              <p:cNvSpPr txBox="1">
                <a:spLocks noRot="1" noChangeAspect="1" noMove="1" noResize="1" noEditPoints="1" noAdjustHandles="1" noChangeArrowheads="1" noChangeShapeType="1" noTextEdit="1"/>
              </p:cNvSpPr>
              <p:nvPr/>
            </p:nvSpPr>
            <p:spPr>
              <a:xfrm>
                <a:off x="7336996" y="2942392"/>
                <a:ext cx="1895413" cy="554319"/>
              </a:xfrm>
              <a:prstGeom prst="rect">
                <a:avLst/>
              </a:prstGeom>
              <a:blipFill>
                <a:blip r:embed="rId11"/>
                <a:stretch>
                  <a:fillRect/>
                </a:stretch>
              </a:blipFill>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59D8535A-138A-D875-4EBA-7E6DDD4381D9}"/>
              </a:ext>
            </a:extLst>
          </p:cNvPr>
          <p:cNvCxnSpPr>
            <a:cxnSpLocks/>
          </p:cNvCxnSpPr>
          <p:nvPr/>
        </p:nvCxnSpPr>
        <p:spPr>
          <a:xfrm>
            <a:off x="4512240" y="3214790"/>
            <a:ext cx="977210" cy="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6A154E9-D355-7980-F60D-3E45B8E5F3B6}"/>
                  </a:ext>
                </a:extLst>
              </p:cNvPr>
              <p:cNvSpPr txBox="1"/>
              <p:nvPr/>
            </p:nvSpPr>
            <p:spPr>
              <a:xfrm>
                <a:off x="436787" y="3786077"/>
                <a:ext cx="2793072" cy="742704"/>
              </a:xfrm>
              <a:prstGeom prst="rect">
                <a:avLst/>
              </a:prstGeom>
              <a:noFill/>
            </p:spPr>
            <p:txBody>
              <a:bodyPr wrap="none" lIns="0" tIns="0" rIns="0" bIns="0" rtlCol="0">
                <a:spAutoFit/>
              </a:bodyPr>
              <a:lstStyle/>
              <a:p>
                <a:r>
                  <a:rPr lang="zh-CN" altLang="en-US" b="0">
                    <a:latin typeface="字制区喜脉体" panose="02000603000000000000" pitchFamily="2" charset="-122"/>
                    <a:ea typeface="字制区喜脉体" panose="02000603000000000000" pitchFamily="2" charset="-122"/>
                  </a:rPr>
                  <a:t>输入</a:t>
                </a: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mr>
                          <m:mr>
                            <m:e>
                              <m:r>
                                <a:rPr lang="en-US" altLang="zh-CN" b="0" i="1" smtClean="0">
                                  <a:latin typeface="Cambria Math" panose="02040503050406030204" pitchFamily="18" charset="0"/>
                                </a:rPr>
                                <m:t>9</m:t>
                              </m:r>
                            </m:e>
                            <m:e>
                              <m:r>
                                <a:rPr lang="en-US" altLang="zh-CN" b="0" i="1" smtClean="0">
                                  <a:latin typeface="Cambria Math" panose="02040503050406030204" pitchFamily="18" charset="0"/>
                                </a:rPr>
                                <m:t>10</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12</m:t>
                                    </m:r>
                                  </m:e>
                                </m:mr>
                              </m:m>
                            </m:e>
                          </m:mr>
                        </m:m>
                      </m:e>
                    </m:d>
                  </m:oMath>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53" name="文本框 52">
                <a:extLst>
                  <a:ext uri="{FF2B5EF4-FFF2-40B4-BE49-F238E27FC236}">
                    <a16:creationId xmlns:a16="http://schemas.microsoft.com/office/drawing/2014/main" id="{96A154E9-D355-7980-F60D-3E45B8E5F3B6}"/>
                  </a:ext>
                </a:extLst>
              </p:cNvPr>
              <p:cNvSpPr txBox="1">
                <a:spLocks noRot="1" noChangeAspect="1" noMove="1" noResize="1" noEditPoints="1" noAdjustHandles="1" noChangeArrowheads="1" noChangeShapeType="1" noTextEdit="1"/>
              </p:cNvSpPr>
              <p:nvPr/>
            </p:nvSpPr>
            <p:spPr>
              <a:xfrm>
                <a:off x="436787" y="3786077"/>
                <a:ext cx="2793072" cy="742704"/>
              </a:xfrm>
              <a:prstGeom prst="rect">
                <a:avLst/>
              </a:prstGeom>
              <a:blipFill>
                <a:blip r:embed="rId12"/>
                <a:stretch>
                  <a:fillRect l="-5240"/>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4BDDEAA0-7327-6F4C-EF43-59CFE5C8855C}"/>
              </a:ext>
            </a:extLst>
          </p:cNvPr>
          <p:cNvCxnSpPr>
            <a:cxnSpLocks/>
          </p:cNvCxnSpPr>
          <p:nvPr/>
        </p:nvCxnSpPr>
        <p:spPr>
          <a:xfrm>
            <a:off x="3221641" y="4186635"/>
            <a:ext cx="855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8BD8789-9A7C-E83C-ABC1-71D780EE2F3D}"/>
              </a:ext>
            </a:extLst>
          </p:cNvPr>
          <p:cNvSpPr txBox="1"/>
          <p:nvPr/>
        </p:nvSpPr>
        <p:spPr>
          <a:xfrm>
            <a:off x="3221641" y="3891404"/>
            <a:ext cx="1150566"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内存排布</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9FE7DB1F-55A8-BFCD-66EF-144CE9F322D2}"/>
                  </a:ext>
                </a:extLst>
              </p:cNvPr>
              <p:cNvSpPr txBox="1"/>
              <p:nvPr/>
            </p:nvSpPr>
            <p:spPr>
              <a:xfrm>
                <a:off x="4140209" y="4002321"/>
                <a:ext cx="2081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2</m:t>
                          </m:r>
                          <m:r>
                            <a:rPr lang="en-US" altLang="zh-CN" b="0" i="1" smtClean="0">
                              <a:latin typeface="Cambria Math" panose="02040503050406030204" pitchFamily="18" charset="0"/>
                            </a:rPr>
                            <m:t> </m:t>
                          </m:r>
                          <m:r>
                            <a:rPr lang="en-US" altLang="zh-CN" b="0" i="1" smtClean="0">
                              <a:latin typeface="Cambria Math" panose="02040503050406030204" pitchFamily="18" charset="0"/>
                            </a:rPr>
                            <m:t>3</m:t>
                          </m:r>
                          <m:r>
                            <a:rPr lang="en-US" altLang="zh-CN" b="0" i="1" smtClean="0">
                              <a:latin typeface="Cambria Math" panose="02040503050406030204" pitchFamily="18" charset="0"/>
                            </a:rPr>
                            <m:t> </m:t>
                          </m:r>
                          <m:r>
                            <a:rPr lang="en-US" altLang="zh-CN" b="0" i="1" smtClean="0">
                              <a:latin typeface="Cambria Math" panose="02040503050406030204" pitchFamily="18" charset="0"/>
                            </a:rPr>
                            <m:t>4</m:t>
                          </m:r>
                          <m:r>
                            <a:rPr lang="en-US" altLang="zh-CN" b="0" i="1" smtClean="0">
                              <a:latin typeface="Cambria Math" panose="02040503050406030204" pitchFamily="18" charset="0"/>
                            </a:rPr>
                            <m:t> </m:t>
                          </m:r>
                          <m:r>
                            <a:rPr lang="en-US" altLang="zh-CN" b="0" i="1" smtClean="0">
                              <a:latin typeface="Cambria Math" panose="02040503050406030204" pitchFamily="18" charset="0"/>
                            </a:rPr>
                            <m:t>5</m:t>
                          </m:r>
                          <m:r>
                            <a:rPr lang="en-US" altLang="zh-CN" b="0" i="1" smtClean="0">
                              <a:latin typeface="Cambria Math" panose="02040503050406030204" pitchFamily="18" charset="0"/>
                            </a:rPr>
                            <m:t> </m:t>
                          </m:r>
                          <m:r>
                            <a:rPr lang="en-US" altLang="zh-CN" b="0" i="1" smtClean="0">
                              <a:latin typeface="Cambria Math" panose="02040503050406030204" pitchFamily="18" charset="0"/>
                            </a:rPr>
                            <m:t>6</m:t>
                          </m:r>
                          <m:r>
                            <a:rPr lang="en-US" altLang="zh-CN" b="0" i="1" smtClean="0">
                              <a:latin typeface="Cambria Math" panose="02040503050406030204" pitchFamily="18" charset="0"/>
                            </a:rPr>
                            <m:t>…</m:t>
                          </m:r>
                          <m:r>
                            <a:rPr lang="en-US" altLang="zh-CN" b="0" i="1" smtClean="0">
                              <a:latin typeface="Cambria Math" panose="02040503050406030204" pitchFamily="18" charset="0"/>
                            </a:rPr>
                            <m:t>11</m:t>
                          </m:r>
                          <m:r>
                            <a:rPr lang="en-US" altLang="zh-CN" b="0" i="1" smtClean="0">
                              <a:latin typeface="Cambria Math" panose="02040503050406030204" pitchFamily="18" charset="0"/>
                            </a:rPr>
                            <m:t> </m:t>
                          </m:r>
                          <m:r>
                            <a:rPr lang="en-US" altLang="zh-CN" b="0" i="1" smtClean="0">
                              <a:latin typeface="Cambria Math" panose="02040503050406030204" pitchFamily="18" charset="0"/>
                            </a:rPr>
                            <m:t>12</m:t>
                          </m:r>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56" name="文本框 55">
                <a:extLst>
                  <a:ext uri="{FF2B5EF4-FFF2-40B4-BE49-F238E27FC236}">
                    <a16:creationId xmlns:a16="http://schemas.microsoft.com/office/drawing/2014/main" id="{9FE7DB1F-55A8-BFCD-66EF-144CE9F322D2}"/>
                  </a:ext>
                </a:extLst>
              </p:cNvPr>
              <p:cNvSpPr txBox="1">
                <a:spLocks noRot="1" noChangeAspect="1" noMove="1" noResize="1" noEditPoints="1" noAdjustHandles="1" noChangeArrowheads="1" noChangeShapeType="1" noTextEdit="1"/>
              </p:cNvSpPr>
              <p:nvPr/>
            </p:nvSpPr>
            <p:spPr>
              <a:xfrm>
                <a:off x="4140209" y="4002321"/>
                <a:ext cx="2081532" cy="276999"/>
              </a:xfrm>
              <a:prstGeom prst="rect">
                <a:avLst/>
              </a:prstGeom>
              <a:blipFill>
                <a:blip r:embed="rId13"/>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6FA3683-6445-2307-15DF-BEA6A5A292B8}"/>
                  </a:ext>
                </a:extLst>
              </p:cNvPr>
              <p:cNvSpPr txBox="1"/>
              <p:nvPr/>
            </p:nvSpPr>
            <p:spPr>
              <a:xfrm>
                <a:off x="7145640" y="3621216"/>
                <a:ext cx="1916422" cy="1034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m>
                            <m:mPr>
                              <m:mcs>
                                <m:mc>
                                  <m:mcPr>
                                    <m:count m:val="3"/>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5</m:t>
                                </m:r>
                              </m:e>
                              <m:e>
                                <m:r>
                                  <a:rPr lang="en-US" altLang="zh-CN" i="1">
                                    <a:latin typeface="Cambria Math" panose="02040503050406030204" pitchFamily="18" charset="0"/>
                                  </a:rPr>
                                  <m:t>9</m:t>
                                </m:r>
                              </m:e>
                            </m:mr>
                            <m:mr>
                              <m:e>
                                <m:r>
                                  <a:rPr lang="en-US" altLang="zh-CN" i="1">
                                    <a:latin typeface="Cambria Math" panose="02040503050406030204" pitchFamily="18" charset="0"/>
                                  </a:rPr>
                                  <m:t>2</m:t>
                                </m:r>
                              </m:e>
                              <m:e>
                                <m:r>
                                  <a:rPr lang="en-US" altLang="zh-CN" i="1">
                                    <a:latin typeface="Cambria Math" panose="02040503050406030204" pitchFamily="18" charset="0"/>
                                  </a:rPr>
                                  <m:t>6</m:t>
                                </m:r>
                              </m:e>
                              <m:e>
                                <m:r>
                                  <a:rPr lang="en-US" altLang="zh-CN" i="1">
                                    <a:latin typeface="Cambria Math" panose="02040503050406030204" pitchFamily="18" charset="0"/>
                                  </a:rPr>
                                  <m:t>10</m:t>
                                </m:r>
                              </m:e>
                            </m:mr>
                            <m:m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3</m:t>
                                      </m:r>
                                    </m:e>
                                  </m:mr>
                                  <m:mr>
                                    <m:e>
                                      <m:r>
                                        <a:rPr lang="en-US" altLang="zh-CN" i="1">
                                          <a:latin typeface="Cambria Math" panose="02040503050406030204" pitchFamily="18" charset="0"/>
                                        </a:rPr>
                                        <m:t>4</m:t>
                                      </m:r>
                                    </m:e>
                                  </m:mr>
                                </m:m>
                              </m:e>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7</m:t>
                                      </m:r>
                                    </m:e>
                                  </m:mr>
                                  <m:mr>
                                    <m:e>
                                      <m:r>
                                        <a:rPr lang="en-US" altLang="zh-CN" i="1">
                                          <a:latin typeface="Cambria Math" panose="02040503050406030204" pitchFamily="18" charset="0"/>
                                        </a:rPr>
                                        <m:t>8</m:t>
                                      </m:r>
                                    </m:e>
                                  </m:mr>
                                </m:m>
                              </m:e>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1</m:t>
                                      </m:r>
                                      <m:r>
                                        <a:rPr lang="en-US" altLang="zh-CN" i="1">
                                          <a:latin typeface="Cambria Math" panose="02040503050406030204" pitchFamily="18" charset="0"/>
                                        </a:rPr>
                                        <m:t>1</m:t>
                                      </m:r>
                                    </m:e>
                                  </m:mr>
                                  <m:mr>
                                    <m:e>
                                      <m:r>
                                        <a:rPr lang="en-US" altLang="zh-CN" i="1">
                                          <a:latin typeface="Cambria Math" panose="02040503050406030204" pitchFamily="18" charset="0"/>
                                        </a:rPr>
                                        <m:t>12</m:t>
                                      </m:r>
                                    </m:e>
                                  </m:mr>
                                </m:m>
                              </m:e>
                            </m:mr>
                          </m:m>
                        </m:e>
                      </m:d>
                    </m:oMath>
                  </m:oMathPara>
                </a14:m>
                <a:endParaRPr lang="zh-CN" altLang="en-US">
                  <a:latin typeface="字制区喜脉体" panose="02000603000000000000" pitchFamily="2" charset="-122"/>
                  <a:ea typeface="字制区喜脉体" panose="02000603000000000000" pitchFamily="2" charset="-122"/>
                </a:endParaRPr>
              </a:p>
            </p:txBody>
          </p:sp>
        </mc:Choice>
        <mc:Fallback xmlns="">
          <p:sp>
            <p:nvSpPr>
              <p:cNvPr id="59" name="文本框 58">
                <a:extLst>
                  <a:ext uri="{FF2B5EF4-FFF2-40B4-BE49-F238E27FC236}">
                    <a16:creationId xmlns:a16="http://schemas.microsoft.com/office/drawing/2014/main" id="{E6FA3683-6445-2307-15DF-BEA6A5A292B8}"/>
                  </a:ext>
                </a:extLst>
              </p:cNvPr>
              <p:cNvSpPr txBox="1">
                <a:spLocks noRot="1" noChangeAspect="1" noMove="1" noResize="1" noEditPoints="1" noAdjustHandles="1" noChangeArrowheads="1" noChangeShapeType="1" noTextEdit="1"/>
              </p:cNvSpPr>
              <p:nvPr/>
            </p:nvSpPr>
            <p:spPr>
              <a:xfrm>
                <a:off x="7145640" y="3621216"/>
                <a:ext cx="1916422" cy="1034642"/>
              </a:xfrm>
              <a:prstGeom prst="rect">
                <a:avLst/>
              </a:prstGeom>
              <a:blipFill>
                <a:blip r:embed="rId14"/>
                <a:stretch>
                  <a:fillRect/>
                </a:stretch>
              </a:blipFill>
            </p:spPr>
            <p:txBody>
              <a:bodyPr/>
              <a:lstStyle/>
              <a:p>
                <a:r>
                  <a:rPr lang="zh-CN" altLang="en-US">
                    <a:noFill/>
                  </a:rPr>
                  <a:t> </a:t>
                </a:r>
              </a:p>
            </p:txBody>
          </p:sp>
        </mc:Fallback>
      </mc:AlternateContent>
      <p:sp>
        <p:nvSpPr>
          <p:cNvPr id="61" name="文本框 60">
            <a:extLst>
              <a:ext uri="{FF2B5EF4-FFF2-40B4-BE49-F238E27FC236}">
                <a16:creationId xmlns:a16="http://schemas.microsoft.com/office/drawing/2014/main" id="{297D6945-24EB-3CC7-3E39-2D2DC73E83C5}"/>
              </a:ext>
            </a:extLst>
          </p:cNvPr>
          <p:cNvSpPr txBox="1"/>
          <p:nvPr/>
        </p:nvSpPr>
        <p:spPr>
          <a:xfrm>
            <a:off x="6176786" y="3875994"/>
            <a:ext cx="997301" cy="307777"/>
          </a:xfrm>
          <a:prstGeom prst="rect">
            <a:avLst/>
          </a:prstGeom>
          <a:noFill/>
        </p:spPr>
        <p:txBody>
          <a:bodyPr wrap="square" rtlCol="0">
            <a:spAutoFit/>
          </a:bodyPr>
          <a:lstStyle/>
          <a:p>
            <a:r>
              <a:rPr lang="en-US" altLang="zh-CN" sz="1400">
                <a:latin typeface="字制区喜脉体" panose="02000603000000000000" pitchFamily="2" charset="-122"/>
                <a:ea typeface="字制区喜脉体" panose="02000603000000000000" pitchFamily="2" charset="-122"/>
              </a:rPr>
              <a:t>ldb=n=4</a:t>
            </a:r>
            <a:endParaRPr lang="zh-CN" altLang="en-US" sz="1400">
              <a:latin typeface="字制区喜脉体" panose="02000603000000000000" pitchFamily="2" charset="-122"/>
              <a:ea typeface="字制区喜脉体" panose="02000603000000000000" pitchFamily="2" charset="-122"/>
            </a:endParaRPr>
          </a:p>
        </p:txBody>
      </p:sp>
      <p:cxnSp>
        <p:nvCxnSpPr>
          <p:cNvPr id="62" name="直接箭头连接符 61">
            <a:extLst>
              <a:ext uri="{FF2B5EF4-FFF2-40B4-BE49-F238E27FC236}">
                <a16:creationId xmlns:a16="http://schemas.microsoft.com/office/drawing/2014/main" id="{A9844043-C240-C9E3-9546-D4EEC292748B}"/>
              </a:ext>
            </a:extLst>
          </p:cNvPr>
          <p:cNvCxnSpPr>
            <a:cxnSpLocks/>
          </p:cNvCxnSpPr>
          <p:nvPr/>
        </p:nvCxnSpPr>
        <p:spPr>
          <a:xfrm>
            <a:off x="6176786" y="4142526"/>
            <a:ext cx="977210" cy="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209481F-1744-EFC0-8294-FD1491BC122E}"/>
              </a:ext>
            </a:extLst>
          </p:cNvPr>
          <p:cNvCxnSpPr>
            <a:cxnSpLocks/>
          </p:cNvCxnSpPr>
          <p:nvPr/>
        </p:nvCxnSpPr>
        <p:spPr>
          <a:xfrm>
            <a:off x="9050371" y="4095569"/>
            <a:ext cx="593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D6DC9119-149A-8037-21A9-F1CAC3E21258}"/>
              </a:ext>
            </a:extLst>
          </p:cNvPr>
          <p:cNvSpPr txBox="1"/>
          <p:nvPr/>
        </p:nvSpPr>
        <p:spPr>
          <a:xfrm>
            <a:off x="9062062" y="3800701"/>
            <a:ext cx="609332"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转置</a:t>
            </a:r>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4DCF36DE-451C-E760-C30F-8BACD16B1487}"/>
                  </a:ext>
                </a:extLst>
              </p:cNvPr>
              <p:cNvSpPr txBox="1"/>
              <p:nvPr/>
            </p:nvSpPr>
            <p:spPr>
              <a:xfrm>
                <a:off x="9447620" y="3690959"/>
                <a:ext cx="2793072" cy="835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e>
                              <m:e>
                                <m:r>
                                  <a:rPr lang="en-US" altLang="zh-CN" b="0" i="1" smtClean="0">
                                    <a:latin typeface="Cambria Math" panose="02040503050406030204" pitchFamily="18" charset="0"/>
                                  </a:rPr>
                                  <m:t>2</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3</m:t>
                                      </m:r>
                                    </m:e>
                                    <m:e>
                                      <m:r>
                                        <a:rPr lang="en-US" altLang="zh-CN" b="0" i="1" smtClean="0">
                                          <a:latin typeface="Cambria Math" panose="02040503050406030204" pitchFamily="18" charset="0"/>
                                        </a:rPr>
                                        <m:t>4</m:t>
                                      </m:r>
                                    </m:e>
                                  </m:mr>
                                </m:m>
                              </m:e>
                            </m:mr>
                            <m:mr>
                              <m:e>
                                <m:r>
                                  <a:rPr lang="en-US" altLang="zh-CN" b="0" i="1" smtClean="0">
                                    <a:latin typeface="Cambria Math" panose="02040503050406030204" pitchFamily="18" charset="0"/>
                                  </a:rPr>
                                  <m:t>5</m:t>
                                </m:r>
                              </m:e>
                              <m:e>
                                <m:r>
                                  <a:rPr lang="en-US" altLang="zh-CN" b="0" i="1" smtClean="0">
                                    <a:latin typeface="Cambria Math" panose="02040503050406030204" pitchFamily="18" charset="0"/>
                                  </a:rPr>
                                  <m:t>6</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7</m:t>
                                      </m:r>
                                    </m:e>
                                    <m:e>
                                      <m:r>
                                        <a:rPr lang="en-US" altLang="zh-CN" b="0" i="1" smtClean="0">
                                          <a:latin typeface="Cambria Math" panose="02040503050406030204" pitchFamily="18" charset="0"/>
                                        </a:rPr>
                                        <m:t>8</m:t>
                                      </m:r>
                                    </m:e>
                                  </m:mr>
                                </m:m>
                              </m:e>
                            </m:mr>
                            <m:mr>
                              <m:e>
                                <m:r>
                                  <a:rPr lang="en-US" altLang="zh-CN" b="0" i="1" smtClean="0">
                                    <a:latin typeface="Cambria Math" panose="02040503050406030204" pitchFamily="18" charset="0"/>
                                  </a:rPr>
                                  <m:t>9</m:t>
                                </m:r>
                              </m:e>
                              <m:e>
                                <m:r>
                                  <a:rPr lang="en-US" altLang="zh-CN" b="0" i="1" smtClean="0">
                                    <a:latin typeface="Cambria Math" panose="02040503050406030204" pitchFamily="18" charset="0"/>
                                  </a:rPr>
                                  <m:t>10</m:t>
                                </m:r>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1</m:t>
                                      </m:r>
                                    </m:e>
                                    <m:e>
                                      <m:r>
                                        <a:rPr lang="en-US" altLang="zh-CN" b="0" i="1" smtClean="0">
                                          <a:latin typeface="Cambria Math" panose="02040503050406030204" pitchFamily="18" charset="0"/>
                                        </a:rPr>
                                        <m:t>12</m:t>
                                      </m:r>
                                    </m:e>
                                  </m:mr>
                                </m:m>
                              </m:e>
                            </m:mr>
                          </m:m>
                        </m:e>
                      </m:d>
                    </m:oMath>
                  </m:oMathPara>
                </a14:m>
                <a:endParaRPr lang="zh-CN" altLang="en-US"/>
              </a:p>
            </p:txBody>
          </p:sp>
        </mc:Choice>
        <mc:Fallback xmlns="">
          <p:sp>
            <p:nvSpPr>
              <p:cNvPr id="66" name="文本框 65">
                <a:extLst>
                  <a:ext uri="{FF2B5EF4-FFF2-40B4-BE49-F238E27FC236}">
                    <a16:creationId xmlns:a16="http://schemas.microsoft.com/office/drawing/2014/main" id="{4DCF36DE-451C-E760-C30F-8BACD16B1487}"/>
                  </a:ext>
                </a:extLst>
              </p:cNvPr>
              <p:cNvSpPr txBox="1">
                <a:spLocks noRot="1" noChangeAspect="1" noMove="1" noResize="1" noEditPoints="1" noAdjustHandles="1" noChangeArrowheads="1" noChangeShapeType="1" noTextEdit="1"/>
              </p:cNvSpPr>
              <p:nvPr/>
            </p:nvSpPr>
            <p:spPr>
              <a:xfrm>
                <a:off x="9447620" y="3690959"/>
                <a:ext cx="2793072" cy="835037"/>
              </a:xfrm>
              <a:prstGeom prst="rect">
                <a:avLst/>
              </a:prstGeom>
              <a:blipFill>
                <a:blip r:embed="rId15"/>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E5EACA20-6858-3EB1-51D7-24DEFA15A4FC}"/>
              </a:ext>
            </a:extLst>
          </p:cNvPr>
          <p:cNvSpPr txBox="1"/>
          <p:nvPr/>
        </p:nvSpPr>
        <p:spPr>
          <a:xfrm>
            <a:off x="7174087" y="4875763"/>
            <a:ext cx="997301" cy="307777"/>
          </a:xfrm>
          <a:prstGeom prst="rect">
            <a:avLst/>
          </a:prstGeom>
          <a:noFill/>
        </p:spPr>
        <p:txBody>
          <a:bodyPr wrap="square" rtlCol="0">
            <a:spAutoFit/>
          </a:bodyPr>
          <a:lstStyle/>
          <a:p>
            <a:r>
              <a:rPr lang="en-US" altLang="zh-CN" sz="1400">
                <a:latin typeface="字制区喜脉体" panose="02000603000000000000" pitchFamily="2" charset="-122"/>
                <a:ea typeface="字制区喜脉体" panose="02000603000000000000" pitchFamily="2" charset="-122"/>
              </a:rPr>
              <a:t>ldc=m=2</a:t>
            </a:r>
            <a:endParaRPr lang="zh-CN" altLang="en-US" sz="1400">
              <a:latin typeface="字制区喜脉体" panose="02000603000000000000" pitchFamily="2" charset="-122"/>
              <a:ea typeface="字制区喜脉体" panose="02000603000000000000" pitchFamily="2" charset="-122"/>
            </a:endParaRPr>
          </a:p>
        </p:txBody>
      </p:sp>
      <p:cxnSp>
        <p:nvCxnSpPr>
          <p:cNvPr id="68" name="直接箭头连接符 67">
            <a:extLst>
              <a:ext uri="{FF2B5EF4-FFF2-40B4-BE49-F238E27FC236}">
                <a16:creationId xmlns:a16="http://schemas.microsoft.com/office/drawing/2014/main" id="{F07128FA-AC94-035F-5B0A-A6379D9888E7}"/>
              </a:ext>
            </a:extLst>
          </p:cNvPr>
          <p:cNvCxnSpPr>
            <a:cxnSpLocks/>
          </p:cNvCxnSpPr>
          <p:nvPr/>
        </p:nvCxnSpPr>
        <p:spPr>
          <a:xfrm>
            <a:off x="7174087" y="5142295"/>
            <a:ext cx="977210" cy="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F071CC6A-1775-7853-C2B7-98F229ADB07C}"/>
              </a:ext>
            </a:extLst>
          </p:cNvPr>
          <p:cNvSpPr txBox="1"/>
          <p:nvPr/>
        </p:nvSpPr>
        <p:spPr>
          <a:xfrm>
            <a:off x="4592782" y="3228473"/>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列主序</a:t>
            </a:r>
          </a:p>
        </p:txBody>
      </p:sp>
      <p:sp>
        <p:nvSpPr>
          <p:cNvPr id="70" name="文本框 69">
            <a:extLst>
              <a:ext uri="{FF2B5EF4-FFF2-40B4-BE49-F238E27FC236}">
                <a16:creationId xmlns:a16="http://schemas.microsoft.com/office/drawing/2014/main" id="{62E5EC76-055C-2524-F308-62E65181525A}"/>
              </a:ext>
            </a:extLst>
          </p:cNvPr>
          <p:cNvSpPr txBox="1"/>
          <p:nvPr/>
        </p:nvSpPr>
        <p:spPr>
          <a:xfrm>
            <a:off x="6291740" y="4123148"/>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列主序</a:t>
            </a:r>
          </a:p>
        </p:txBody>
      </p:sp>
      <p:sp>
        <p:nvSpPr>
          <p:cNvPr id="71" name="文本框 70">
            <a:extLst>
              <a:ext uri="{FF2B5EF4-FFF2-40B4-BE49-F238E27FC236}">
                <a16:creationId xmlns:a16="http://schemas.microsoft.com/office/drawing/2014/main" id="{9DC3BDE5-9D52-6CF9-B657-E2BB0CCF1A52}"/>
              </a:ext>
            </a:extLst>
          </p:cNvPr>
          <p:cNvSpPr txBox="1"/>
          <p:nvPr/>
        </p:nvSpPr>
        <p:spPr>
          <a:xfrm>
            <a:off x="7345870" y="5147798"/>
            <a:ext cx="747301" cy="307777"/>
          </a:xfrm>
          <a:prstGeom prst="rect">
            <a:avLst/>
          </a:prstGeom>
          <a:noFill/>
        </p:spPr>
        <p:txBody>
          <a:bodyPr wrap="square" rtlCol="0">
            <a:spAutoFit/>
          </a:bodyPr>
          <a:lstStyle/>
          <a:p>
            <a:r>
              <a:rPr lang="zh-CN" altLang="en-US" sz="1400">
                <a:latin typeface="字制区喜脉体" panose="02000603000000000000" pitchFamily="2" charset="-122"/>
                <a:ea typeface="字制区喜脉体" panose="02000603000000000000" pitchFamily="2" charset="-122"/>
              </a:rPr>
              <a:t>行主序</a:t>
            </a:r>
          </a:p>
        </p:txBody>
      </p:sp>
      <p:sp>
        <p:nvSpPr>
          <p:cNvPr id="74" name="文本框 73">
            <a:extLst>
              <a:ext uri="{FF2B5EF4-FFF2-40B4-BE49-F238E27FC236}">
                <a16:creationId xmlns:a16="http://schemas.microsoft.com/office/drawing/2014/main" id="{BCCBEE24-50D5-134A-B556-9C872AC14789}"/>
              </a:ext>
            </a:extLst>
          </p:cNvPr>
          <p:cNvSpPr txBox="1"/>
          <p:nvPr/>
        </p:nvSpPr>
        <p:spPr>
          <a:xfrm>
            <a:off x="195078" y="220691"/>
            <a:ext cx="6768430"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cublasGemmEx</a:t>
            </a:r>
            <a:r>
              <a:rPr lang="zh-CN" altLang="en-US" sz="4400">
                <a:latin typeface="字制区喜脉体" panose="02000603000000000000" pitchFamily="2" charset="-122"/>
                <a:ea typeface="字制区喜脉体" panose="02000603000000000000" pitchFamily="2" charset="-122"/>
              </a:rPr>
              <a:t>函数解析</a:t>
            </a:r>
          </a:p>
        </p:txBody>
      </p:sp>
      <p:sp>
        <p:nvSpPr>
          <p:cNvPr id="75" name="文本框 74">
            <a:extLst>
              <a:ext uri="{FF2B5EF4-FFF2-40B4-BE49-F238E27FC236}">
                <a16:creationId xmlns:a16="http://schemas.microsoft.com/office/drawing/2014/main" id="{62EE60D4-B966-E785-4060-BF72761A375C}"/>
              </a:ext>
            </a:extLst>
          </p:cNvPr>
          <p:cNvSpPr txBox="1"/>
          <p:nvPr/>
        </p:nvSpPr>
        <p:spPr>
          <a:xfrm>
            <a:off x="6770748" y="6474426"/>
            <a:ext cx="550206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16"/>
              </a:rPr>
              <a:t>有关</a:t>
            </a:r>
            <a:r>
              <a:rPr lang="en-US" altLang="zh-CN">
                <a:latin typeface="字制区喜脉体" panose="02000603000000000000" pitchFamily="2" charset="-122"/>
                <a:ea typeface="字制区喜脉体" panose="02000603000000000000" pitchFamily="2" charset="-122"/>
                <a:hlinkClick r:id="rId16"/>
              </a:rPr>
              <a:t>CUBLAS</a:t>
            </a:r>
            <a:r>
              <a:rPr lang="zh-CN" altLang="en-US">
                <a:latin typeface="字制区喜脉体" panose="02000603000000000000" pitchFamily="2" charset="-122"/>
                <a:ea typeface="字制区喜脉体" panose="02000603000000000000" pitchFamily="2" charset="-122"/>
                <a:hlinkClick r:id="rId16"/>
              </a:rPr>
              <a:t>中的矩阵乘法函数 </a:t>
            </a:r>
            <a:r>
              <a:rPr lang="en-US" altLang="zh-CN">
                <a:latin typeface="字制区喜脉体" panose="02000603000000000000" pitchFamily="2" charset="-122"/>
                <a:ea typeface="字制区喜脉体" panose="02000603000000000000" pitchFamily="2" charset="-122"/>
                <a:hlinkClick r:id="rId16"/>
              </a:rPr>
              <a:t>- </a:t>
            </a:r>
            <a:r>
              <a:rPr lang="zh-CN" altLang="en-US">
                <a:latin typeface="字制区喜脉体" panose="02000603000000000000" pitchFamily="2" charset="-122"/>
                <a:ea typeface="字制区喜脉体" panose="02000603000000000000" pitchFamily="2" charset="-122"/>
                <a:hlinkClick r:id="rId16"/>
              </a:rPr>
              <a:t>爨爨爨好 </a:t>
            </a:r>
            <a:r>
              <a:rPr lang="en-US" altLang="zh-CN">
                <a:latin typeface="字制区喜脉体" panose="02000603000000000000" pitchFamily="2" charset="-122"/>
                <a:ea typeface="字制区喜脉体" panose="02000603000000000000" pitchFamily="2" charset="-122"/>
                <a:hlinkClick r:id="rId16"/>
              </a:rPr>
              <a:t>- </a:t>
            </a:r>
            <a:r>
              <a:rPr lang="zh-CN" altLang="en-US">
                <a:latin typeface="字制区喜脉体" panose="02000603000000000000" pitchFamily="2" charset="-122"/>
                <a:ea typeface="字制区喜脉体" panose="02000603000000000000" pitchFamily="2" charset="-122"/>
                <a:hlinkClick r:id="rId16"/>
              </a:rPr>
              <a:t>博客园</a:t>
            </a:r>
            <a:endParaRPr lang="zh-CN" altLang="en-US"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86713651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98340" y="1599843"/>
            <a:ext cx="6161905" cy="2466667"/>
          </a:xfrm>
          <a:prstGeom prst="rect">
            <a:avLst/>
          </a:prstGeom>
        </p:spPr>
      </p:pic>
      <p:sp>
        <p:nvSpPr>
          <p:cNvPr id="6" name="文本框 5"/>
          <p:cNvSpPr txBox="1"/>
          <p:nvPr/>
        </p:nvSpPr>
        <p:spPr>
          <a:xfrm>
            <a:off x="195078" y="220691"/>
            <a:ext cx="6768430"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cublasGemmEx</a:t>
            </a:r>
            <a:r>
              <a:rPr lang="zh-CN" altLang="en-US" sz="4400">
                <a:latin typeface="字制区喜脉体" panose="02000603000000000000" pitchFamily="2" charset="-122"/>
                <a:ea typeface="字制区喜脉体" panose="02000603000000000000" pitchFamily="2" charset="-122"/>
              </a:rPr>
              <a:t>函数解析</a:t>
            </a:r>
          </a:p>
        </p:txBody>
      </p:sp>
      <p:sp>
        <p:nvSpPr>
          <p:cNvPr id="7" name="文本框 6"/>
          <p:cNvSpPr txBox="1"/>
          <p:nvPr/>
        </p:nvSpPr>
        <p:spPr>
          <a:xfrm>
            <a:off x="244766" y="830402"/>
            <a:ext cx="7264891" cy="646331"/>
          </a:xfrm>
          <a:prstGeom prst="rect">
            <a:avLst/>
          </a:prstGeom>
          <a:noFill/>
        </p:spPr>
        <p:txBody>
          <a:bodyPr wrap="square">
            <a:spAutoFit/>
          </a:bodyPr>
          <a:lstStyle/>
          <a:p>
            <a:r>
              <a:rPr lang="en-US" altLang="zh-CN" b="0" i="0">
                <a:solidFill>
                  <a:srgbClr val="FF0000"/>
                </a:solidFill>
                <a:effectLst/>
                <a:highlight>
                  <a:srgbClr val="FFFF00"/>
                </a:highlight>
                <a:latin typeface="字制区喜脉体" panose="02000603000000000000" pitchFamily="2" charset="-122"/>
                <a:ea typeface="字制区喜脉体" panose="02000603000000000000" pitchFamily="2" charset="-122"/>
              </a:rPr>
              <a:t>cublas</a:t>
            </a:r>
            <a:r>
              <a:rPr lang="zh-CN" altLang="en-US" b="0" i="0">
                <a:solidFill>
                  <a:srgbClr val="FF0000"/>
                </a:solidFill>
                <a:effectLst/>
                <a:highlight>
                  <a:srgbClr val="FFFF00"/>
                </a:highlight>
                <a:latin typeface="字制区喜脉体" panose="02000603000000000000" pitchFamily="2" charset="-122"/>
                <a:ea typeface="字制区喜脉体" panose="02000603000000000000" pitchFamily="2" charset="-122"/>
              </a:rPr>
              <a:t>是按列优先的原则存储矩阵信息的</a:t>
            </a:r>
            <a:endParaRPr lang="en-US" altLang="zh-CN" b="0" i="0">
              <a:solidFill>
                <a:srgbClr val="FF0000"/>
              </a:solidFill>
              <a:effectLst/>
              <a:highlight>
                <a:srgbClr val="FFFF00"/>
              </a:highlight>
              <a:latin typeface="字制区喜脉体" panose="02000603000000000000" pitchFamily="2" charset="-122"/>
              <a:ea typeface="字制区喜脉体" panose="02000603000000000000" pitchFamily="2" charset="-122"/>
            </a:endParaRPr>
          </a:p>
          <a:p>
            <a:r>
              <a:rPr lang="zh-CN" altLang="en-US">
                <a:solidFill>
                  <a:srgbClr val="FF0000"/>
                </a:solidFill>
                <a:highlight>
                  <a:srgbClr val="FFFF00"/>
                </a:highlight>
                <a:latin typeface="字制区喜脉体" panose="02000603000000000000" pitchFamily="2" charset="-122"/>
                <a:ea typeface="字制区喜脉体" panose="02000603000000000000" pitchFamily="2" charset="-122"/>
              </a:rPr>
              <a:t>根据</a:t>
            </a:r>
            <a:r>
              <a:rPr lang="de-DE" altLang="zh-CN">
                <a:solidFill>
                  <a:srgbClr val="FF0000"/>
                </a:solidFill>
                <a:highlight>
                  <a:srgbClr val="FFFF00"/>
                </a:highlight>
                <a:latin typeface="字制区喜脉体" panose="02000603000000000000" pitchFamily="2" charset="-122"/>
                <a:ea typeface="字制区喜脉体" panose="02000603000000000000" pitchFamily="2" charset="-122"/>
              </a:rPr>
              <a:t>C.T = (AB).T=B.T A.T</a:t>
            </a:r>
            <a:r>
              <a:rPr lang="zh-CN" altLang="en-US">
                <a:solidFill>
                  <a:srgbClr val="FF0000"/>
                </a:solidFill>
                <a:highlight>
                  <a:srgbClr val="FFFF00"/>
                </a:highlight>
                <a:latin typeface="字制区喜脉体" panose="02000603000000000000" pitchFamily="2" charset="-122"/>
                <a:ea typeface="字制区喜脉体" panose="02000603000000000000" pitchFamily="2" charset="-122"/>
              </a:rPr>
              <a:t>可得如下</a:t>
            </a:r>
          </a:p>
        </p:txBody>
      </p:sp>
      <p:sp>
        <p:nvSpPr>
          <p:cNvPr id="8" name="文本框 7"/>
          <p:cNvSpPr txBox="1"/>
          <p:nvPr/>
        </p:nvSpPr>
        <p:spPr>
          <a:xfrm>
            <a:off x="6389448" y="7004821"/>
            <a:ext cx="5502069"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cublas,tensor core</a:t>
            </a:r>
            <a:r>
              <a:rPr lang="zh-CN" altLang="en-US">
                <a:latin typeface="字制区喜脉体" panose="02000603000000000000" pitchFamily="2" charset="-122"/>
                <a:ea typeface="字制区喜脉体" panose="02000603000000000000" pitchFamily="2" charset="-122"/>
                <a:hlinkClick r:id="rId3"/>
              </a:rPr>
              <a:t>矩阵乘法基本介绍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r>
              <a:rPr lang="en-US" altLang="zh-CN">
                <a:latin typeface="字制区喜脉体" panose="02000603000000000000" pitchFamily="2" charset="-122"/>
                <a:ea typeface="字制区喜脉体" panose="02000603000000000000" pitchFamily="2" charset="-122"/>
              </a:rPr>
              <a:t> </a:t>
            </a:r>
            <a:r>
              <a:rPr lang="zh-CN" altLang="en-US">
                <a:latin typeface="字制区喜脉体" panose="02000603000000000000" pitchFamily="2" charset="-122"/>
                <a:ea typeface="字制区喜脉体" panose="02000603000000000000" pitchFamily="2" charset="-122"/>
              </a:rPr>
              <a:t>说法有误</a:t>
            </a:r>
          </a:p>
        </p:txBody>
      </p:sp>
      <p:pic>
        <p:nvPicPr>
          <p:cNvPr id="10" name="图片 9"/>
          <p:cNvPicPr>
            <a:picLocks noChangeAspect="1"/>
          </p:cNvPicPr>
          <p:nvPr/>
        </p:nvPicPr>
        <p:blipFill>
          <a:blip r:embed="rId4"/>
          <a:stretch>
            <a:fillRect/>
          </a:stretch>
        </p:blipFill>
        <p:spPr>
          <a:xfrm>
            <a:off x="7733490" y="1370314"/>
            <a:ext cx="3095238" cy="4828571"/>
          </a:xfrm>
          <a:prstGeom prst="rect">
            <a:avLst/>
          </a:prstGeom>
        </p:spPr>
      </p:pic>
      <p:sp>
        <p:nvSpPr>
          <p:cNvPr id="12" name="矩形 11"/>
          <p:cNvSpPr/>
          <p:nvPr/>
        </p:nvSpPr>
        <p:spPr>
          <a:xfrm>
            <a:off x="3789639" y="1831510"/>
            <a:ext cx="1256145" cy="66404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789639" y="2700828"/>
            <a:ext cx="1671361" cy="484468"/>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05F6370-8DDA-20E1-D8D4-779ADBDE2502}"/>
              </a:ext>
            </a:extLst>
          </p:cNvPr>
          <p:cNvSpPr txBox="1"/>
          <p:nvPr/>
        </p:nvSpPr>
        <p:spPr>
          <a:xfrm>
            <a:off x="7091412" y="6452644"/>
            <a:ext cx="550206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5"/>
              </a:rPr>
              <a:t>有关</a:t>
            </a:r>
            <a:r>
              <a:rPr lang="en-US" altLang="zh-CN">
                <a:latin typeface="字制区喜脉体" panose="02000603000000000000" pitchFamily="2" charset="-122"/>
                <a:ea typeface="字制区喜脉体" panose="02000603000000000000" pitchFamily="2" charset="-122"/>
                <a:hlinkClick r:id="rId5"/>
              </a:rPr>
              <a:t>CUBLAS</a:t>
            </a:r>
            <a:r>
              <a:rPr lang="zh-CN" altLang="en-US">
                <a:latin typeface="字制区喜脉体" panose="02000603000000000000" pitchFamily="2" charset="-122"/>
                <a:ea typeface="字制区喜脉体" panose="02000603000000000000" pitchFamily="2" charset="-122"/>
                <a:hlinkClick r:id="rId5"/>
              </a:rPr>
              <a:t>中的矩阵乘法函数 </a:t>
            </a:r>
            <a:r>
              <a:rPr lang="en-US" altLang="zh-CN">
                <a:latin typeface="字制区喜脉体" panose="02000603000000000000" pitchFamily="2" charset="-122"/>
                <a:ea typeface="字制区喜脉体" panose="02000603000000000000" pitchFamily="2" charset="-122"/>
                <a:hlinkClick r:id="rId5"/>
              </a:rPr>
              <a:t>- </a:t>
            </a:r>
            <a:r>
              <a:rPr lang="zh-CN" altLang="en-US">
                <a:latin typeface="字制区喜脉体" panose="02000603000000000000" pitchFamily="2" charset="-122"/>
                <a:ea typeface="字制区喜脉体" panose="02000603000000000000" pitchFamily="2" charset="-122"/>
                <a:hlinkClick r:id="rId5"/>
              </a:rPr>
              <a:t>爨爨爨好 </a:t>
            </a:r>
            <a:r>
              <a:rPr lang="en-US" altLang="zh-CN">
                <a:latin typeface="字制区喜脉体" panose="02000603000000000000" pitchFamily="2" charset="-122"/>
                <a:ea typeface="字制区喜脉体" panose="02000603000000000000" pitchFamily="2" charset="-122"/>
                <a:hlinkClick r:id="rId5"/>
              </a:rPr>
              <a:t>- </a:t>
            </a:r>
            <a:r>
              <a:rPr lang="zh-CN" altLang="en-US">
                <a:latin typeface="字制区喜脉体" panose="02000603000000000000" pitchFamily="2" charset="-122"/>
                <a:ea typeface="字制区喜脉体" panose="02000603000000000000" pitchFamily="2" charset="-122"/>
                <a:hlinkClick r:id="rId5"/>
              </a:rPr>
              <a:t>博客园</a:t>
            </a:r>
            <a:endParaRPr lang="zh-CN" altLang="en-US" b="1">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63001" y="917562"/>
            <a:ext cx="9023663" cy="2045737"/>
          </a:xfrm>
          <a:prstGeom prst="rect">
            <a:avLst/>
          </a:prstGeom>
        </p:spPr>
      </p:pic>
      <p:sp>
        <p:nvSpPr>
          <p:cNvPr id="4" name="文本框 3"/>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wmma</a:t>
            </a:r>
            <a:endParaRPr lang="zh-CN" altLang="en-US" sz="4400">
              <a:latin typeface="字制区喜脉体" panose="02000603000000000000" pitchFamily="2" charset="-122"/>
              <a:ea typeface="字制区喜脉体" panose="02000603000000000000" pitchFamily="2" charset="-122"/>
            </a:endParaRPr>
          </a:p>
        </p:txBody>
      </p:sp>
      <p:sp>
        <p:nvSpPr>
          <p:cNvPr id="8" name="文本框 7"/>
          <p:cNvSpPr txBox="1"/>
          <p:nvPr/>
        </p:nvSpPr>
        <p:spPr>
          <a:xfrm>
            <a:off x="3671890" y="2727235"/>
            <a:ext cx="8302172" cy="1200329"/>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C++ 线程束矩阵操作利用张量核心加速形式为 D=A*B+C 的矩阵问题。这些操作支持计算能力 7.0 或更高版本的混合精度浮点数据。这需要线程束中所有线程的协作。此外，如果条件在整个线程束中评估结果相同，则这些操作才允许在条件代码中执行，否则代码执行可能会挂起。</a:t>
            </a:r>
          </a:p>
        </p:txBody>
      </p:sp>
      <p:pic>
        <p:nvPicPr>
          <p:cNvPr id="9" name="图片 8"/>
          <p:cNvPicPr>
            <a:picLocks noChangeAspect="1"/>
          </p:cNvPicPr>
          <p:nvPr/>
        </p:nvPicPr>
        <p:blipFill>
          <a:blip r:embed="rId3"/>
          <a:stretch>
            <a:fillRect/>
          </a:stretch>
        </p:blipFill>
        <p:spPr>
          <a:xfrm>
            <a:off x="787951" y="4465831"/>
            <a:ext cx="8798713" cy="2171478"/>
          </a:xfrm>
          <a:prstGeom prst="rect">
            <a:avLst/>
          </a:prstGeom>
        </p:spPr>
      </p:pic>
      <p:sp>
        <p:nvSpPr>
          <p:cNvPr id="11" name="文本框 10"/>
          <p:cNvSpPr txBox="1"/>
          <p:nvPr/>
        </p:nvSpPr>
        <p:spPr>
          <a:xfrm>
            <a:off x="744409" y="4188906"/>
            <a:ext cx="611777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所有以下函数和类型均定义在命名空间 nvcuda::wmma 中</a:t>
            </a:r>
          </a:p>
        </p:txBody>
      </p:sp>
      <p:sp>
        <p:nvSpPr>
          <p:cNvPr id="3" name="文本框 2">
            <a:extLst>
              <a:ext uri="{FF2B5EF4-FFF2-40B4-BE49-F238E27FC236}">
                <a16:creationId xmlns:a16="http://schemas.microsoft.com/office/drawing/2014/main" id="{F381D524-3867-8E17-5EAD-809F74582C87}"/>
              </a:ext>
            </a:extLst>
          </p:cNvPr>
          <p:cNvSpPr txBox="1"/>
          <p:nvPr/>
        </p:nvSpPr>
        <p:spPr>
          <a:xfrm>
            <a:off x="600800" y="1346714"/>
            <a:ext cx="6142180" cy="369332"/>
          </a:xfrm>
          <a:prstGeom prst="rect">
            <a:avLst/>
          </a:prstGeom>
          <a:noFill/>
        </p:spPr>
        <p:txBody>
          <a:bodyPr wrap="square">
            <a:spAutoFit/>
          </a:bodyPr>
          <a:lstStyle/>
          <a:p>
            <a:r>
              <a:rPr lang="en-US" altLang="zh-CN" b="0" i="0">
                <a:effectLst/>
                <a:latin typeface="字制区喜脉体" panose="02000603000000000000" pitchFamily="2" charset="-122"/>
                <a:ea typeface="字制区喜脉体" panose="02000603000000000000" pitchFamily="2" charset="-122"/>
              </a:rPr>
              <a:t>WMMA</a:t>
            </a:r>
            <a:r>
              <a:rPr lang="zh-CN" altLang="en-US" b="0" i="0">
                <a:effectLst/>
                <a:latin typeface="字制区喜脉体" panose="02000603000000000000" pitchFamily="2" charset="-122"/>
                <a:ea typeface="字制区喜脉体" panose="02000603000000000000" pitchFamily="2" charset="-122"/>
              </a:rPr>
              <a:t>（</a:t>
            </a:r>
            <a:r>
              <a:rPr lang="en-US" altLang="zh-CN" b="0" i="0">
                <a:effectLst/>
                <a:latin typeface="字制区喜脉体" panose="02000603000000000000" pitchFamily="2" charset="-122"/>
                <a:ea typeface="字制区喜脉体" panose="02000603000000000000" pitchFamily="2" charset="-122"/>
              </a:rPr>
              <a:t>Warp Matrix Multiply - Accumulate</a:t>
            </a:r>
            <a:r>
              <a:rPr lang="zh-CN" altLang="en-US" b="0" i="0">
                <a:effectLst/>
                <a:latin typeface="字制区喜脉体" panose="02000603000000000000" pitchFamily="2" charset="-122"/>
                <a:ea typeface="字制区喜脉体" panose="02000603000000000000" pitchFamily="2" charset="-122"/>
              </a:rPr>
              <a:t>）</a:t>
            </a: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86818" y="990132"/>
            <a:ext cx="8219391" cy="5215152"/>
          </a:xfrm>
          <a:prstGeom prst="rect">
            <a:avLst/>
          </a:prstGeom>
        </p:spPr>
      </p:pic>
      <p:sp>
        <p:nvSpPr>
          <p:cNvPr id="6" name="文本框 5"/>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wmma</a:t>
            </a:r>
            <a:endParaRPr lang="zh-CN" altLang="en-US" sz="4400">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5078" y="220691"/>
            <a:ext cx="2693266"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fragment</a:t>
            </a:r>
            <a:endParaRPr lang="zh-CN" altLang="en-US" sz="4400">
              <a:latin typeface="字制区喜脉体" panose="02000603000000000000" pitchFamily="2" charset="-122"/>
              <a:ea typeface="字制区喜脉体" panose="02000603000000000000" pitchFamily="2" charset="-122"/>
            </a:endParaRPr>
          </a:p>
        </p:txBody>
      </p:sp>
      <p:pic>
        <p:nvPicPr>
          <p:cNvPr id="8" name="图片 7"/>
          <p:cNvPicPr>
            <a:picLocks noChangeAspect="1"/>
          </p:cNvPicPr>
          <p:nvPr/>
        </p:nvPicPr>
        <p:blipFill>
          <a:blip r:embed="rId2"/>
          <a:stretch>
            <a:fillRect/>
          </a:stretch>
        </p:blipFill>
        <p:spPr>
          <a:xfrm>
            <a:off x="195078" y="1483802"/>
            <a:ext cx="7922562" cy="4467239"/>
          </a:xfrm>
          <a:prstGeom prst="rect">
            <a:avLst/>
          </a:prstGeom>
        </p:spPr>
      </p:pic>
      <p:pic>
        <p:nvPicPr>
          <p:cNvPr id="10" name="图片 9"/>
          <p:cNvPicPr>
            <a:picLocks noChangeAspect="1"/>
          </p:cNvPicPr>
          <p:nvPr/>
        </p:nvPicPr>
        <p:blipFill>
          <a:blip r:embed="rId3"/>
          <a:stretch>
            <a:fillRect/>
          </a:stretch>
        </p:blipFill>
        <p:spPr>
          <a:xfrm>
            <a:off x="2998247" y="373053"/>
            <a:ext cx="8192267" cy="464715"/>
          </a:xfrm>
          <a:prstGeom prst="rect">
            <a:avLst/>
          </a:prstGeom>
        </p:spPr>
      </p:pic>
      <p:sp>
        <p:nvSpPr>
          <p:cNvPr id="11" name="矩形 10"/>
          <p:cNvSpPr/>
          <p:nvPr/>
        </p:nvSpPr>
        <p:spPr>
          <a:xfrm>
            <a:off x="4775200" y="2307772"/>
            <a:ext cx="2365829" cy="217714"/>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2" name="矩形 11"/>
          <p:cNvSpPr/>
          <p:nvPr/>
        </p:nvSpPr>
        <p:spPr>
          <a:xfrm>
            <a:off x="537029" y="2569028"/>
            <a:ext cx="7580612" cy="1088571"/>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 name="文本框 13"/>
          <p:cNvSpPr txBox="1"/>
          <p:nvPr/>
        </p:nvSpPr>
        <p:spPr>
          <a:xfrm>
            <a:off x="6067863" y="2548262"/>
            <a:ext cx="6096001" cy="1200329"/>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当片段用作第一个乘数</a:t>
            </a:r>
            <a:r>
              <a:rPr lang="en-US" altLang="zh-CN">
                <a:latin typeface="字制区喜脉体" panose="02000603000000000000" pitchFamily="2" charset="-122"/>
                <a:ea typeface="字制区喜脉体" panose="02000603000000000000" pitchFamily="2" charset="-122"/>
              </a:rPr>
              <a:t>A</a:t>
            </a:r>
            <a:r>
              <a:rPr lang="zh-CN" altLang="en-US">
                <a:latin typeface="字制区喜脉体" panose="02000603000000000000" pitchFamily="2" charset="-122"/>
                <a:ea typeface="字制区喜脉体" panose="02000603000000000000" pitchFamily="2" charset="-122"/>
              </a:rPr>
              <a:t>时使用</a:t>
            </a:r>
            <a:r>
              <a:rPr lang="en-US" altLang="zh-CN">
                <a:latin typeface="字制区喜脉体" panose="02000603000000000000" pitchFamily="2" charset="-122"/>
                <a:ea typeface="字制区喜脉体" panose="02000603000000000000" pitchFamily="2" charset="-122"/>
              </a:rPr>
              <a:t>matrix_a</a:t>
            </a:r>
          </a:p>
          <a:p>
            <a:r>
              <a:rPr lang="zh-CN" altLang="en-US">
                <a:latin typeface="字制区喜脉体" panose="02000603000000000000" pitchFamily="2" charset="-122"/>
                <a:ea typeface="字制区喜脉体" panose="02000603000000000000" pitchFamily="2" charset="-122"/>
              </a:rPr>
              <a:t>当片段用作第二个乘数</a:t>
            </a:r>
            <a:r>
              <a:rPr lang="en-US" altLang="zh-CN">
                <a:latin typeface="字制区喜脉体" panose="02000603000000000000" pitchFamily="2" charset="-122"/>
                <a:ea typeface="字制区喜脉体" panose="02000603000000000000" pitchFamily="2" charset="-122"/>
              </a:rPr>
              <a:t>B</a:t>
            </a:r>
            <a:r>
              <a:rPr lang="zh-CN" altLang="en-US">
                <a:latin typeface="字制区喜脉体" panose="02000603000000000000" pitchFamily="2" charset="-122"/>
                <a:ea typeface="字制区喜脉体" panose="02000603000000000000" pitchFamily="2" charset="-122"/>
              </a:rPr>
              <a:t>时使用</a:t>
            </a:r>
            <a:r>
              <a:rPr lang="en-US" altLang="zh-CN">
                <a:latin typeface="字制区喜脉体" panose="02000603000000000000" pitchFamily="2" charset="-122"/>
                <a:ea typeface="字制区喜脉体" panose="02000603000000000000" pitchFamily="2" charset="-122"/>
              </a:rPr>
              <a:t>matrix_b</a:t>
            </a:r>
          </a:p>
          <a:p>
            <a:endParaRPr lang="en-US" altLang="zh-CN">
              <a:latin typeface="字制区喜脉体" panose="02000603000000000000" pitchFamily="2" charset="-122"/>
              <a:ea typeface="字制区喜脉体" panose="02000603000000000000" pitchFamily="2" charset="-122"/>
            </a:endParaRPr>
          </a:p>
          <a:p>
            <a:r>
              <a:rPr lang="zh-CN" altLang="en-US">
                <a:latin typeface="字制区喜脉体" panose="02000603000000000000" pitchFamily="2" charset="-122"/>
                <a:ea typeface="字制区喜脉体" panose="02000603000000000000" pitchFamily="2" charset="-122"/>
              </a:rPr>
              <a:t> 当片段用作源或目标累加器（</a:t>
            </a:r>
            <a:r>
              <a:rPr lang="en-US" altLang="zh-CN">
                <a:latin typeface="字制区喜脉体" panose="02000603000000000000" pitchFamily="2" charset="-122"/>
                <a:ea typeface="字制区喜脉体" panose="02000603000000000000" pitchFamily="2" charset="-122"/>
              </a:rPr>
              <a:t>C </a:t>
            </a:r>
            <a:r>
              <a:rPr lang="zh-CN" altLang="en-US">
                <a:latin typeface="字制区喜脉体" panose="02000603000000000000" pitchFamily="2" charset="-122"/>
                <a:ea typeface="字制区喜脉体" panose="02000603000000000000" pitchFamily="2" charset="-122"/>
              </a:rPr>
              <a:t>或 </a:t>
            </a:r>
            <a:r>
              <a:rPr lang="en-US" altLang="zh-CN">
                <a:latin typeface="字制区喜脉体" panose="02000603000000000000" pitchFamily="2" charset="-122"/>
                <a:ea typeface="字制区喜脉体" panose="02000603000000000000" pitchFamily="2" charset="-122"/>
              </a:rPr>
              <a:t>D</a:t>
            </a:r>
            <a:r>
              <a:rPr lang="zh-CN" altLang="en-US">
                <a:latin typeface="字制区喜脉体" panose="02000603000000000000" pitchFamily="2" charset="-122"/>
                <a:ea typeface="字制区喜脉体" panose="02000603000000000000" pitchFamily="2" charset="-122"/>
              </a:rPr>
              <a:t>）时使用</a:t>
            </a:r>
            <a:r>
              <a:rPr lang="en-US" altLang="zh-CN">
                <a:latin typeface="字制区喜脉体" panose="02000603000000000000" pitchFamily="2" charset="-122"/>
                <a:ea typeface="字制区喜脉体" panose="02000603000000000000" pitchFamily="2" charset="-122"/>
              </a:rPr>
              <a:t>accumulator</a:t>
            </a:r>
            <a:endParaRPr lang="zh-CN" altLang="en-US">
              <a:latin typeface="字制区喜脉体" panose="02000603000000000000" pitchFamily="2" charset="-122"/>
              <a:ea typeface="字制区喜脉体" panose="02000603000000000000" pitchFamily="2" charset="-122"/>
            </a:endParaRPr>
          </a:p>
        </p:txBody>
      </p:sp>
      <p:sp>
        <p:nvSpPr>
          <p:cNvPr id="15" name="矩形 14"/>
          <p:cNvSpPr/>
          <p:nvPr/>
        </p:nvSpPr>
        <p:spPr>
          <a:xfrm>
            <a:off x="731632" y="4931803"/>
            <a:ext cx="7386008" cy="850020"/>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7" name="文本框 16"/>
          <p:cNvSpPr txBox="1"/>
          <p:nvPr/>
        </p:nvSpPr>
        <p:spPr>
          <a:xfrm>
            <a:off x="3414932" y="5795409"/>
            <a:ext cx="8748932" cy="646331"/>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对于 matrix_a 和 matrix_b 片段，必须指定 Layout 参数。row_major 或 col_major 表示矩阵行或列中的元素在内存中是连续的。累加器矩阵的 Layout 参数应保留默认值 void</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078" y="220691"/>
            <a:ext cx="2693266"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fragment</a:t>
            </a:r>
            <a:endParaRPr lang="zh-CN" altLang="en-US" sz="4400">
              <a:latin typeface="字制区喜脉体" panose="02000603000000000000" pitchFamily="2" charset="-122"/>
              <a:ea typeface="字制区喜脉体" panose="02000603000000000000" pitchFamily="2" charset="-122"/>
            </a:endParaRPr>
          </a:p>
        </p:txBody>
      </p:sp>
      <p:pic>
        <p:nvPicPr>
          <p:cNvPr id="5" name="图片 4"/>
          <p:cNvPicPr>
            <a:picLocks noChangeAspect="1"/>
          </p:cNvPicPr>
          <p:nvPr/>
        </p:nvPicPr>
        <p:blipFill>
          <a:blip r:embed="rId2"/>
          <a:stretch>
            <a:fillRect/>
          </a:stretch>
        </p:blipFill>
        <p:spPr>
          <a:xfrm>
            <a:off x="2998247" y="373053"/>
            <a:ext cx="8192267" cy="464715"/>
          </a:xfrm>
          <a:prstGeom prst="rect">
            <a:avLst/>
          </a:prstGeom>
        </p:spPr>
      </p:pic>
      <p:pic>
        <p:nvPicPr>
          <p:cNvPr id="7" name="图片 6"/>
          <p:cNvPicPr>
            <a:picLocks noChangeAspect="1"/>
          </p:cNvPicPr>
          <p:nvPr/>
        </p:nvPicPr>
        <p:blipFill>
          <a:blip r:embed="rId3"/>
          <a:stretch>
            <a:fillRect/>
          </a:stretch>
        </p:blipFill>
        <p:spPr>
          <a:xfrm>
            <a:off x="390792" y="1685691"/>
            <a:ext cx="5281899" cy="3943818"/>
          </a:xfrm>
          <a:prstGeom prst="rect">
            <a:avLst/>
          </a:prstGeom>
        </p:spPr>
      </p:pic>
      <p:pic>
        <p:nvPicPr>
          <p:cNvPr id="9" name="图片 8"/>
          <p:cNvPicPr>
            <a:picLocks noChangeAspect="1"/>
          </p:cNvPicPr>
          <p:nvPr/>
        </p:nvPicPr>
        <p:blipFill>
          <a:blip r:embed="rId4"/>
          <a:stretch>
            <a:fillRect/>
          </a:stretch>
        </p:blipFill>
        <p:spPr>
          <a:xfrm>
            <a:off x="5673696" y="1723791"/>
            <a:ext cx="5893934" cy="1772118"/>
          </a:xfrm>
          <a:prstGeom prst="rect">
            <a:avLst/>
          </a:prstGeom>
        </p:spPr>
      </p:pic>
      <p:pic>
        <p:nvPicPr>
          <p:cNvPr id="11" name="图片 10"/>
          <p:cNvPicPr>
            <a:picLocks noChangeAspect="1"/>
          </p:cNvPicPr>
          <p:nvPr/>
        </p:nvPicPr>
        <p:blipFill>
          <a:blip r:embed="rId5"/>
          <a:stretch>
            <a:fillRect/>
          </a:stretch>
        </p:blipFill>
        <p:spPr>
          <a:xfrm>
            <a:off x="5672691" y="3629326"/>
            <a:ext cx="5914576" cy="876233"/>
          </a:xfrm>
          <a:prstGeom prst="rect">
            <a:avLst/>
          </a:prstGeom>
        </p:spPr>
      </p:pic>
      <p:pic>
        <p:nvPicPr>
          <p:cNvPr id="13" name="图片 12"/>
          <p:cNvPicPr>
            <a:picLocks noChangeAspect="1"/>
          </p:cNvPicPr>
          <p:nvPr/>
        </p:nvPicPr>
        <p:blipFill>
          <a:blip r:embed="rId6"/>
          <a:stretch>
            <a:fillRect/>
          </a:stretch>
        </p:blipFill>
        <p:spPr>
          <a:xfrm>
            <a:off x="5672691" y="4581758"/>
            <a:ext cx="5918044" cy="1514241"/>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078" y="220691"/>
            <a:ext cx="5119872"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load_matrix_sync</a:t>
            </a:r>
            <a:endParaRPr lang="zh-CN" altLang="en-US" sz="4400">
              <a:latin typeface="字制区喜脉体" panose="02000603000000000000" pitchFamily="2" charset="-122"/>
              <a:ea typeface="字制区喜脉体" panose="02000603000000000000" pitchFamily="2" charset="-122"/>
            </a:endParaRPr>
          </a:p>
        </p:txBody>
      </p:sp>
      <p:pic>
        <p:nvPicPr>
          <p:cNvPr id="8" name="图片 7"/>
          <p:cNvPicPr>
            <a:picLocks noChangeAspect="1"/>
          </p:cNvPicPr>
          <p:nvPr/>
        </p:nvPicPr>
        <p:blipFill>
          <a:blip r:embed="rId2"/>
          <a:stretch>
            <a:fillRect/>
          </a:stretch>
        </p:blipFill>
        <p:spPr>
          <a:xfrm>
            <a:off x="338546" y="1649429"/>
            <a:ext cx="8224883" cy="2224425"/>
          </a:xfrm>
          <a:prstGeom prst="rect">
            <a:avLst/>
          </a:prstGeom>
        </p:spPr>
      </p:pic>
      <p:sp>
        <p:nvSpPr>
          <p:cNvPr id="10" name="文本框 9"/>
          <p:cNvSpPr txBox="1"/>
          <p:nvPr/>
        </p:nvSpPr>
        <p:spPr>
          <a:xfrm>
            <a:off x="2240178" y="3894486"/>
            <a:ext cx="9250157" cy="2031325"/>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等待所有 warp 通道到达 load_matrix_sync，然后从内存中加载矩阵片段 a。mptr 必须是一个 256 位对齐的指针，指向内存中矩阵的第一个元素。ldm 描述了连续行（对于行主序布局）或列（对于列主序布局）之间的元素步长，对于 __half 元素类型必须是 8 的倍数，对于 float 元素类型必须是 4 的倍数。（即两种情况下都是 16 字节的倍数）。如果片段是累加器，则必须将布局参数指定为 mem_row_major 或 mem_col_major。对于 matrix_a 和 matrix_b 片段，布局从片段的布局参数中推断。mptr、ldm、layout 以及 a 的所有模板参数的值必须对所有 warp 中的线程相同。此函数必须由 warp 中的所有线程调用，否则结果未定义。</a:t>
            </a:r>
          </a:p>
        </p:txBody>
      </p:sp>
      <p:pic>
        <p:nvPicPr>
          <p:cNvPr id="12" name="图片 11"/>
          <p:cNvPicPr>
            <a:picLocks noChangeAspect="1"/>
          </p:cNvPicPr>
          <p:nvPr/>
        </p:nvPicPr>
        <p:blipFill>
          <a:blip r:embed="rId3"/>
          <a:stretch>
            <a:fillRect/>
          </a:stretch>
        </p:blipFill>
        <p:spPr>
          <a:xfrm>
            <a:off x="1470921" y="1054305"/>
            <a:ext cx="9473989" cy="487408"/>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47841" y="4041250"/>
            <a:ext cx="2447637" cy="11730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1281" y="4304593"/>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a:t>
            </a:r>
            <a:endParaRPr lang="zh-CN" altLang="en-US" b="1">
              <a:latin typeface="字制区喜脉体" panose="02000603000000000000" pitchFamily="2" charset="-122"/>
              <a:ea typeface="字制区喜脉体" panose="02000603000000000000" pitchFamily="2" charset="-122"/>
            </a:endParaRPr>
          </a:p>
        </p:txBody>
      </p:sp>
      <p:sp>
        <p:nvSpPr>
          <p:cNvPr id="12" name="文本框 11"/>
          <p:cNvSpPr txBox="1"/>
          <p:nvPr/>
        </p:nvSpPr>
        <p:spPr>
          <a:xfrm>
            <a:off x="1552979" y="3386165"/>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3" name="矩形 12"/>
          <p:cNvSpPr/>
          <p:nvPr/>
        </p:nvSpPr>
        <p:spPr>
          <a:xfrm>
            <a:off x="3288176" y="1544410"/>
            <a:ext cx="4501658" cy="241145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74092" y="2442626"/>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5" name="文本框 14"/>
          <p:cNvSpPr txBox="1"/>
          <p:nvPr/>
        </p:nvSpPr>
        <p:spPr>
          <a:xfrm>
            <a:off x="5115906" y="931644"/>
            <a:ext cx="75276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2048</a:t>
            </a: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3288176" y="4032497"/>
            <a:ext cx="4501658" cy="118177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88925" y="189865"/>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hgemm_v1_wmma_m16n16k16_naive_kernel</a:t>
            </a:r>
            <a:endParaRPr lang="zh-CN" altLang="en-US">
              <a:latin typeface="字制区喜脉体" panose="02000603000000000000" pitchFamily="2" charset="-122"/>
              <a:ea typeface="字制区喜脉体" panose="02000603000000000000" pitchFamily="2" charset="-122"/>
            </a:endParaRPr>
          </a:p>
        </p:txBody>
      </p:sp>
      <p:sp>
        <p:nvSpPr>
          <p:cNvPr id="5" name="文本框 4"/>
          <p:cNvSpPr txBox="1"/>
          <p:nvPr/>
        </p:nvSpPr>
        <p:spPr>
          <a:xfrm>
            <a:off x="8533765" y="1577975"/>
            <a:ext cx="283464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block_size:32</a:t>
            </a:r>
          </a:p>
          <a:p>
            <a:r>
              <a:rPr lang="en-US" altLang="zh-CN" b="1">
                <a:latin typeface="字制区喜脉体" panose="02000603000000000000" pitchFamily="2" charset="-122"/>
                <a:ea typeface="字制区喜脉体" panose="02000603000000000000" pitchFamily="2" charset="-122"/>
              </a:rPr>
              <a:t>grid_size:128,32,1</a:t>
            </a:r>
          </a:p>
        </p:txBody>
      </p:sp>
      <p:sp>
        <p:nvSpPr>
          <p:cNvPr id="19" name="矩形 18"/>
          <p:cNvSpPr/>
          <p:nvPr/>
        </p:nvSpPr>
        <p:spPr>
          <a:xfrm>
            <a:off x="747626" y="4049018"/>
            <a:ext cx="213360" cy="21907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673966" y="3811182"/>
            <a:ext cx="39116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16</a:t>
            </a:r>
          </a:p>
        </p:txBody>
      </p:sp>
      <p:sp>
        <p:nvSpPr>
          <p:cNvPr id="8" name="矩形 7"/>
          <p:cNvSpPr/>
          <p:nvPr/>
        </p:nvSpPr>
        <p:spPr>
          <a:xfrm>
            <a:off x="3288261" y="1544232"/>
            <a:ext cx="213360" cy="21907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3214601" y="1315632"/>
            <a:ext cx="39116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16</a:t>
            </a:r>
          </a:p>
        </p:txBody>
      </p:sp>
      <p:sp>
        <p:nvSpPr>
          <p:cNvPr id="17" name="矩形 16"/>
          <p:cNvSpPr/>
          <p:nvPr/>
        </p:nvSpPr>
        <p:spPr>
          <a:xfrm>
            <a:off x="3288261" y="4041052"/>
            <a:ext cx="213360" cy="21907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8533765" y="2560955"/>
            <a:ext cx="17856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2048/128=16</a:t>
            </a:r>
          </a:p>
          <a:p>
            <a:r>
              <a:rPr lang="en-US" altLang="zh-CN" b="1">
                <a:latin typeface="字制区喜脉体" panose="02000603000000000000" pitchFamily="2" charset="-122"/>
                <a:ea typeface="字制区喜脉体" panose="02000603000000000000" pitchFamily="2" charset="-122"/>
              </a:rPr>
              <a:t>512/32=16</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32155" y="3767041"/>
            <a:ext cx="2447637" cy="11730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155595" y="4030384"/>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a:t>
            </a:r>
            <a:endParaRPr lang="zh-CN" altLang="en-US" b="1">
              <a:latin typeface="字制区喜脉体" panose="02000603000000000000" pitchFamily="2" charset="-122"/>
              <a:ea typeface="字制区喜脉体" panose="02000603000000000000" pitchFamily="2" charset="-122"/>
            </a:endParaRPr>
          </a:p>
        </p:txBody>
      </p:sp>
      <p:sp>
        <p:nvSpPr>
          <p:cNvPr id="12" name="文本框 11"/>
          <p:cNvSpPr txBox="1"/>
          <p:nvPr/>
        </p:nvSpPr>
        <p:spPr>
          <a:xfrm>
            <a:off x="1537293" y="3111956"/>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3" name="矩形 12"/>
          <p:cNvSpPr/>
          <p:nvPr/>
        </p:nvSpPr>
        <p:spPr>
          <a:xfrm>
            <a:off x="3272490" y="1270201"/>
            <a:ext cx="4501658" cy="241145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文本框 13"/>
          <p:cNvSpPr txBox="1"/>
          <p:nvPr/>
        </p:nvSpPr>
        <p:spPr>
          <a:xfrm>
            <a:off x="2558406" y="2168417"/>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5" name="文本框 14"/>
          <p:cNvSpPr txBox="1"/>
          <p:nvPr/>
        </p:nvSpPr>
        <p:spPr>
          <a:xfrm>
            <a:off x="5100220" y="657435"/>
            <a:ext cx="75276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2048</a:t>
            </a: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3272490" y="3758288"/>
            <a:ext cx="4501658" cy="118177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文本框 3"/>
          <p:cNvSpPr txBox="1"/>
          <p:nvPr/>
        </p:nvSpPr>
        <p:spPr>
          <a:xfrm>
            <a:off x="288925" y="189865"/>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hgemm_v2_wmma_m16n16k16_mma4x2_kernel</a:t>
            </a:r>
          </a:p>
        </p:txBody>
      </p:sp>
      <p:sp>
        <p:nvSpPr>
          <p:cNvPr id="5" name="文本框 4"/>
          <p:cNvSpPr txBox="1"/>
          <p:nvPr/>
        </p:nvSpPr>
        <p:spPr>
          <a:xfrm>
            <a:off x="744220" y="5116968"/>
            <a:ext cx="243557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block_size:256</a:t>
            </a:r>
          </a:p>
          <a:p>
            <a:r>
              <a:rPr lang="en-US" altLang="zh-CN" b="1">
                <a:latin typeface="字制区喜脉体" panose="02000603000000000000" pitchFamily="2" charset="-122"/>
                <a:ea typeface="字制区喜脉体" panose="02000603000000000000" pitchFamily="2" charset="-122"/>
              </a:rPr>
              <a:t>grid_size:64,8,1</a:t>
            </a:r>
          </a:p>
        </p:txBody>
      </p:sp>
      <p:sp>
        <p:nvSpPr>
          <p:cNvPr id="17" name="矩形 16"/>
          <p:cNvSpPr/>
          <p:nvPr/>
        </p:nvSpPr>
        <p:spPr>
          <a:xfrm>
            <a:off x="3272575" y="3758588"/>
            <a:ext cx="213360" cy="396240"/>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文本框 17"/>
          <p:cNvSpPr txBox="1"/>
          <p:nvPr/>
        </p:nvSpPr>
        <p:spPr>
          <a:xfrm>
            <a:off x="770040" y="5938086"/>
            <a:ext cx="17856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2048/64=32</a:t>
            </a:r>
          </a:p>
          <a:p>
            <a:r>
              <a:rPr lang="en-US" altLang="zh-CN" b="1">
                <a:latin typeface="字制区喜脉体" panose="02000603000000000000" pitchFamily="2" charset="-122"/>
                <a:ea typeface="字制区喜脉体" panose="02000603000000000000" pitchFamily="2" charset="-122"/>
              </a:rPr>
              <a:t>512/8=64</a:t>
            </a:r>
          </a:p>
        </p:txBody>
      </p:sp>
      <p:sp>
        <p:nvSpPr>
          <p:cNvPr id="2" name="文本框 1"/>
          <p:cNvSpPr txBox="1"/>
          <p:nvPr/>
        </p:nvSpPr>
        <p:spPr>
          <a:xfrm>
            <a:off x="3198915" y="3559833"/>
            <a:ext cx="35814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32</a:t>
            </a:r>
          </a:p>
        </p:txBody>
      </p:sp>
      <p:sp>
        <p:nvSpPr>
          <p:cNvPr id="3" name="文本框 2"/>
          <p:cNvSpPr txBox="1"/>
          <p:nvPr/>
        </p:nvSpPr>
        <p:spPr>
          <a:xfrm>
            <a:off x="3033180" y="3785258"/>
            <a:ext cx="35814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64</a:t>
            </a:r>
          </a:p>
        </p:txBody>
      </p:sp>
      <p:sp>
        <p:nvSpPr>
          <p:cNvPr id="24" name="矩形 23"/>
          <p:cNvSpPr/>
          <p:nvPr/>
        </p:nvSpPr>
        <p:spPr>
          <a:xfrm>
            <a:off x="9952355" y="2613660"/>
            <a:ext cx="863600" cy="1630680"/>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5" name="矩形 24"/>
          <p:cNvSpPr/>
          <p:nvPr/>
        </p:nvSpPr>
        <p:spPr>
          <a:xfrm>
            <a:off x="9952355" y="2613660"/>
            <a:ext cx="413385" cy="421640"/>
          </a:xfrm>
          <a:prstGeom prst="rect">
            <a:avLst/>
          </a:prstGeom>
          <a:solidFill>
            <a:srgbClr val="E1FFC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warp</a:t>
            </a:r>
          </a:p>
        </p:txBody>
      </p:sp>
      <p:cxnSp>
        <p:nvCxnSpPr>
          <p:cNvPr id="26" name="直接连接符 25"/>
          <p:cNvCxnSpPr>
            <a:endCxn id="24" idx="2"/>
          </p:cNvCxnSpPr>
          <p:nvPr/>
        </p:nvCxnSpPr>
        <p:spPr>
          <a:xfrm>
            <a:off x="10370820" y="2605405"/>
            <a:ext cx="13335" cy="1638935"/>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a:off x="9956800" y="3035300"/>
            <a:ext cx="859155"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a:off x="9956165" y="3458210"/>
            <a:ext cx="859155"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a:off x="9952355" y="3881120"/>
            <a:ext cx="859155"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9622790" y="2695575"/>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16</a:t>
            </a:r>
          </a:p>
        </p:txBody>
      </p:sp>
      <p:sp>
        <p:nvSpPr>
          <p:cNvPr id="20" name="文本框 19"/>
          <p:cNvSpPr txBox="1"/>
          <p:nvPr/>
        </p:nvSpPr>
        <p:spPr>
          <a:xfrm>
            <a:off x="9967595" y="2356485"/>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16</a:t>
            </a:r>
          </a:p>
        </p:txBody>
      </p:sp>
      <p:sp>
        <p:nvSpPr>
          <p:cNvPr id="21" name="矩形 20"/>
          <p:cNvSpPr/>
          <p:nvPr/>
        </p:nvSpPr>
        <p:spPr>
          <a:xfrm>
            <a:off x="731940" y="3758588"/>
            <a:ext cx="76200" cy="3962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3272575" y="1270023"/>
            <a:ext cx="212725" cy="7620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矩形 32"/>
          <p:cNvSpPr/>
          <p:nvPr/>
        </p:nvSpPr>
        <p:spPr>
          <a:xfrm>
            <a:off x="8787130" y="2613660"/>
            <a:ext cx="429895" cy="163004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4" name="矩形 33"/>
          <p:cNvSpPr/>
          <p:nvPr/>
        </p:nvSpPr>
        <p:spPr>
          <a:xfrm rot="5400000">
            <a:off x="10168890" y="1438910"/>
            <a:ext cx="429895" cy="86296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35" name="直接连接符 34"/>
          <p:cNvCxnSpPr/>
          <p:nvPr/>
        </p:nvCxnSpPr>
        <p:spPr>
          <a:xfrm flipV="1">
            <a:off x="8787130" y="3029585"/>
            <a:ext cx="438150" cy="508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6" name="直接连接符 35"/>
          <p:cNvCxnSpPr/>
          <p:nvPr/>
        </p:nvCxnSpPr>
        <p:spPr>
          <a:xfrm flipV="1">
            <a:off x="8787130" y="3430905"/>
            <a:ext cx="438150" cy="508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7" name="直接连接符 36"/>
          <p:cNvCxnSpPr/>
          <p:nvPr/>
        </p:nvCxnSpPr>
        <p:spPr>
          <a:xfrm flipV="1">
            <a:off x="8787130" y="3876040"/>
            <a:ext cx="438150" cy="508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8" name="直接连接符 37"/>
          <p:cNvCxnSpPr>
            <a:stCxn id="34" idx="1"/>
            <a:endCxn id="34" idx="3"/>
          </p:cNvCxnSpPr>
          <p:nvPr/>
        </p:nvCxnSpPr>
        <p:spPr>
          <a:xfrm>
            <a:off x="10384155" y="1655445"/>
            <a:ext cx="0" cy="429895"/>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77965" y="3441723"/>
            <a:ext cx="35814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16</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73950" y="3660856"/>
            <a:ext cx="2447637" cy="11730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97390" y="3924199"/>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a:t>
            </a:r>
            <a:endParaRPr lang="zh-CN" altLang="en-US" b="1">
              <a:latin typeface="字制区喜脉体" panose="02000603000000000000" pitchFamily="2" charset="-122"/>
              <a:ea typeface="字制区喜脉体" panose="02000603000000000000" pitchFamily="2" charset="-122"/>
            </a:endParaRPr>
          </a:p>
        </p:txBody>
      </p:sp>
      <p:sp>
        <p:nvSpPr>
          <p:cNvPr id="12" name="文本框 11"/>
          <p:cNvSpPr txBox="1"/>
          <p:nvPr/>
        </p:nvSpPr>
        <p:spPr>
          <a:xfrm>
            <a:off x="1479088" y="3005771"/>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3" name="矩形 12"/>
          <p:cNvSpPr/>
          <p:nvPr/>
        </p:nvSpPr>
        <p:spPr>
          <a:xfrm>
            <a:off x="3214285" y="1164016"/>
            <a:ext cx="4501658" cy="241145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文本框 13"/>
          <p:cNvSpPr txBox="1"/>
          <p:nvPr/>
        </p:nvSpPr>
        <p:spPr>
          <a:xfrm>
            <a:off x="2500201" y="2062232"/>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5" name="文本框 14"/>
          <p:cNvSpPr txBox="1"/>
          <p:nvPr/>
        </p:nvSpPr>
        <p:spPr>
          <a:xfrm>
            <a:off x="5042015" y="551250"/>
            <a:ext cx="75276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2048</a:t>
            </a: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a:off x="3214285" y="3652103"/>
            <a:ext cx="4501658" cy="118177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文本框 3"/>
          <p:cNvSpPr txBox="1"/>
          <p:nvPr/>
        </p:nvSpPr>
        <p:spPr>
          <a:xfrm>
            <a:off x="288924" y="189865"/>
            <a:ext cx="6970857" cy="369332"/>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hgemm_v3_wmma_m16n16k16_mma4x2_warp2x4_kernel</a:t>
            </a:r>
          </a:p>
        </p:txBody>
      </p:sp>
      <p:sp>
        <p:nvSpPr>
          <p:cNvPr id="5" name="文本框 4"/>
          <p:cNvSpPr txBox="1"/>
          <p:nvPr/>
        </p:nvSpPr>
        <p:spPr>
          <a:xfrm>
            <a:off x="744219" y="4934468"/>
            <a:ext cx="2158365"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block_size:256</a:t>
            </a:r>
          </a:p>
          <a:p>
            <a:r>
              <a:rPr lang="en-US" altLang="zh-CN" b="1">
                <a:latin typeface="字制区喜脉体" panose="02000603000000000000" pitchFamily="2" charset="-122"/>
                <a:ea typeface="字制区喜脉体" panose="02000603000000000000" pitchFamily="2" charset="-122"/>
              </a:rPr>
              <a:t>grid_size:16,4,1</a:t>
            </a:r>
          </a:p>
        </p:txBody>
      </p:sp>
      <p:sp>
        <p:nvSpPr>
          <p:cNvPr id="17" name="矩形 16"/>
          <p:cNvSpPr/>
          <p:nvPr/>
        </p:nvSpPr>
        <p:spPr>
          <a:xfrm>
            <a:off x="3214370" y="3652403"/>
            <a:ext cx="396240" cy="396240"/>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文本框 17"/>
          <p:cNvSpPr txBox="1"/>
          <p:nvPr/>
        </p:nvSpPr>
        <p:spPr>
          <a:xfrm>
            <a:off x="744220" y="5917448"/>
            <a:ext cx="17856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2048/16=128</a:t>
            </a:r>
          </a:p>
          <a:p>
            <a:r>
              <a:rPr lang="en-US" altLang="zh-CN" b="1">
                <a:latin typeface="字制区喜脉体" panose="02000603000000000000" pitchFamily="2" charset="-122"/>
                <a:ea typeface="字制区喜脉体" panose="02000603000000000000" pitchFamily="2" charset="-122"/>
              </a:rPr>
              <a:t>512/4=128</a:t>
            </a:r>
          </a:p>
        </p:txBody>
      </p:sp>
      <p:sp>
        <p:nvSpPr>
          <p:cNvPr id="2" name="文本框 1"/>
          <p:cNvSpPr txBox="1"/>
          <p:nvPr/>
        </p:nvSpPr>
        <p:spPr>
          <a:xfrm>
            <a:off x="3196590" y="3453648"/>
            <a:ext cx="46990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128</a:t>
            </a:r>
          </a:p>
        </p:txBody>
      </p:sp>
      <p:sp>
        <p:nvSpPr>
          <p:cNvPr id="3" name="文本框 2"/>
          <p:cNvSpPr txBox="1"/>
          <p:nvPr/>
        </p:nvSpPr>
        <p:spPr>
          <a:xfrm>
            <a:off x="2902585" y="3727968"/>
            <a:ext cx="44196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128</a:t>
            </a:r>
          </a:p>
        </p:txBody>
      </p:sp>
      <p:sp>
        <p:nvSpPr>
          <p:cNvPr id="21" name="矩形 20"/>
          <p:cNvSpPr/>
          <p:nvPr/>
        </p:nvSpPr>
        <p:spPr>
          <a:xfrm>
            <a:off x="673735" y="3652403"/>
            <a:ext cx="76200" cy="39624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3214370" y="1163838"/>
            <a:ext cx="396240" cy="76200"/>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9" name="文本框 38"/>
          <p:cNvSpPr txBox="1"/>
          <p:nvPr/>
        </p:nvSpPr>
        <p:spPr>
          <a:xfrm>
            <a:off x="532765" y="3468888"/>
            <a:ext cx="358140" cy="245110"/>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16</a:t>
            </a:r>
          </a:p>
        </p:txBody>
      </p:sp>
      <p:sp>
        <p:nvSpPr>
          <p:cNvPr id="6" name="矩形 5"/>
          <p:cNvSpPr/>
          <p:nvPr/>
        </p:nvSpPr>
        <p:spPr>
          <a:xfrm>
            <a:off x="9379616" y="1881661"/>
            <a:ext cx="1741805" cy="1630680"/>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8" name="矩形 7"/>
          <p:cNvSpPr/>
          <p:nvPr/>
        </p:nvSpPr>
        <p:spPr>
          <a:xfrm>
            <a:off x="9379616" y="1881661"/>
            <a:ext cx="850900" cy="421640"/>
          </a:xfrm>
          <a:prstGeom prst="rect">
            <a:avLst/>
          </a:prstGeom>
          <a:solidFill>
            <a:srgbClr val="E1FFC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solidFill>
                  <a:schemeClr val="tx1"/>
                </a:solidFill>
                <a:latin typeface="字制区喜脉体" panose="02000603000000000000" pitchFamily="2" charset="-122"/>
                <a:ea typeface="字制区喜脉体" panose="02000603000000000000" pitchFamily="2" charset="-122"/>
              </a:rPr>
              <a:t>warp</a:t>
            </a:r>
          </a:p>
        </p:txBody>
      </p:sp>
      <p:sp>
        <p:nvSpPr>
          <p:cNvPr id="31" name="文本框 30"/>
          <p:cNvSpPr txBox="1"/>
          <p:nvPr/>
        </p:nvSpPr>
        <p:spPr>
          <a:xfrm>
            <a:off x="9050051" y="1963576"/>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32</a:t>
            </a:r>
          </a:p>
        </p:txBody>
      </p:sp>
      <p:cxnSp>
        <p:nvCxnSpPr>
          <p:cNvPr id="32" name="直接连接符 31"/>
          <p:cNvCxnSpPr>
            <a:endCxn id="6" idx="2"/>
          </p:cNvCxnSpPr>
          <p:nvPr/>
        </p:nvCxnSpPr>
        <p:spPr>
          <a:xfrm>
            <a:off x="10231151" y="1881661"/>
            <a:ext cx="19685" cy="163068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9584721" y="1630201"/>
            <a:ext cx="440690" cy="306705"/>
          </a:xfrm>
          <a:prstGeom prst="rect">
            <a:avLst/>
          </a:prstGeom>
          <a:noFill/>
        </p:spPr>
        <p:txBody>
          <a:bodyPr wrap="square" rtlCol="0">
            <a:spAutoFit/>
          </a:bodyPr>
          <a:lstStyle/>
          <a:p>
            <a:pPr algn="ctr"/>
            <a:r>
              <a:rPr lang="en-US" altLang="zh-CN" sz="1400" b="1">
                <a:latin typeface="字制区喜脉体" panose="02000603000000000000" pitchFamily="2" charset="-122"/>
                <a:ea typeface="字制区喜脉体" panose="02000603000000000000" pitchFamily="2" charset="-122"/>
              </a:rPr>
              <a:t>64</a:t>
            </a:r>
          </a:p>
        </p:txBody>
      </p:sp>
      <p:cxnSp>
        <p:nvCxnSpPr>
          <p:cNvPr id="42" name="直接连接符 41"/>
          <p:cNvCxnSpPr/>
          <p:nvPr/>
        </p:nvCxnSpPr>
        <p:spPr>
          <a:xfrm flipV="1">
            <a:off x="9379616" y="2307746"/>
            <a:ext cx="1739265" cy="5715"/>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flipV="1">
            <a:off x="9382156" y="2728751"/>
            <a:ext cx="1739265" cy="5715"/>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9382156" y="3149756"/>
            <a:ext cx="1739265" cy="5715"/>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45" name="矩形 44"/>
          <p:cNvSpPr/>
          <p:nvPr/>
        </p:nvSpPr>
        <p:spPr>
          <a:xfrm>
            <a:off x="8476646" y="1881661"/>
            <a:ext cx="186055" cy="163004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6" name="文本框 45"/>
          <p:cNvSpPr txBox="1"/>
          <p:nvPr/>
        </p:nvSpPr>
        <p:spPr>
          <a:xfrm>
            <a:off x="8374411" y="1630201"/>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16</a:t>
            </a:r>
          </a:p>
        </p:txBody>
      </p:sp>
      <p:sp>
        <p:nvSpPr>
          <p:cNvPr id="47" name="文本框 46"/>
          <p:cNvSpPr txBox="1"/>
          <p:nvPr/>
        </p:nvSpPr>
        <p:spPr>
          <a:xfrm>
            <a:off x="8024526" y="2534441"/>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128</a:t>
            </a:r>
          </a:p>
        </p:txBody>
      </p:sp>
      <p:sp>
        <p:nvSpPr>
          <p:cNvPr id="48" name="矩形 47"/>
          <p:cNvSpPr/>
          <p:nvPr/>
        </p:nvSpPr>
        <p:spPr>
          <a:xfrm rot="5400000">
            <a:off x="10157491" y="225581"/>
            <a:ext cx="186055" cy="173672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B927FA56-467F-FABB-FF67-01376480BDA1}"/>
              </a:ext>
            </a:extLst>
          </p:cNvPr>
          <p:cNvSpPr/>
          <p:nvPr/>
        </p:nvSpPr>
        <p:spPr>
          <a:xfrm>
            <a:off x="9461548" y="5291138"/>
            <a:ext cx="1479345" cy="810853"/>
          </a:xfrm>
          <a:prstGeom prst="rect">
            <a:avLst/>
          </a:prstGeom>
          <a:solidFill>
            <a:srgbClr val="E1FFC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solidFill>
                  <a:schemeClr val="tx1"/>
                </a:solidFill>
                <a:latin typeface="字制区喜脉体" panose="02000603000000000000" pitchFamily="2" charset="-122"/>
                <a:ea typeface="字制区喜脉体" panose="02000603000000000000" pitchFamily="2" charset="-122"/>
              </a:rPr>
              <a:t>warp</a:t>
            </a:r>
          </a:p>
        </p:txBody>
      </p:sp>
      <p:sp>
        <p:nvSpPr>
          <p:cNvPr id="9" name="文本框 8">
            <a:extLst>
              <a:ext uri="{FF2B5EF4-FFF2-40B4-BE49-F238E27FC236}">
                <a16:creationId xmlns:a16="http://schemas.microsoft.com/office/drawing/2014/main" id="{03CD2F65-B574-3F5D-35EC-F08827F506FF}"/>
              </a:ext>
            </a:extLst>
          </p:cNvPr>
          <p:cNvSpPr txBox="1"/>
          <p:nvPr/>
        </p:nvSpPr>
        <p:spPr>
          <a:xfrm>
            <a:off x="9098602" y="5554482"/>
            <a:ext cx="456824"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32</a:t>
            </a:r>
          </a:p>
        </p:txBody>
      </p:sp>
      <p:sp>
        <p:nvSpPr>
          <p:cNvPr id="19" name="文本框 18">
            <a:extLst>
              <a:ext uri="{FF2B5EF4-FFF2-40B4-BE49-F238E27FC236}">
                <a16:creationId xmlns:a16="http://schemas.microsoft.com/office/drawing/2014/main" id="{4043B6F3-5AE2-9BF9-08F0-B75B4A17DC47}"/>
              </a:ext>
            </a:extLst>
          </p:cNvPr>
          <p:cNvSpPr txBox="1"/>
          <p:nvPr/>
        </p:nvSpPr>
        <p:spPr>
          <a:xfrm>
            <a:off x="9980875" y="4955799"/>
            <a:ext cx="440690" cy="306705"/>
          </a:xfrm>
          <a:prstGeom prst="rect">
            <a:avLst/>
          </a:prstGeom>
          <a:noFill/>
        </p:spPr>
        <p:txBody>
          <a:bodyPr wrap="square" rtlCol="0">
            <a:spAutoFit/>
          </a:bodyPr>
          <a:lstStyle/>
          <a:p>
            <a:pPr algn="ctr"/>
            <a:r>
              <a:rPr lang="en-US" altLang="zh-CN" sz="1400" b="1">
                <a:latin typeface="字制区喜脉体" panose="02000603000000000000" pitchFamily="2" charset="-122"/>
                <a:ea typeface="字制区喜脉体" panose="02000603000000000000" pitchFamily="2" charset="-122"/>
              </a:rPr>
              <a:t>64</a:t>
            </a:r>
          </a:p>
        </p:txBody>
      </p:sp>
      <p:cxnSp>
        <p:nvCxnSpPr>
          <p:cNvPr id="20" name="直接连接符 19">
            <a:extLst>
              <a:ext uri="{FF2B5EF4-FFF2-40B4-BE49-F238E27FC236}">
                <a16:creationId xmlns:a16="http://schemas.microsoft.com/office/drawing/2014/main" id="{8E110B35-2F67-FAD5-1FB5-D9ABB590071E}"/>
              </a:ext>
            </a:extLst>
          </p:cNvPr>
          <p:cNvCxnSpPr>
            <a:cxnSpLocks/>
            <a:stCxn id="7" idx="0"/>
            <a:endCxn id="7" idx="2"/>
          </p:cNvCxnSpPr>
          <p:nvPr/>
        </p:nvCxnSpPr>
        <p:spPr>
          <a:xfrm>
            <a:off x="10201221" y="5291138"/>
            <a:ext cx="0" cy="810853"/>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5" name="直接连接符 24">
            <a:extLst>
              <a:ext uri="{FF2B5EF4-FFF2-40B4-BE49-F238E27FC236}">
                <a16:creationId xmlns:a16="http://schemas.microsoft.com/office/drawing/2014/main" id="{3189BC3E-8072-C1EC-C312-AFE83284D730}"/>
              </a:ext>
            </a:extLst>
          </p:cNvPr>
          <p:cNvCxnSpPr>
            <a:cxnSpLocks/>
          </p:cNvCxnSpPr>
          <p:nvPr/>
        </p:nvCxnSpPr>
        <p:spPr>
          <a:xfrm>
            <a:off x="9827149" y="5300393"/>
            <a:ext cx="0" cy="810853"/>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6" name="直接连接符 25">
            <a:extLst>
              <a:ext uri="{FF2B5EF4-FFF2-40B4-BE49-F238E27FC236}">
                <a16:creationId xmlns:a16="http://schemas.microsoft.com/office/drawing/2014/main" id="{78191638-00A0-E39A-598E-99FA2DB7B7F7}"/>
              </a:ext>
            </a:extLst>
          </p:cNvPr>
          <p:cNvCxnSpPr>
            <a:cxnSpLocks/>
          </p:cNvCxnSpPr>
          <p:nvPr/>
        </p:nvCxnSpPr>
        <p:spPr>
          <a:xfrm>
            <a:off x="10570678" y="5300392"/>
            <a:ext cx="0" cy="810853"/>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7" name="直接连接符 26">
            <a:extLst>
              <a:ext uri="{FF2B5EF4-FFF2-40B4-BE49-F238E27FC236}">
                <a16:creationId xmlns:a16="http://schemas.microsoft.com/office/drawing/2014/main" id="{1D255EE3-9763-8571-33A2-A5FA580C96CA}"/>
              </a:ext>
            </a:extLst>
          </p:cNvPr>
          <p:cNvCxnSpPr>
            <a:cxnSpLocks/>
            <a:stCxn id="7" idx="1"/>
            <a:endCxn id="7" idx="3"/>
          </p:cNvCxnSpPr>
          <p:nvPr/>
        </p:nvCxnSpPr>
        <p:spPr>
          <a:xfrm>
            <a:off x="9461548" y="5696565"/>
            <a:ext cx="1479345"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34" name="矩形 33">
            <a:extLst>
              <a:ext uri="{FF2B5EF4-FFF2-40B4-BE49-F238E27FC236}">
                <a16:creationId xmlns:a16="http://schemas.microsoft.com/office/drawing/2014/main" id="{0342F481-A64E-A06A-24B1-2503236C5835}"/>
              </a:ext>
            </a:extLst>
          </p:cNvPr>
          <p:cNvSpPr/>
          <p:nvPr/>
        </p:nvSpPr>
        <p:spPr>
          <a:xfrm>
            <a:off x="8554679" y="5286968"/>
            <a:ext cx="383126" cy="824277"/>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矩形 34">
            <a:extLst>
              <a:ext uri="{FF2B5EF4-FFF2-40B4-BE49-F238E27FC236}">
                <a16:creationId xmlns:a16="http://schemas.microsoft.com/office/drawing/2014/main" id="{DBCA53D1-757E-40F0-0652-57386949CFEB}"/>
              </a:ext>
            </a:extLst>
          </p:cNvPr>
          <p:cNvSpPr/>
          <p:nvPr/>
        </p:nvSpPr>
        <p:spPr>
          <a:xfrm rot="5400000">
            <a:off x="10022356" y="4075154"/>
            <a:ext cx="357727" cy="147934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文本框 35">
            <a:extLst>
              <a:ext uri="{FF2B5EF4-FFF2-40B4-BE49-F238E27FC236}">
                <a16:creationId xmlns:a16="http://schemas.microsoft.com/office/drawing/2014/main" id="{C8EA27BA-C4E8-75E9-9127-4924BD97795D}"/>
              </a:ext>
            </a:extLst>
          </p:cNvPr>
          <p:cNvSpPr txBox="1"/>
          <p:nvPr/>
        </p:nvSpPr>
        <p:spPr>
          <a:xfrm>
            <a:off x="8119087" y="5580799"/>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32</a:t>
            </a:r>
          </a:p>
        </p:txBody>
      </p:sp>
      <p:sp>
        <p:nvSpPr>
          <p:cNvPr id="37" name="文本框 36">
            <a:extLst>
              <a:ext uri="{FF2B5EF4-FFF2-40B4-BE49-F238E27FC236}">
                <a16:creationId xmlns:a16="http://schemas.microsoft.com/office/drawing/2014/main" id="{A1B0BDFB-7A45-7064-B1C3-7DDC2BB426C3}"/>
              </a:ext>
            </a:extLst>
          </p:cNvPr>
          <p:cNvSpPr txBox="1"/>
          <p:nvPr/>
        </p:nvSpPr>
        <p:spPr>
          <a:xfrm>
            <a:off x="8564696" y="4993687"/>
            <a:ext cx="440688"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16</a:t>
            </a:r>
          </a:p>
        </p:txBody>
      </p:sp>
      <p:cxnSp>
        <p:nvCxnSpPr>
          <p:cNvPr id="38" name="直接连接符 37">
            <a:extLst>
              <a:ext uri="{FF2B5EF4-FFF2-40B4-BE49-F238E27FC236}">
                <a16:creationId xmlns:a16="http://schemas.microsoft.com/office/drawing/2014/main" id="{249A5E89-AD5E-5E2C-79EE-B0F298E4DB69}"/>
              </a:ext>
            </a:extLst>
          </p:cNvPr>
          <p:cNvCxnSpPr>
            <a:cxnSpLocks/>
          </p:cNvCxnSpPr>
          <p:nvPr/>
        </p:nvCxnSpPr>
        <p:spPr>
          <a:xfrm flipH="1">
            <a:off x="3633359" y="1936906"/>
            <a:ext cx="5556823" cy="1715093"/>
          </a:xfrm>
          <a:prstGeom prst="line">
            <a:avLst/>
          </a:prstGeom>
          <a:ln w="25400">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49" name="直接连接符 48">
            <a:extLst>
              <a:ext uri="{FF2B5EF4-FFF2-40B4-BE49-F238E27FC236}">
                <a16:creationId xmlns:a16="http://schemas.microsoft.com/office/drawing/2014/main" id="{B4182E9E-F7E5-C7AE-669D-1E979EA2A230}"/>
              </a:ext>
            </a:extLst>
          </p:cNvPr>
          <p:cNvCxnSpPr>
            <a:cxnSpLocks/>
          </p:cNvCxnSpPr>
          <p:nvPr/>
        </p:nvCxnSpPr>
        <p:spPr>
          <a:xfrm flipH="1">
            <a:off x="3648871" y="3538376"/>
            <a:ext cx="5640544" cy="493524"/>
          </a:xfrm>
          <a:prstGeom prst="line">
            <a:avLst/>
          </a:prstGeom>
          <a:ln w="25400">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1" name="直接连接符 50">
            <a:extLst>
              <a:ext uri="{FF2B5EF4-FFF2-40B4-BE49-F238E27FC236}">
                <a16:creationId xmlns:a16="http://schemas.microsoft.com/office/drawing/2014/main" id="{D3A86422-0068-FC9E-C91E-4CDDF937FE92}"/>
              </a:ext>
            </a:extLst>
          </p:cNvPr>
          <p:cNvCxnSpPr>
            <a:cxnSpLocks/>
          </p:cNvCxnSpPr>
          <p:nvPr/>
        </p:nvCxnSpPr>
        <p:spPr>
          <a:xfrm flipH="1" flipV="1">
            <a:off x="9441815" y="2355009"/>
            <a:ext cx="55892" cy="2931959"/>
          </a:xfrm>
          <a:prstGeom prst="line">
            <a:avLst/>
          </a:prstGeom>
          <a:ln w="25400">
            <a:solidFill>
              <a:srgbClr val="FF0000"/>
            </a:solidFill>
            <a:prstDash val="dash"/>
          </a:ln>
        </p:spPr>
        <p:style>
          <a:lnRef idx="2">
            <a:schemeClr val="accent1"/>
          </a:lnRef>
          <a:fillRef idx="0">
            <a:srgbClr val="FFFFFF"/>
          </a:fillRef>
          <a:effectRef idx="0">
            <a:srgbClr val="FFFFFF"/>
          </a:effectRef>
          <a:fontRef idx="minor">
            <a:schemeClr val="tx1"/>
          </a:fontRef>
        </p:style>
      </p:cxnSp>
      <p:cxnSp>
        <p:nvCxnSpPr>
          <p:cNvPr id="54" name="直接连接符 53">
            <a:extLst>
              <a:ext uri="{FF2B5EF4-FFF2-40B4-BE49-F238E27FC236}">
                <a16:creationId xmlns:a16="http://schemas.microsoft.com/office/drawing/2014/main" id="{7ED64D87-BD03-93F0-3313-8BEF6D8D61FD}"/>
              </a:ext>
            </a:extLst>
          </p:cNvPr>
          <p:cNvCxnSpPr>
            <a:cxnSpLocks/>
          </p:cNvCxnSpPr>
          <p:nvPr/>
        </p:nvCxnSpPr>
        <p:spPr>
          <a:xfrm flipH="1" flipV="1">
            <a:off x="10258619" y="2291109"/>
            <a:ext cx="702005" cy="3009283"/>
          </a:xfrm>
          <a:prstGeom prst="line">
            <a:avLst/>
          </a:prstGeom>
          <a:ln w="25400">
            <a:solidFill>
              <a:srgbClr val="FF0000"/>
            </a:solidFill>
            <a:prstDash val="dash"/>
          </a:ln>
        </p:spPr>
        <p:style>
          <a:lnRef idx="2">
            <a:schemeClr val="accent1"/>
          </a:lnRef>
          <a:fillRef idx="0">
            <a:srgbClr val="FFFFFF"/>
          </a:fillRef>
          <a:effectRef idx="0">
            <a:srgbClr val="FFFFFF"/>
          </a:effectRef>
          <a:fontRef idx="minor">
            <a:schemeClr val="tx1"/>
          </a:fontRef>
        </p:style>
      </p:cxnSp>
      <p:sp>
        <p:nvSpPr>
          <p:cNvPr id="57" name="文本框 56">
            <a:extLst>
              <a:ext uri="{FF2B5EF4-FFF2-40B4-BE49-F238E27FC236}">
                <a16:creationId xmlns:a16="http://schemas.microsoft.com/office/drawing/2014/main" id="{7568ECCA-A97C-2A28-B826-1684C7E325E6}"/>
              </a:ext>
            </a:extLst>
          </p:cNvPr>
          <p:cNvSpPr txBox="1"/>
          <p:nvPr/>
        </p:nvSpPr>
        <p:spPr>
          <a:xfrm>
            <a:off x="9469761" y="5013216"/>
            <a:ext cx="528320" cy="306705"/>
          </a:xfrm>
          <a:prstGeom prst="rect">
            <a:avLst/>
          </a:prstGeom>
          <a:noFill/>
        </p:spPr>
        <p:txBody>
          <a:bodyPr wrap="square" rtlCol="0">
            <a:spAutoFit/>
          </a:bodyPr>
          <a:lstStyle/>
          <a:p>
            <a:r>
              <a:rPr lang="en-US" altLang="zh-CN" sz="1400" b="1">
                <a:latin typeface="字制区喜脉体" panose="02000603000000000000" pitchFamily="2" charset="-122"/>
                <a:ea typeface="字制区喜脉体" panose="02000603000000000000" pitchFamily="2" charset="-122"/>
              </a:rPr>
              <a:t>16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41B44A8-2837-8A8E-04ED-7878B39C5E88}"/>
              </a:ext>
            </a:extLst>
          </p:cNvPr>
          <p:cNvPicPr>
            <a:picLocks noChangeAspect="1"/>
          </p:cNvPicPr>
          <p:nvPr/>
        </p:nvPicPr>
        <p:blipFill>
          <a:blip r:embed="rId2"/>
          <a:stretch>
            <a:fillRect/>
          </a:stretch>
        </p:blipFill>
        <p:spPr>
          <a:xfrm>
            <a:off x="1151353" y="2753062"/>
            <a:ext cx="4492002" cy="3647738"/>
          </a:xfrm>
          <a:prstGeom prst="rect">
            <a:avLst/>
          </a:prstGeom>
        </p:spPr>
      </p:pic>
      <p:pic>
        <p:nvPicPr>
          <p:cNvPr id="8" name="图片 7">
            <a:extLst>
              <a:ext uri="{FF2B5EF4-FFF2-40B4-BE49-F238E27FC236}">
                <a16:creationId xmlns:a16="http://schemas.microsoft.com/office/drawing/2014/main" id="{33B76DEB-7A9F-9317-9FB5-1332F3F46671}"/>
              </a:ext>
            </a:extLst>
          </p:cNvPr>
          <p:cNvPicPr>
            <a:picLocks noChangeAspect="1"/>
          </p:cNvPicPr>
          <p:nvPr/>
        </p:nvPicPr>
        <p:blipFill>
          <a:blip r:embed="rId3"/>
          <a:stretch>
            <a:fillRect/>
          </a:stretch>
        </p:blipFill>
        <p:spPr>
          <a:xfrm>
            <a:off x="5892800" y="2753062"/>
            <a:ext cx="4742744" cy="3647738"/>
          </a:xfrm>
          <a:prstGeom prst="rect">
            <a:avLst/>
          </a:prstGeom>
        </p:spPr>
      </p:pic>
      <p:pic>
        <p:nvPicPr>
          <p:cNvPr id="10" name="图片 9">
            <a:extLst>
              <a:ext uri="{FF2B5EF4-FFF2-40B4-BE49-F238E27FC236}">
                <a16:creationId xmlns:a16="http://schemas.microsoft.com/office/drawing/2014/main" id="{283A1738-4176-C608-C3BC-6ED1839344CF}"/>
              </a:ext>
            </a:extLst>
          </p:cNvPr>
          <p:cNvPicPr>
            <a:picLocks noChangeAspect="1"/>
          </p:cNvPicPr>
          <p:nvPr/>
        </p:nvPicPr>
        <p:blipFill>
          <a:blip r:embed="rId4"/>
          <a:stretch>
            <a:fillRect/>
          </a:stretch>
        </p:blipFill>
        <p:spPr>
          <a:xfrm>
            <a:off x="2051314" y="2176722"/>
            <a:ext cx="4228571" cy="276190"/>
          </a:xfrm>
          <a:prstGeom prst="rect">
            <a:avLst/>
          </a:prstGeom>
        </p:spPr>
      </p:pic>
      <p:pic>
        <p:nvPicPr>
          <p:cNvPr id="11" name="图片 10">
            <a:extLst>
              <a:ext uri="{FF2B5EF4-FFF2-40B4-BE49-F238E27FC236}">
                <a16:creationId xmlns:a16="http://schemas.microsoft.com/office/drawing/2014/main" id="{19C21EC4-33B3-12D1-3A55-0DCBD4EBA632}"/>
              </a:ext>
            </a:extLst>
          </p:cNvPr>
          <p:cNvPicPr>
            <a:picLocks noChangeAspect="1"/>
          </p:cNvPicPr>
          <p:nvPr/>
        </p:nvPicPr>
        <p:blipFill>
          <a:blip r:embed="rId4"/>
          <a:stretch>
            <a:fillRect/>
          </a:stretch>
        </p:blipFill>
        <p:spPr>
          <a:xfrm>
            <a:off x="2051314" y="1393149"/>
            <a:ext cx="4228571" cy="276190"/>
          </a:xfrm>
          <a:prstGeom prst="rect">
            <a:avLst/>
          </a:prstGeom>
        </p:spPr>
      </p:pic>
      <p:cxnSp>
        <p:nvCxnSpPr>
          <p:cNvPr id="13" name="直接箭头连接符 12">
            <a:extLst>
              <a:ext uri="{FF2B5EF4-FFF2-40B4-BE49-F238E27FC236}">
                <a16:creationId xmlns:a16="http://schemas.microsoft.com/office/drawing/2014/main" id="{CC9A72B8-043B-4A5F-3106-77B904280570}"/>
              </a:ext>
            </a:extLst>
          </p:cNvPr>
          <p:cNvCxnSpPr>
            <a:cxnSpLocks/>
          </p:cNvCxnSpPr>
          <p:nvPr/>
        </p:nvCxnSpPr>
        <p:spPr>
          <a:xfrm>
            <a:off x="2209800"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44F57F7-0F5E-2466-DDC4-99063260E9F9}"/>
              </a:ext>
            </a:extLst>
          </p:cNvPr>
          <p:cNvCxnSpPr>
            <a:cxnSpLocks/>
          </p:cNvCxnSpPr>
          <p:nvPr/>
        </p:nvCxnSpPr>
        <p:spPr>
          <a:xfrm>
            <a:off x="2471738"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5CDB729-7FCE-34B0-98FD-DD8427F2FF28}"/>
              </a:ext>
            </a:extLst>
          </p:cNvPr>
          <p:cNvCxnSpPr>
            <a:cxnSpLocks/>
          </p:cNvCxnSpPr>
          <p:nvPr/>
        </p:nvCxnSpPr>
        <p:spPr>
          <a:xfrm>
            <a:off x="2728913"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BE14858-6D51-1E6D-2FD5-B6F10F55F479}"/>
              </a:ext>
            </a:extLst>
          </p:cNvPr>
          <p:cNvCxnSpPr>
            <a:cxnSpLocks/>
          </p:cNvCxnSpPr>
          <p:nvPr/>
        </p:nvCxnSpPr>
        <p:spPr>
          <a:xfrm>
            <a:off x="2990851"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49B5C31-5870-1E27-D294-C59EEAB201FB}"/>
              </a:ext>
            </a:extLst>
          </p:cNvPr>
          <p:cNvCxnSpPr>
            <a:cxnSpLocks/>
          </p:cNvCxnSpPr>
          <p:nvPr/>
        </p:nvCxnSpPr>
        <p:spPr>
          <a:xfrm>
            <a:off x="3252788"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BBC1CAB-731F-7C52-A8A3-D125682EB046}"/>
              </a:ext>
            </a:extLst>
          </p:cNvPr>
          <p:cNvCxnSpPr>
            <a:cxnSpLocks/>
          </p:cNvCxnSpPr>
          <p:nvPr/>
        </p:nvCxnSpPr>
        <p:spPr>
          <a:xfrm>
            <a:off x="3514726"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CB7A741-D0FE-2F09-DDD0-377BA53EA8E4}"/>
              </a:ext>
            </a:extLst>
          </p:cNvPr>
          <p:cNvCxnSpPr>
            <a:cxnSpLocks/>
          </p:cNvCxnSpPr>
          <p:nvPr/>
        </p:nvCxnSpPr>
        <p:spPr>
          <a:xfrm>
            <a:off x="3771901"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9099B81-38E5-654D-612D-2103ADFAE6ED}"/>
              </a:ext>
            </a:extLst>
          </p:cNvPr>
          <p:cNvCxnSpPr>
            <a:cxnSpLocks/>
          </p:cNvCxnSpPr>
          <p:nvPr/>
        </p:nvCxnSpPr>
        <p:spPr>
          <a:xfrm>
            <a:off x="4033839" y="1669339"/>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868E154-94A8-D2D6-305C-52688684921F}"/>
              </a:ext>
            </a:extLst>
          </p:cNvPr>
          <p:cNvCxnSpPr>
            <a:cxnSpLocks/>
          </p:cNvCxnSpPr>
          <p:nvPr/>
        </p:nvCxnSpPr>
        <p:spPr>
          <a:xfrm>
            <a:off x="4290060"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0B44EF8-6A6B-2B08-B3F9-FF4053E7F707}"/>
              </a:ext>
            </a:extLst>
          </p:cNvPr>
          <p:cNvCxnSpPr>
            <a:cxnSpLocks/>
          </p:cNvCxnSpPr>
          <p:nvPr/>
        </p:nvCxnSpPr>
        <p:spPr>
          <a:xfrm>
            <a:off x="4551998"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D7C998AC-530D-BDA0-574E-EC9C5799A3BB}"/>
              </a:ext>
            </a:extLst>
          </p:cNvPr>
          <p:cNvCxnSpPr>
            <a:cxnSpLocks/>
          </p:cNvCxnSpPr>
          <p:nvPr/>
        </p:nvCxnSpPr>
        <p:spPr>
          <a:xfrm>
            <a:off x="4809173"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C22B86C-971C-7E81-A83A-1444A09D433A}"/>
              </a:ext>
            </a:extLst>
          </p:cNvPr>
          <p:cNvCxnSpPr>
            <a:cxnSpLocks/>
          </p:cNvCxnSpPr>
          <p:nvPr/>
        </p:nvCxnSpPr>
        <p:spPr>
          <a:xfrm>
            <a:off x="5071111"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E233C0C-14A5-B651-CB76-2DD8F507E761}"/>
              </a:ext>
            </a:extLst>
          </p:cNvPr>
          <p:cNvCxnSpPr>
            <a:cxnSpLocks/>
          </p:cNvCxnSpPr>
          <p:nvPr/>
        </p:nvCxnSpPr>
        <p:spPr>
          <a:xfrm>
            <a:off x="5333048"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9DE5420-DD55-6B2B-F785-FD7FA0038D48}"/>
              </a:ext>
            </a:extLst>
          </p:cNvPr>
          <p:cNvCxnSpPr>
            <a:cxnSpLocks/>
          </p:cNvCxnSpPr>
          <p:nvPr/>
        </p:nvCxnSpPr>
        <p:spPr>
          <a:xfrm>
            <a:off x="5594986"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6D67F199-C024-7E1C-81E8-87020DBB4D3B}"/>
              </a:ext>
            </a:extLst>
          </p:cNvPr>
          <p:cNvCxnSpPr>
            <a:cxnSpLocks/>
          </p:cNvCxnSpPr>
          <p:nvPr/>
        </p:nvCxnSpPr>
        <p:spPr>
          <a:xfrm>
            <a:off x="5852161"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66B50F6-A1FC-8586-82BF-11714F4C68F0}"/>
              </a:ext>
            </a:extLst>
          </p:cNvPr>
          <p:cNvCxnSpPr>
            <a:cxnSpLocks/>
          </p:cNvCxnSpPr>
          <p:nvPr/>
        </p:nvCxnSpPr>
        <p:spPr>
          <a:xfrm>
            <a:off x="6114099" y="1669338"/>
            <a:ext cx="0" cy="507383"/>
          </a:xfrm>
          <a:prstGeom prst="straightConnector1">
            <a:avLst/>
          </a:prstGeom>
          <a:ln w="222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2628A2A7-6B58-E09C-04AE-A0644B4EA01F}"/>
              </a:ext>
            </a:extLst>
          </p:cNvPr>
          <p:cNvSpPr txBox="1"/>
          <p:nvPr/>
        </p:nvSpPr>
        <p:spPr>
          <a:xfrm>
            <a:off x="6465455" y="1393149"/>
            <a:ext cx="1801090" cy="338554"/>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global memory</a:t>
            </a:r>
            <a:endParaRPr lang="zh-CN" altLang="en-US" sz="1600">
              <a:latin typeface="字制区喜脉体" panose="02000603000000000000" pitchFamily="2" charset="-122"/>
              <a:ea typeface="字制区喜脉体" panose="02000603000000000000" pitchFamily="2" charset="-122"/>
            </a:endParaRPr>
          </a:p>
        </p:txBody>
      </p:sp>
      <p:sp>
        <p:nvSpPr>
          <p:cNvPr id="32" name="文本框 31">
            <a:extLst>
              <a:ext uri="{FF2B5EF4-FFF2-40B4-BE49-F238E27FC236}">
                <a16:creationId xmlns:a16="http://schemas.microsoft.com/office/drawing/2014/main" id="{D30A0CD5-1A60-E354-0046-4A4FB2E56B56}"/>
              </a:ext>
            </a:extLst>
          </p:cNvPr>
          <p:cNvSpPr txBox="1"/>
          <p:nvPr/>
        </p:nvSpPr>
        <p:spPr>
          <a:xfrm>
            <a:off x="6465455" y="2119259"/>
            <a:ext cx="1801090" cy="338554"/>
          </a:xfrm>
          <a:prstGeom prst="rect">
            <a:avLst/>
          </a:prstGeom>
          <a:noFill/>
        </p:spPr>
        <p:txBody>
          <a:bodyPr wrap="square" rtlCol="0">
            <a:spAutoFit/>
          </a:bodyPr>
          <a:lstStyle/>
          <a:p>
            <a:r>
              <a:rPr lang="en-US" altLang="zh-CN" sz="1600">
                <a:latin typeface="字制区喜脉体" panose="02000603000000000000" pitchFamily="2" charset="-122"/>
                <a:ea typeface="字制区喜脉体" panose="02000603000000000000" pitchFamily="2" charset="-122"/>
              </a:rPr>
              <a:t>shared memory</a:t>
            </a:r>
            <a:endParaRPr lang="zh-CN" altLang="en-US" sz="1600">
              <a:latin typeface="字制区喜脉体" panose="02000603000000000000" pitchFamily="2" charset="-122"/>
              <a:ea typeface="字制区喜脉体" panose="02000603000000000000" pitchFamily="2" charset="-122"/>
            </a:endParaRPr>
          </a:p>
        </p:txBody>
      </p:sp>
      <p:sp>
        <p:nvSpPr>
          <p:cNvPr id="2" name="标题 1">
            <a:extLst>
              <a:ext uri="{FF2B5EF4-FFF2-40B4-BE49-F238E27FC236}">
                <a16:creationId xmlns:a16="http://schemas.microsoft.com/office/drawing/2014/main" id="{303A00D6-4E5B-C5DC-8837-5E29047869A0}"/>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Reduce_v1_shared_memory</a:t>
            </a:r>
            <a:endParaRPr lang="zh-CN" altLang="en-US" b="1">
              <a:latin typeface="字制区喜脉体" panose="02000603000000000000" pitchFamily="2" charset="-122"/>
              <a:ea typeface="字制区喜脉体" panose="02000603000000000000" pitchFamily="2" charset="-122"/>
            </a:endParaRPr>
          </a:p>
        </p:txBody>
      </p:sp>
      <p:pic>
        <p:nvPicPr>
          <p:cNvPr id="4" name="图片 3">
            <a:extLst>
              <a:ext uri="{FF2B5EF4-FFF2-40B4-BE49-F238E27FC236}">
                <a16:creationId xmlns:a16="http://schemas.microsoft.com/office/drawing/2014/main" id="{78EFF567-E85A-2BFF-1992-AC61561EADB4}"/>
              </a:ext>
            </a:extLst>
          </p:cNvPr>
          <p:cNvPicPr>
            <a:picLocks noChangeAspect="1"/>
          </p:cNvPicPr>
          <p:nvPr/>
        </p:nvPicPr>
        <p:blipFill>
          <a:blip r:embed="rId2"/>
          <a:stretch>
            <a:fillRect/>
          </a:stretch>
        </p:blipFill>
        <p:spPr>
          <a:xfrm>
            <a:off x="1153726" y="2762587"/>
            <a:ext cx="4492002" cy="3647738"/>
          </a:xfrm>
          <a:prstGeom prst="rect">
            <a:avLst/>
          </a:prstGeom>
        </p:spPr>
      </p:pic>
      <p:pic>
        <p:nvPicPr>
          <p:cNvPr id="5" name="图片 4">
            <a:extLst>
              <a:ext uri="{FF2B5EF4-FFF2-40B4-BE49-F238E27FC236}">
                <a16:creationId xmlns:a16="http://schemas.microsoft.com/office/drawing/2014/main" id="{4B57437F-F70A-970A-4FEF-282F3EBBB34F}"/>
              </a:ext>
            </a:extLst>
          </p:cNvPr>
          <p:cNvPicPr>
            <a:picLocks noChangeAspect="1"/>
          </p:cNvPicPr>
          <p:nvPr/>
        </p:nvPicPr>
        <p:blipFill>
          <a:blip r:embed="rId3"/>
          <a:stretch>
            <a:fillRect/>
          </a:stretch>
        </p:blipFill>
        <p:spPr>
          <a:xfrm>
            <a:off x="5895173" y="2762587"/>
            <a:ext cx="4742744" cy="3647738"/>
          </a:xfrm>
          <a:prstGeom prst="rect">
            <a:avLst/>
          </a:prstGeom>
        </p:spPr>
      </p:pic>
    </p:spTree>
    <p:extLst>
      <p:ext uri="{BB962C8B-B14F-4D97-AF65-F5344CB8AC3E}">
        <p14:creationId xmlns:p14="http://schemas.microsoft.com/office/powerpoint/2010/main" val="335827141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5AC1946-9ED1-A8EB-32C2-1C0EB0041ECB}"/>
              </a:ext>
            </a:extLst>
          </p:cNvPr>
          <p:cNvSpPr txBox="1"/>
          <p:nvPr/>
        </p:nvSpPr>
        <p:spPr>
          <a:xfrm>
            <a:off x="109024" y="176238"/>
            <a:ext cx="8582394"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hgemm_v4_wmma_m16n16k16_mma4x2_warp2x4_dbuf_async_kernel</a:t>
            </a:r>
          </a:p>
        </p:txBody>
      </p:sp>
      <p:sp>
        <p:nvSpPr>
          <p:cNvPr id="39" name="文本框 38">
            <a:extLst>
              <a:ext uri="{FF2B5EF4-FFF2-40B4-BE49-F238E27FC236}">
                <a16:creationId xmlns:a16="http://schemas.microsoft.com/office/drawing/2014/main" id="{832DA724-6817-24BA-4926-180630F6D10F}"/>
              </a:ext>
            </a:extLst>
          </p:cNvPr>
          <p:cNvSpPr txBox="1"/>
          <p:nvPr/>
        </p:nvSpPr>
        <p:spPr>
          <a:xfrm>
            <a:off x="409998" y="1126213"/>
            <a:ext cx="11077944" cy="1118255"/>
          </a:xfrm>
          <a:prstGeom prst="rect">
            <a:avLst/>
          </a:prstGeom>
          <a:noFill/>
        </p:spPr>
        <p:txBody>
          <a:bodyPr wrap="square">
            <a:spAutoFit/>
          </a:bodyPr>
          <a:lstStyle/>
          <a:p>
            <a:pPr>
              <a:lnSpc>
                <a:spcPts val="2025"/>
              </a:lnSpc>
              <a:buNone/>
            </a:pPr>
            <a:r>
              <a:rPr lang="en-US" altLang="zh-CN" b="0">
                <a:solidFill>
                  <a:srgbClr val="C586C0"/>
                </a:solidFill>
                <a:effectLst/>
                <a:latin typeface="字制区喜脉体" panose="02000603000000000000" pitchFamily="2" charset="-122"/>
                <a:ea typeface="字制区喜脉体" panose="02000603000000000000" pitchFamily="2" charset="-122"/>
              </a:rPr>
              <a:t>#define</a:t>
            </a:r>
            <a:r>
              <a:rPr lang="en-US" altLang="zh-CN" b="0">
                <a:solidFill>
                  <a:srgbClr val="569CD6"/>
                </a:solidFill>
                <a:effectLst/>
                <a:latin typeface="字制区喜脉体" panose="02000603000000000000" pitchFamily="2" charset="-122"/>
                <a:ea typeface="字制区喜脉体" panose="02000603000000000000" pitchFamily="2" charset="-122"/>
              </a:rPr>
              <a:t> CP_ASYNC_CG(</a:t>
            </a:r>
            <a:r>
              <a:rPr lang="en-US" altLang="zh-CN" b="0">
                <a:solidFill>
                  <a:srgbClr val="9CDCFE"/>
                </a:solidFill>
                <a:effectLst/>
                <a:latin typeface="字制区喜脉体" panose="02000603000000000000" pitchFamily="2" charset="-122"/>
                <a:ea typeface="字制区喜脉体" panose="02000603000000000000" pitchFamily="2" charset="-122"/>
              </a:rPr>
              <a:t>dst</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src</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Bytes</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D7BA7D"/>
                </a:solidFill>
                <a:effectLst/>
                <a:latin typeface="字制区喜脉体" panose="02000603000000000000" pitchFamily="2" charset="-122"/>
                <a:ea typeface="字制区喜脉体" panose="02000603000000000000" pitchFamily="2" charset="-122"/>
              </a:rPr>
              <a:t>\</a:t>
            </a:r>
            <a:endParaRPr lang="en-US"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    asm volatile(</a:t>
            </a:r>
            <a:r>
              <a:rPr lang="en-US" altLang="zh-CN" b="0">
                <a:solidFill>
                  <a:srgbClr val="CE9178"/>
                </a:solidFill>
                <a:effectLst/>
                <a:latin typeface="字制区喜脉体" panose="02000603000000000000" pitchFamily="2" charset="-122"/>
                <a:ea typeface="字制区喜脉体" panose="02000603000000000000" pitchFamily="2" charset="-122"/>
              </a:rPr>
              <a:t>"cp.async.cg.shared.global.L2::128B [%0], [%1], %2;</a:t>
            </a:r>
            <a:r>
              <a:rPr lang="en-US" altLang="zh-CN" b="0">
                <a:solidFill>
                  <a:srgbClr val="D7BA7D"/>
                </a:solidFill>
                <a:effectLst/>
                <a:latin typeface="字制区喜脉体" panose="02000603000000000000" pitchFamily="2" charset="-122"/>
                <a:ea typeface="字制区喜脉体" panose="02000603000000000000" pitchFamily="2" charset="-122"/>
              </a:rPr>
              <a:t>\n</a:t>
            </a:r>
            <a:r>
              <a:rPr lang="en-US" altLang="zh-CN" b="0">
                <a:solidFill>
                  <a:srgbClr val="CE9178"/>
                </a:solidFill>
                <a:effectLst/>
                <a:latin typeface="字制区喜脉体" panose="02000603000000000000" pitchFamily="2" charset="-122"/>
                <a:ea typeface="字制区喜脉体" panose="02000603000000000000" pitchFamily="2" charset="-122"/>
              </a:rPr>
              <a:t>"</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(dst), </a:t>
            </a:r>
            <a:r>
              <a:rPr lang="en-US" altLang="zh-CN" b="0">
                <a:solidFill>
                  <a:srgbClr val="CE9178"/>
                </a:solidFill>
                <a:effectLst/>
                <a:latin typeface="字制区喜脉体" panose="02000603000000000000" pitchFamily="2" charset="-122"/>
                <a:ea typeface="字制区喜脉体" panose="02000603000000000000" pitchFamily="2" charset="-122"/>
              </a:rPr>
              <a:t>"l"</a:t>
            </a:r>
            <a:r>
              <a:rPr lang="en-US" altLang="zh-CN" b="0">
                <a:solidFill>
                  <a:srgbClr val="569CD6"/>
                </a:solidFill>
                <a:effectLst/>
                <a:latin typeface="字制区喜脉体" panose="02000603000000000000" pitchFamily="2" charset="-122"/>
                <a:ea typeface="字制区喜脉体" panose="02000603000000000000" pitchFamily="2" charset="-122"/>
              </a:rPr>
              <a:t>(src), </a:t>
            </a:r>
            <a:r>
              <a:rPr lang="en-US" altLang="zh-CN" b="0">
                <a:solidFill>
                  <a:srgbClr val="CE9178"/>
                </a:solidFill>
                <a:effectLst/>
                <a:latin typeface="字制区喜脉体" panose="02000603000000000000" pitchFamily="2" charset="-122"/>
                <a:ea typeface="字制区喜脉体" panose="02000603000000000000" pitchFamily="2" charset="-122"/>
              </a:rPr>
              <a:t>"n"</a:t>
            </a:r>
            <a:r>
              <a:rPr lang="en-US" altLang="zh-CN" b="0">
                <a:solidFill>
                  <a:srgbClr val="569CD6"/>
                </a:solidFill>
                <a:effectLst/>
                <a:latin typeface="字制区喜脉体" panose="02000603000000000000" pitchFamily="2" charset="-122"/>
                <a:ea typeface="字制区喜脉体" panose="02000603000000000000" pitchFamily="2" charset="-122"/>
              </a:rPr>
              <a:t>(Bytes))</a:t>
            </a:r>
          </a:p>
          <a:p>
            <a:pPr>
              <a:lnSpc>
                <a:spcPts val="2025"/>
              </a:lnSpc>
              <a:buNone/>
            </a:pPr>
            <a:r>
              <a:rPr lang="en-US" altLang="zh-CN" b="0">
                <a:solidFill>
                  <a:srgbClr val="C586C0"/>
                </a:solidFill>
                <a:effectLst/>
                <a:latin typeface="字制区喜脉体" panose="02000603000000000000" pitchFamily="2" charset="-122"/>
                <a:ea typeface="字制区喜脉体" panose="02000603000000000000" pitchFamily="2" charset="-122"/>
              </a:rPr>
              <a:t>#define</a:t>
            </a:r>
            <a:r>
              <a:rPr lang="en-US" altLang="zh-CN" b="0">
                <a:solidFill>
                  <a:srgbClr val="569CD6"/>
                </a:solidFill>
                <a:effectLst/>
                <a:latin typeface="字制区喜脉体" panose="02000603000000000000" pitchFamily="2" charset="-122"/>
                <a:ea typeface="字制区喜脉体" panose="02000603000000000000" pitchFamily="2" charset="-122"/>
              </a:rPr>
              <a:t> CP_ASYNC_COMMIT_GROUP() asm volatile(</a:t>
            </a:r>
            <a:r>
              <a:rPr lang="en-US" altLang="zh-CN" b="0">
                <a:solidFill>
                  <a:srgbClr val="CE9178"/>
                </a:solidFill>
                <a:effectLst/>
                <a:latin typeface="字制区喜脉体" panose="02000603000000000000" pitchFamily="2" charset="-122"/>
                <a:ea typeface="字制区喜脉体" panose="02000603000000000000" pitchFamily="2" charset="-122"/>
              </a:rPr>
              <a:t>"cp.async.commit_group;</a:t>
            </a:r>
            <a:r>
              <a:rPr lang="en-US" altLang="zh-CN" b="0">
                <a:solidFill>
                  <a:srgbClr val="D7BA7D"/>
                </a:solidFill>
                <a:effectLst/>
                <a:latin typeface="字制区喜脉体" panose="02000603000000000000" pitchFamily="2" charset="-122"/>
                <a:ea typeface="字制区喜脉体" panose="02000603000000000000" pitchFamily="2" charset="-122"/>
              </a:rPr>
              <a:t>\n</a:t>
            </a:r>
            <a:r>
              <a:rPr lang="en-US" altLang="zh-CN" b="0">
                <a:solidFill>
                  <a:srgbClr val="CE9178"/>
                </a:solidFill>
                <a:effectLst/>
                <a:latin typeface="字制区喜脉体" panose="02000603000000000000" pitchFamily="2" charset="-122"/>
                <a:ea typeface="字制区喜脉体" panose="02000603000000000000" pitchFamily="2" charset="-122"/>
              </a:rPr>
              <a:t>"</a:t>
            </a:r>
            <a:r>
              <a:rPr lang="en-US" altLang="zh-CN" b="0">
                <a:solidFill>
                  <a:srgbClr val="569CD6"/>
                </a:solidFill>
                <a:effectLst/>
                <a:latin typeface="字制区喜脉体" panose="02000603000000000000" pitchFamily="2" charset="-122"/>
                <a:ea typeface="字制区喜脉体" panose="02000603000000000000" pitchFamily="2" charset="-122"/>
              </a:rPr>
              <a:t> ::)</a:t>
            </a:r>
            <a:br>
              <a:rPr lang="en-US" altLang="zh-CN" b="0">
                <a:solidFill>
                  <a:srgbClr val="CCCCCC"/>
                </a:solidFill>
                <a:effectLst/>
                <a:latin typeface="字制区喜脉体" panose="02000603000000000000" pitchFamily="2" charset="-122"/>
                <a:ea typeface="字制区喜脉体" panose="02000603000000000000" pitchFamily="2" charset="-122"/>
              </a:rPr>
            </a:br>
            <a:r>
              <a:rPr lang="en-US" altLang="zh-CN" b="0">
                <a:solidFill>
                  <a:srgbClr val="C586C0"/>
                </a:solidFill>
                <a:effectLst/>
                <a:latin typeface="字制区喜脉体" panose="02000603000000000000" pitchFamily="2" charset="-122"/>
                <a:ea typeface="字制区喜脉体" panose="02000603000000000000" pitchFamily="2" charset="-122"/>
              </a:rPr>
              <a:t>#define</a:t>
            </a:r>
            <a:r>
              <a:rPr lang="en-US" altLang="zh-CN" b="0">
                <a:solidFill>
                  <a:srgbClr val="569CD6"/>
                </a:solidFill>
                <a:effectLst/>
                <a:latin typeface="字制区喜脉体" panose="02000603000000000000" pitchFamily="2" charset="-122"/>
                <a:ea typeface="字制区喜脉体" panose="02000603000000000000" pitchFamily="2" charset="-122"/>
              </a:rPr>
              <a:t> CP_ASYNC_WAIT_GROUP(</a:t>
            </a:r>
            <a:r>
              <a:rPr lang="en-US" altLang="zh-CN" b="0">
                <a:solidFill>
                  <a:srgbClr val="9CDCFE"/>
                </a:solidFill>
                <a:effectLst/>
                <a:latin typeface="字制区喜脉体" panose="02000603000000000000" pitchFamily="2" charset="-122"/>
                <a:ea typeface="字制区喜脉体" panose="02000603000000000000" pitchFamily="2" charset="-122"/>
              </a:rPr>
              <a:t>N</a:t>
            </a:r>
            <a:r>
              <a:rPr lang="en-US" altLang="zh-CN" b="0">
                <a:solidFill>
                  <a:srgbClr val="569CD6"/>
                </a:solidFill>
                <a:effectLst/>
                <a:latin typeface="字制区喜脉体" panose="02000603000000000000" pitchFamily="2" charset="-122"/>
                <a:ea typeface="字制区喜脉体" panose="02000603000000000000" pitchFamily="2" charset="-122"/>
              </a:rPr>
              <a:t>) asm volatile(</a:t>
            </a:r>
            <a:r>
              <a:rPr lang="en-US" altLang="zh-CN" b="0">
                <a:solidFill>
                  <a:srgbClr val="CE9178"/>
                </a:solidFill>
                <a:effectLst/>
                <a:latin typeface="字制区喜脉体" panose="02000603000000000000" pitchFamily="2" charset="-122"/>
                <a:ea typeface="字制区喜脉体" panose="02000603000000000000" pitchFamily="2" charset="-122"/>
              </a:rPr>
              <a:t>"cp.async.wait_group %0;</a:t>
            </a:r>
            <a:r>
              <a:rPr lang="en-US" altLang="zh-CN" b="0">
                <a:solidFill>
                  <a:srgbClr val="D7BA7D"/>
                </a:solidFill>
                <a:effectLst/>
                <a:latin typeface="字制区喜脉体" panose="02000603000000000000" pitchFamily="2" charset="-122"/>
                <a:ea typeface="字制区喜脉体" panose="02000603000000000000" pitchFamily="2" charset="-122"/>
              </a:rPr>
              <a:t>\n</a:t>
            </a:r>
            <a:r>
              <a:rPr lang="en-US" altLang="zh-CN" b="0">
                <a:solidFill>
                  <a:srgbClr val="CE9178"/>
                </a:solidFill>
                <a:effectLst/>
                <a:latin typeface="字制区喜脉体" panose="02000603000000000000" pitchFamily="2" charset="-122"/>
                <a:ea typeface="字制区喜脉体" panose="02000603000000000000" pitchFamily="2" charset="-122"/>
              </a:rPr>
              <a:t>"</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CE9178"/>
                </a:solidFill>
                <a:effectLst/>
                <a:latin typeface="字制区喜脉体" panose="02000603000000000000" pitchFamily="2" charset="-122"/>
                <a:ea typeface="字制区喜脉体" panose="02000603000000000000" pitchFamily="2" charset="-122"/>
              </a:rPr>
              <a:t>"n"</a:t>
            </a:r>
            <a:r>
              <a:rPr lang="en-US" altLang="zh-CN" b="0">
                <a:solidFill>
                  <a:srgbClr val="569CD6"/>
                </a:solidFill>
                <a:effectLst/>
                <a:latin typeface="字制区喜脉体" panose="02000603000000000000" pitchFamily="2" charset="-122"/>
                <a:ea typeface="字制区喜脉体" panose="02000603000000000000" pitchFamily="2" charset="-122"/>
              </a:rPr>
              <a:t>(N))</a:t>
            </a:r>
            <a:endParaRPr lang="en-US" altLang="zh-CN" b="0">
              <a:solidFill>
                <a:srgbClr val="CCCCCC"/>
              </a:solidFill>
              <a:effectLst/>
              <a:latin typeface="字制区喜脉体" panose="02000603000000000000" pitchFamily="2" charset="-122"/>
              <a:ea typeface="字制区喜脉体" panose="02000603000000000000" pitchFamily="2" charset="-122"/>
            </a:endParaRPr>
          </a:p>
        </p:txBody>
      </p:sp>
      <p:sp>
        <p:nvSpPr>
          <p:cNvPr id="4" name="文本框 3">
            <a:extLst>
              <a:ext uri="{FF2B5EF4-FFF2-40B4-BE49-F238E27FC236}">
                <a16:creationId xmlns:a16="http://schemas.microsoft.com/office/drawing/2014/main" id="{EE5E2EA1-5DBB-5DD0-2100-DAEC45FCBD0D}"/>
              </a:ext>
            </a:extLst>
          </p:cNvPr>
          <p:cNvSpPr txBox="1"/>
          <p:nvPr/>
        </p:nvSpPr>
        <p:spPr>
          <a:xfrm>
            <a:off x="109024" y="702025"/>
            <a:ext cx="3796146"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a:latin typeface="字制区喜脉体" panose="02000603000000000000" pitchFamily="2" charset="-122"/>
                <a:ea typeface="字制区喜脉体" panose="02000603000000000000" pitchFamily="2" charset="-122"/>
              </a:rPr>
              <a:t>如何在</a:t>
            </a:r>
            <a:r>
              <a:rPr lang="en-US" altLang="zh-CN" b="1">
                <a:latin typeface="字制区喜脉体" panose="02000603000000000000" pitchFamily="2" charset="-122"/>
                <a:ea typeface="字制区喜脉体" panose="02000603000000000000" pitchFamily="2" charset="-122"/>
              </a:rPr>
              <a:t>cuda</a:t>
            </a:r>
            <a:r>
              <a:rPr lang="zh-CN" altLang="en-US" b="1">
                <a:latin typeface="字制区喜脉体" panose="02000603000000000000" pitchFamily="2" charset="-122"/>
                <a:ea typeface="字制区喜脉体" panose="02000603000000000000" pitchFamily="2" charset="-122"/>
              </a:rPr>
              <a:t>中内嵌</a:t>
            </a:r>
            <a:r>
              <a:rPr lang="en-US" altLang="zh-CN" b="1">
                <a:latin typeface="字制区喜脉体" panose="02000603000000000000" pitchFamily="2" charset="-122"/>
                <a:ea typeface="字制区喜脉体" panose="02000603000000000000" pitchFamily="2" charset="-122"/>
              </a:rPr>
              <a:t>ptx</a:t>
            </a:r>
            <a:r>
              <a:rPr lang="zh-CN" altLang="en-US" b="1">
                <a:latin typeface="字制区喜脉体" panose="02000603000000000000" pitchFamily="2" charset="-122"/>
                <a:ea typeface="字制区喜脉体" panose="02000603000000000000" pitchFamily="2" charset="-122"/>
              </a:rPr>
              <a:t>指令</a:t>
            </a:r>
          </a:p>
        </p:txBody>
      </p:sp>
      <p:sp>
        <p:nvSpPr>
          <p:cNvPr id="6" name="文本框 5">
            <a:extLst>
              <a:ext uri="{FF2B5EF4-FFF2-40B4-BE49-F238E27FC236}">
                <a16:creationId xmlns:a16="http://schemas.microsoft.com/office/drawing/2014/main" id="{9CE190C6-1221-7987-6A58-3D98E54E5B29}"/>
              </a:ext>
            </a:extLst>
          </p:cNvPr>
          <p:cNvSpPr txBox="1"/>
          <p:nvPr/>
        </p:nvSpPr>
        <p:spPr>
          <a:xfrm>
            <a:off x="109024" y="2299324"/>
            <a:ext cx="537737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rgbClr val="CE9178"/>
                </a:solidFill>
                <a:latin typeface="字制区喜脉体" panose="02000603000000000000" pitchFamily="2" charset="-122"/>
                <a:ea typeface="字制区喜脉体" panose="02000603000000000000" pitchFamily="2" charset="-122"/>
              </a:rPr>
              <a:t>cp.async.cg.shared.global.L2::128B </a:t>
            </a:r>
            <a:endParaRPr lang="zh-CN" altLang="en-US">
              <a:solidFill>
                <a:srgbClr val="CE9178"/>
              </a:solidFill>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A4DE7A3F-A03C-E9F3-8FB1-29B3BD21E470}"/>
              </a:ext>
            </a:extLst>
          </p:cNvPr>
          <p:cNvSpPr txBox="1"/>
          <p:nvPr/>
        </p:nvSpPr>
        <p:spPr>
          <a:xfrm>
            <a:off x="409998" y="2668656"/>
            <a:ext cx="11077944" cy="646331"/>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这是一个</a:t>
            </a:r>
            <a:r>
              <a:rPr lang="zh-CN" altLang="en-US">
                <a:highlight>
                  <a:srgbClr val="FFFF00"/>
                </a:highlight>
                <a:latin typeface="字制区喜脉体" panose="02000603000000000000" pitchFamily="2" charset="-122"/>
                <a:ea typeface="字制区喜脉体" panose="02000603000000000000" pitchFamily="2" charset="-122"/>
              </a:rPr>
              <a:t>异步</a:t>
            </a:r>
            <a:r>
              <a:rPr lang="zh-CN" altLang="en-US">
                <a:latin typeface="字制区喜脉体" panose="02000603000000000000" pitchFamily="2" charset="-122"/>
                <a:ea typeface="字制区喜脉体" panose="02000603000000000000" pitchFamily="2" charset="-122"/>
              </a:rPr>
              <a:t>拷贝指令，用于从全局内存（</a:t>
            </a:r>
            <a:r>
              <a:rPr lang="en-US" altLang="zh-CN">
                <a:latin typeface="字制区喜脉体" panose="02000603000000000000" pitchFamily="2" charset="-122"/>
                <a:ea typeface="字制区喜脉体" panose="02000603000000000000" pitchFamily="2" charset="-122"/>
              </a:rPr>
              <a:t>global</a:t>
            </a:r>
            <a:r>
              <a:rPr lang="zh-CN" altLang="en-US">
                <a:latin typeface="字制区喜脉体" panose="02000603000000000000" pitchFamily="2" charset="-122"/>
                <a:ea typeface="字制区喜脉体" panose="02000603000000000000" pitchFamily="2" charset="-122"/>
              </a:rPr>
              <a:t>）</a:t>
            </a:r>
            <a:r>
              <a:rPr lang="zh-CN" altLang="en-US">
                <a:highlight>
                  <a:srgbClr val="FFFF00"/>
                </a:highlight>
                <a:latin typeface="字制区喜脉体" panose="02000603000000000000" pitchFamily="2" charset="-122"/>
                <a:ea typeface="字制区喜脉体" panose="02000603000000000000" pitchFamily="2" charset="-122"/>
              </a:rPr>
              <a:t>异步</a:t>
            </a:r>
            <a:r>
              <a:rPr lang="zh-CN" altLang="en-US">
                <a:latin typeface="字制区喜脉体" panose="02000603000000000000" pitchFamily="2" charset="-122"/>
                <a:ea typeface="字制区喜脉体" panose="02000603000000000000" pitchFamily="2" charset="-122"/>
              </a:rPr>
              <a:t>拷贝数据到共享内存（</a:t>
            </a:r>
            <a:r>
              <a:rPr lang="en-US" altLang="zh-CN">
                <a:latin typeface="字制区喜脉体" panose="02000603000000000000" pitchFamily="2" charset="-122"/>
                <a:ea typeface="字制区喜脉体" panose="02000603000000000000" pitchFamily="2" charset="-122"/>
              </a:rPr>
              <a:t>shared</a:t>
            </a:r>
            <a:r>
              <a:rPr lang="zh-CN" altLang="en-US">
                <a:latin typeface="字制区喜脉体" panose="02000603000000000000" pitchFamily="2" charset="-122"/>
                <a:ea typeface="字制区喜脉体" panose="02000603000000000000" pitchFamily="2" charset="-122"/>
              </a:rPr>
              <a:t>），同时通过 </a:t>
            </a:r>
            <a:r>
              <a:rPr lang="en-US" altLang="zh-CN">
                <a:latin typeface="字制区喜脉体" panose="02000603000000000000" pitchFamily="2" charset="-122"/>
                <a:ea typeface="字制区喜脉体" panose="02000603000000000000" pitchFamily="2" charset="-122"/>
              </a:rPr>
              <a:t>L2 </a:t>
            </a:r>
            <a:r>
              <a:rPr lang="zh-CN" altLang="en-US">
                <a:latin typeface="字制区喜脉体" panose="02000603000000000000" pitchFamily="2" charset="-122"/>
                <a:ea typeface="字制区喜脉体" panose="02000603000000000000" pitchFamily="2" charset="-122"/>
              </a:rPr>
              <a:t>缓存并以 </a:t>
            </a:r>
            <a:r>
              <a:rPr lang="en-US" altLang="zh-CN">
                <a:latin typeface="字制区喜脉体" panose="02000603000000000000" pitchFamily="2" charset="-122"/>
                <a:ea typeface="字制区喜脉体" panose="02000603000000000000" pitchFamily="2" charset="-122"/>
              </a:rPr>
              <a:t>128 </a:t>
            </a:r>
            <a:r>
              <a:rPr lang="zh-CN" altLang="en-US">
                <a:latin typeface="字制区喜脉体" panose="02000603000000000000" pitchFamily="2" charset="-122"/>
                <a:ea typeface="字制区喜脉体" panose="02000603000000000000" pitchFamily="2" charset="-122"/>
              </a:rPr>
              <a:t>字节的缓存行粒度进行操作。</a:t>
            </a:r>
          </a:p>
        </p:txBody>
      </p:sp>
      <p:sp>
        <p:nvSpPr>
          <p:cNvPr id="10" name="文本框 9">
            <a:extLst>
              <a:ext uri="{FF2B5EF4-FFF2-40B4-BE49-F238E27FC236}">
                <a16:creationId xmlns:a16="http://schemas.microsoft.com/office/drawing/2014/main" id="{0F43AC6C-6F65-76F4-48ED-131F4CF0A898}"/>
              </a:ext>
            </a:extLst>
          </p:cNvPr>
          <p:cNvSpPr txBox="1"/>
          <p:nvPr/>
        </p:nvSpPr>
        <p:spPr>
          <a:xfrm>
            <a:off x="109024" y="3429000"/>
            <a:ext cx="537737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a:solidFill>
                  <a:srgbClr val="CE9178"/>
                </a:solidFill>
                <a:latin typeface="字制区喜脉体" panose="02000603000000000000" pitchFamily="2" charset="-122"/>
                <a:ea typeface="字制区喜脉体" panose="02000603000000000000" pitchFamily="2" charset="-122"/>
              </a:rPr>
              <a:t>cp.async.commit_group</a:t>
            </a:r>
            <a:endParaRPr lang="zh-CN" altLang="en-US">
              <a:solidFill>
                <a:srgbClr val="CE9178"/>
              </a:solidFill>
              <a:latin typeface="字制区喜脉体" panose="02000603000000000000" pitchFamily="2" charset="-122"/>
              <a:ea typeface="字制区喜脉体" panose="02000603000000000000" pitchFamily="2" charset="-122"/>
            </a:endParaRPr>
          </a:p>
        </p:txBody>
      </p:sp>
      <p:sp>
        <p:nvSpPr>
          <p:cNvPr id="12" name="文本框 11">
            <a:extLst>
              <a:ext uri="{FF2B5EF4-FFF2-40B4-BE49-F238E27FC236}">
                <a16:creationId xmlns:a16="http://schemas.microsoft.com/office/drawing/2014/main" id="{7DBDF25F-2883-C8A4-CAE6-A193DF99D1BD}"/>
              </a:ext>
            </a:extLst>
          </p:cNvPr>
          <p:cNvSpPr txBox="1"/>
          <p:nvPr/>
        </p:nvSpPr>
        <p:spPr>
          <a:xfrm>
            <a:off x="409998" y="3794815"/>
            <a:ext cx="11077944" cy="646331"/>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提交一个 异步拷贝操作组（</a:t>
            </a:r>
            <a:r>
              <a:rPr lang="en-US" altLang="zh-CN">
                <a:latin typeface="字制区喜脉体" panose="02000603000000000000" pitchFamily="2" charset="-122"/>
                <a:ea typeface="字制区喜脉体" panose="02000603000000000000" pitchFamily="2" charset="-122"/>
              </a:rPr>
              <a:t>async-copy group</a:t>
            </a:r>
            <a:r>
              <a:rPr lang="zh-CN" altLang="en-US">
                <a:latin typeface="字制区喜脉体" panose="02000603000000000000" pitchFamily="2" charset="-122"/>
                <a:ea typeface="字制区喜脉体" panose="02000603000000000000" pitchFamily="2" charset="-122"/>
              </a:rPr>
              <a:t>），表示当前所有未提交的 </a:t>
            </a:r>
            <a:r>
              <a:rPr lang="en-US" altLang="zh-CN">
                <a:latin typeface="字制区喜脉体" panose="02000603000000000000" pitchFamily="2" charset="-122"/>
                <a:ea typeface="字制区喜脉体" panose="02000603000000000000" pitchFamily="2" charset="-122"/>
              </a:rPr>
              <a:t>cp.async </a:t>
            </a:r>
            <a:r>
              <a:rPr lang="zh-CN" altLang="en-US">
                <a:latin typeface="字制区喜脉体" panose="02000603000000000000" pitchFamily="2" charset="-122"/>
                <a:ea typeface="字制区喜脉体" panose="02000603000000000000" pitchFamily="2" charset="-122"/>
              </a:rPr>
              <a:t>操作（如 </a:t>
            </a:r>
            <a:r>
              <a:rPr lang="en-US" altLang="zh-CN">
                <a:latin typeface="字制区喜脉体" panose="02000603000000000000" pitchFamily="2" charset="-122"/>
                <a:ea typeface="字制区喜脉体" panose="02000603000000000000" pitchFamily="2" charset="-122"/>
              </a:rPr>
              <a:t>cp.async.cg</a:t>
            </a:r>
            <a:r>
              <a:rPr lang="zh-CN" altLang="en-US">
                <a:latin typeface="字制区喜脉体" panose="02000603000000000000" pitchFamily="2" charset="-122"/>
                <a:ea typeface="字制区喜脉体" panose="02000603000000000000" pitchFamily="2" charset="-122"/>
              </a:rPr>
              <a:t>）正式进入执行队列。</a:t>
            </a:r>
          </a:p>
        </p:txBody>
      </p:sp>
      <p:sp>
        <p:nvSpPr>
          <p:cNvPr id="13" name="文本框 12">
            <a:extLst>
              <a:ext uri="{FF2B5EF4-FFF2-40B4-BE49-F238E27FC236}">
                <a16:creationId xmlns:a16="http://schemas.microsoft.com/office/drawing/2014/main" id="{492BF527-7B87-A643-B39A-BE347004F70C}"/>
              </a:ext>
            </a:extLst>
          </p:cNvPr>
          <p:cNvSpPr txBox="1"/>
          <p:nvPr/>
        </p:nvSpPr>
        <p:spPr>
          <a:xfrm>
            <a:off x="109024" y="4484334"/>
            <a:ext cx="537737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b="0">
                <a:solidFill>
                  <a:srgbClr val="CE9178"/>
                </a:solidFill>
                <a:effectLst/>
                <a:latin typeface="字制区喜脉体" panose="02000603000000000000" pitchFamily="2" charset="-122"/>
                <a:ea typeface="字制区喜脉体" panose="02000603000000000000" pitchFamily="2" charset="-122"/>
              </a:rPr>
              <a:t>cp.async.wait_group %0</a:t>
            </a:r>
            <a:endParaRPr lang="zh-CN" altLang="en-US">
              <a:solidFill>
                <a:srgbClr val="CE9178"/>
              </a:solidFill>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585BF815-1981-B373-57EB-D257F3E4517C}"/>
              </a:ext>
            </a:extLst>
          </p:cNvPr>
          <p:cNvSpPr txBox="1"/>
          <p:nvPr/>
        </p:nvSpPr>
        <p:spPr>
          <a:xfrm>
            <a:off x="409998" y="4853666"/>
            <a:ext cx="11077944" cy="646331"/>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等待一个 已提交的异步拷贝操作组 完成。类似于 </a:t>
            </a:r>
            <a:r>
              <a:rPr lang="en-US" altLang="zh-CN">
                <a:latin typeface="字制区喜脉体" panose="02000603000000000000" pitchFamily="2" charset="-122"/>
                <a:ea typeface="字制区喜脉体" panose="02000603000000000000" pitchFamily="2" charset="-122"/>
              </a:rPr>
              <a:t>CUDA </a:t>
            </a:r>
            <a:r>
              <a:rPr lang="zh-CN" altLang="en-US">
                <a:latin typeface="字制区喜脉体" panose="02000603000000000000" pitchFamily="2" charset="-122"/>
                <a:ea typeface="字制区喜脉体" panose="02000603000000000000" pitchFamily="2" charset="-122"/>
              </a:rPr>
              <a:t>的 </a:t>
            </a:r>
            <a:r>
              <a:rPr lang="en-US" altLang="zh-CN">
                <a:latin typeface="字制区喜脉体" panose="02000603000000000000" pitchFamily="2" charset="-122"/>
                <a:ea typeface="字制区喜脉体" panose="02000603000000000000" pitchFamily="2" charset="-122"/>
              </a:rPr>
              <a:t>__syncthreads()</a:t>
            </a:r>
            <a:r>
              <a:rPr lang="zh-CN" altLang="en-US">
                <a:latin typeface="字制区喜脉体" panose="02000603000000000000" pitchFamily="2" charset="-122"/>
                <a:ea typeface="字制区喜脉体" panose="02000603000000000000" pitchFamily="2" charset="-122"/>
              </a:rPr>
              <a:t>，但仅针对异步拷贝操作，而不是全部线程同步。</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865CDB-92DD-C8E0-089B-87D5783CDE78}"/>
              </a:ext>
            </a:extLst>
          </p:cNvPr>
          <p:cNvPicPr>
            <a:picLocks noChangeAspect="1"/>
          </p:cNvPicPr>
          <p:nvPr/>
        </p:nvPicPr>
        <p:blipFill>
          <a:blip r:embed="rId2"/>
          <a:stretch>
            <a:fillRect/>
          </a:stretch>
        </p:blipFill>
        <p:spPr>
          <a:xfrm>
            <a:off x="1028700" y="127200"/>
            <a:ext cx="2252443" cy="2051005"/>
          </a:xfrm>
          <a:prstGeom prst="rect">
            <a:avLst/>
          </a:prstGeom>
        </p:spPr>
      </p:pic>
      <p:sp>
        <p:nvSpPr>
          <p:cNvPr id="4" name="文本框 3">
            <a:extLst>
              <a:ext uri="{FF2B5EF4-FFF2-40B4-BE49-F238E27FC236}">
                <a16:creationId xmlns:a16="http://schemas.microsoft.com/office/drawing/2014/main" id="{1F268104-2E0A-79D5-3260-F5021183005D}"/>
              </a:ext>
            </a:extLst>
          </p:cNvPr>
          <p:cNvSpPr txBox="1"/>
          <p:nvPr/>
        </p:nvSpPr>
        <p:spPr>
          <a:xfrm>
            <a:off x="1769843" y="2178205"/>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shared_0</a:t>
            </a:r>
            <a:endParaRPr lang="zh-CN" altLang="en-US">
              <a:latin typeface="字制区喜脉体" panose="02000603000000000000" pitchFamily="2" charset="-122"/>
              <a:ea typeface="字制区喜脉体" panose="02000603000000000000" pitchFamily="2" charset="-122"/>
            </a:endParaRPr>
          </a:p>
        </p:txBody>
      </p:sp>
      <p:pic>
        <p:nvPicPr>
          <p:cNvPr id="7" name="图片 6">
            <a:extLst>
              <a:ext uri="{FF2B5EF4-FFF2-40B4-BE49-F238E27FC236}">
                <a16:creationId xmlns:a16="http://schemas.microsoft.com/office/drawing/2014/main" id="{629824A7-F0BD-14D4-05BB-A0FB2F1C6C6E}"/>
              </a:ext>
            </a:extLst>
          </p:cNvPr>
          <p:cNvPicPr>
            <a:picLocks noChangeAspect="1"/>
          </p:cNvPicPr>
          <p:nvPr/>
        </p:nvPicPr>
        <p:blipFill>
          <a:blip r:embed="rId2"/>
          <a:stretch>
            <a:fillRect/>
          </a:stretch>
        </p:blipFill>
        <p:spPr>
          <a:xfrm>
            <a:off x="3390900" y="176706"/>
            <a:ext cx="2252443" cy="2051005"/>
          </a:xfrm>
          <a:prstGeom prst="rect">
            <a:avLst/>
          </a:prstGeom>
        </p:spPr>
      </p:pic>
      <p:sp>
        <p:nvSpPr>
          <p:cNvPr id="8" name="文本框 7">
            <a:extLst>
              <a:ext uri="{FF2B5EF4-FFF2-40B4-BE49-F238E27FC236}">
                <a16:creationId xmlns:a16="http://schemas.microsoft.com/office/drawing/2014/main" id="{FCAE4FDD-84D2-2CA2-E2AA-EBD7AEF7AB5A}"/>
              </a:ext>
            </a:extLst>
          </p:cNvPr>
          <p:cNvSpPr txBox="1"/>
          <p:nvPr/>
        </p:nvSpPr>
        <p:spPr>
          <a:xfrm>
            <a:off x="4132043" y="2178205"/>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shared_1</a:t>
            </a:r>
            <a:endParaRPr lang="zh-CN" altLang="en-US">
              <a:latin typeface="字制区喜脉体" panose="02000603000000000000" pitchFamily="2" charset="-122"/>
              <a:ea typeface="字制区喜脉体" panose="02000603000000000000" pitchFamily="2" charset="-122"/>
            </a:endParaRPr>
          </a:p>
        </p:txBody>
      </p:sp>
      <p:cxnSp>
        <p:nvCxnSpPr>
          <p:cNvPr id="9" name="直接连接符 8">
            <a:extLst>
              <a:ext uri="{FF2B5EF4-FFF2-40B4-BE49-F238E27FC236}">
                <a16:creationId xmlns:a16="http://schemas.microsoft.com/office/drawing/2014/main" id="{ECEFC8CB-4CFC-0D44-6231-EBBDCB56FBA2}"/>
              </a:ext>
            </a:extLst>
          </p:cNvPr>
          <p:cNvCxnSpPr>
            <a:cxnSpLocks/>
          </p:cNvCxnSpPr>
          <p:nvPr/>
        </p:nvCxnSpPr>
        <p:spPr>
          <a:xfrm>
            <a:off x="3390900" y="127200"/>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00E31B8-861C-0694-2843-2AE932359696}"/>
              </a:ext>
            </a:extLst>
          </p:cNvPr>
          <p:cNvSpPr txBox="1"/>
          <p:nvPr/>
        </p:nvSpPr>
        <p:spPr>
          <a:xfrm>
            <a:off x="5897343" y="2227711"/>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shared_0</a:t>
            </a: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AE0A781C-275B-188B-C79F-6351AC2923C0}"/>
              </a:ext>
            </a:extLst>
          </p:cNvPr>
          <p:cNvSpPr txBox="1"/>
          <p:nvPr/>
        </p:nvSpPr>
        <p:spPr>
          <a:xfrm>
            <a:off x="7268943" y="2227711"/>
            <a:ext cx="81962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17" name="直接箭头连接符 16">
            <a:extLst>
              <a:ext uri="{FF2B5EF4-FFF2-40B4-BE49-F238E27FC236}">
                <a16:creationId xmlns:a16="http://schemas.microsoft.com/office/drawing/2014/main" id="{3FAE24BA-22F1-C88F-B709-E6920A803BF4}"/>
              </a:ext>
            </a:extLst>
          </p:cNvPr>
          <p:cNvCxnSpPr>
            <a:cxnSpLocks/>
            <a:endCxn id="16" idx="1"/>
          </p:cNvCxnSpPr>
          <p:nvPr/>
        </p:nvCxnSpPr>
        <p:spPr>
          <a:xfrm>
            <a:off x="7059393" y="2412377"/>
            <a:ext cx="2095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pic>
        <p:nvPicPr>
          <p:cNvPr id="54" name="图片 53">
            <a:extLst>
              <a:ext uri="{FF2B5EF4-FFF2-40B4-BE49-F238E27FC236}">
                <a16:creationId xmlns:a16="http://schemas.microsoft.com/office/drawing/2014/main" id="{688E391E-D870-5CA6-28A3-7D2C1CE27BE9}"/>
              </a:ext>
            </a:extLst>
          </p:cNvPr>
          <p:cNvPicPr>
            <a:picLocks noChangeAspect="1"/>
          </p:cNvPicPr>
          <p:nvPr/>
        </p:nvPicPr>
        <p:blipFill>
          <a:blip r:embed="rId2"/>
          <a:stretch>
            <a:fillRect/>
          </a:stretch>
        </p:blipFill>
        <p:spPr>
          <a:xfrm>
            <a:off x="3500657" y="2835920"/>
            <a:ext cx="2252443" cy="2051005"/>
          </a:xfrm>
          <a:prstGeom prst="rect">
            <a:avLst/>
          </a:prstGeom>
        </p:spPr>
      </p:pic>
      <p:sp>
        <p:nvSpPr>
          <p:cNvPr id="55" name="文本框 54">
            <a:extLst>
              <a:ext uri="{FF2B5EF4-FFF2-40B4-BE49-F238E27FC236}">
                <a16:creationId xmlns:a16="http://schemas.microsoft.com/office/drawing/2014/main" id="{E9E31DD0-EF85-B9A2-6BE3-02C7BB81C69C}"/>
              </a:ext>
            </a:extLst>
          </p:cNvPr>
          <p:cNvSpPr txBox="1"/>
          <p:nvPr/>
        </p:nvSpPr>
        <p:spPr>
          <a:xfrm>
            <a:off x="4212785" y="4936432"/>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shared_0</a:t>
            </a:r>
            <a:endParaRPr lang="zh-CN" altLang="en-US">
              <a:latin typeface="字制区喜脉体" panose="02000603000000000000" pitchFamily="2" charset="-122"/>
              <a:ea typeface="字制区喜脉体" panose="02000603000000000000" pitchFamily="2" charset="-122"/>
            </a:endParaRPr>
          </a:p>
        </p:txBody>
      </p:sp>
      <p:sp>
        <p:nvSpPr>
          <p:cNvPr id="57" name="文本框 56">
            <a:extLst>
              <a:ext uri="{FF2B5EF4-FFF2-40B4-BE49-F238E27FC236}">
                <a16:creationId xmlns:a16="http://schemas.microsoft.com/office/drawing/2014/main" id="{56226D8F-1726-902B-19D2-8FB633C4224E}"/>
              </a:ext>
            </a:extLst>
          </p:cNvPr>
          <p:cNvSpPr txBox="1"/>
          <p:nvPr/>
        </p:nvSpPr>
        <p:spPr>
          <a:xfrm>
            <a:off x="6003483" y="4885383"/>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shared_1</a:t>
            </a:r>
            <a:endParaRPr lang="zh-CN" altLang="en-US">
              <a:latin typeface="字制区喜脉体" panose="02000603000000000000" pitchFamily="2" charset="-122"/>
              <a:ea typeface="字制区喜脉体" panose="02000603000000000000" pitchFamily="2" charset="-122"/>
            </a:endParaRPr>
          </a:p>
        </p:txBody>
      </p:sp>
      <p:sp>
        <p:nvSpPr>
          <p:cNvPr id="58" name="文本框 57">
            <a:extLst>
              <a:ext uri="{FF2B5EF4-FFF2-40B4-BE49-F238E27FC236}">
                <a16:creationId xmlns:a16="http://schemas.microsoft.com/office/drawing/2014/main" id="{2015BC9A-9D5E-CCFD-C29C-826BA08888A0}"/>
              </a:ext>
            </a:extLst>
          </p:cNvPr>
          <p:cNvSpPr txBox="1"/>
          <p:nvPr/>
        </p:nvSpPr>
        <p:spPr>
          <a:xfrm>
            <a:off x="7375083" y="4885383"/>
            <a:ext cx="81962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59" name="直接箭头连接符 58">
            <a:extLst>
              <a:ext uri="{FF2B5EF4-FFF2-40B4-BE49-F238E27FC236}">
                <a16:creationId xmlns:a16="http://schemas.microsoft.com/office/drawing/2014/main" id="{9746A2B3-5C81-FAEF-F989-EEF1F26155B8}"/>
              </a:ext>
            </a:extLst>
          </p:cNvPr>
          <p:cNvCxnSpPr>
            <a:cxnSpLocks/>
            <a:endCxn id="58" idx="1"/>
          </p:cNvCxnSpPr>
          <p:nvPr/>
        </p:nvCxnSpPr>
        <p:spPr>
          <a:xfrm>
            <a:off x="7165533" y="5070049"/>
            <a:ext cx="2095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0" name="直接连接符 59">
            <a:extLst>
              <a:ext uri="{FF2B5EF4-FFF2-40B4-BE49-F238E27FC236}">
                <a16:creationId xmlns:a16="http://schemas.microsoft.com/office/drawing/2014/main" id="{128A1E28-2827-07D8-10BF-71EEA0F4A46D}"/>
              </a:ext>
            </a:extLst>
          </p:cNvPr>
          <p:cNvCxnSpPr>
            <a:cxnSpLocks/>
          </p:cNvCxnSpPr>
          <p:nvPr/>
        </p:nvCxnSpPr>
        <p:spPr>
          <a:xfrm>
            <a:off x="8650965" y="127200"/>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D55CD33-9B4E-1CC4-5800-B6DE53CE8F28}"/>
              </a:ext>
            </a:extLst>
          </p:cNvPr>
          <p:cNvCxnSpPr>
            <a:cxnSpLocks/>
          </p:cNvCxnSpPr>
          <p:nvPr/>
        </p:nvCxnSpPr>
        <p:spPr>
          <a:xfrm>
            <a:off x="8653230" y="2649712"/>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F7BD76-C903-25A1-CA7F-EC72102F19A8}"/>
              </a:ext>
            </a:extLst>
          </p:cNvPr>
          <p:cNvCxnSpPr>
            <a:cxnSpLocks/>
          </p:cNvCxnSpPr>
          <p:nvPr/>
        </p:nvCxnSpPr>
        <p:spPr>
          <a:xfrm>
            <a:off x="8650965" y="5070049"/>
            <a:ext cx="0" cy="1876851"/>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7A363199-6798-1E22-C4A9-7D91DBD70C25}"/>
              </a:ext>
            </a:extLst>
          </p:cNvPr>
          <p:cNvSpPr txBox="1"/>
          <p:nvPr/>
        </p:nvSpPr>
        <p:spPr>
          <a:xfrm>
            <a:off x="5643343" y="6008474"/>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endParaRPr lang="zh-CN" altLang="en-US">
              <a:latin typeface="字制区喜脉体" panose="02000603000000000000" pitchFamily="2" charset="-122"/>
              <a:ea typeface="字制区喜脉体" panose="02000603000000000000" pitchFamily="2" charset="-122"/>
            </a:endParaRPr>
          </a:p>
        </p:txBody>
      </p:sp>
      <p:sp>
        <p:nvSpPr>
          <p:cNvPr id="66" name="文本框 65">
            <a:extLst>
              <a:ext uri="{FF2B5EF4-FFF2-40B4-BE49-F238E27FC236}">
                <a16:creationId xmlns:a16="http://schemas.microsoft.com/office/drawing/2014/main" id="{E083F823-4188-F92C-D443-2872E97098AA}"/>
              </a:ext>
            </a:extLst>
          </p:cNvPr>
          <p:cNvSpPr txBox="1"/>
          <p:nvPr/>
        </p:nvSpPr>
        <p:spPr>
          <a:xfrm>
            <a:off x="123561" y="6376264"/>
            <a:ext cx="4486538"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Sgemm_v8_double_buffer</a:t>
            </a:r>
            <a:endParaRPr lang="zh-CN" altLang="en-US" sz="2400"/>
          </a:p>
        </p:txBody>
      </p:sp>
      <p:sp>
        <p:nvSpPr>
          <p:cNvPr id="2" name="文本框 1">
            <a:extLst>
              <a:ext uri="{FF2B5EF4-FFF2-40B4-BE49-F238E27FC236}">
                <a16:creationId xmlns:a16="http://schemas.microsoft.com/office/drawing/2014/main" id="{191963C0-D6CE-A49D-37BB-ABF6169BD210}"/>
              </a:ext>
            </a:extLst>
          </p:cNvPr>
          <p:cNvSpPr txBox="1"/>
          <p:nvPr/>
        </p:nvSpPr>
        <p:spPr>
          <a:xfrm>
            <a:off x="9290079" y="6488668"/>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shared_x</a:t>
            </a:r>
            <a:endParaRPr lang="zh-CN" altLang="en-US">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537005B2-3E37-6F07-9FC9-F480013F7FA0}"/>
              </a:ext>
            </a:extLst>
          </p:cNvPr>
          <p:cNvSpPr txBox="1"/>
          <p:nvPr/>
        </p:nvSpPr>
        <p:spPr>
          <a:xfrm>
            <a:off x="10661679" y="6488668"/>
            <a:ext cx="81962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6" name="直接箭头连接符 5">
            <a:extLst>
              <a:ext uri="{FF2B5EF4-FFF2-40B4-BE49-F238E27FC236}">
                <a16:creationId xmlns:a16="http://schemas.microsoft.com/office/drawing/2014/main" id="{F334A381-4BDD-FEDB-4D50-A3540E698927}"/>
              </a:ext>
            </a:extLst>
          </p:cNvPr>
          <p:cNvCxnSpPr>
            <a:cxnSpLocks/>
            <a:endCxn id="5" idx="1"/>
          </p:cNvCxnSpPr>
          <p:nvPr/>
        </p:nvCxnSpPr>
        <p:spPr>
          <a:xfrm>
            <a:off x="10452129" y="6673334"/>
            <a:ext cx="2095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5CC5F709-EC6A-AFF8-1C5B-D22D0E5AECD7}"/>
              </a:ext>
            </a:extLst>
          </p:cNvPr>
          <p:cNvPicPr>
            <a:picLocks noChangeAspect="1"/>
          </p:cNvPicPr>
          <p:nvPr/>
        </p:nvPicPr>
        <p:blipFill>
          <a:blip r:embed="rId3"/>
          <a:stretch>
            <a:fillRect/>
          </a:stretch>
        </p:blipFill>
        <p:spPr>
          <a:xfrm>
            <a:off x="5714546" y="206934"/>
            <a:ext cx="2549994" cy="1798456"/>
          </a:xfrm>
          <a:prstGeom prst="rect">
            <a:avLst/>
          </a:prstGeom>
        </p:spPr>
      </p:pic>
      <p:pic>
        <p:nvPicPr>
          <p:cNvPr id="11" name="图片 10">
            <a:extLst>
              <a:ext uri="{FF2B5EF4-FFF2-40B4-BE49-F238E27FC236}">
                <a16:creationId xmlns:a16="http://schemas.microsoft.com/office/drawing/2014/main" id="{A1FA4C64-6411-46AD-A9C8-26DD8684256D}"/>
              </a:ext>
            </a:extLst>
          </p:cNvPr>
          <p:cNvPicPr>
            <a:picLocks noChangeAspect="1"/>
          </p:cNvPicPr>
          <p:nvPr/>
        </p:nvPicPr>
        <p:blipFill>
          <a:blip r:embed="rId3"/>
          <a:stretch>
            <a:fillRect/>
          </a:stretch>
        </p:blipFill>
        <p:spPr>
          <a:xfrm>
            <a:off x="5753100" y="2887520"/>
            <a:ext cx="2549994" cy="1798456"/>
          </a:xfrm>
          <a:prstGeom prst="rect">
            <a:avLst/>
          </a:prstGeom>
        </p:spPr>
      </p:pic>
      <p:pic>
        <p:nvPicPr>
          <p:cNvPr id="12" name="图片 11">
            <a:extLst>
              <a:ext uri="{FF2B5EF4-FFF2-40B4-BE49-F238E27FC236}">
                <a16:creationId xmlns:a16="http://schemas.microsoft.com/office/drawing/2014/main" id="{477F0C1E-E2D0-409E-391B-343D02FD86F0}"/>
              </a:ext>
            </a:extLst>
          </p:cNvPr>
          <p:cNvPicPr>
            <a:picLocks noChangeAspect="1"/>
          </p:cNvPicPr>
          <p:nvPr/>
        </p:nvPicPr>
        <p:blipFill>
          <a:blip r:embed="rId3"/>
          <a:stretch>
            <a:fillRect/>
          </a:stretch>
        </p:blipFill>
        <p:spPr>
          <a:xfrm>
            <a:off x="9036505" y="4601514"/>
            <a:ext cx="2549994" cy="1798456"/>
          </a:xfrm>
          <a:prstGeom prst="rect">
            <a:avLst/>
          </a:prstGeom>
        </p:spPr>
      </p:pic>
    </p:spTree>
    <p:extLst>
      <p:ext uri="{BB962C8B-B14F-4D97-AF65-F5344CB8AC3E}">
        <p14:creationId xmlns:p14="http://schemas.microsoft.com/office/powerpoint/2010/main" val="16730336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FCC583B-4080-0C15-7BCD-D49880FF69C0}"/>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B4D6DEF-D17F-5D55-5ECC-8711A269DD02}"/>
              </a:ext>
            </a:extLst>
          </p:cNvPr>
          <p:cNvPicPr>
            <a:picLocks noChangeAspect="1"/>
          </p:cNvPicPr>
          <p:nvPr/>
        </p:nvPicPr>
        <p:blipFill>
          <a:blip r:embed="rId2"/>
          <a:stretch>
            <a:fillRect/>
          </a:stretch>
        </p:blipFill>
        <p:spPr>
          <a:xfrm>
            <a:off x="499729" y="69483"/>
            <a:ext cx="7462982" cy="3985208"/>
          </a:xfrm>
          <a:prstGeom prst="rect">
            <a:avLst/>
          </a:prstGeom>
        </p:spPr>
      </p:pic>
      <p:pic>
        <p:nvPicPr>
          <p:cNvPr id="7" name="图片 6">
            <a:extLst>
              <a:ext uri="{FF2B5EF4-FFF2-40B4-BE49-F238E27FC236}">
                <a16:creationId xmlns:a16="http://schemas.microsoft.com/office/drawing/2014/main" id="{517ACF7B-073D-8D92-F81B-0AB1EE7824CD}"/>
              </a:ext>
            </a:extLst>
          </p:cNvPr>
          <p:cNvPicPr>
            <a:picLocks noChangeAspect="1"/>
          </p:cNvPicPr>
          <p:nvPr/>
        </p:nvPicPr>
        <p:blipFill>
          <a:blip r:embed="rId3"/>
          <a:stretch>
            <a:fillRect/>
          </a:stretch>
        </p:blipFill>
        <p:spPr>
          <a:xfrm>
            <a:off x="1210742" y="2902707"/>
            <a:ext cx="2480367" cy="3491202"/>
          </a:xfrm>
          <a:prstGeom prst="rect">
            <a:avLst/>
          </a:prstGeom>
        </p:spPr>
      </p:pic>
      <p:pic>
        <p:nvPicPr>
          <p:cNvPr id="9" name="图片 8">
            <a:extLst>
              <a:ext uri="{FF2B5EF4-FFF2-40B4-BE49-F238E27FC236}">
                <a16:creationId xmlns:a16="http://schemas.microsoft.com/office/drawing/2014/main" id="{88303545-55C3-0D56-0DDA-807586091123}"/>
              </a:ext>
            </a:extLst>
          </p:cNvPr>
          <p:cNvPicPr>
            <a:picLocks noChangeAspect="1"/>
          </p:cNvPicPr>
          <p:nvPr/>
        </p:nvPicPr>
        <p:blipFill>
          <a:blip r:embed="rId4"/>
          <a:stretch>
            <a:fillRect/>
          </a:stretch>
        </p:blipFill>
        <p:spPr>
          <a:xfrm>
            <a:off x="3763664" y="287064"/>
            <a:ext cx="3942362" cy="4675013"/>
          </a:xfrm>
          <a:prstGeom prst="rect">
            <a:avLst/>
          </a:prstGeom>
        </p:spPr>
      </p:pic>
      <p:sp>
        <p:nvSpPr>
          <p:cNvPr id="10" name="文本框 9">
            <a:extLst>
              <a:ext uri="{FF2B5EF4-FFF2-40B4-BE49-F238E27FC236}">
                <a16:creationId xmlns:a16="http://schemas.microsoft.com/office/drawing/2014/main" id="{68CDCC8F-47DB-77E4-FCAA-63F273AE13CB}"/>
              </a:ext>
            </a:extLst>
          </p:cNvPr>
          <p:cNvSpPr txBox="1"/>
          <p:nvPr/>
        </p:nvSpPr>
        <p:spPr>
          <a:xfrm>
            <a:off x="2995597" y="995128"/>
            <a:ext cx="7453745" cy="1446550"/>
          </a:xfrm>
          <a:prstGeom prst="rect">
            <a:avLst/>
          </a:prstGeom>
          <a:noFill/>
        </p:spPr>
        <p:txBody>
          <a:bodyPr wrap="square" rtlCol="0">
            <a:spAutoFit/>
          </a:bodyPr>
          <a:lstStyle/>
          <a:p>
            <a:r>
              <a:rPr lang="en-US" altLang="zh-CN" sz="8800" b="1">
                <a:solidFill>
                  <a:schemeClr val="bg1"/>
                </a:solidFill>
                <a:latin typeface="字制区喜脉体" panose="02000603000000000000" pitchFamily="2" charset="-122"/>
                <a:ea typeface="字制区喜脉体" panose="02000603000000000000" pitchFamily="2" charset="-122"/>
              </a:rPr>
              <a:t>Tensor Core</a:t>
            </a:r>
            <a:endParaRPr lang="zh-CN" altLang="en-US" sz="8800" b="1">
              <a:solidFill>
                <a:schemeClr val="bg1"/>
              </a:solidFill>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31E525F7-7074-63F2-99A4-403647F846A7}"/>
              </a:ext>
            </a:extLst>
          </p:cNvPr>
          <p:cNvSpPr txBox="1"/>
          <p:nvPr/>
        </p:nvSpPr>
        <p:spPr>
          <a:xfrm>
            <a:off x="3594729" y="4648308"/>
            <a:ext cx="6076667" cy="1569660"/>
          </a:xfrm>
          <a:prstGeom prst="rect">
            <a:avLst/>
          </a:prstGeom>
          <a:noFill/>
        </p:spPr>
        <p:txBody>
          <a:bodyPr wrap="square" rtlCol="0">
            <a:spAutoFit/>
          </a:bodyPr>
          <a:lstStyle/>
          <a:p>
            <a:r>
              <a:rPr lang="en-US" altLang="zh-CN" sz="9600">
                <a:solidFill>
                  <a:schemeClr val="bg1"/>
                </a:solidFill>
                <a:latin typeface="字制区喜脉体" panose="02000603000000000000" pitchFamily="2" charset="-122"/>
                <a:ea typeface="字制区喜脉体" panose="02000603000000000000" pitchFamily="2" charset="-122"/>
              </a:rPr>
              <a:t>&amp;swizzle</a:t>
            </a:r>
            <a:endParaRPr lang="zh-CN" altLang="en-US" sz="9600">
              <a:solidFill>
                <a:schemeClr val="bg1"/>
              </a:solidFill>
              <a:latin typeface="字制区喜脉体" panose="02000603000000000000" pitchFamily="2" charset="-122"/>
              <a:ea typeface="字制区喜脉体" panose="02000603000000000000" pitchFamily="2" charset="-122"/>
            </a:endParaRPr>
          </a:p>
        </p:txBody>
      </p:sp>
      <p:sp>
        <p:nvSpPr>
          <p:cNvPr id="12" name="文本框 11">
            <a:extLst>
              <a:ext uri="{FF2B5EF4-FFF2-40B4-BE49-F238E27FC236}">
                <a16:creationId xmlns:a16="http://schemas.microsoft.com/office/drawing/2014/main" id="{914F5464-FEF6-C9CD-87BD-0A6F480E7EA5}"/>
              </a:ext>
            </a:extLst>
          </p:cNvPr>
          <p:cNvSpPr txBox="1"/>
          <p:nvPr/>
        </p:nvSpPr>
        <p:spPr>
          <a:xfrm>
            <a:off x="3594729" y="3516247"/>
            <a:ext cx="6685678" cy="1200329"/>
          </a:xfrm>
          <a:prstGeom prst="rect">
            <a:avLst/>
          </a:prstGeom>
          <a:noFill/>
        </p:spPr>
        <p:txBody>
          <a:bodyPr wrap="square" rtlCol="0">
            <a:spAutoFit/>
          </a:bodyPr>
          <a:lstStyle/>
          <a:p>
            <a:r>
              <a:rPr lang="en-US" altLang="zh-CN" sz="7200">
                <a:solidFill>
                  <a:schemeClr val="bg1"/>
                </a:solidFill>
                <a:latin typeface="字制区喜脉体" panose="02000603000000000000" pitchFamily="2" charset="-122"/>
                <a:ea typeface="字制区喜脉体" panose="02000603000000000000" pitchFamily="2" charset="-122"/>
              </a:rPr>
              <a:t>Bank conflict</a:t>
            </a:r>
            <a:endParaRPr lang="zh-CN" altLang="en-US" sz="7200">
              <a:solidFill>
                <a:schemeClr val="bg1"/>
              </a:solidFill>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CFBA0B98-6DB9-9764-5728-ADBDB0B8FD0F}"/>
              </a:ext>
            </a:extLst>
          </p:cNvPr>
          <p:cNvSpPr txBox="1"/>
          <p:nvPr/>
        </p:nvSpPr>
        <p:spPr>
          <a:xfrm rot="10800000">
            <a:off x="8219396" y="2233822"/>
            <a:ext cx="1731448" cy="1569660"/>
          </a:xfrm>
          <a:prstGeom prst="rect">
            <a:avLst/>
          </a:prstGeom>
          <a:noFill/>
        </p:spPr>
        <p:txBody>
          <a:bodyPr wrap="square">
            <a:spAutoFit/>
          </a:bodyPr>
          <a:lstStyle/>
          <a:p>
            <a:r>
              <a:rPr lang="zh-CN" altLang="en-US" sz="9600">
                <a:solidFill>
                  <a:schemeClr val="bg1"/>
                </a:solidFill>
                <a:latin typeface="字制区喜脉体" panose="02000603000000000000" pitchFamily="2" charset="-122"/>
                <a:ea typeface="字制区喜脉体" panose="02000603000000000000" pitchFamily="2" charset="-122"/>
              </a:rPr>
              <a:t>🚀</a:t>
            </a:r>
            <a:endParaRPr lang="zh-CN" altLang="en-US"/>
          </a:p>
        </p:txBody>
      </p:sp>
      <p:sp>
        <p:nvSpPr>
          <p:cNvPr id="2" name="文本框 1">
            <a:extLst>
              <a:ext uri="{FF2B5EF4-FFF2-40B4-BE49-F238E27FC236}">
                <a16:creationId xmlns:a16="http://schemas.microsoft.com/office/drawing/2014/main" id="{E6AE9C71-6478-6D4E-A9D8-36E5140B231F}"/>
              </a:ext>
            </a:extLst>
          </p:cNvPr>
          <p:cNvSpPr txBox="1"/>
          <p:nvPr/>
        </p:nvSpPr>
        <p:spPr>
          <a:xfrm>
            <a:off x="3527113" y="2352664"/>
            <a:ext cx="2801258" cy="1323439"/>
          </a:xfrm>
          <a:prstGeom prst="rect">
            <a:avLst/>
          </a:prstGeom>
          <a:noFill/>
        </p:spPr>
        <p:txBody>
          <a:bodyPr wrap="square" rtlCol="0">
            <a:spAutoFit/>
          </a:bodyPr>
          <a:lstStyle/>
          <a:p>
            <a:r>
              <a:rPr lang="en-US" altLang="zh-CN" sz="8000">
                <a:solidFill>
                  <a:schemeClr val="bg1"/>
                </a:solidFill>
                <a:latin typeface="字制区喜脉体" panose="02000603000000000000" pitchFamily="2" charset="-122"/>
                <a:ea typeface="字制区喜脉体" panose="02000603000000000000" pitchFamily="2" charset="-122"/>
              </a:rPr>
              <a:t>MMA</a:t>
            </a:r>
            <a:endParaRPr lang="zh-CN" altLang="en-US" sz="8000">
              <a:solidFill>
                <a:schemeClr val="bg1"/>
              </a:solidFill>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F24F00D9-A2D2-9B8E-3445-827B86E6D03D}"/>
              </a:ext>
            </a:extLst>
          </p:cNvPr>
          <p:cNvSpPr txBox="1"/>
          <p:nvPr/>
        </p:nvSpPr>
        <p:spPr>
          <a:xfrm>
            <a:off x="6177740" y="2376730"/>
            <a:ext cx="3006702" cy="2308324"/>
          </a:xfrm>
          <a:prstGeom prst="rect">
            <a:avLst/>
          </a:prstGeom>
          <a:noFill/>
        </p:spPr>
        <p:txBody>
          <a:bodyPr wrap="square" rtlCol="0">
            <a:spAutoFit/>
          </a:bodyPr>
          <a:lstStyle/>
          <a:p>
            <a:r>
              <a:rPr lang="zh-CN" altLang="en-US" sz="7200">
                <a:solidFill>
                  <a:srgbClr val="FFFF00"/>
                </a:solidFill>
                <a:latin typeface="字制区喜脉体" panose="02000603000000000000" pitchFamily="2" charset="-122"/>
                <a:ea typeface="字制区喜脉体" panose="02000603000000000000" pitchFamily="2" charset="-122"/>
              </a:rPr>
              <a:t>分析</a:t>
            </a:r>
            <a:endParaRPr lang="en-US" altLang="zh-CN" sz="7200">
              <a:solidFill>
                <a:srgbClr val="FFFF00"/>
              </a:solidFill>
              <a:latin typeface="字制区喜脉体" panose="02000603000000000000" pitchFamily="2" charset="-122"/>
              <a:ea typeface="字制区喜脉体" panose="02000603000000000000" pitchFamily="2" charset="-122"/>
            </a:endParaRPr>
          </a:p>
          <a:p>
            <a:r>
              <a:rPr lang="zh-CN" altLang="en-US" sz="7200">
                <a:solidFill>
                  <a:srgbClr val="FFFF00"/>
                </a:solidFill>
                <a:latin typeface="字制区喜脉体" panose="02000603000000000000" pitchFamily="2" charset="-122"/>
                <a:ea typeface="字制区喜脉体" panose="02000603000000000000" pitchFamily="2" charset="-122"/>
              </a:rPr>
              <a:t>解决</a:t>
            </a:r>
          </a:p>
        </p:txBody>
      </p:sp>
    </p:spTree>
    <p:extLst>
      <p:ext uri="{BB962C8B-B14F-4D97-AF65-F5344CB8AC3E}">
        <p14:creationId xmlns:p14="http://schemas.microsoft.com/office/powerpoint/2010/main" val="30915306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DF636FE-12E3-7ED4-DBF9-4FE57873C347}"/>
              </a:ext>
            </a:extLst>
          </p:cNvPr>
          <p:cNvPicPr>
            <a:picLocks noChangeAspect="1"/>
          </p:cNvPicPr>
          <p:nvPr/>
        </p:nvPicPr>
        <p:blipFill>
          <a:blip r:embed="rId2"/>
          <a:stretch>
            <a:fillRect/>
          </a:stretch>
        </p:blipFill>
        <p:spPr>
          <a:xfrm>
            <a:off x="337975" y="2414028"/>
            <a:ext cx="5170382" cy="3097536"/>
          </a:xfrm>
          <a:prstGeom prst="rect">
            <a:avLst/>
          </a:prstGeom>
        </p:spPr>
      </p:pic>
      <p:sp>
        <p:nvSpPr>
          <p:cNvPr id="2" name="文本框 1">
            <a:extLst>
              <a:ext uri="{FF2B5EF4-FFF2-40B4-BE49-F238E27FC236}">
                <a16:creationId xmlns:a16="http://schemas.microsoft.com/office/drawing/2014/main" id="{5E83583D-F050-CE2F-9F13-9A8BF94959EF}"/>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pic>
        <p:nvPicPr>
          <p:cNvPr id="4" name="图片 3">
            <a:extLst>
              <a:ext uri="{FF2B5EF4-FFF2-40B4-BE49-F238E27FC236}">
                <a16:creationId xmlns:a16="http://schemas.microsoft.com/office/drawing/2014/main" id="{6393656C-6DCF-5391-72C5-11B8C12AE263}"/>
              </a:ext>
            </a:extLst>
          </p:cNvPr>
          <p:cNvPicPr>
            <a:picLocks noChangeAspect="1"/>
          </p:cNvPicPr>
          <p:nvPr/>
        </p:nvPicPr>
        <p:blipFill>
          <a:blip r:embed="rId3"/>
          <a:stretch>
            <a:fillRect/>
          </a:stretch>
        </p:blipFill>
        <p:spPr>
          <a:xfrm>
            <a:off x="6096000" y="1352804"/>
            <a:ext cx="5558000" cy="4005568"/>
          </a:xfrm>
          <a:prstGeom prst="rect">
            <a:avLst/>
          </a:prstGeom>
        </p:spPr>
      </p:pic>
    </p:spTree>
    <p:extLst>
      <p:ext uri="{BB962C8B-B14F-4D97-AF65-F5344CB8AC3E}">
        <p14:creationId xmlns:p14="http://schemas.microsoft.com/office/powerpoint/2010/main" val="21544437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9E906-EF07-A7A1-8718-0FDC64FEFD8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3D37AE61-76C8-AACC-D184-7F812120EA49}"/>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0D45D2EF-F6BD-00D0-0A44-ED17114B11D6}"/>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84589104-0BBF-D9C1-E64C-29306431D9CD}"/>
              </a:ext>
            </a:extLst>
          </p:cNvPr>
          <p:cNvSpPr/>
          <p:nvPr/>
        </p:nvSpPr>
        <p:spPr>
          <a:xfrm>
            <a:off x="5001644" y="5464290"/>
            <a:ext cx="2447637" cy="117301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955B39B-9B90-42AD-60B2-85E64718D5DC}"/>
              </a:ext>
            </a:extLst>
          </p:cNvPr>
          <p:cNvSpPr txBox="1"/>
          <p:nvPr/>
        </p:nvSpPr>
        <p:spPr>
          <a:xfrm>
            <a:off x="4425084" y="5727633"/>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a:t>
            </a:r>
            <a:endParaRPr lang="zh-CN" altLang="en-US" b="1">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C6CBECD3-D1C3-6F5D-0043-33B2439A04F5}"/>
              </a:ext>
            </a:extLst>
          </p:cNvPr>
          <p:cNvSpPr txBox="1"/>
          <p:nvPr/>
        </p:nvSpPr>
        <p:spPr>
          <a:xfrm>
            <a:off x="5806782" y="4875880"/>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9" name="矩形 8">
            <a:extLst>
              <a:ext uri="{FF2B5EF4-FFF2-40B4-BE49-F238E27FC236}">
                <a16:creationId xmlns:a16="http://schemas.microsoft.com/office/drawing/2014/main" id="{571E9860-7F6D-855D-40E7-BCDCD2E08812}"/>
              </a:ext>
            </a:extLst>
          </p:cNvPr>
          <p:cNvSpPr/>
          <p:nvPr/>
        </p:nvSpPr>
        <p:spPr>
          <a:xfrm>
            <a:off x="7541979" y="2967450"/>
            <a:ext cx="4501658" cy="241145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EB39EA0-F2E8-568D-686A-EFC93BCD7D72}"/>
              </a:ext>
            </a:extLst>
          </p:cNvPr>
          <p:cNvSpPr txBox="1"/>
          <p:nvPr/>
        </p:nvSpPr>
        <p:spPr>
          <a:xfrm>
            <a:off x="6827895" y="3865666"/>
            <a:ext cx="77123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1024</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E0F0B402-C017-5A60-F3AF-4319379EAC93}"/>
              </a:ext>
            </a:extLst>
          </p:cNvPr>
          <p:cNvSpPr txBox="1"/>
          <p:nvPr/>
        </p:nvSpPr>
        <p:spPr>
          <a:xfrm>
            <a:off x="9369709" y="2392784"/>
            <a:ext cx="752764"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2048</a:t>
            </a:r>
            <a:endParaRPr lang="zh-CN" altLang="en-US" b="1">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603E4CB4-74C4-393F-76BA-DEE980AB3497}"/>
              </a:ext>
            </a:extLst>
          </p:cNvPr>
          <p:cNvSpPr/>
          <p:nvPr/>
        </p:nvSpPr>
        <p:spPr>
          <a:xfrm>
            <a:off x="7541979" y="5455537"/>
            <a:ext cx="4501658" cy="118177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5EB412F-A260-DFDE-125B-62A3BD1D9470}"/>
              </a:ext>
            </a:extLst>
          </p:cNvPr>
          <p:cNvSpPr/>
          <p:nvPr/>
        </p:nvSpPr>
        <p:spPr>
          <a:xfrm>
            <a:off x="4999524" y="5464438"/>
            <a:ext cx="213360" cy="21907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D9A4DFE-F603-9DCC-C05B-5A291BD18878}"/>
              </a:ext>
            </a:extLst>
          </p:cNvPr>
          <p:cNvSpPr txBox="1"/>
          <p:nvPr/>
        </p:nvSpPr>
        <p:spPr>
          <a:xfrm>
            <a:off x="4927769" y="5234222"/>
            <a:ext cx="39116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16</a:t>
            </a:r>
          </a:p>
        </p:txBody>
      </p:sp>
      <p:sp>
        <p:nvSpPr>
          <p:cNvPr id="15" name="矩形 14">
            <a:extLst>
              <a:ext uri="{FF2B5EF4-FFF2-40B4-BE49-F238E27FC236}">
                <a16:creationId xmlns:a16="http://schemas.microsoft.com/office/drawing/2014/main" id="{51430956-8E2F-F297-D781-6BADDC050CC0}"/>
              </a:ext>
            </a:extLst>
          </p:cNvPr>
          <p:cNvSpPr/>
          <p:nvPr/>
        </p:nvSpPr>
        <p:spPr>
          <a:xfrm>
            <a:off x="7542064" y="2967272"/>
            <a:ext cx="116943" cy="21907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E16D50C-88CC-02BA-A387-E71210B421FE}"/>
              </a:ext>
            </a:extLst>
          </p:cNvPr>
          <p:cNvSpPr txBox="1"/>
          <p:nvPr/>
        </p:nvSpPr>
        <p:spPr>
          <a:xfrm>
            <a:off x="7468404" y="2738672"/>
            <a:ext cx="391160" cy="275590"/>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8</a:t>
            </a:r>
          </a:p>
        </p:txBody>
      </p:sp>
      <p:sp>
        <p:nvSpPr>
          <p:cNvPr id="17" name="矩形 16">
            <a:extLst>
              <a:ext uri="{FF2B5EF4-FFF2-40B4-BE49-F238E27FC236}">
                <a16:creationId xmlns:a16="http://schemas.microsoft.com/office/drawing/2014/main" id="{3AB624CB-5F92-54BB-7F7C-2574590CDDE9}"/>
              </a:ext>
            </a:extLst>
          </p:cNvPr>
          <p:cNvSpPr/>
          <p:nvPr/>
        </p:nvSpPr>
        <p:spPr>
          <a:xfrm>
            <a:off x="7542064" y="5456472"/>
            <a:ext cx="116943" cy="219075"/>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7289375D-B75D-9F98-76BC-95936159023E}"/>
              </a:ext>
            </a:extLst>
          </p:cNvPr>
          <p:cNvPicPr>
            <a:picLocks noChangeAspect="1"/>
          </p:cNvPicPr>
          <p:nvPr/>
        </p:nvPicPr>
        <p:blipFill>
          <a:blip r:embed="rId2"/>
          <a:stretch>
            <a:fillRect/>
          </a:stretch>
        </p:blipFill>
        <p:spPr>
          <a:xfrm>
            <a:off x="364764" y="2108597"/>
            <a:ext cx="6695233" cy="1134947"/>
          </a:xfrm>
          <a:prstGeom prst="rect">
            <a:avLst/>
          </a:prstGeom>
        </p:spPr>
      </p:pic>
      <p:pic>
        <p:nvPicPr>
          <p:cNvPr id="19" name="图片 18">
            <a:extLst>
              <a:ext uri="{FF2B5EF4-FFF2-40B4-BE49-F238E27FC236}">
                <a16:creationId xmlns:a16="http://schemas.microsoft.com/office/drawing/2014/main" id="{C0292637-1F07-3A19-406C-02BB69167D63}"/>
              </a:ext>
            </a:extLst>
          </p:cNvPr>
          <p:cNvPicPr>
            <a:picLocks noChangeAspect="1"/>
          </p:cNvPicPr>
          <p:nvPr/>
        </p:nvPicPr>
        <p:blipFill>
          <a:blip r:embed="rId3"/>
          <a:stretch>
            <a:fillRect/>
          </a:stretch>
        </p:blipFill>
        <p:spPr>
          <a:xfrm>
            <a:off x="340598" y="3319190"/>
            <a:ext cx="6748428" cy="792248"/>
          </a:xfrm>
          <a:prstGeom prst="rect">
            <a:avLst/>
          </a:prstGeom>
        </p:spPr>
      </p:pic>
      <p:sp>
        <p:nvSpPr>
          <p:cNvPr id="20" name="文本框 19">
            <a:extLst>
              <a:ext uri="{FF2B5EF4-FFF2-40B4-BE49-F238E27FC236}">
                <a16:creationId xmlns:a16="http://schemas.microsoft.com/office/drawing/2014/main" id="{36376403-364C-3154-A600-D4DE4128AB19}"/>
              </a:ext>
            </a:extLst>
          </p:cNvPr>
          <p:cNvSpPr txBox="1"/>
          <p:nvPr/>
        </p:nvSpPr>
        <p:spPr>
          <a:xfrm>
            <a:off x="230455" y="1539026"/>
            <a:ext cx="8389258"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a:highlight>
                  <a:srgbClr val="FFFF00"/>
                </a:highlight>
                <a:latin typeface="字制区喜脉体" panose="02000603000000000000" pitchFamily="2" charset="-122"/>
                <a:ea typeface="字制区喜脉体" panose="02000603000000000000" pitchFamily="2" charset="-122"/>
              </a:rPr>
              <a:t>为什么</a:t>
            </a:r>
            <a:r>
              <a:rPr lang="en-US" altLang="zh-CN" sz="2800" b="1">
                <a:highlight>
                  <a:srgbClr val="FFFF00"/>
                </a:highlight>
                <a:latin typeface="字制区喜脉体" panose="02000603000000000000" pitchFamily="2" charset="-122"/>
                <a:ea typeface="字制区喜脉体" panose="02000603000000000000" pitchFamily="2" charset="-122"/>
              </a:rPr>
              <a:t>mma</a:t>
            </a:r>
            <a:r>
              <a:rPr lang="zh-CN" altLang="en-US" sz="2800" b="1">
                <a:highlight>
                  <a:srgbClr val="FFFF00"/>
                </a:highlight>
                <a:latin typeface="字制区喜脉体" panose="02000603000000000000" pitchFamily="2" charset="-122"/>
                <a:ea typeface="字制区喜脉体" panose="02000603000000000000" pitchFamily="2" charset="-122"/>
              </a:rPr>
              <a:t>版本的</a:t>
            </a:r>
            <a:r>
              <a:rPr lang="en-US" altLang="zh-CN" sz="2800" b="1">
                <a:highlight>
                  <a:srgbClr val="FFFF00"/>
                </a:highlight>
                <a:latin typeface="字制区喜脉体" panose="02000603000000000000" pitchFamily="2" charset="-122"/>
                <a:ea typeface="字制区喜脉体" panose="02000603000000000000" pitchFamily="2" charset="-122"/>
              </a:rPr>
              <a:t>naive</a:t>
            </a:r>
            <a:r>
              <a:rPr lang="zh-CN" altLang="en-US" sz="2800" b="1">
                <a:highlight>
                  <a:srgbClr val="FFFF00"/>
                </a:highlight>
                <a:latin typeface="字制区喜脉体" panose="02000603000000000000" pitchFamily="2" charset="-122"/>
                <a:ea typeface="字制区喜脉体" panose="02000603000000000000" pitchFamily="2" charset="-122"/>
              </a:rPr>
              <a:t>不用</a:t>
            </a:r>
            <a:r>
              <a:rPr lang="en-US" altLang="zh-CN" sz="2800" b="1">
                <a:highlight>
                  <a:srgbClr val="FFFF00"/>
                </a:highlight>
                <a:latin typeface="字制区喜脉体" panose="02000603000000000000" pitchFamily="2" charset="-122"/>
                <a:ea typeface="字制区喜脉体" panose="02000603000000000000" pitchFamily="2" charset="-122"/>
              </a:rPr>
              <a:t>m16n16k16</a:t>
            </a:r>
            <a:endParaRPr lang="zh-CN" altLang="en-US" sz="2800" b="1">
              <a:highlight>
                <a:srgbClr val="FFFF00"/>
              </a:highlight>
              <a:latin typeface="字制区喜脉体" panose="02000603000000000000" pitchFamily="2" charset="-122"/>
              <a:ea typeface="字制区喜脉体" panose="02000603000000000000" pitchFamily="2" charset="-122"/>
            </a:endParaRPr>
          </a:p>
        </p:txBody>
      </p:sp>
      <p:sp>
        <p:nvSpPr>
          <p:cNvPr id="21" name="矩形 20">
            <a:extLst>
              <a:ext uri="{FF2B5EF4-FFF2-40B4-BE49-F238E27FC236}">
                <a16:creationId xmlns:a16="http://schemas.microsoft.com/office/drawing/2014/main" id="{24111249-47AA-5838-29E0-3527F5E6EEEC}"/>
              </a:ext>
            </a:extLst>
          </p:cNvPr>
          <p:cNvSpPr/>
          <p:nvPr/>
        </p:nvSpPr>
        <p:spPr>
          <a:xfrm>
            <a:off x="3712380" y="3296891"/>
            <a:ext cx="1962706" cy="809836"/>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83C5A10-3B48-9D95-22B8-2AA38634D441}"/>
              </a:ext>
            </a:extLst>
          </p:cNvPr>
          <p:cNvSpPr txBox="1"/>
          <p:nvPr/>
        </p:nvSpPr>
        <p:spPr>
          <a:xfrm>
            <a:off x="4037465" y="4114121"/>
            <a:ext cx="1727926" cy="369332"/>
          </a:xfrm>
          <a:prstGeom prst="rect">
            <a:avLst/>
          </a:prstGeom>
          <a:noFill/>
        </p:spPr>
        <p:txBody>
          <a:bodyPr wrap="square" rtlCol="0">
            <a:spAutoFit/>
          </a:bodyPr>
          <a:lstStyle/>
          <a:p>
            <a:r>
              <a:rPr lang="zh-CN" altLang="en-US" b="1">
                <a:latin typeface="字制区喜脉体" panose="02000603000000000000" pitchFamily="2" charset="-122"/>
                <a:ea typeface="字制区喜脉体" panose="02000603000000000000" pitchFamily="2" charset="-122"/>
              </a:rPr>
              <a:t>无法直接支持</a:t>
            </a:r>
          </a:p>
        </p:txBody>
      </p:sp>
      <p:sp>
        <p:nvSpPr>
          <p:cNvPr id="23" name="文本框 22">
            <a:extLst>
              <a:ext uri="{FF2B5EF4-FFF2-40B4-BE49-F238E27FC236}">
                <a16:creationId xmlns:a16="http://schemas.microsoft.com/office/drawing/2014/main" id="{064EBC60-B253-F863-7D3F-9F1C71293C28}"/>
              </a:ext>
            </a:extLst>
          </p:cNvPr>
          <p:cNvSpPr txBox="1"/>
          <p:nvPr/>
        </p:nvSpPr>
        <p:spPr>
          <a:xfrm flipH="1">
            <a:off x="4689009" y="5435746"/>
            <a:ext cx="391160" cy="276999"/>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16</a:t>
            </a:r>
          </a:p>
        </p:txBody>
      </p:sp>
      <p:sp>
        <p:nvSpPr>
          <p:cNvPr id="24" name="文本框 23">
            <a:extLst>
              <a:ext uri="{FF2B5EF4-FFF2-40B4-BE49-F238E27FC236}">
                <a16:creationId xmlns:a16="http://schemas.microsoft.com/office/drawing/2014/main" id="{87F21A49-A1D5-7A4A-4EE2-99BAED0264B7}"/>
              </a:ext>
            </a:extLst>
          </p:cNvPr>
          <p:cNvSpPr txBox="1"/>
          <p:nvPr/>
        </p:nvSpPr>
        <p:spPr>
          <a:xfrm flipH="1">
            <a:off x="7228329" y="2946529"/>
            <a:ext cx="391160" cy="276999"/>
          </a:xfrm>
          <a:prstGeom prst="rect">
            <a:avLst/>
          </a:prstGeom>
          <a:noFill/>
        </p:spPr>
        <p:txBody>
          <a:bodyPr wrap="square" rtlCol="0">
            <a:spAutoFit/>
          </a:bodyPr>
          <a:lstStyle/>
          <a:p>
            <a:r>
              <a:rPr lang="en-US" altLang="zh-CN" sz="1200" b="1">
                <a:latin typeface="字制区喜脉体" panose="02000603000000000000" pitchFamily="2" charset="-122"/>
                <a:ea typeface="字制区喜脉体" panose="02000603000000000000" pitchFamily="2" charset="-122"/>
              </a:rPr>
              <a:t>16</a:t>
            </a:r>
          </a:p>
        </p:txBody>
      </p:sp>
    </p:spTree>
    <p:extLst>
      <p:ext uri="{BB962C8B-B14F-4D97-AF65-F5344CB8AC3E}">
        <p14:creationId xmlns:p14="http://schemas.microsoft.com/office/powerpoint/2010/main" val="30049573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9EAE78-58FB-B537-CB9F-6F381E994DEB}"/>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165B4041-7B45-D61C-A114-983AED664F10}"/>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106CD5B9-A151-3155-4B41-EFF3095BCE50}"/>
              </a:ext>
            </a:extLst>
          </p:cNvPr>
          <p:cNvSpPr/>
          <p:nvPr/>
        </p:nvSpPr>
        <p:spPr>
          <a:xfrm>
            <a:off x="9025362" y="2805909"/>
            <a:ext cx="895812"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EFBEA08F-BEA5-8A71-A30B-04135BF90B46}"/>
              </a:ext>
            </a:extLst>
          </p:cNvPr>
          <p:cNvSpPr/>
          <p:nvPr/>
        </p:nvSpPr>
        <p:spPr>
          <a:xfrm>
            <a:off x="10143596" y="1705051"/>
            <a:ext cx="440633"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矩形 7">
            <a:extLst>
              <a:ext uri="{FF2B5EF4-FFF2-40B4-BE49-F238E27FC236}">
                <a16:creationId xmlns:a16="http://schemas.microsoft.com/office/drawing/2014/main" id="{B66B51AE-BCF0-122F-3BD2-1988FD0E7560}"/>
              </a:ext>
            </a:extLst>
          </p:cNvPr>
          <p:cNvSpPr/>
          <p:nvPr/>
        </p:nvSpPr>
        <p:spPr>
          <a:xfrm>
            <a:off x="10143596" y="2805909"/>
            <a:ext cx="440633"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D0A09AFB-6F2B-4EFA-FC6E-4432F092CE4E}"/>
              </a:ext>
            </a:extLst>
          </p:cNvPr>
          <p:cNvSpPr txBox="1"/>
          <p:nvPr/>
        </p:nvSpPr>
        <p:spPr>
          <a:xfrm>
            <a:off x="8498888" y="2934445"/>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F897C5AF-83B1-5476-8CAA-C54D0C178B80}"/>
              </a:ext>
            </a:extLst>
          </p:cNvPr>
          <p:cNvSpPr txBox="1"/>
          <p:nvPr/>
        </p:nvSpPr>
        <p:spPr>
          <a:xfrm>
            <a:off x="10040639" y="1104900"/>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8</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2950BDE0-F636-2A73-2BD0-91CAB383DD2F}"/>
              </a:ext>
            </a:extLst>
          </p:cNvPr>
          <p:cNvSpPr txBox="1"/>
          <p:nvPr/>
        </p:nvSpPr>
        <p:spPr>
          <a:xfrm>
            <a:off x="9159231" y="2242702"/>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620015A5-AC0A-505E-94E4-B08E55D9F153}"/>
              </a:ext>
            </a:extLst>
          </p:cNvPr>
          <p:cNvSpPr/>
          <p:nvPr/>
        </p:nvSpPr>
        <p:spPr>
          <a:xfrm>
            <a:off x="7614710" y="2805909"/>
            <a:ext cx="895812" cy="90340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a:t>
            </a: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6BB34FAC-DF96-64D0-8983-12C500C482B4}"/>
              </a:ext>
            </a:extLst>
          </p:cNvPr>
          <p:cNvSpPr/>
          <p:nvPr/>
        </p:nvSpPr>
        <p:spPr>
          <a:xfrm>
            <a:off x="11118032" y="1705051"/>
            <a:ext cx="440633" cy="90340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a:t>
            </a:r>
            <a:endParaRPr lang="zh-CN" altLang="en-US">
              <a:latin typeface="字制区喜脉体" panose="02000603000000000000" pitchFamily="2" charset="-122"/>
              <a:ea typeface="字制区喜脉体" panose="02000603000000000000" pitchFamily="2" charset="-122"/>
            </a:endParaRPr>
          </a:p>
        </p:txBody>
      </p:sp>
      <p:sp>
        <p:nvSpPr>
          <p:cNvPr id="14" name="矩形 13">
            <a:extLst>
              <a:ext uri="{FF2B5EF4-FFF2-40B4-BE49-F238E27FC236}">
                <a16:creationId xmlns:a16="http://schemas.microsoft.com/office/drawing/2014/main" id="{6304EACA-3E84-B3CE-FB69-C87652D3575B}"/>
              </a:ext>
            </a:extLst>
          </p:cNvPr>
          <p:cNvSpPr/>
          <p:nvPr/>
        </p:nvSpPr>
        <p:spPr>
          <a:xfrm>
            <a:off x="11118032" y="2805909"/>
            <a:ext cx="440633" cy="90340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a:t>
            </a: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F032C022-761B-7515-F443-B314FA45F02A}"/>
              </a:ext>
            </a:extLst>
          </p:cNvPr>
          <p:cNvSpPr txBox="1"/>
          <p:nvPr/>
        </p:nvSpPr>
        <p:spPr>
          <a:xfrm>
            <a:off x="233177" y="4726104"/>
            <a:ext cx="11644265" cy="861774"/>
          </a:xfrm>
          <a:prstGeom prst="rect">
            <a:avLst/>
          </a:prstGeom>
          <a:noFill/>
        </p:spPr>
        <p:txBody>
          <a:bodyPr wrap="square">
            <a:spAutoFit/>
          </a:bodyPr>
          <a:lstStyle/>
          <a:p>
            <a:pPr>
              <a:lnSpc>
                <a:spcPts val="2025"/>
              </a:lnSpc>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4</a:t>
            </a:r>
            <a:r>
              <a:rPr lang="en-US" altLang="zh-CN" b="0">
                <a:solidFill>
                  <a:srgbClr val="CCCCCC"/>
                </a:solidFill>
                <a:effectLst/>
                <a:latin typeface="字制区喜脉体" panose="02000603000000000000" pitchFamily="2" charset="-122"/>
                <a:ea typeface="字制区喜脉体" panose="02000603000000000000" pitchFamily="2" charset="-122"/>
              </a:rPr>
              <a:t>];</a:t>
            </a:r>
            <a:endParaRPr lang="en-US" altLang="zh-CN" b="0">
              <a:solidFill>
                <a:srgbClr val="4EC9B0"/>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CDCAA"/>
                </a:solidFill>
                <a:effectLst/>
                <a:latin typeface="字制区喜脉体" panose="02000603000000000000" pitchFamily="2" charset="-122"/>
                <a:ea typeface="字制区喜脉体" panose="02000603000000000000" pitchFamily="2" charset="-122"/>
              </a:rPr>
              <a:t>__cvta_generic_to_shared</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D4D4D4"/>
                </a:solidFill>
                <a:effectLst/>
                <a:latin typeface="字制区喜脉体" panose="02000603000000000000" pitchFamily="2" charset="-122"/>
                <a:ea typeface="字制区喜脉体" panose="02000603000000000000" pitchFamily="2" charset="-122"/>
              </a:rPr>
              <a:t>&amp;</a:t>
            </a:r>
            <a:r>
              <a:rPr lang="en-US" altLang="zh-CN" b="0">
                <a:solidFill>
                  <a:srgbClr val="9CDCFE"/>
                </a:solidFill>
                <a:effectLst/>
                <a:latin typeface="字制区喜脉体" panose="02000603000000000000" pitchFamily="2" charset="-122"/>
                <a:ea typeface="字制区喜脉体" panose="02000603000000000000" pitchFamily="2" charset="-122"/>
              </a:rPr>
              <a:t>s_a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8</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LDMATRIX_X4</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0</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1</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2</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3</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a:t>
            </a:r>
          </a:p>
        </p:txBody>
      </p:sp>
      <p:sp>
        <p:nvSpPr>
          <p:cNvPr id="18" name="文本框 17">
            <a:extLst>
              <a:ext uri="{FF2B5EF4-FFF2-40B4-BE49-F238E27FC236}">
                <a16:creationId xmlns:a16="http://schemas.microsoft.com/office/drawing/2014/main" id="{3EDE94F7-7E1E-51D4-BADC-719F7325F66A}"/>
              </a:ext>
            </a:extLst>
          </p:cNvPr>
          <p:cNvSpPr txBox="1"/>
          <p:nvPr/>
        </p:nvSpPr>
        <p:spPr>
          <a:xfrm>
            <a:off x="233177" y="5652720"/>
            <a:ext cx="9745319" cy="1118255"/>
          </a:xfrm>
          <a:prstGeom prst="rect">
            <a:avLst/>
          </a:prstGeom>
          <a:noFill/>
        </p:spPr>
        <p:txBody>
          <a:bodyPr wrap="square">
            <a:spAutoFit/>
          </a:bodyPr>
          <a:lstStyle/>
          <a:p>
            <a:pPr>
              <a:lnSpc>
                <a:spcPts val="2025"/>
              </a:lnSpc>
              <a:buNone/>
            </a:pPr>
            <a:r>
              <a:rPr lang="pt-BR" altLang="zh-CN" b="0">
                <a:solidFill>
                  <a:srgbClr val="C586C0"/>
                </a:solidFill>
                <a:effectLst/>
                <a:latin typeface="字制区喜脉体" panose="02000603000000000000" pitchFamily="2" charset="-122"/>
                <a:ea typeface="字制区喜脉体" panose="02000603000000000000" pitchFamily="2" charset="-122"/>
              </a:rPr>
              <a:t>#define</a:t>
            </a:r>
            <a:r>
              <a:rPr lang="pt-BR" altLang="zh-CN" b="0">
                <a:solidFill>
                  <a:srgbClr val="569CD6"/>
                </a:solidFill>
                <a:effectLst/>
                <a:latin typeface="字制区喜脉体" panose="02000603000000000000" pitchFamily="2" charset="-122"/>
                <a:ea typeface="字制区喜脉体" panose="02000603000000000000" pitchFamily="2" charset="-122"/>
              </a:rPr>
              <a:t> LDMATRIX_X4(</a:t>
            </a:r>
            <a:r>
              <a:rPr lang="pt-BR" altLang="zh-CN" b="0">
                <a:solidFill>
                  <a:srgbClr val="9CDCFE"/>
                </a:solidFill>
                <a:effectLst/>
                <a:latin typeface="字制区喜脉体" panose="02000603000000000000" pitchFamily="2" charset="-122"/>
                <a:ea typeface="字制区喜脉体" panose="02000603000000000000" pitchFamily="2" charset="-122"/>
              </a:rPr>
              <a:t>R0</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R1</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R2</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R3</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addr</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D7BA7D"/>
                </a:solidFill>
                <a:effectLst/>
                <a:latin typeface="字制区喜脉体" panose="02000603000000000000" pitchFamily="2" charset="-122"/>
                <a:ea typeface="字制区喜脉体" panose="02000603000000000000" pitchFamily="2" charset="-122"/>
              </a:rPr>
              <a:t>\</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asm volatile(</a:t>
            </a:r>
            <a:r>
              <a:rPr lang="pt-BR" altLang="zh-CN" b="0">
                <a:solidFill>
                  <a:srgbClr val="CE9178"/>
                </a:solidFill>
                <a:effectLst/>
                <a:latin typeface="字制区喜脉体" panose="02000603000000000000" pitchFamily="2" charset="-122"/>
                <a:ea typeface="字制区喜脉体" panose="02000603000000000000" pitchFamily="2" charset="-122"/>
              </a:rPr>
              <a:t>"ldmatrix.sync.aligned.x4.m8n8.shared.b16 {%0, %1, %2, %3}, [%4];</a:t>
            </a:r>
            <a:r>
              <a:rPr lang="pt-BR" altLang="zh-CN" b="0">
                <a:solidFill>
                  <a:srgbClr val="D7BA7D"/>
                </a:solidFill>
                <a:effectLst/>
                <a:latin typeface="字制区喜脉体" panose="02000603000000000000" pitchFamily="2" charset="-122"/>
                <a:ea typeface="字制区喜脉体" panose="02000603000000000000" pitchFamily="2" charset="-122"/>
              </a:rPr>
              <a:t>\n</a:t>
            </a:r>
            <a:r>
              <a:rPr lang="pt-BR" altLang="zh-CN" b="0">
                <a:solidFill>
                  <a:srgbClr val="CE9178"/>
                </a:solidFill>
                <a:effectLst/>
                <a:latin typeface="字制区喜脉体" panose="02000603000000000000" pitchFamily="2" charset="-122"/>
                <a:ea typeface="字制区喜脉体" panose="02000603000000000000" pitchFamily="2" charset="-122"/>
              </a:rPr>
              <a:t>"</a:t>
            </a:r>
            <a:r>
              <a:rPr lang="pt-BR" altLang="zh-CN" b="0">
                <a:solidFill>
                  <a:srgbClr val="569CD6"/>
                </a:solidFill>
                <a:effectLst/>
                <a:latin typeface="字制区喜脉体" panose="02000603000000000000" pitchFamily="2" charset="-122"/>
                <a:ea typeface="字制区喜脉体" panose="02000603000000000000" pitchFamily="2" charset="-122"/>
              </a:rPr>
              <a:t>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(R0),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(R1),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(R2),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(R3)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(addr))</a:t>
            </a:r>
            <a:endParaRPr lang="pt-BR" altLang="zh-CN" b="0">
              <a:solidFill>
                <a:srgbClr val="CCCCCC"/>
              </a:solidFill>
              <a:effectLst/>
              <a:latin typeface="字制区喜脉体" panose="02000603000000000000" pitchFamily="2" charset="-122"/>
              <a:ea typeface="字制区喜脉体" panose="02000603000000000000" pitchFamily="2" charset="-122"/>
            </a:endParaRPr>
          </a:p>
        </p:txBody>
      </p:sp>
      <p:pic>
        <p:nvPicPr>
          <p:cNvPr id="19" name="图片 18">
            <a:extLst>
              <a:ext uri="{FF2B5EF4-FFF2-40B4-BE49-F238E27FC236}">
                <a16:creationId xmlns:a16="http://schemas.microsoft.com/office/drawing/2014/main" id="{7BD78EDC-6B4C-2594-A7EE-FDF1D6416BFD}"/>
              </a:ext>
            </a:extLst>
          </p:cNvPr>
          <p:cNvPicPr>
            <a:picLocks noChangeAspect="1"/>
          </p:cNvPicPr>
          <p:nvPr/>
        </p:nvPicPr>
        <p:blipFill>
          <a:blip r:embed="rId3"/>
          <a:stretch>
            <a:fillRect/>
          </a:stretch>
        </p:blipFill>
        <p:spPr>
          <a:xfrm>
            <a:off x="151658" y="1562503"/>
            <a:ext cx="7303269" cy="2858291"/>
          </a:xfrm>
          <a:prstGeom prst="rect">
            <a:avLst/>
          </a:prstGeom>
        </p:spPr>
      </p:pic>
      <p:sp>
        <p:nvSpPr>
          <p:cNvPr id="21" name="文本框 20">
            <a:extLst>
              <a:ext uri="{FF2B5EF4-FFF2-40B4-BE49-F238E27FC236}">
                <a16:creationId xmlns:a16="http://schemas.microsoft.com/office/drawing/2014/main" id="{C07C99FF-FBEB-2D83-8294-45877DE395FC}"/>
              </a:ext>
            </a:extLst>
          </p:cNvPr>
          <p:cNvSpPr txBox="1"/>
          <p:nvPr/>
        </p:nvSpPr>
        <p:spPr>
          <a:xfrm>
            <a:off x="1385005" y="2058036"/>
            <a:ext cx="4139495" cy="307777"/>
          </a:xfrm>
          <a:prstGeom prst="rect">
            <a:avLst/>
          </a:prstGeom>
          <a:noFill/>
        </p:spPr>
        <p:txBody>
          <a:bodyPr wrap="square">
            <a:spAutoFit/>
          </a:bodyPr>
          <a:lstStyle/>
          <a:p>
            <a:r>
              <a:rPr lang="zh-CN" altLang="en-US" sz="1400">
                <a:latin typeface="字制区喜脉体" panose="02000603000000000000" pitchFamily="2" charset="-122"/>
                <a:ea typeface="字制区喜脉体" panose="02000603000000000000" pitchFamily="2" charset="-122"/>
              </a:rPr>
              <a:t>为 mma 指令从共享内存中集体加载一个或多个矩阵</a:t>
            </a:r>
          </a:p>
        </p:txBody>
      </p:sp>
      <p:pic>
        <p:nvPicPr>
          <p:cNvPr id="23" name="图片 22">
            <a:extLst>
              <a:ext uri="{FF2B5EF4-FFF2-40B4-BE49-F238E27FC236}">
                <a16:creationId xmlns:a16="http://schemas.microsoft.com/office/drawing/2014/main" id="{87D938D8-EE66-9460-7E36-B86C584515D3}"/>
              </a:ext>
            </a:extLst>
          </p:cNvPr>
          <p:cNvPicPr>
            <a:picLocks noChangeAspect="1"/>
          </p:cNvPicPr>
          <p:nvPr/>
        </p:nvPicPr>
        <p:blipFill>
          <a:blip r:embed="rId4"/>
          <a:stretch>
            <a:fillRect/>
          </a:stretch>
        </p:blipFill>
        <p:spPr>
          <a:xfrm>
            <a:off x="3965866" y="3722117"/>
            <a:ext cx="4053068" cy="1217779"/>
          </a:xfrm>
          <a:prstGeom prst="rect">
            <a:avLst/>
          </a:prstGeom>
        </p:spPr>
      </p:pic>
      <p:sp>
        <p:nvSpPr>
          <p:cNvPr id="24" name="矩形 23">
            <a:extLst>
              <a:ext uri="{FF2B5EF4-FFF2-40B4-BE49-F238E27FC236}">
                <a16:creationId xmlns:a16="http://schemas.microsoft.com/office/drawing/2014/main" id="{84A87372-EC8B-5313-A0A1-9BCA50BAEEB1}"/>
              </a:ext>
            </a:extLst>
          </p:cNvPr>
          <p:cNvSpPr/>
          <p:nvPr/>
        </p:nvSpPr>
        <p:spPr>
          <a:xfrm>
            <a:off x="5296086" y="4233530"/>
            <a:ext cx="2722848" cy="29189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0CECCB4-A002-BFBB-8D07-E816969B3564}"/>
              </a:ext>
            </a:extLst>
          </p:cNvPr>
          <p:cNvSpPr/>
          <p:nvPr/>
        </p:nvSpPr>
        <p:spPr>
          <a:xfrm>
            <a:off x="4734576" y="5943883"/>
            <a:ext cx="668697" cy="29189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8896E1C-33D7-71E0-114C-5292C39273D1}"/>
              </a:ext>
            </a:extLst>
          </p:cNvPr>
          <p:cNvSpPr txBox="1"/>
          <p:nvPr/>
        </p:nvSpPr>
        <p:spPr>
          <a:xfrm>
            <a:off x="5055033" y="5583328"/>
            <a:ext cx="2657331" cy="369332"/>
          </a:xfrm>
          <a:prstGeom prst="rect">
            <a:avLst/>
          </a:prstGeom>
          <a:noFill/>
        </p:spPr>
        <p:txBody>
          <a:bodyPr wrap="square">
            <a:spAutoFit/>
          </a:bodyPr>
          <a:lstStyle/>
          <a:p>
            <a:pPr marL="285750" indent="-285750">
              <a:buFont typeface="Arial" panose="020B0604020202020204" pitchFamily="34" charset="0"/>
              <a:buChar char="•"/>
            </a:pPr>
            <a:r>
              <a:rPr lang="zh-CN" altLang="en-US" sz="1800" b="1">
                <a:highlight>
                  <a:srgbClr val="FFFF00"/>
                </a:highlight>
                <a:latin typeface="字制区喜脉体" panose="02000603000000000000" pitchFamily="2" charset="-122"/>
                <a:ea typeface="字制区喜脉体" panose="02000603000000000000" pitchFamily="2" charset="-122"/>
              </a:rPr>
              <a:t>为什么这里是</a:t>
            </a:r>
            <a:r>
              <a:rPr lang="en-US" altLang="zh-CN" sz="1800" b="1">
                <a:highlight>
                  <a:srgbClr val="FFFF00"/>
                </a:highlight>
                <a:latin typeface="字制区喜脉体" panose="02000603000000000000" pitchFamily="2" charset="-122"/>
                <a:ea typeface="字制区喜脉体" panose="02000603000000000000" pitchFamily="2" charset="-122"/>
              </a:rPr>
              <a:t>m8n8</a:t>
            </a:r>
            <a:endParaRPr lang="zh-CN" altLang="en-US"/>
          </a:p>
        </p:txBody>
      </p:sp>
      <p:sp>
        <p:nvSpPr>
          <p:cNvPr id="28" name="文本框 27">
            <a:extLst>
              <a:ext uri="{FF2B5EF4-FFF2-40B4-BE49-F238E27FC236}">
                <a16:creationId xmlns:a16="http://schemas.microsoft.com/office/drawing/2014/main" id="{D06E9905-B675-5277-7370-E90A057F84D7}"/>
              </a:ext>
            </a:extLst>
          </p:cNvPr>
          <p:cNvSpPr txBox="1"/>
          <p:nvPr/>
        </p:nvSpPr>
        <p:spPr>
          <a:xfrm>
            <a:off x="8565285" y="4637296"/>
            <a:ext cx="3312157" cy="369332"/>
          </a:xfrm>
          <a:prstGeom prst="rect">
            <a:avLst/>
          </a:prstGeom>
          <a:noFill/>
        </p:spPr>
        <p:txBody>
          <a:bodyPr wrap="square">
            <a:spAutoFit/>
          </a:bodyPr>
          <a:lstStyle/>
          <a:p>
            <a:pPr marL="285750" indent="-285750">
              <a:buFont typeface="Arial" panose="020B0604020202020204" pitchFamily="34" charset="0"/>
              <a:buChar char="•"/>
            </a:pPr>
            <a:r>
              <a:rPr lang="zh-CN" altLang="en-US" sz="1800" b="1">
                <a:highlight>
                  <a:srgbClr val="FFFF00"/>
                </a:highlight>
                <a:latin typeface="字制区喜脉体" panose="02000603000000000000" pitchFamily="2" charset="-122"/>
                <a:ea typeface="字制区喜脉体" panose="02000603000000000000" pitchFamily="2" charset="-122"/>
              </a:rPr>
              <a:t>为什么</a:t>
            </a:r>
            <a:r>
              <a:rPr lang="zh-CN" altLang="en-US" b="1">
                <a:highlight>
                  <a:srgbClr val="FFFF00"/>
                </a:highlight>
                <a:latin typeface="字制区喜脉体" panose="02000603000000000000" pitchFamily="2" charset="-122"/>
                <a:ea typeface="字制区喜脉体" panose="02000603000000000000" pitchFamily="2" charset="-122"/>
              </a:rPr>
              <a:t>数据要先搬到</a:t>
            </a:r>
            <a:r>
              <a:rPr lang="en-US" altLang="zh-CN" b="1">
                <a:highlight>
                  <a:srgbClr val="FFFF00"/>
                </a:highlight>
                <a:latin typeface="字制区喜脉体" panose="02000603000000000000" pitchFamily="2" charset="-122"/>
                <a:ea typeface="字制区喜脉体" panose="02000603000000000000" pitchFamily="2" charset="-122"/>
              </a:rPr>
              <a:t>smem</a:t>
            </a:r>
            <a:endParaRPr lang="zh-CN" altLang="en-US"/>
          </a:p>
        </p:txBody>
      </p:sp>
      <p:sp>
        <p:nvSpPr>
          <p:cNvPr id="29" name="矩形 28">
            <a:extLst>
              <a:ext uri="{FF2B5EF4-FFF2-40B4-BE49-F238E27FC236}">
                <a16:creationId xmlns:a16="http://schemas.microsoft.com/office/drawing/2014/main" id="{CA8EB762-9707-F8AB-858C-0373E00936F3}"/>
              </a:ext>
            </a:extLst>
          </p:cNvPr>
          <p:cNvSpPr/>
          <p:nvPr/>
        </p:nvSpPr>
        <p:spPr>
          <a:xfrm>
            <a:off x="2604442" y="2088516"/>
            <a:ext cx="739122" cy="291897"/>
          </a:xfrm>
          <a:prstGeom prst="rect">
            <a:avLst/>
          </a:prstGeom>
          <a:noFill/>
          <a:ln>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05186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CB0B2-DD76-8708-C835-3D66C4822122}"/>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76048992-63BB-DE31-9E19-15161F749889}"/>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EB743A15-A11C-8C8D-A122-C7A7ED5A75D5}"/>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4AD973DF-2C33-CC23-E439-115595738C65}"/>
              </a:ext>
            </a:extLst>
          </p:cNvPr>
          <p:cNvSpPr/>
          <p:nvPr/>
        </p:nvSpPr>
        <p:spPr>
          <a:xfrm>
            <a:off x="2043987" y="2124812"/>
            <a:ext cx="895812"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397DC9E7-0D1F-8652-3BAF-6A275836CC32}"/>
              </a:ext>
            </a:extLst>
          </p:cNvPr>
          <p:cNvSpPr txBox="1"/>
          <p:nvPr/>
        </p:nvSpPr>
        <p:spPr>
          <a:xfrm>
            <a:off x="1544079" y="2264721"/>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3367680A-C5D6-550C-A006-89DF821B63C6}"/>
              </a:ext>
            </a:extLst>
          </p:cNvPr>
          <p:cNvSpPr txBox="1"/>
          <p:nvPr/>
        </p:nvSpPr>
        <p:spPr>
          <a:xfrm>
            <a:off x="2168620" y="1778225"/>
            <a:ext cx="646545" cy="369332"/>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K16</a:t>
            </a:r>
            <a:endParaRPr lang="zh-CN" altLang="en-US" b="1">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6D482E55-743B-F078-8F9A-FB676A534BAC}"/>
              </a:ext>
            </a:extLst>
          </p:cNvPr>
          <p:cNvSpPr/>
          <p:nvPr/>
        </p:nvSpPr>
        <p:spPr>
          <a:xfrm>
            <a:off x="633335" y="2124812"/>
            <a:ext cx="895812" cy="90340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a:t>
            </a: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E988A4EE-1AA7-27DB-E51D-3E24409E0ED4}"/>
              </a:ext>
            </a:extLst>
          </p:cNvPr>
          <p:cNvSpPr txBox="1"/>
          <p:nvPr/>
        </p:nvSpPr>
        <p:spPr>
          <a:xfrm>
            <a:off x="233177" y="4726104"/>
            <a:ext cx="11644265" cy="861774"/>
          </a:xfrm>
          <a:prstGeom prst="rect">
            <a:avLst/>
          </a:prstGeom>
          <a:noFill/>
        </p:spPr>
        <p:txBody>
          <a:bodyPr wrap="square">
            <a:spAutoFit/>
          </a:bodyPr>
          <a:lstStyle/>
          <a:p>
            <a:pPr>
              <a:lnSpc>
                <a:spcPts val="2025"/>
              </a:lnSpc>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4</a:t>
            </a:r>
            <a:r>
              <a:rPr lang="en-US" altLang="zh-CN" b="0">
                <a:solidFill>
                  <a:srgbClr val="CCCCCC"/>
                </a:solidFill>
                <a:effectLst/>
                <a:latin typeface="字制区喜脉体" panose="02000603000000000000" pitchFamily="2" charset="-122"/>
                <a:ea typeface="字制区喜脉体" panose="02000603000000000000" pitchFamily="2" charset="-122"/>
              </a:rPr>
              <a:t>];</a:t>
            </a:r>
            <a:endParaRPr lang="en-US" altLang="zh-CN" b="0">
              <a:solidFill>
                <a:srgbClr val="4EC9B0"/>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CDCAA"/>
                </a:solidFill>
                <a:effectLst/>
                <a:latin typeface="字制区喜脉体" panose="02000603000000000000" pitchFamily="2" charset="-122"/>
                <a:ea typeface="字制区喜脉体" panose="02000603000000000000" pitchFamily="2" charset="-122"/>
              </a:rPr>
              <a:t>__cvta_generic_to_shared</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D4D4D4"/>
                </a:solidFill>
                <a:effectLst/>
                <a:latin typeface="字制区喜脉体" panose="02000603000000000000" pitchFamily="2" charset="-122"/>
                <a:ea typeface="字制区喜脉体" panose="02000603000000000000" pitchFamily="2" charset="-122"/>
              </a:rPr>
              <a:t>&amp;</a:t>
            </a:r>
            <a:r>
              <a:rPr lang="en-US" altLang="zh-CN" b="0">
                <a:solidFill>
                  <a:srgbClr val="9CDCFE"/>
                </a:solidFill>
                <a:effectLst/>
                <a:latin typeface="字制区喜脉体" panose="02000603000000000000" pitchFamily="2" charset="-122"/>
                <a:ea typeface="字制区喜脉体" panose="02000603000000000000" pitchFamily="2" charset="-122"/>
              </a:rPr>
              <a:t>s_a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8</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LDMATRIX_X4</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0</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1</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2</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3</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a:t>
            </a:r>
          </a:p>
        </p:txBody>
      </p:sp>
      <p:sp>
        <p:nvSpPr>
          <p:cNvPr id="18" name="文本框 17">
            <a:extLst>
              <a:ext uri="{FF2B5EF4-FFF2-40B4-BE49-F238E27FC236}">
                <a16:creationId xmlns:a16="http://schemas.microsoft.com/office/drawing/2014/main" id="{6F2B7147-8163-BF22-7BAB-7CA5B74ACAB9}"/>
              </a:ext>
            </a:extLst>
          </p:cNvPr>
          <p:cNvSpPr txBox="1"/>
          <p:nvPr/>
        </p:nvSpPr>
        <p:spPr>
          <a:xfrm>
            <a:off x="233177" y="5652720"/>
            <a:ext cx="9745319" cy="1118255"/>
          </a:xfrm>
          <a:prstGeom prst="rect">
            <a:avLst/>
          </a:prstGeom>
          <a:noFill/>
        </p:spPr>
        <p:txBody>
          <a:bodyPr wrap="square">
            <a:spAutoFit/>
          </a:bodyPr>
          <a:lstStyle/>
          <a:p>
            <a:pPr>
              <a:lnSpc>
                <a:spcPts val="2025"/>
              </a:lnSpc>
              <a:buNone/>
            </a:pPr>
            <a:r>
              <a:rPr lang="pt-BR" altLang="zh-CN" b="0">
                <a:solidFill>
                  <a:srgbClr val="C586C0"/>
                </a:solidFill>
                <a:effectLst/>
                <a:latin typeface="字制区喜脉体" panose="02000603000000000000" pitchFamily="2" charset="-122"/>
                <a:ea typeface="字制区喜脉体" panose="02000603000000000000" pitchFamily="2" charset="-122"/>
              </a:rPr>
              <a:t>#define</a:t>
            </a:r>
            <a:r>
              <a:rPr lang="pt-BR" altLang="zh-CN" b="0">
                <a:solidFill>
                  <a:srgbClr val="569CD6"/>
                </a:solidFill>
                <a:effectLst/>
                <a:latin typeface="字制区喜脉体" panose="02000603000000000000" pitchFamily="2" charset="-122"/>
                <a:ea typeface="字制区喜脉体" panose="02000603000000000000" pitchFamily="2" charset="-122"/>
              </a:rPr>
              <a:t> LDMATRIX_X4(</a:t>
            </a:r>
            <a:r>
              <a:rPr lang="pt-BR" altLang="zh-CN" b="0">
                <a:solidFill>
                  <a:srgbClr val="9CDCFE"/>
                </a:solidFill>
                <a:effectLst/>
                <a:latin typeface="字制区喜脉体" panose="02000603000000000000" pitchFamily="2" charset="-122"/>
                <a:ea typeface="字制区喜脉体" panose="02000603000000000000" pitchFamily="2" charset="-122"/>
              </a:rPr>
              <a:t>R0</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R1</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R2</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R3</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addr</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D7BA7D"/>
                </a:solidFill>
                <a:effectLst/>
                <a:latin typeface="字制区喜脉体" panose="02000603000000000000" pitchFamily="2" charset="-122"/>
                <a:ea typeface="字制区喜脉体" panose="02000603000000000000" pitchFamily="2" charset="-122"/>
              </a:rPr>
              <a:t>\</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asm volatile(</a:t>
            </a:r>
            <a:r>
              <a:rPr lang="pt-BR" altLang="zh-CN" b="0">
                <a:solidFill>
                  <a:srgbClr val="CE9178"/>
                </a:solidFill>
                <a:effectLst/>
                <a:latin typeface="字制区喜脉体" panose="02000603000000000000" pitchFamily="2" charset="-122"/>
                <a:ea typeface="字制区喜脉体" panose="02000603000000000000" pitchFamily="2" charset="-122"/>
              </a:rPr>
              <a:t>"ldmatrix.sync.aligned.</a:t>
            </a:r>
            <a:r>
              <a:rPr lang="pt-BR"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x4</a:t>
            </a:r>
            <a:r>
              <a:rPr lang="pt-BR" altLang="zh-CN" b="0">
                <a:solidFill>
                  <a:srgbClr val="CE9178"/>
                </a:solidFill>
                <a:effectLst/>
                <a:latin typeface="字制区喜脉体" panose="02000603000000000000" pitchFamily="2" charset="-122"/>
                <a:ea typeface="字制区喜脉体" panose="02000603000000000000" pitchFamily="2" charset="-122"/>
              </a:rPr>
              <a:t>.m8n8.shared.b16 {%0, %1, %2, %3}, [%4];</a:t>
            </a:r>
            <a:r>
              <a:rPr lang="pt-BR" altLang="zh-CN" b="0">
                <a:solidFill>
                  <a:srgbClr val="D7BA7D"/>
                </a:solidFill>
                <a:effectLst/>
                <a:latin typeface="字制区喜脉体" panose="02000603000000000000" pitchFamily="2" charset="-122"/>
                <a:ea typeface="字制区喜脉体" panose="02000603000000000000" pitchFamily="2" charset="-122"/>
              </a:rPr>
              <a:t>\n</a:t>
            </a:r>
            <a:r>
              <a:rPr lang="pt-BR" altLang="zh-CN" b="0">
                <a:solidFill>
                  <a:srgbClr val="CE9178"/>
                </a:solidFill>
                <a:effectLst/>
                <a:latin typeface="字制区喜脉体" panose="02000603000000000000" pitchFamily="2" charset="-122"/>
                <a:ea typeface="字制区喜脉体" panose="02000603000000000000" pitchFamily="2" charset="-122"/>
              </a:rPr>
              <a:t>"</a:t>
            </a:r>
            <a:r>
              <a:rPr lang="pt-BR" altLang="zh-CN" b="0">
                <a:solidFill>
                  <a:srgbClr val="569CD6"/>
                </a:solidFill>
                <a:effectLst/>
                <a:latin typeface="字制区喜脉体" panose="02000603000000000000" pitchFamily="2" charset="-122"/>
                <a:ea typeface="字制区喜脉体" panose="02000603000000000000" pitchFamily="2" charset="-122"/>
              </a:rPr>
              <a:t>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(R0),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(R1),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(R2),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(R3)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(addr))</a:t>
            </a:r>
            <a:endParaRPr lang="pt-BR" altLang="zh-CN" b="0">
              <a:solidFill>
                <a:srgbClr val="CCCCCC"/>
              </a:solidFill>
              <a:effectLst/>
              <a:latin typeface="字制区喜脉体" panose="02000603000000000000" pitchFamily="2" charset="-122"/>
              <a:ea typeface="字制区喜脉体" panose="02000603000000000000" pitchFamily="2" charset="-122"/>
            </a:endParaRPr>
          </a:p>
        </p:txBody>
      </p:sp>
      <p:pic>
        <p:nvPicPr>
          <p:cNvPr id="2" name="图片 1">
            <a:extLst>
              <a:ext uri="{FF2B5EF4-FFF2-40B4-BE49-F238E27FC236}">
                <a16:creationId xmlns:a16="http://schemas.microsoft.com/office/drawing/2014/main" id="{70ED43CA-AC91-A55E-659B-C1BF129939FE}"/>
              </a:ext>
            </a:extLst>
          </p:cNvPr>
          <p:cNvPicPr>
            <a:picLocks noChangeAspect="1"/>
          </p:cNvPicPr>
          <p:nvPr/>
        </p:nvPicPr>
        <p:blipFill>
          <a:blip r:embed="rId3"/>
          <a:stretch>
            <a:fillRect/>
          </a:stretch>
        </p:blipFill>
        <p:spPr>
          <a:xfrm>
            <a:off x="4177032" y="1334336"/>
            <a:ext cx="6190476" cy="790476"/>
          </a:xfrm>
          <a:prstGeom prst="rect">
            <a:avLst/>
          </a:prstGeom>
        </p:spPr>
      </p:pic>
      <p:sp>
        <p:nvSpPr>
          <p:cNvPr id="3" name="文本框 2">
            <a:extLst>
              <a:ext uri="{FF2B5EF4-FFF2-40B4-BE49-F238E27FC236}">
                <a16:creationId xmlns:a16="http://schemas.microsoft.com/office/drawing/2014/main" id="{4195B696-506C-F4E6-57B8-1F56EC288187}"/>
              </a:ext>
            </a:extLst>
          </p:cNvPr>
          <p:cNvSpPr txBox="1"/>
          <p:nvPr/>
        </p:nvSpPr>
        <p:spPr>
          <a:xfrm>
            <a:off x="4065391" y="2416472"/>
            <a:ext cx="6302117" cy="1077218"/>
          </a:xfrm>
          <a:prstGeom prst="rect">
            <a:avLst/>
          </a:prstGeom>
          <a:noFill/>
        </p:spPr>
        <p:txBody>
          <a:bodyPr wrap="square">
            <a:spAutoFit/>
          </a:bodyPr>
          <a:lstStyle/>
          <a:p>
            <a:r>
              <a:rPr lang="zh-CN" altLang="en-US" sz="1600">
                <a:latin typeface="字制区喜脉体" panose="02000603000000000000" pitchFamily="2" charset="-122"/>
                <a:ea typeface="字制区喜脉体" panose="02000603000000000000" pitchFamily="2" charset="-122"/>
              </a:rPr>
              <a:t>连续的 row 实例不需要在内存中连续存储。每个矩阵所需的八个地址由八个线程提供，具体取决于.num 的值，如下表所示。每个地址对应于矩阵行开始。地址 addr0–addr7 对应于第一个矩阵的行，地址 addr8–addr15 对应于第二个矩阵的行，依此类推。</a:t>
            </a:r>
          </a:p>
        </p:txBody>
      </p:sp>
      <p:pic>
        <p:nvPicPr>
          <p:cNvPr id="15" name="图片 14">
            <a:extLst>
              <a:ext uri="{FF2B5EF4-FFF2-40B4-BE49-F238E27FC236}">
                <a16:creationId xmlns:a16="http://schemas.microsoft.com/office/drawing/2014/main" id="{32A239C8-0CA5-2322-680B-E71A17F04865}"/>
              </a:ext>
            </a:extLst>
          </p:cNvPr>
          <p:cNvPicPr>
            <a:picLocks noChangeAspect="1"/>
          </p:cNvPicPr>
          <p:nvPr/>
        </p:nvPicPr>
        <p:blipFill>
          <a:blip r:embed="rId4"/>
          <a:stretch>
            <a:fillRect/>
          </a:stretch>
        </p:blipFill>
        <p:spPr>
          <a:xfrm>
            <a:off x="4065391" y="3558532"/>
            <a:ext cx="4638095" cy="1085714"/>
          </a:xfrm>
          <a:prstGeom prst="rect">
            <a:avLst/>
          </a:prstGeom>
        </p:spPr>
      </p:pic>
      <p:cxnSp>
        <p:nvCxnSpPr>
          <p:cNvPr id="17" name="直接连接符 16">
            <a:extLst>
              <a:ext uri="{FF2B5EF4-FFF2-40B4-BE49-F238E27FC236}">
                <a16:creationId xmlns:a16="http://schemas.microsoft.com/office/drawing/2014/main" id="{9660B16D-D266-FC3D-1090-ED310D777443}"/>
              </a:ext>
            </a:extLst>
          </p:cNvPr>
          <p:cNvCxnSpPr>
            <a:cxnSpLocks/>
            <a:stCxn id="6" idx="0"/>
            <a:endCxn id="6" idx="2"/>
          </p:cNvCxnSpPr>
          <p:nvPr/>
        </p:nvCxnSpPr>
        <p:spPr>
          <a:xfrm>
            <a:off x="2491893" y="2124812"/>
            <a:ext cx="0" cy="903404"/>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a:extLst>
              <a:ext uri="{FF2B5EF4-FFF2-40B4-BE49-F238E27FC236}">
                <a16:creationId xmlns:a16="http://schemas.microsoft.com/office/drawing/2014/main" id="{D67C74A4-F9DC-10B9-8A68-BCF2D6DF5DA3}"/>
              </a:ext>
            </a:extLst>
          </p:cNvPr>
          <p:cNvCxnSpPr>
            <a:cxnSpLocks/>
            <a:stCxn id="6" idx="1"/>
            <a:endCxn id="6" idx="3"/>
          </p:cNvCxnSpPr>
          <p:nvPr/>
        </p:nvCxnSpPr>
        <p:spPr>
          <a:xfrm>
            <a:off x="2043987" y="2576514"/>
            <a:ext cx="895812"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8" name="直接连接符 37">
            <a:extLst>
              <a:ext uri="{FF2B5EF4-FFF2-40B4-BE49-F238E27FC236}">
                <a16:creationId xmlns:a16="http://schemas.microsoft.com/office/drawing/2014/main" id="{7AF7EE78-390C-2111-18BE-73684577A9F3}"/>
              </a:ext>
            </a:extLst>
          </p:cNvPr>
          <p:cNvCxnSpPr>
            <a:cxnSpLocks/>
          </p:cNvCxnSpPr>
          <p:nvPr/>
        </p:nvCxnSpPr>
        <p:spPr>
          <a:xfrm>
            <a:off x="1088553" y="2128564"/>
            <a:ext cx="0" cy="903404"/>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9" name="直接连接符 38">
            <a:extLst>
              <a:ext uri="{FF2B5EF4-FFF2-40B4-BE49-F238E27FC236}">
                <a16:creationId xmlns:a16="http://schemas.microsoft.com/office/drawing/2014/main" id="{690DEF1B-C790-0626-2754-5CE26E2E9E13}"/>
              </a:ext>
            </a:extLst>
          </p:cNvPr>
          <p:cNvCxnSpPr>
            <a:cxnSpLocks/>
          </p:cNvCxnSpPr>
          <p:nvPr/>
        </p:nvCxnSpPr>
        <p:spPr>
          <a:xfrm>
            <a:off x="640647" y="2580266"/>
            <a:ext cx="895812"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Tree>
    <p:extLst>
      <p:ext uri="{BB962C8B-B14F-4D97-AF65-F5344CB8AC3E}">
        <p14:creationId xmlns:p14="http://schemas.microsoft.com/office/powerpoint/2010/main" val="25552936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742E7-BEF4-3831-FC3F-B48FCCE74B8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BAAD913-1A72-E4E7-02EB-31713FBD2F18}"/>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93774BBD-072D-8AA7-8000-1B720C129C48}"/>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C3493418-8B61-104E-6784-B0CD3F55EC83}"/>
              </a:ext>
            </a:extLst>
          </p:cNvPr>
          <p:cNvSpPr/>
          <p:nvPr/>
        </p:nvSpPr>
        <p:spPr>
          <a:xfrm>
            <a:off x="2043987" y="2124812"/>
            <a:ext cx="895812"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62501359-A535-3902-8D8B-04A5F9B9F49D}"/>
              </a:ext>
            </a:extLst>
          </p:cNvPr>
          <p:cNvSpPr txBox="1"/>
          <p:nvPr/>
        </p:nvSpPr>
        <p:spPr>
          <a:xfrm>
            <a:off x="1544079" y="2264721"/>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01589AD9-1492-109B-69CC-DAC06F0942F1}"/>
              </a:ext>
            </a:extLst>
          </p:cNvPr>
          <p:cNvSpPr txBox="1"/>
          <p:nvPr/>
        </p:nvSpPr>
        <p:spPr>
          <a:xfrm>
            <a:off x="2168620" y="1778225"/>
            <a:ext cx="646545" cy="369332"/>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K16</a:t>
            </a:r>
            <a:endParaRPr lang="zh-CN" altLang="en-US" b="1">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FE5CECBB-1A16-4B37-832E-D42DA77A4B1A}"/>
              </a:ext>
            </a:extLst>
          </p:cNvPr>
          <p:cNvSpPr/>
          <p:nvPr/>
        </p:nvSpPr>
        <p:spPr>
          <a:xfrm>
            <a:off x="633335" y="2124812"/>
            <a:ext cx="895812" cy="90340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a:t>
            </a: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505E702B-1292-D422-5BF0-41FA95500E88}"/>
              </a:ext>
            </a:extLst>
          </p:cNvPr>
          <p:cNvSpPr txBox="1"/>
          <p:nvPr/>
        </p:nvSpPr>
        <p:spPr>
          <a:xfrm>
            <a:off x="233177" y="4726104"/>
            <a:ext cx="11644265" cy="861774"/>
          </a:xfrm>
          <a:prstGeom prst="rect">
            <a:avLst/>
          </a:prstGeom>
          <a:noFill/>
        </p:spPr>
        <p:txBody>
          <a:bodyPr wrap="square">
            <a:spAutoFit/>
          </a:bodyPr>
          <a:lstStyle/>
          <a:p>
            <a:pPr>
              <a:lnSpc>
                <a:spcPts val="2025"/>
              </a:lnSpc>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4</a:t>
            </a:r>
            <a:r>
              <a:rPr lang="en-US" altLang="zh-CN" b="0">
                <a:solidFill>
                  <a:srgbClr val="CCCCCC"/>
                </a:solidFill>
                <a:effectLst/>
                <a:latin typeface="字制区喜脉体" panose="02000603000000000000" pitchFamily="2" charset="-122"/>
                <a:ea typeface="字制区喜脉体" panose="02000603000000000000" pitchFamily="2" charset="-122"/>
              </a:rPr>
              <a:t>];</a:t>
            </a:r>
            <a:endParaRPr lang="en-US" altLang="zh-CN" b="0">
              <a:solidFill>
                <a:srgbClr val="4EC9B0"/>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CDCAA"/>
                </a:solidFill>
                <a:effectLst/>
                <a:latin typeface="字制区喜脉体" panose="02000603000000000000" pitchFamily="2" charset="-122"/>
                <a:ea typeface="字制区喜脉体" panose="02000603000000000000" pitchFamily="2" charset="-122"/>
              </a:rPr>
              <a:t>__cvta_generic_to_shared</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D4D4D4"/>
                </a:solidFill>
                <a:effectLst/>
                <a:latin typeface="字制区喜脉体" panose="02000603000000000000" pitchFamily="2" charset="-122"/>
                <a:ea typeface="字制区喜脉体" panose="02000603000000000000" pitchFamily="2" charset="-122"/>
              </a:rPr>
              <a:t>&amp;</a:t>
            </a:r>
            <a:r>
              <a:rPr lang="en-US" altLang="zh-CN" b="0">
                <a:solidFill>
                  <a:srgbClr val="9CDCFE"/>
                </a:solidFill>
                <a:effectLst/>
                <a:latin typeface="字制区喜脉体" panose="02000603000000000000" pitchFamily="2" charset="-122"/>
                <a:ea typeface="字制区喜脉体" panose="02000603000000000000" pitchFamily="2" charset="-122"/>
              </a:rPr>
              <a:t>s_a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8</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LDMATRIX_X4</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0</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1</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2</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3</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a:t>
            </a:r>
          </a:p>
        </p:txBody>
      </p:sp>
      <p:sp>
        <p:nvSpPr>
          <p:cNvPr id="18" name="文本框 17">
            <a:extLst>
              <a:ext uri="{FF2B5EF4-FFF2-40B4-BE49-F238E27FC236}">
                <a16:creationId xmlns:a16="http://schemas.microsoft.com/office/drawing/2014/main" id="{663B8169-9611-52B7-3A08-0A2612286E34}"/>
              </a:ext>
            </a:extLst>
          </p:cNvPr>
          <p:cNvSpPr txBox="1"/>
          <p:nvPr/>
        </p:nvSpPr>
        <p:spPr>
          <a:xfrm>
            <a:off x="233177" y="5652720"/>
            <a:ext cx="9745319" cy="1118255"/>
          </a:xfrm>
          <a:prstGeom prst="rect">
            <a:avLst/>
          </a:prstGeom>
          <a:noFill/>
        </p:spPr>
        <p:txBody>
          <a:bodyPr wrap="square">
            <a:spAutoFit/>
          </a:bodyPr>
          <a:lstStyle/>
          <a:p>
            <a:pPr>
              <a:lnSpc>
                <a:spcPts val="2025"/>
              </a:lnSpc>
              <a:buNone/>
            </a:pPr>
            <a:r>
              <a:rPr lang="pt-BR" altLang="zh-CN" b="0">
                <a:solidFill>
                  <a:srgbClr val="C586C0"/>
                </a:solidFill>
                <a:effectLst/>
                <a:latin typeface="字制区喜脉体" panose="02000603000000000000" pitchFamily="2" charset="-122"/>
                <a:ea typeface="字制区喜脉体" panose="02000603000000000000" pitchFamily="2" charset="-122"/>
              </a:rPr>
              <a:t>#define</a:t>
            </a:r>
            <a:r>
              <a:rPr lang="pt-BR" altLang="zh-CN" b="0">
                <a:solidFill>
                  <a:srgbClr val="569CD6"/>
                </a:solidFill>
                <a:effectLst/>
                <a:latin typeface="字制区喜脉体" panose="02000603000000000000" pitchFamily="2" charset="-122"/>
                <a:ea typeface="字制区喜脉体" panose="02000603000000000000" pitchFamily="2" charset="-122"/>
              </a:rPr>
              <a:t> LDMATRIX_X4(</a:t>
            </a:r>
            <a:r>
              <a:rPr lang="pt-BR" altLang="zh-CN" b="0">
                <a:solidFill>
                  <a:srgbClr val="9CDCFE"/>
                </a:solidFill>
                <a:effectLst/>
                <a:latin typeface="字制区喜脉体" panose="02000603000000000000" pitchFamily="2" charset="-122"/>
                <a:ea typeface="字制区喜脉体" panose="02000603000000000000" pitchFamily="2" charset="-122"/>
              </a:rPr>
              <a:t>R0</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R1</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R2</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R3</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addr</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D7BA7D"/>
                </a:solidFill>
                <a:effectLst/>
                <a:latin typeface="字制区喜脉体" panose="02000603000000000000" pitchFamily="2" charset="-122"/>
                <a:ea typeface="字制区喜脉体" panose="02000603000000000000" pitchFamily="2" charset="-122"/>
              </a:rPr>
              <a:t>\</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asm volatile(</a:t>
            </a:r>
            <a:r>
              <a:rPr lang="pt-BR" altLang="zh-CN" b="0">
                <a:solidFill>
                  <a:srgbClr val="CE9178"/>
                </a:solidFill>
                <a:effectLst/>
                <a:latin typeface="字制区喜脉体" panose="02000603000000000000" pitchFamily="2" charset="-122"/>
                <a:ea typeface="字制区喜脉体" panose="02000603000000000000" pitchFamily="2" charset="-122"/>
              </a:rPr>
              <a:t>"ldmatrix.sync.aligned.</a:t>
            </a:r>
            <a:r>
              <a:rPr lang="pt-BR"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x4</a:t>
            </a:r>
            <a:r>
              <a:rPr lang="pt-BR" altLang="zh-CN" b="0">
                <a:solidFill>
                  <a:srgbClr val="CE9178"/>
                </a:solidFill>
                <a:effectLst/>
                <a:latin typeface="字制区喜脉体" panose="02000603000000000000" pitchFamily="2" charset="-122"/>
                <a:ea typeface="字制区喜脉体" panose="02000603000000000000" pitchFamily="2" charset="-122"/>
              </a:rPr>
              <a:t>.m8n8.shared.b16 {%0, %1, %2, %3}, [%4];</a:t>
            </a:r>
            <a:r>
              <a:rPr lang="pt-BR" altLang="zh-CN" b="0">
                <a:solidFill>
                  <a:srgbClr val="D7BA7D"/>
                </a:solidFill>
                <a:effectLst/>
                <a:latin typeface="字制区喜脉体" panose="02000603000000000000" pitchFamily="2" charset="-122"/>
                <a:ea typeface="字制区喜脉体" panose="02000603000000000000" pitchFamily="2" charset="-122"/>
              </a:rPr>
              <a:t>\n</a:t>
            </a:r>
            <a:r>
              <a:rPr lang="pt-BR" altLang="zh-CN" b="0">
                <a:solidFill>
                  <a:srgbClr val="CE9178"/>
                </a:solidFill>
                <a:effectLst/>
                <a:latin typeface="字制区喜脉体" panose="02000603000000000000" pitchFamily="2" charset="-122"/>
                <a:ea typeface="字制区喜脉体" panose="02000603000000000000" pitchFamily="2" charset="-122"/>
              </a:rPr>
              <a:t>"</a:t>
            </a:r>
            <a:r>
              <a:rPr lang="pt-BR" altLang="zh-CN" b="0">
                <a:solidFill>
                  <a:srgbClr val="569CD6"/>
                </a:solidFill>
                <a:effectLst/>
                <a:latin typeface="字制区喜脉体" panose="02000603000000000000" pitchFamily="2" charset="-122"/>
                <a:ea typeface="字制区喜脉体" panose="02000603000000000000" pitchFamily="2" charset="-122"/>
              </a:rPr>
              <a:t>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(R0),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(R1),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(R2),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(R3)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(addr))</a:t>
            </a:r>
            <a:endParaRPr lang="pt-BR" altLang="zh-CN" b="0">
              <a:solidFill>
                <a:srgbClr val="CCCCCC"/>
              </a:solidFill>
              <a:effectLst/>
              <a:latin typeface="字制区喜脉体" panose="02000603000000000000" pitchFamily="2" charset="-122"/>
              <a:ea typeface="字制区喜脉体" panose="02000603000000000000" pitchFamily="2" charset="-122"/>
            </a:endParaRPr>
          </a:p>
        </p:txBody>
      </p:sp>
      <p:cxnSp>
        <p:nvCxnSpPr>
          <p:cNvPr id="17" name="直接连接符 16">
            <a:extLst>
              <a:ext uri="{FF2B5EF4-FFF2-40B4-BE49-F238E27FC236}">
                <a16:creationId xmlns:a16="http://schemas.microsoft.com/office/drawing/2014/main" id="{E6AFA416-0A3A-C2D0-2C38-1D6312285A1A}"/>
              </a:ext>
            </a:extLst>
          </p:cNvPr>
          <p:cNvCxnSpPr>
            <a:cxnSpLocks/>
            <a:stCxn id="6" idx="0"/>
            <a:endCxn id="6" idx="2"/>
          </p:cNvCxnSpPr>
          <p:nvPr/>
        </p:nvCxnSpPr>
        <p:spPr>
          <a:xfrm>
            <a:off x="2491893" y="2124812"/>
            <a:ext cx="0" cy="903404"/>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a:extLst>
              <a:ext uri="{FF2B5EF4-FFF2-40B4-BE49-F238E27FC236}">
                <a16:creationId xmlns:a16="http://schemas.microsoft.com/office/drawing/2014/main" id="{CE71914E-44E3-16DD-EEF3-3F19F212ED11}"/>
              </a:ext>
            </a:extLst>
          </p:cNvPr>
          <p:cNvCxnSpPr>
            <a:cxnSpLocks/>
            <a:stCxn id="6" idx="1"/>
            <a:endCxn id="6" idx="3"/>
          </p:cNvCxnSpPr>
          <p:nvPr/>
        </p:nvCxnSpPr>
        <p:spPr>
          <a:xfrm>
            <a:off x="2043987" y="2576514"/>
            <a:ext cx="895812"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8" name="直接连接符 37">
            <a:extLst>
              <a:ext uri="{FF2B5EF4-FFF2-40B4-BE49-F238E27FC236}">
                <a16:creationId xmlns:a16="http://schemas.microsoft.com/office/drawing/2014/main" id="{99A9E74B-F756-6A17-FE7F-F0E2B21948D9}"/>
              </a:ext>
            </a:extLst>
          </p:cNvPr>
          <p:cNvCxnSpPr>
            <a:cxnSpLocks/>
          </p:cNvCxnSpPr>
          <p:nvPr/>
        </p:nvCxnSpPr>
        <p:spPr>
          <a:xfrm>
            <a:off x="1088553" y="2128564"/>
            <a:ext cx="0" cy="903404"/>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9" name="直接连接符 38">
            <a:extLst>
              <a:ext uri="{FF2B5EF4-FFF2-40B4-BE49-F238E27FC236}">
                <a16:creationId xmlns:a16="http://schemas.microsoft.com/office/drawing/2014/main" id="{CE9D597C-8C0A-5CE8-E18A-7F9C8BB3B818}"/>
              </a:ext>
            </a:extLst>
          </p:cNvPr>
          <p:cNvCxnSpPr>
            <a:cxnSpLocks/>
          </p:cNvCxnSpPr>
          <p:nvPr/>
        </p:nvCxnSpPr>
        <p:spPr>
          <a:xfrm>
            <a:off x="640647" y="2580266"/>
            <a:ext cx="895812"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pic>
        <p:nvPicPr>
          <p:cNvPr id="7" name="图片 6">
            <a:extLst>
              <a:ext uri="{FF2B5EF4-FFF2-40B4-BE49-F238E27FC236}">
                <a16:creationId xmlns:a16="http://schemas.microsoft.com/office/drawing/2014/main" id="{D2979E5D-0804-67E6-587A-1F2F05A3264A}"/>
              </a:ext>
            </a:extLst>
          </p:cNvPr>
          <p:cNvPicPr>
            <a:picLocks noChangeAspect="1"/>
          </p:cNvPicPr>
          <p:nvPr/>
        </p:nvPicPr>
        <p:blipFill>
          <a:blip r:embed="rId3"/>
          <a:stretch>
            <a:fillRect/>
          </a:stretch>
        </p:blipFill>
        <p:spPr>
          <a:xfrm>
            <a:off x="3454638" y="1389930"/>
            <a:ext cx="7202737" cy="3069113"/>
          </a:xfrm>
          <a:prstGeom prst="rect">
            <a:avLst/>
          </a:prstGeom>
        </p:spPr>
      </p:pic>
      <p:sp>
        <p:nvSpPr>
          <p:cNvPr id="14" name="文本框 13">
            <a:extLst>
              <a:ext uri="{FF2B5EF4-FFF2-40B4-BE49-F238E27FC236}">
                <a16:creationId xmlns:a16="http://schemas.microsoft.com/office/drawing/2014/main" id="{4572A75B-AE15-2D2A-BEFA-8B7E367709C7}"/>
              </a:ext>
            </a:extLst>
          </p:cNvPr>
          <p:cNvSpPr txBox="1"/>
          <p:nvPr/>
        </p:nvSpPr>
        <p:spPr>
          <a:xfrm>
            <a:off x="4888706" y="4489497"/>
            <a:ext cx="4626769" cy="369332"/>
          </a:xfrm>
          <a:prstGeom prst="rect">
            <a:avLst/>
          </a:prstGeom>
          <a:noFill/>
        </p:spPr>
        <p:txBody>
          <a:bodyPr wrap="square">
            <a:spAutoFit/>
          </a:bodyPr>
          <a:lstStyle/>
          <a:p>
            <a:r>
              <a:rPr lang="pt-BR" altLang="zh-CN" b="0">
                <a:solidFill>
                  <a:srgbClr val="CE9178"/>
                </a:solidFill>
                <a:effectLst/>
                <a:latin typeface="字制区喜脉体" panose="02000603000000000000" pitchFamily="2" charset="-122"/>
                <a:ea typeface="字制区喜脉体" panose="02000603000000000000" pitchFamily="2" charset="-122"/>
              </a:rPr>
              <a:t>.</a:t>
            </a:r>
            <a:r>
              <a:rPr lang="pt-BR"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x1 </a:t>
            </a:r>
            <a:r>
              <a:rPr lang="zh-CN" altLang="en-US" b="0">
                <a:solidFill>
                  <a:srgbClr val="CE9178"/>
                </a:solidFill>
                <a:effectLst/>
                <a:highlight>
                  <a:srgbClr val="FFFF00"/>
                </a:highlight>
                <a:latin typeface="字制区喜脉体" panose="02000603000000000000" pitchFamily="2" charset="-122"/>
                <a:ea typeface="字制区喜脉体" panose="02000603000000000000" pitchFamily="2" charset="-122"/>
              </a:rPr>
              <a:t>一个</a:t>
            </a:r>
            <a:r>
              <a:rPr lang="en-US"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warp</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(32</a:t>
            </a:r>
            <a:r>
              <a:rPr lang="zh-CN" altLang="en-US">
                <a:solidFill>
                  <a:srgbClr val="CE9178"/>
                </a:solidFill>
                <a:highlight>
                  <a:srgbClr val="FFFF00"/>
                </a:highlight>
                <a:latin typeface="字制区喜脉体" panose="02000603000000000000" pitchFamily="2" charset="-122"/>
                <a:ea typeface="字制区喜脉体" panose="02000603000000000000" pitchFamily="2" charset="-122"/>
              </a:rPr>
              <a:t>个</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Thread)</a:t>
            </a:r>
            <a:r>
              <a:rPr lang="zh-CN" altLang="en-US">
                <a:solidFill>
                  <a:srgbClr val="CE9178"/>
                </a:solidFill>
                <a:highlight>
                  <a:srgbClr val="FFFF00"/>
                </a:highlight>
                <a:latin typeface="字制区喜脉体" panose="02000603000000000000" pitchFamily="2" charset="-122"/>
                <a:ea typeface="字制区喜脉体" panose="02000603000000000000" pitchFamily="2" charset="-122"/>
              </a:rPr>
              <a:t>搬运</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8*8</a:t>
            </a:r>
            <a:r>
              <a:rPr lang="zh-CN" altLang="en-US">
                <a:solidFill>
                  <a:srgbClr val="CE9178"/>
                </a:solidFill>
                <a:highlight>
                  <a:srgbClr val="FFFF00"/>
                </a:highlight>
                <a:latin typeface="字制区喜脉体" panose="02000603000000000000" pitchFamily="2" charset="-122"/>
                <a:ea typeface="字制区喜脉体" panose="02000603000000000000" pitchFamily="2" charset="-122"/>
              </a:rPr>
              <a:t>个</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half</a:t>
            </a:r>
            <a:endParaRPr lang="zh-CN" altLang="en-US"/>
          </a:p>
        </p:txBody>
      </p:sp>
      <p:sp>
        <p:nvSpPr>
          <p:cNvPr id="19" name="矩形 18">
            <a:extLst>
              <a:ext uri="{FF2B5EF4-FFF2-40B4-BE49-F238E27FC236}">
                <a16:creationId xmlns:a16="http://schemas.microsoft.com/office/drawing/2014/main" id="{4BAF3602-5155-1670-1704-0B74477632B1}"/>
              </a:ext>
            </a:extLst>
          </p:cNvPr>
          <p:cNvSpPr/>
          <p:nvPr/>
        </p:nvSpPr>
        <p:spPr>
          <a:xfrm>
            <a:off x="4888706" y="1788971"/>
            <a:ext cx="1359694" cy="291897"/>
          </a:xfrm>
          <a:prstGeom prst="rect">
            <a:avLst/>
          </a:prstGeom>
          <a:noFill/>
          <a:ln w="34925">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42D76D3-23C4-57C1-6E41-A07C169250C2}"/>
              </a:ext>
            </a:extLst>
          </p:cNvPr>
          <p:cNvSpPr/>
          <p:nvPr/>
        </p:nvSpPr>
        <p:spPr>
          <a:xfrm>
            <a:off x="6459140" y="4998852"/>
            <a:ext cx="4088210" cy="303397"/>
          </a:xfrm>
          <a:prstGeom prst="rect">
            <a:avLst/>
          </a:prstGeom>
          <a:noFill/>
          <a:ln w="34925">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6B74BBB-A45D-8804-12D1-E39CB0A3CA5D}"/>
              </a:ext>
            </a:extLst>
          </p:cNvPr>
          <p:cNvSpPr/>
          <p:nvPr/>
        </p:nvSpPr>
        <p:spPr>
          <a:xfrm>
            <a:off x="4019865" y="1287648"/>
            <a:ext cx="6003516" cy="2916220"/>
          </a:xfrm>
          <a:prstGeom prst="rect">
            <a:avLst/>
          </a:prstGeom>
          <a:noFill/>
          <a:ln w="34925">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92793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414A-967E-00FE-4527-8EABD82D1BB7}"/>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D064632-0E3A-0B16-505D-328DFA12B2AF}"/>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A3910DFB-D4CA-215A-DBF6-BD4E0FCAB5B6}"/>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5F289E3C-D74B-7B0F-2284-DE28AE82E303}"/>
              </a:ext>
            </a:extLst>
          </p:cNvPr>
          <p:cNvSpPr/>
          <p:nvPr/>
        </p:nvSpPr>
        <p:spPr>
          <a:xfrm>
            <a:off x="2043987" y="2124812"/>
            <a:ext cx="895812"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BA374E83-35B9-12FE-540D-F981C8C7F7D3}"/>
              </a:ext>
            </a:extLst>
          </p:cNvPr>
          <p:cNvSpPr txBox="1"/>
          <p:nvPr/>
        </p:nvSpPr>
        <p:spPr>
          <a:xfrm>
            <a:off x="1544079" y="2264721"/>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00BC23FE-B2B8-FBC6-895C-CE32FB493E63}"/>
              </a:ext>
            </a:extLst>
          </p:cNvPr>
          <p:cNvSpPr txBox="1"/>
          <p:nvPr/>
        </p:nvSpPr>
        <p:spPr>
          <a:xfrm>
            <a:off x="2168620" y="1778225"/>
            <a:ext cx="646545" cy="369332"/>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K16</a:t>
            </a:r>
            <a:endParaRPr lang="zh-CN" altLang="en-US" b="1">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02A57D97-FF50-438F-AAD7-EC9F86046306}"/>
              </a:ext>
            </a:extLst>
          </p:cNvPr>
          <p:cNvSpPr/>
          <p:nvPr/>
        </p:nvSpPr>
        <p:spPr>
          <a:xfrm>
            <a:off x="633335" y="2124812"/>
            <a:ext cx="895812" cy="903404"/>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a:t>
            </a: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1F98BD16-9D82-3CAD-0EA2-C288DACBF09A}"/>
              </a:ext>
            </a:extLst>
          </p:cNvPr>
          <p:cNvSpPr txBox="1"/>
          <p:nvPr/>
        </p:nvSpPr>
        <p:spPr>
          <a:xfrm>
            <a:off x="233177" y="4726104"/>
            <a:ext cx="11644265" cy="861774"/>
          </a:xfrm>
          <a:prstGeom prst="rect">
            <a:avLst/>
          </a:prstGeom>
          <a:noFill/>
        </p:spPr>
        <p:txBody>
          <a:bodyPr wrap="square">
            <a:spAutoFit/>
          </a:bodyPr>
          <a:lstStyle/>
          <a:p>
            <a:pPr>
              <a:lnSpc>
                <a:spcPts val="2025"/>
              </a:lnSpc>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4</a:t>
            </a:r>
            <a:r>
              <a:rPr lang="en-US" altLang="zh-CN" b="0">
                <a:solidFill>
                  <a:srgbClr val="CCCCCC"/>
                </a:solidFill>
                <a:effectLst/>
                <a:latin typeface="字制区喜脉体" panose="02000603000000000000" pitchFamily="2" charset="-122"/>
                <a:ea typeface="字制区喜脉体" panose="02000603000000000000" pitchFamily="2" charset="-122"/>
              </a:rPr>
              <a:t>];</a:t>
            </a:r>
            <a:endParaRPr lang="en-US" altLang="zh-CN" b="0">
              <a:solidFill>
                <a:srgbClr val="4EC9B0"/>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b="0">
                <a:solidFill>
                  <a:srgbClr val="4EC9B0"/>
                </a:solidFill>
                <a:effectLst/>
                <a:latin typeface="字制区喜脉体" panose="02000603000000000000" pitchFamily="2" charset="-122"/>
                <a:ea typeface="字制区喜脉体" panose="02000603000000000000" pitchFamily="2" charset="-122"/>
              </a:rPr>
              <a:t>uint32_t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CDCAA"/>
                </a:solidFill>
                <a:effectLst/>
                <a:latin typeface="字制区喜脉体" panose="02000603000000000000" pitchFamily="2" charset="-122"/>
                <a:ea typeface="字制区喜脉体" panose="02000603000000000000" pitchFamily="2" charset="-122"/>
              </a:rPr>
              <a:t>__cvta_generic_to_shared</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D4D4D4"/>
                </a:solidFill>
                <a:effectLst/>
                <a:latin typeface="字制区喜脉体" panose="02000603000000000000" pitchFamily="2" charset="-122"/>
                <a:ea typeface="字制区喜脉体" panose="02000603000000000000" pitchFamily="2" charset="-122"/>
              </a:rPr>
              <a:t>&amp;</a:t>
            </a:r>
            <a:r>
              <a:rPr lang="en-US" altLang="zh-CN" b="0">
                <a:solidFill>
                  <a:srgbClr val="9CDCFE"/>
                </a:solidFill>
                <a:effectLst/>
                <a:latin typeface="字制区喜脉体" panose="02000603000000000000" pitchFamily="2" charset="-122"/>
                <a:ea typeface="字制区喜脉体" panose="02000603000000000000" pitchFamily="2" charset="-122"/>
              </a:rPr>
              <a:t>s_a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lane_id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16</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B5CEA8"/>
                </a:solidFill>
                <a:effectLst/>
                <a:latin typeface="字制区喜脉体" panose="02000603000000000000" pitchFamily="2" charset="-122"/>
                <a:ea typeface="字制区喜脉体" panose="02000603000000000000" pitchFamily="2" charset="-122"/>
              </a:rPr>
              <a:t>8</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LDMATRIX_X4</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0</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1</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2</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B5CEA8"/>
                </a:solidFill>
                <a:effectLst/>
                <a:latin typeface="字制区喜脉体" panose="02000603000000000000" pitchFamily="2" charset="-122"/>
                <a:ea typeface="字制区喜脉体" panose="02000603000000000000" pitchFamily="2" charset="-122"/>
              </a:rPr>
              <a:t>3</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load_smem_a_ptr</a:t>
            </a:r>
            <a:r>
              <a:rPr lang="en-US" altLang="zh-CN" b="0">
                <a:solidFill>
                  <a:srgbClr val="CCCCCC"/>
                </a:solidFill>
                <a:effectLst/>
                <a:latin typeface="字制区喜脉体" panose="02000603000000000000" pitchFamily="2" charset="-122"/>
                <a:ea typeface="字制区喜脉体" panose="02000603000000000000" pitchFamily="2" charset="-122"/>
              </a:rPr>
              <a:t>);</a:t>
            </a:r>
          </a:p>
        </p:txBody>
      </p:sp>
      <p:sp>
        <p:nvSpPr>
          <p:cNvPr id="18" name="文本框 17">
            <a:extLst>
              <a:ext uri="{FF2B5EF4-FFF2-40B4-BE49-F238E27FC236}">
                <a16:creationId xmlns:a16="http://schemas.microsoft.com/office/drawing/2014/main" id="{F8327A22-EB95-5C5E-0567-1644EA08C45B}"/>
              </a:ext>
            </a:extLst>
          </p:cNvPr>
          <p:cNvSpPr txBox="1"/>
          <p:nvPr/>
        </p:nvSpPr>
        <p:spPr>
          <a:xfrm>
            <a:off x="233177" y="5652720"/>
            <a:ext cx="9745319" cy="1118255"/>
          </a:xfrm>
          <a:prstGeom prst="rect">
            <a:avLst/>
          </a:prstGeom>
          <a:noFill/>
        </p:spPr>
        <p:txBody>
          <a:bodyPr wrap="square">
            <a:spAutoFit/>
          </a:bodyPr>
          <a:lstStyle/>
          <a:p>
            <a:pPr>
              <a:lnSpc>
                <a:spcPts val="2025"/>
              </a:lnSpc>
              <a:buNone/>
            </a:pPr>
            <a:r>
              <a:rPr lang="pt-BR" altLang="zh-CN" b="0">
                <a:solidFill>
                  <a:srgbClr val="C586C0"/>
                </a:solidFill>
                <a:effectLst/>
                <a:latin typeface="字制区喜脉体" panose="02000603000000000000" pitchFamily="2" charset="-122"/>
                <a:ea typeface="字制区喜脉体" panose="02000603000000000000" pitchFamily="2" charset="-122"/>
              </a:rPr>
              <a:t>#define</a:t>
            </a:r>
            <a:r>
              <a:rPr lang="pt-BR" altLang="zh-CN" b="0">
                <a:solidFill>
                  <a:srgbClr val="569CD6"/>
                </a:solidFill>
                <a:effectLst/>
                <a:latin typeface="字制区喜脉体" panose="02000603000000000000" pitchFamily="2" charset="-122"/>
                <a:ea typeface="字制区喜脉体" panose="02000603000000000000" pitchFamily="2" charset="-122"/>
              </a:rPr>
              <a:t> LDMATRIX_X4(</a:t>
            </a:r>
            <a:r>
              <a:rPr lang="pt-BR" altLang="zh-CN" b="0">
                <a:solidFill>
                  <a:srgbClr val="9CDCFE"/>
                </a:solidFill>
                <a:effectLst/>
                <a:latin typeface="字制区喜脉体" panose="02000603000000000000" pitchFamily="2" charset="-122"/>
                <a:ea typeface="字制区喜脉体" panose="02000603000000000000" pitchFamily="2" charset="-122"/>
              </a:rPr>
              <a:t>R0</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R1</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R2</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R3</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9CDCFE"/>
                </a:solidFill>
                <a:effectLst/>
                <a:latin typeface="字制区喜脉体" panose="02000603000000000000" pitchFamily="2" charset="-122"/>
                <a:ea typeface="字制区喜脉体" panose="02000603000000000000" pitchFamily="2" charset="-122"/>
              </a:rPr>
              <a:t>addr</a:t>
            </a:r>
            <a:r>
              <a:rPr lang="pt-BR" altLang="zh-CN" b="0">
                <a:solidFill>
                  <a:srgbClr val="569CD6"/>
                </a:solidFill>
                <a:effectLst/>
                <a:latin typeface="字制区喜脉体" panose="02000603000000000000" pitchFamily="2" charset="-122"/>
                <a:ea typeface="字制区喜脉体" panose="02000603000000000000" pitchFamily="2" charset="-122"/>
              </a:rPr>
              <a:t>)                                             </a:t>
            </a:r>
            <a:r>
              <a:rPr lang="pt-BR" altLang="zh-CN" b="0">
                <a:solidFill>
                  <a:srgbClr val="D7BA7D"/>
                </a:solidFill>
                <a:effectLst/>
                <a:latin typeface="字制区喜脉体" panose="02000603000000000000" pitchFamily="2" charset="-122"/>
                <a:ea typeface="字制区喜脉体" panose="02000603000000000000" pitchFamily="2" charset="-122"/>
              </a:rPr>
              <a:t>\</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asm volatile(</a:t>
            </a:r>
            <a:r>
              <a:rPr lang="pt-BR" altLang="zh-CN" b="0">
                <a:solidFill>
                  <a:srgbClr val="CE9178"/>
                </a:solidFill>
                <a:effectLst/>
                <a:latin typeface="字制区喜脉体" panose="02000603000000000000" pitchFamily="2" charset="-122"/>
                <a:ea typeface="字制区喜脉体" panose="02000603000000000000" pitchFamily="2" charset="-122"/>
              </a:rPr>
              <a:t>"ldmatrix.sync.aligned.</a:t>
            </a:r>
            <a:r>
              <a:rPr lang="pt-BR"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x4</a:t>
            </a:r>
            <a:r>
              <a:rPr lang="pt-BR" altLang="zh-CN" b="0">
                <a:solidFill>
                  <a:srgbClr val="CE9178"/>
                </a:solidFill>
                <a:effectLst/>
                <a:latin typeface="字制区喜脉体" panose="02000603000000000000" pitchFamily="2" charset="-122"/>
                <a:ea typeface="字制区喜脉体" panose="02000603000000000000" pitchFamily="2" charset="-122"/>
              </a:rPr>
              <a:t>.m8n8.shared.b16 {%0, %1, %2, %3}, [%4];</a:t>
            </a:r>
            <a:r>
              <a:rPr lang="pt-BR" altLang="zh-CN" b="0">
                <a:solidFill>
                  <a:srgbClr val="D7BA7D"/>
                </a:solidFill>
                <a:effectLst/>
                <a:latin typeface="字制区喜脉体" panose="02000603000000000000" pitchFamily="2" charset="-122"/>
                <a:ea typeface="字制区喜脉体" panose="02000603000000000000" pitchFamily="2" charset="-122"/>
              </a:rPr>
              <a:t>\n</a:t>
            </a:r>
            <a:r>
              <a:rPr lang="pt-BR" altLang="zh-CN" b="0">
                <a:solidFill>
                  <a:srgbClr val="CE9178"/>
                </a:solidFill>
                <a:effectLst/>
                <a:latin typeface="字制区喜脉体" panose="02000603000000000000" pitchFamily="2" charset="-122"/>
                <a:ea typeface="字制区喜脉体" panose="02000603000000000000" pitchFamily="2" charset="-122"/>
              </a:rPr>
              <a:t>"</a:t>
            </a:r>
            <a:r>
              <a:rPr lang="pt-BR" altLang="zh-CN" b="0">
                <a:solidFill>
                  <a:srgbClr val="569CD6"/>
                </a:solidFill>
                <a:effectLst/>
                <a:latin typeface="字制区喜脉体" panose="02000603000000000000" pitchFamily="2" charset="-122"/>
                <a:ea typeface="字制区喜脉体" panose="02000603000000000000" pitchFamily="2" charset="-122"/>
              </a:rPr>
              <a:t>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(R0),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(R1),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(R2),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(R3)                             \</a:t>
            </a:r>
            <a:endParaRPr lang="pt-BR" altLang="zh-CN"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pt-BR" altLang="zh-CN" b="0">
                <a:solidFill>
                  <a:srgbClr val="569CD6"/>
                </a:solidFill>
                <a:effectLst/>
                <a:latin typeface="字制区喜脉体" panose="02000603000000000000" pitchFamily="2" charset="-122"/>
                <a:ea typeface="字制区喜脉体" panose="02000603000000000000" pitchFamily="2" charset="-122"/>
              </a:rPr>
              <a:t>                 : </a:t>
            </a:r>
            <a:r>
              <a:rPr lang="pt-BR" altLang="zh-CN" b="0">
                <a:solidFill>
                  <a:srgbClr val="CE9178"/>
                </a:solidFill>
                <a:effectLst/>
                <a:latin typeface="字制区喜脉体" panose="02000603000000000000" pitchFamily="2" charset="-122"/>
                <a:ea typeface="字制区喜脉体" panose="02000603000000000000" pitchFamily="2" charset="-122"/>
              </a:rPr>
              <a:t>"r"</a:t>
            </a:r>
            <a:r>
              <a:rPr lang="pt-BR" altLang="zh-CN" b="0">
                <a:solidFill>
                  <a:srgbClr val="569CD6"/>
                </a:solidFill>
                <a:effectLst/>
                <a:latin typeface="字制区喜脉体" panose="02000603000000000000" pitchFamily="2" charset="-122"/>
                <a:ea typeface="字制区喜脉体" panose="02000603000000000000" pitchFamily="2" charset="-122"/>
              </a:rPr>
              <a:t>(addr))</a:t>
            </a:r>
            <a:endParaRPr lang="pt-BR" altLang="zh-CN" b="0">
              <a:solidFill>
                <a:srgbClr val="CCCCCC"/>
              </a:solidFill>
              <a:effectLst/>
              <a:latin typeface="字制区喜脉体" panose="02000603000000000000" pitchFamily="2" charset="-122"/>
              <a:ea typeface="字制区喜脉体" panose="02000603000000000000" pitchFamily="2" charset="-122"/>
            </a:endParaRPr>
          </a:p>
        </p:txBody>
      </p:sp>
      <p:cxnSp>
        <p:nvCxnSpPr>
          <p:cNvPr id="17" name="直接连接符 16">
            <a:extLst>
              <a:ext uri="{FF2B5EF4-FFF2-40B4-BE49-F238E27FC236}">
                <a16:creationId xmlns:a16="http://schemas.microsoft.com/office/drawing/2014/main" id="{420B2169-424F-473B-B345-9E5E725C8DCB}"/>
              </a:ext>
            </a:extLst>
          </p:cNvPr>
          <p:cNvCxnSpPr>
            <a:cxnSpLocks/>
            <a:stCxn id="6" idx="0"/>
            <a:endCxn id="6" idx="2"/>
          </p:cNvCxnSpPr>
          <p:nvPr/>
        </p:nvCxnSpPr>
        <p:spPr>
          <a:xfrm>
            <a:off x="2491893" y="2124812"/>
            <a:ext cx="0" cy="903404"/>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a:extLst>
              <a:ext uri="{FF2B5EF4-FFF2-40B4-BE49-F238E27FC236}">
                <a16:creationId xmlns:a16="http://schemas.microsoft.com/office/drawing/2014/main" id="{2A22B7AD-CB6A-0BF6-1952-778A1F1A7447}"/>
              </a:ext>
            </a:extLst>
          </p:cNvPr>
          <p:cNvCxnSpPr>
            <a:cxnSpLocks/>
            <a:stCxn id="6" idx="1"/>
            <a:endCxn id="6" idx="3"/>
          </p:cNvCxnSpPr>
          <p:nvPr/>
        </p:nvCxnSpPr>
        <p:spPr>
          <a:xfrm>
            <a:off x="2043987" y="2576514"/>
            <a:ext cx="895812"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8" name="直接连接符 37">
            <a:extLst>
              <a:ext uri="{FF2B5EF4-FFF2-40B4-BE49-F238E27FC236}">
                <a16:creationId xmlns:a16="http://schemas.microsoft.com/office/drawing/2014/main" id="{CEEA3FFC-A3BB-052D-B1C9-D4363604A19A}"/>
              </a:ext>
            </a:extLst>
          </p:cNvPr>
          <p:cNvCxnSpPr>
            <a:cxnSpLocks/>
          </p:cNvCxnSpPr>
          <p:nvPr/>
        </p:nvCxnSpPr>
        <p:spPr>
          <a:xfrm>
            <a:off x="1088553" y="2128564"/>
            <a:ext cx="0" cy="903404"/>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9" name="直接连接符 38">
            <a:extLst>
              <a:ext uri="{FF2B5EF4-FFF2-40B4-BE49-F238E27FC236}">
                <a16:creationId xmlns:a16="http://schemas.microsoft.com/office/drawing/2014/main" id="{BE22EBDD-FD24-5C32-D9B3-B6493566B99E}"/>
              </a:ext>
            </a:extLst>
          </p:cNvPr>
          <p:cNvCxnSpPr>
            <a:cxnSpLocks/>
          </p:cNvCxnSpPr>
          <p:nvPr/>
        </p:nvCxnSpPr>
        <p:spPr>
          <a:xfrm>
            <a:off x="640647" y="2580266"/>
            <a:ext cx="895812" cy="0"/>
          </a:xfrm>
          <a:prstGeom prst="line">
            <a:avLst/>
          </a:prstGeom>
          <a:ln>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14" name="文本框 13">
            <a:extLst>
              <a:ext uri="{FF2B5EF4-FFF2-40B4-BE49-F238E27FC236}">
                <a16:creationId xmlns:a16="http://schemas.microsoft.com/office/drawing/2014/main" id="{3A902E86-74CE-9BF2-2978-F5DFA1EFD2EB}"/>
              </a:ext>
            </a:extLst>
          </p:cNvPr>
          <p:cNvSpPr txBox="1"/>
          <p:nvPr/>
        </p:nvSpPr>
        <p:spPr>
          <a:xfrm>
            <a:off x="4888706" y="4577784"/>
            <a:ext cx="5089790" cy="369332"/>
          </a:xfrm>
          <a:prstGeom prst="rect">
            <a:avLst/>
          </a:prstGeom>
          <a:noFill/>
        </p:spPr>
        <p:txBody>
          <a:bodyPr wrap="square">
            <a:spAutoFit/>
          </a:bodyPr>
          <a:lstStyle/>
          <a:p>
            <a:r>
              <a:rPr lang="pt-BR" altLang="zh-CN" b="0">
                <a:solidFill>
                  <a:srgbClr val="CE9178"/>
                </a:solidFill>
                <a:effectLst/>
                <a:latin typeface="字制区喜脉体" panose="02000603000000000000" pitchFamily="2" charset="-122"/>
                <a:ea typeface="字制区喜脉体" panose="02000603000000000000" pitchFamily="2" charset="-122"/>
              </a:rPr>
              <a:t>.</a:t>
            </a:r>
            <a:r>
              <a:rPr lang="pt-BR"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x</a:t>
            </a:r>
            <a:r>
              <a:rPr lang="pt-BR" altLang="zh-CN">
                <a:solidFill>
                  <a:srgbClr val="CE9178"/>
                </a:solidFill>
                <a:highlight>
                  <a:srgbClr val="FFFF00"/>
                </a:highlight>
                <a:latin typeface="字制区喜脉体" panose="02000603000000000000" pitchFamily="2" charset="-122"/>
                <a:ea typeface="字制区喜脉体" panose="02000603000000000000" pitchFamily="2" charset="-122"/>
              </a:rPr>
              <a:t>4</a:t>
            </a:r>
            <a:r>
              <a:rPr lang="pt-BR"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 </a:t>
            </a:r>
            <a:r>
              <a:rPr lang="zh-CN" altLang="en-US" b="0">
                <a:solidFill>
                  <a:srgbClr val="CE9178"/>
                </a:solidFill>
                <a:effectLst/>
                <a:highlight>
                  <a:srgbClr val="FFFF00"/>
                </a:highlight>
                <a:latin typeface="字制区喜脉体" panose="02000603000000000000" pitchFamily="2" charset="-122"/>
                <a:ea typeface="字制区喜脉体" panose="02000603000000000000" pitchFamily="2" charset="-122"/>
              </a:rPr>
              <a:t>一个</a:t>
            </a:r>
            <a:r>
              <a:rPr lang="en-US" altLang="zh-CN" b="0">
                <a:solidFill>
                  <a:srgbClr val="CE9178"/>
                </a:solidFill>
                <a:effectLst/>
                <a:highlight>
                  <a:srgbClr val="FFFF00"/>
                </a:highlight>
                <a:latin typeface="字制区喜脉体" panose="02000603000000000000" pitchFamily="2" charset="-122"/>
                <a:ea typeface="字制区喜脉体" panose="02000603000000000000" pitchFamily="2" charset="-122"/>
              </a:rPr>
              <a:t>warp</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(32</a:t>
            </a:r>
            <a:r>
              <a:rPr lang="zh-CN" altLang="en-US">
                <a:solidFill>
                  <a:srgbClr val="CE9178"/>
                </a:solidFill>
                <a:highlight>
                  <a:srgbClr val="FFFF00"/>
                </a:highlight>
                <a:latin typeface="字制区喜脉体" panose="02000603000000000000" pitchFamily="2" charset="-122"/>
                <a:ea typeface="字制区喜脉体" panose="02000603000000000000" pitchFamily="2" charset="-122"/>
              </a:rPr>
              <a:t>个</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Thread)</a:t>
            </a:r>
            <a:r>
              <a:rPr lang="zh-CN" altLang="en-US">
                <a:solidFill>
                  <a:srgbClr val="CE9178"/>
                </a:solidFill>
                <a:highlight>
                  <a:srgbClr val="FFFF00"/>
                </a:highlight>
                <a:latin typeface="字制区喜脉体" panose="02000603000000000000" pitchFamily="2" charset="-122"/>
                <a:ea typeface="字制区喜脉体" panose="02000603000000000000" pitchFamily="2" charset="-122"/>
              </a:rPr>
              <a:t>搬运</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8*8 x4</a:t>
            </a:r>
            <a:r>
              <a:rPr lang="zh-CN" altLang="en-US">
                <a:solidFill>
                  <a:srgbClr val="CE9178"/>
                </a:solidFill>
                <a:highlight>
                  <a:srgbClr val="FFFF00"/>
                </a:highlight>
                <a:latin typeface="字制区喜脉体" panose="02000603000000000000" pitchFamily="2" charset="-122"/>
                <a:ea typeface="字制区喜脉体" panose="02000603000000000000" pitchFamily="2" charset="-122"/>
              </a:rPr>
              <a:t>个</a:t>
            </a:r>
            <a:r>
              <a:rPr lang="en-US" altLang="zh-CN">
                <a:solidFill>
                  <a:srgbClr val="CE9178"/>
                </a:solidFill>
                <a:highlight>
                  <a:srgbClr val="FFFF00"/>
                </a:highlight>
                <a:latin typeface="字制区喜脉体" panose="02000603000000000000" pitchFamily="2" charset="-122"/>
                <a:ea typeface="字制区喜脉体" panose="02000603000000000000" pitchFamily="2" charset="-122"/>
              </a:rPr>
              <a:t>half</a:t>
            </a:r>
            <a:endParaRPr lang="zh-CN" altLang="en-US"/>
          </a:p>
        </p:txBody>
      </p:sp>
      <p:pic>
        <p:nvPicPr>
          <p:cNvPr id="3" name="图片 2">
            <a:extLst>
              <a:ext uri="{FF2B5EF4-FFF2-40B4-BE49-F238E27FC236}">
                <a16:creationId xmlns:a16="http://schemas.microsoft.com/office/drawing/2014/main" id="{C8F23FF1-3CB5-D6AE-0D04-9D2BB8193359}"/>
              </a:ext>
            </a:extLst>
          </p:cNvPr>
          <p:cNvPicPr>
            <a:picLocks noChangeAspect="1"/>
          </p:cNvPicPr>
          <p:nvPr/>
        </p:nvPicPr>
        <p:blipFill>
          <a:blip r:embed="rId3"/>
          <a:stretch>
            <a:fillRect/>
          </a:stretch>
        </p:blipFill>
        <p:spPr>
          <a:xfrm>
            <a:off x="3757749" y="1446082"/>
            <a:ext cx="3484393" cy="1544967"/>
          </a:xfrm>
          <a:prstGeom prst="rect">
            <a:avLst/>
          </a:prstGeom>
        </p:spPr>
      </p:pic>
      <p:pic>
        <p:nvPicPr>
          <p:cNvPr id="8" name="图片 7">
            <a:extLst>
              <a:ext uri="{FF2B5EF4-FFF2-40B4-BE49-F238E27FC236}">
                <a16:creationId xmlns:a16="http://schemas.microsoft.com/office/drawing/2014/main" id="{0A27EB71-4D41-E230-7F13-0CDF8FFEB7B2}"/>
              </a:ext>
            </a:extLst>
          </p:cNvPr>
          <p:cNvPicPr>
            <a:picLocks noChangeAspect="1"/>
          </p:cNvPicPr>
          <p:nvPr/>
        </p:nvPicPr>
        <p:blipFill>
          <a:blip r:embed="rId3"/>
          <a:stretch>
            <a:fillRect/>
          </a:stretch>
        </p:blipFill>
        <p:spPr>
          <a:xfrm>
            <a:off x="7213904" y="1441990"/>
            <a:ext cx="3484393" cy="1544967"/>
          </a:xfrm>
          <a:prstGeom prst="rect">
            <a:avLst/>
          </a:prstGeom>
        </p:spPr>
      </p:pic>
      <p:pic>
        <p:nvPicPr>
          <p:cNvPr id="10" name="图片 9">
            <a:extLst>
              <a:ext uri="{FF2B5EF4-FFF2-40B4-BE49-F238E27FC236}">
                <a16:creationId xmlns:a16="http://schemas.microsoft.com/office/drawing/2014/main" id="{8DFFD9E9-FCBD-75F4-7D19-7E53B0194886}"/>
              </a:ext>
            </a:extLst>
          </p:cNvPr>
          <p:cNvPicPr>
            <a:picLocks noChangeAspect="1"/>
          </p:cNvPicPr>
          <p:nvPr/>
        </p:nvPicPr>
        <p:blipFill>
          <a:blip r:embed="rId3"/>
          <a:stretch>
            <a:fillRect/>
          </a:stretch>
        </p:blipFill>
        <p:spPr>
          <a:xfrm>
            <a:off x="3757748" y="2995141"/>
            <a:ext cx="3484393" cy="1544967"/>
          </a:xfrm>
          <a:prstGeom prst="rect">
            <a:avLst/>
          </a:prstGeom>
        </p:spPr>
      </p:pic>
      <p:pic>
        <p:nvPicPr>
          <p:cNvPr id="13" name="图片 12">
            <a:extLst>
              <a:ext uri="{FF2B5EF4-FFF2-40B4-BE49-F238E27FC236}">
                <a16:creationId xmlns:a16="http://schemas.microsoft.com/office/drawing/2014/main" id="{4C8B0FBB-E838-3FF5-C751-F2607413B8D4}"/>
              </a:ext>
            </a:extLst>
          </p:cNvPr>
          <p:cNvPicPr>
            <a:picLocks noChangeAspect="1"/>
          </p:cNvPicPr>
          <p:nvPr/>
        </p:nvPicPr>
        <p:blipFill>
          <a:blip r:embed="rId3"/>
          <a:stretch>
            <a:fillRect/>
          </a:stretch>
        </p:blipFill>
        <p:spPr>
          <a:xfrm>
            <a:off x="7213566" y="3004666"/>
            <a:ext cx="3484393" cy="1544967"/>
          </a:xfrm>
          <a:prstGeom prst="rect">
            <a:avLst/>
          </a:prstGeom>
        </p:spPr>
      </p:pic>
      <p:sp>
        <p:nvSpPr>
          <p:cNvPr id="19" name="矩形 18">
            <a:extLst>
              <a:ext uri="{FF2B5EF4-FFF2-40B4-BE49-F238E27FC236}">
                <a16:creationId xmlns:a16="http://schemas.microsoft.com/office/drawing/2014/main" id="{79587571-8504-B33F-C7E7-2ACD5D8593D3}"/>
              </a:ext>
            </a:extLst>
          </p:cNvPr>
          <p:cNvSpPr/>
          <p:nvPr/>
        </p:nvSpPr>
        <p:spPr>
          <a:xfrm>
            <a:off x="4257675" y="1651612"/>
            <a:ext cx="742950" cy="158138"/>
          </a:xfrm>
          <a:prstGeom prst="rect">
            <a:avLst/>
          </a:prstGeom>
          <a:noFill/>
          <a:ln w="34925">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0B0FF47-56D0-B002-36DA-917C9EF8A161}"/>
              </a:ext>
            </a:extLst>
          </p:cNvPr>
          <p:cNvSpPr/>
          <p:nvPr/>
        </p:nvSpPr>
        <p:spPr>
          <a:xfrm>
            <a:off x="7713830" y="1651612"/>
            <a:ext cx="742950" cy="158138"/>
          </a:xfrm>
          <a:prstGeom prst="rect">
            <a:avLst/>
          </a:prstGeom>
          <a:noFill/>
          <a:ln w="34925">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E6783A9-404E-C692-3C48-E4E164468B3E}"/>
              </a:ext>
            </a:extLst>
          </p:cNvPr>
          <p:cNvSpPr/>
          <p:nvPr/>
        </p:nvSpPr>
        <p:spPr>
          <a:xfrm>
            <a:off x="4266444" y="3196579"/>
            <a:ext cx="742950" cy="158138"/>
          </a:xfrm>
          <a:prstGeom prst="rect">
            <a:avLst/>
          </a:prstGeom>
          <a:noFill/>
          <a:ln w="34925">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CCCB50-A2E3-44E3-6D34-07754A342472}"/>
              </a:ext>
            </a:extLst>
          </p:cNvPr>
          <p:cNvSpPr/>
          <p:nvPr/>
        </p:nvSpPr>
        <p:spPr>
          <a:xfrm>
            <a:off x="7765045" y="3200983"/>
            <a:ext cx="742950" cy="158138"/>
          </a:xfrm>
          <a:prstGeom prst="rect">
            <a:avLst/>
          </a:prstGeom>
          <a:noFill/>
          <a:ln w="34925">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6DAA97C3-0082-7358-E6BB-3F4237095DDA}"/>
              </a:ext>
            </a:extLst>
          </p:cNvPr>
          <p:cNvSpPr txBox="1"/>
          <p:nvPr/>
        </p:nvSpPr>
        <p:spPr>
          <a:xfrm>
            <a:off x="4424362" y="1432465"/>
            <a:ext cx="464344" cy="307777"/>
          </a:xfrm>
          <a:prstGeom prst="rect">
            <a:avLst/>
          </a:prstGeom>
          <a:noFill/>
        </p:spPr>
        <p:txBody>
          <a:bodyPr wrap="square">
            <a:spAutoFit/>
          </a:bodyPr>
          <a:lstStyle/>
          <a:p>
            <a:r>
              <a:rPr lang="en-US" altLang="zh-CN" sz="1400">
                <a:solidFill>
                  <a:srgbClr val="FF0000"/>
                </a:solidFill>
                <a:latin typeface="字制区喜脉体" panose="02000603000000000000" pitchFamily="2" charset="-122"/>
                <a:ea typeface="字制区喜脉体" panose="02000603000000000000" pitchFamily="2" charset="-122"/>
              </a:rPr>
              <a:t>R0</a:t>
            </a:r>
            <a:endParaRPr lang="zh-CN" altLang="en-US" sz="1400"/>
          </a:p>
        </p:txBody>
      </p:sp>
      <p:sp>
        <p:nvSpPr>
          <p:cNvPr id="25" name="文本框 24">
            <a:extLst>
              <a:ext uri="{FF2B5EF4-FFF2-40B4-BE49-F238E27FC236}">
                <a16:creationId xmlns:a16="http://schemas.microsoft.com/office/drawing/2014/main" id="{77FB9C7B-CE5F-EA15-7737-A6CC909BB6FB}"/>
              </a:ext>
            </a:extLst>
          </p:cNvPr>
          <p:cNvSpPr txBox="1"/>
          <p:nvPr/>
        </p:nvSpPr>
        <p:spPr>
          <a:xfrm>
            <a:off x="4435704" y="2976787"/>
            <a:ext cx="464344" cy="307777"/>
          </a:xfrm>
          <a:prstGeom prst="rect">
            <a:avLst/>
          </a:prstGeom>
          <a:noFill/>
        </p:spPr>
        <p:txBody>
          <a:bodyPr wrap="square">
            <a:spAutoFit/>
          </a:bodyPr>
          <a:lstStyle/>
          <a:p>
            <a:r>
              <a:rPr lang="en-US" altLang="zh-CN" sz="1400">
                <a:solidFill>
                  <a:srgbClr val="FF0000"/>
                </a:solidFill>
                <a:latin typeface="字制区喜脉体" panose="02000603000000000000" pitchFamily="2" charset="-122"/>
                <a:ea typeface="字制区喜脉体" panose="02000603000000000000" pitchFamily="2" charset="-122"/>
              </a:rPr>
              <a:t>R1</a:t>
            </a:r>
            <a:endParaRPr lang="zh-CN" altLang="en-US" sz="1400"/>
          </a:p>
        </p:txBody>
      </p:sp>
      <p:sp>
        <p:nvSpPr>
          <p:cNvPr id="26" name="文本框 25">
            <a:extLst>
              <a:ext uri="{FF2B5EF4-FFF2-40B4-BE49-F238E27FC236}">
                <a16:creationId xmlns:a16="http://schemas.microsoft.com/office/drawing/2014/main" id="{29D8338C-E2DC-CDB5-1EB1-D2C05B21A39E}"/>
              </a:ext>
            </a:extLst>
          </p:cNvPr>
          <p:cNvSpPr txBox="1"/>
          <p:nvPr/>
        </p:nvSpPr>
        <p:spPr>
          <a:xfrm>
            <a:off x="7866370" y="1404514"/>
            <a:ext cx="464344" cy="307777"/>
          </a:xfrm>
          <a:prstGeom prst="rect">
            <a:avLst/>
          </a:prstGeom>
          <a:noFill/>
        </p:spPr>
        <p:txBody>
          <a:bodyPr wrap="square">
            <a:spAutoFit/>
          </a:bodyPr>
          <a:lstStyle/>
          <a:p>
            <a:r>
              <a:rPr lang="en-US" altLang="zh-CN" sz="1400">
                <a:solidFill>
                  <a:srgbClr val="FF0000"/>
                </a:solidFill>
                <a:latin typeface="字制区喜脉体" panose="02000603000000000000" pitchFamily="2" charset="-122"/>
                <a:ea typeface="字制区喜脉体" panose="02000603000000000000" pitchFamily="2" charset="-122"/>
              </a:rPr>
              <a:t>R2</a:t>
            </a:r>
            <a:endParaRPr lang="zh-CN" altLang="en-US" sz="1400"/>
          </a:p>
        </p:txBody>
      </p:sp>
      <p:sp>
        <p:nvSpPr>
          <p:cNvPr id="27" name="文本框 26">
            <a:extLst>
              <a:ext uri="{FF2B5EF4-FFF2-40B4-BE49-F238E27FC236}">
                <a16:creationId xmlns:a16="http://schemas.microsoft.com/office/drawing/2014/main" id="{4202E5C1-BD77-536B-B6A2-E00056A7B470}"/>
              </a:ext>
            </a:extLst>
          </p:cNvPr>
          <p:cNvSpPr txBox="1"/>
          <p:nvPr/>
        </p:nvSpPr>
        <p:spPr>
          <a:xfrm>
            <a:off x="7894170" y="2958859"/>
            <a:ext cx="464344" cy="307777"/>
          </a:xfrm>
          <a:prstGeom prst="rect">
            <a:avLst/>
          </a:prstGeom>
          <a:noFill/>
        </p:spPr>
        <p:txBody>
          <a:bodyPr wrap="square">
            <a:spAutoFit/>
          </a:bodyPr>
          <a:lstStyle/>
          <a:p>
            <a:r>
              <a:rPr lang="en-US" altLang="zh-CN" sz="1400">
                <a:solidFill>
                  <a:srgbClr val="FF0000"/>
                </a:solidFill>
                <a:latin typeface="字制区喜脉体" panose="02000603000000000000" pitchFamily="2" charset="-122"/>
                <a:ea typeface="字制区喜脉体" panose="02000603000000000000" pitchFamily="2" charset="-122"/>
              </a:rPr>
              <a:t>R3</a:t>
            </a:r>
            <a:endParaRPr lang="zh-CN" altLang="en-US" sz="1400"/>
          </a:p>
        </p:txBody>
      </p:sp>
      <p:sp>
        <p:nvSpPr>
          <p:cNvPr id="29" name="文本框 28">
            <a:extLst>
              <a:ext uri="{FF2B5EF4-FFF2-40B4-BE49-F238E27FC236}">
                <a16:creationId xmlns:a16="http://schemas.microsoft.com/office/drawing/2014/main" id="{7A74C5BA-1FBD-C9CB-F62A-170909B3A124}"/>
              </a:ext>
            </a:extLst>
          </p:cNvPr>
          <p:cNvSpPr txBox="1"/>
          <p:nvPr/>
        </p:nvSpPr>
        <p:spPr>
          <a:xfrm>
            <a:off x="8136520" y="6510804"/>
            <a:ext cx="3973038"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4"/>
              </a:rPr>
              <a:t>进制转换（正整数） </a:t>
            </a:r>
            <a:r>
              <a:rPr lang="en-US" altLang="zh-CN">
                <a:latin typeface="字制区喜脉体" panose="02000603000000000000" pitchFamily="2" charset="-122"/>
                <a:ea typeface="字制区喜脉体" panose="02000603000000000000" pitchFamily="2" charset="-122"/>
                <a:hlinkClick r:id="rId4"/>
              </a:rPr>
              <a:t>- </a:t>
            </a:r>
            <a:r>
              <a:rPr lang="zh-CN" altLang="en-US">
                <a:latin typeface="字制区喜脉体" panose="02000603000000000000" pitchFamily="2" charset="-122"/>
                <a:ea typeface="字制区喜脉体" panose="02000603000000000000" pitchFamily="2" charset="-122"/>
                <a:hlinkClick r:id="rId4"/>
              </a:rPr>
              <a:t>锤子在线工具</a:t>
            </a:r>
            <a:endParaRPr lang="zh-CN" altLang="en-US">
              <a:latin typeface="字制区喜脉体" panose="02000603000000000000" pitchFamily="2" charset="-122"/>
              <a:ea typeface="字制区喜脉体" panose="02000603000000000000" pitchFamily="2" charset="-122"/>
            </a:endParaRPr>
          </a:p>
        </p:txBody>
      </p:sp>
      <p:sp>
        <p:nvSpPr>
          <p:cNvPr id="31" name="文本框 30">
            <a:extLst>
              <a:ext uri="{FF2B5EF4-FFF2-40B4-BE49-F238E27FC236}">
                <a16:creationId xmlns:a16="http://schemas.microsoft.com/office/drawing/2014/main" id="{3BF8627C-601C-47A2-2FD1-65775E1788EE}"/>
              </a:ext>
            </a:extLst>
          </p:cNvPr>
          <p:cNvSpPr txBox="1"/>
          <p:nvPr/>
        </p:nvSpPr>
        <p:spPr>
          <a:xfrm>
            <a:off x="8136520" y="6228434"/>
            <a:ext cx="157423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5"/>
              </a:rPr>
              <a:t>Float Toy</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3403221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6100EC9-8D4C-DC3F-D915-B56B0BFB1389}"/>
              </a:ext>
            </a:extLst>
          </p:cNvPr>
          <p:cNvSpPr txBox="1"/>
          <p:nvPr/>
        </p:nvSpPr>
        <p:spPr>
          <a:xfrm>
            <a:off x="233177" y="5644372"/>
            <a:ext cx="10339754" cy="1118255"/>
          </a:xfrm>
          <a:prstGeom prst="rect">
            <a:avLst/>
          </a:prstGeom>
          <a:noFill/>
        </p:spPr>
        <p:txBody>
          <a:bodyPr wrap="square">
            <a:spAutoFit/>
          </a:bodyPr>
          <a:lstStyle/>
          <a:p>
            <a:pPr>
              <a:lnSpc>
                <a:spcPts val="2025"/>
              </a:lnSpc>
              <a:buNone/>
            </a:pPr>
            <a:r>
              <a:rPr lang="en-US" altLang="zh-CN" b="0">
                <a:solidFill>
                  <a:srgbClr val="C586C0"/>
                </a:solidFill>
                <a:effectLst/>
                <a:latin typeface="字制区喜脉体" panose="02000603000000000000" pitchFamily="2" charset="-122"/>
                <a:ea typeface="字制区喜脉体" panose="02000603000000000000" pitchFamily="2" charset="-122"/>
              </a:rPr>
              <a:t>#define</a:t>
            </a:r>
            <a:r>
              <a:rPr lang="en-US" altLang="zh-CN" b="0">
                <a:solidFill>
                  <a:srgbClr val="569CD6"/>
                </a:solidFill>
                <a:effectLst/>
                <a:latin typeface="字制区喜脉体" panose="02000603000000000000" pitchFamily="2" charset="-122"/>
                <a:ea typeface="字制区喜脉体" panose="02000603000000000000" pitchFamily="2" charset="-122"/>
              </a:rPr>
              <a:t> HMMA16816(</a:t>
            </a:r>
            <a:r>
              <a:rPr lang="en-US" altLang="zh-CN" b="0">
                <a:solidFill>
                  <a:srgbClr val="9CDCFE"/>
                </a:solidFill>
                <a:effectLst/>
                <a:latin typeface="字制区喜脉体" panose="02000603000000000000" pitchFamily="2" charset="-122"/>
                <a:ea typeface="字制区喜脉体" panose="02000603000000000000" pitchFamily="2" charset="-122"/>
              </a:rPr>
              <a:t>RD0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RD1</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RA1</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RA2</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RA3</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RB0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RB1</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RC0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RC1</a:t>
            </a:r>
            <a:r>
              <a:rPr lang="en-US" altLang="zh-CN" b="0">
                <a:solidFill>
                  <a:srgbClr val="569CD6"/>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b="0">
                <a:solidFill>
                  <a:srgbClr val="569CD6"/>
                </a:solidFill>
                <a:effectLst/>
                <a:latin typeface="字制区喜脉体" panose="02000603000000000000" pitchFamily="2" charset="-122"/>
                <a:ea typeface="字制区喜脉体" panose="02000603000000000000" pitchFamily="2" charset="-122"/>
              </a:rPr>
              <a:t>asm volatile(</a:t>
            </a:r>
            <a:r>
              <a:rPr lang="en-US" altLang="zh-CN" b="0">
                <a:solidFill>
                  <a:srgbClr val="CE9178"/>
                </a:solidFill>
                <a:effectLst/>
                <a:latin typeface="字制区喜脉体" panose="02000603000000000000" pitchFamily="2" charset="-122"/>
                <a:ea typeface="字制区喜脉体" panose="02000603000000000000" pitchFamily="2" charset="-122"/>
              </a:rPr>
              <a:t>"mma.sync.aligned.m16n8k16.row.col.f16.f16.f16.f16 {%0, %1}, {%2, %3, %4, %5}, {%6, %7}, {%8, %9};</a:t>
            </a:r>
            <a:r>
              <a:rPr lang="en-US" altLang="zh-CN" b="0">
                <a:solidFill>
                  <a:srgbClr val="D7BA7D"/>
                </a:solidFill>
                <a:effectLst/>
                <a:latin typeface="字制区喜脉体" panose="02000603000000000000" pitchFamily="2" charset="-122"/>
                <a:ea typeface="字制区喜脉体" panose="02000603000000000000" pitchFamily="2" charset="-122"/>
              </a:rPr>
              <a:t>\n</a:t>
            </a:r>
            <a:r>
              <a:rPr lang="en-US" altLang="zh-CN" b="0">
                <a:solidFill>
                  <a:srgbClr val="CE9178"/>
                </a:solidFill>
                <a:effectLst/>
                <a:latin typeface="字制区喜脉体" panose="02000603000000000000" pitchFamily="2" charset="-122"/>
                <a:ea typeface="字制区喜脉体" panose="02000603000000000000" pitchFamily="2" charset="-122"/>
              </a:rPr>
              <a:t>"</a:t>
            </a:r>
            <a:r>
              <a:rPr lang="en-US" altLang="zh-CN" b="0">
                <a:solidFill>
                  <a:srgbClr val="569CD6"/>
                </a:solidFill>
                <a:effectLst/>
                <a:latin typeface="字制区喜脉体" panose="02000603000000000000" pitchFamily="2" charset="-122"/>
                <a:ea typeface="字制区喜脉体" panose="02000603000000000000" pitchFamily="2" charset="-122"/>
              </a:rPr>
              <a:t> :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(RD0),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(RD1) :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(RA1),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(RA2),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(RA3),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(RB0),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(RB1),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(RC0),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(RC1))</a:t>
            </a:r>
            <a:endParaRPr lang="en-US" altLang="zh-CN" b="0">
              <a:solidFill>
                <a:srgbClr val="CCCCCC"/>
              </a:solidFill>
              <a:effectLst/>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8B00412B-CC93-9814-D52E-4CDF01DF9301}"/>
              </a:ext>
            </a:extLst>
          </p:cNvPr>
          <p:cNvSpPr/>
          <p:nvPr/>
        </p:nvSpPr>
        <p:spPr>
          <a:xfrm>
            <a:off x="4940948" y="2835826"/>
            <a:ext cx="895812"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79317094-5A7A-442B-384E-92EB32C6FAB6}"/>
              </a:ext>
            </a:extLst>
          </p:cNvPr>
          <p:cNvSpPr/>
          <p:nvPr/>
        </p:nvSpPr>
        <p:spPr>
          <a:xfrm>
            <a:off x="6059182" y="1734968"/>
            <a:ext cx="440633"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t>B</a:t>
            </a:r>
            <a:endParaRPr lang="zh-CN" altLang="en-US" b="1"/>
          </a:p>
        </p:txBody>
      </p:sp>
      <p:sp>
        <p:nvSpPr>
          <p:cNvPr id="8" name="矩形 7">
            <a:extLst>
              <a:ext uri="{FF2B5EF4-FFF2-40B4-BE49-F238E27FC236}">
                <a16:creationId xmlns:a16="http://schemas.microsoft.com/office/drawing/2014/main" id="{28BFE21D-6050-E03C-03D4-484F0F607ABD}"/>
              </a:ext>
            </a:extLst>
          </p:cNvPr>
          <p:cNvSpPr/>
          <p:nvPr/>
        </p:nvSpPr>
        <p:spPr>
          <a:xfrm>
            <a:off x="6059182" y="2835826"/>
            <a:ext cx="440633" cy="903404"/>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782FF86-B166-7563-22A4-0E858071E76C}"/>
              </a:ext>
            </a:extLst>
          </p:cNvPr>
          <p:cNvSpPr txBox="1"/>
          <p:nvPr/>
        </p:nvSpPr>
        <p:spPr>
          <a:xfrm>
            <a:off x="4414474" y="2964362"/>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7A8EC942-DDE4-EB01-0CBC-328E34DBF6ED}"/>
              </a:ext>
            </a:extLst>
          </p:cNvPr>
          <p:cNvSpPr txBox="1"/>
          <p:nvPr/>
        </p:nvSpPr>
        <p:spPr>
          <a:xfrm>
            <a:off x="5880213" y="1449284"/>
            <a:ext cx="798570" cy="369332"/>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N8</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A96E8CA0-E066-9FC0-F024-88837976074D}"/>
              </a:ext>
            </a:extLst>
          </p:cNvPr>
          <p:cNvSpPr txBox="1"/>
          <p:nvPr/>
        </p:nvSpPr>
        <p:spPr>
          <a:xfrm>
            <a:off x="5074817" y="2272619"/>
            <a:ext cx="646545"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16</a:t>
            </a:r>
            <a:endParaRPr lang="zh-CN" altLang="en-US" b="1">
              <a:latin typeface="字制区喜脉体" panose="02000603000000000000" pitchFamily="2" charset="-122"/>
              <a:ea typeface="字制区喜脉体" panose="02000603000000000000" pitchFamily="2" charset="-122"/>
            </a:endParaRPr>
          </a:p>
        </p:txBody>
      </p:sp>
      <p:pic>
        <p:nvPicPr>
          <p:cNvPr id="19" name="图片 18">
            <a:extLst>
              <a:ext uri="{FF2B5EF4-FFF2-40B4-BE49-F238E27FC236}">
                <a16:creationId xmlns:a16="http://schemas.microsoft.com/office/drawing/2014/main" id="{3D932DAA-80B1-211B-C0E6-C985D3A96612}"/>
              </a:ext>
            </a:extLst>
          </p:cNvPr>
          <p:cNvPicPr>
            <a:picLocks noChangeAspect="1"/>
          </p:cNvPicPr>
          <p:nvPr/>
        </p:nvPicPr>
        <p:blipFill>
          <a:blip r:embed="rId2"/>
          <a:stretch>
            <a:fillRect/>
          </a:stretch>
        </p:blipFill>
        <p:spPr>
          <a:xfrm>
            <a:off x="523214" y="4394672"/>
            <a:ext cx="3973372" cy="1255798"/>
          </a:xfrm>
          <a:prstGeom prst="rect">
            <a:avLst/>
          </a:prstGeom>
        </p:spPr>
      </p:pic>
      <p:sp>
        <p:nvSpPr>
          <p:cNvPr id="21" name="文本框 20">
            <a:extLst>
              <a:ext uri="{FF2B5EF4-FFF2-40B4-BE49-F238E27FC236}">
                <a16:creationId xmlns:a16="http://schemas.microsoft.com/office/drawing/2014/main" id="{4CD5F2BD-FFD7-D72A-4837-C5BBF6DB510F}"/>
              </a:ext>
            </a:extLst>
          </p:cNvPr>
          <p:cNvSpPr txBox="1"/>
          <p:nvPr/>
        </p:nvSpPr>
        <p:spPr>
          <a:xfrm>
            <a:off x="1687549" y="4330600"/>
            <a:ext cx="3873500" cy="523220"/>
          </a:xfrm>
          <a:prstGeom prst="rect">
            <a:avLst/>
          </a:prstGeom>
          <a:noFill/>
        </p:spPr>
        <p:txBody>
          <a:bodyPr wrap="square">
            <a:spAutoFit/>
          </a:bodyPr>
          <a:lstStyle/>
          <a:p>
            <a:r>
              <a:rPr lang="zh-CN" altLang="en-US" sz="1400">
                <a:latin typeface="字制区喜脉体" panose="02000603000000000000" pitchFamily="2" charset="-122"/>
                <a:ea typeface="字制区喜脉体" panose="02000603000000000000" pitchFamily="2" charset="-122"/>
              </a:rPr>
              <a:t>包含四个.f16x2 寄存器的向量表达式，每个寄存器包含来自矩阵 A 的两个.f16 / .bf16 元素。</a:t>
            </a:r>
          </a:p>
        </p:txBody>
      </p:sp>
      <p:pic>
        <p:nvPicPr>
          <p:cNvPr id="23" name="图片 22">
            <a:extLst>
              <a:ext uri="{FF2B5EF4-FFF2-40B4-BE49-F238E27FC236}">
                <a16:creationId xmlns:a16="http://schemas.microsoft.com/office/drawing/2014/main" id="{614894CB-C599-B436-905A-DDDADCF58E25}"/>
              </a:ext>
            </a:extLst>
          </p:cNvPr>
          <p:cNvPicPr>
            <a:picLocks noChangeAspect="1"/>
          </p:cNvPicPr>
          <p:nvPr/>
        </p:nvPicPr>
        <p:blipFill>
          <a:blip r:embed="rId3"/>
          <a:stretch>
            <a:fillRect/>
          </a:stretch>
        </p:blipFill>
        <p:spPr>
          <a:xfrm>
            <a:off x="834001" y="1279283"/>
            <a:ext cx="3536930" cy="3018021"/>
          </a:xfrm>
          <a:prstGeom prst="rect">
            <a:avLst/>
          </a:prstGeom>
        </p:spPr>
      </p:pic>
      <p:sp>
        <p:nvSpPr>
          <p:cNvPr id="24" name="文本框 23">
            <a:extLst>
              <a:ext uri="{FF2B5EF4-FFF2-40B4-BE49-F238E27FC236}">
                <a16:creationId xmlns:a16="http://schemas.microsoft.com/office/drawing/2014/main" id="{C407591C-E284-ED90-61CD-084F824F9112}"/>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25" name="文本框 24">
            <a:extLst>
              <a:ext uri="{FF2B5EF4-FFF2-40B4-BE49-F238E27FC236}">
                <a16:creationId xmlns:a16="http://schemas.microsoft.com/office/drawing/2014/main" id="{73ED009A-6315-39CC-FAAB-4036688E1F14}"/>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pic>
        <p:nvPicPr>
          <p:cNvPr id="26" name="图片 25">
            <a:extLst>
              <a:ext uri="{FF2B5EF4-FFF2-40B4-BE49-F238E27FC236}">
                <a16:creationId xmlns:a16="http://schemas.microsoft.com/office/drawing/2014/main" id="{4E861447-7599-1CD7-74B1-96A3E325525B}"/>
              </a:ext>
            </a:extLst>
          </p:cNvPr>
          <p:cNvPicPr>
            <a:picLocks noChangeAspect="1"/>
          </p:cNvPicPr>
          <p:nvPr/>
        </p:nvPicPr>
        <p:blipFill>
          <a:blip r:embed="rId4"/>
          <a:stretch>
            <a:fillRect/>
          </a:stretch>
        </p:blipFill>
        <p:spPr>
          <a:xfrm>
            <a:off x="6722237" y="1279283"/>
            <a:ext cx="4290795" cy="2878808"/>
          </a:xfrm>
          <a:prstGeom prst="rect">
            <a:avLst/>
          </a:prstGeom>
        </p:spPr>
      </p:pic>
      <p:pic>
        <p:nvPicPr>
          <p:cNvPr id="27" name="图片 26">
            <a:extLst>
              <a:ext uri="{FF2B5EF4-FFF2-40B4-BE49-F238E27FC236}">
                <a16:creationId xmlns:a16="http://schemas.microsoft.com/office/drawing/2014/main" id="{0F6C5A0F-6E12-DF26-FB6D-40DCDD153093}"/>
              </a:ext>
            </a:extLst>
          </p:cNvPr>
          <p:cNvPicPr>
            <a:picLocks noChangeAspect="1"/>
          </p:cNvPicPr>
          <p:nvPr/>
        </p:nvPicPr>
        <p:blipFill>
          <a:blip r:embed="rId5"/>
          <a:stretch>
            <a:fillRect/>
          </a:stretch>
        </p:blipFill>
        <p:spPr>
          <a:xfrm>
            <a:off x="6329176" y="4357277"/>
            <a:ext cx="3873499" cy="1268789"/>
          </a:xfrm>
          <a:prstGeom prst="rect">
            <a:avLst/>
          </a:prstGeom>
        </p:spPr>
      </p:pic>
      <p:sp>
        <p:nvSpPr>
          <p:cNvPr id="28" name="文本框 27">
            <a:extLst>
              <a:ext uri="{FF2B5EF4-FFF2-40B4-BE49-F238E27FC236}">
                <a16:creationId xmlns:a16="http://schemas.microsoft.com/office/drawing/2014/main" id="{7322E4F2-266A-BE48-3167-FEC9ACF192B5}"/>
              </a:ext>
            </a:extLst>
          </p:cNvPr>
          <p:cNvSpPr txBox="1"/>
          <p:nvPr/>
        </p:nvSpPr>
        <p:spPr>
          <a:xfrm>
            <a:off x="7549495" y="4330600"/>
            <a:ext cx="3715536" cy="523220"/>
          </a:xfrm>
          <a:prstGeom prst="rect">
            <a:avLst/>
          </a:prstGeom>
          <a:noFill/>
        </p:spPr>
        <p:txBody>
          <a:bodyPr wrap="square">
            <a:spAutoFit/>
          </a:bodyPr>
          <a:lstStyle/>
          <a:p>
            <a:r>
              <a:rPr lang="zh-CN" altLang="en-US" sz="1400">
                <a:latin typeface="字制区喜脉体" panose="02000603000000000000" pitchFamily="2" charset="-122"/>
                <a:ea typeface="字制区喜脉体" panose="02000603000000000000" pitchFamily="2" charset="-122"/>
              </a:rPr>
              <a:t>包含两个 .f16x2 寄存器的向量表达式，每个寄存器包含来自矩阵 B 的两个 .f16 / .bf16 元素。</a:t>
            </a:r>
          </a:p>
        </p:txBody>
      </p:sp>
    </p:spTree>
    <p:extLst>
      <p:ext uri="{BB962C8B-B14F-4D97-AF65-F5344CB8AC3E}">
        <p14:creationId xmlns:p14="http://schemas.microsoft.com/office/powerpoint/2010/main" val="2708535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2F40-909D-20BB-9D77-656A261CD311}"/>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C68A8A7E-6CBB-0131-E8E2-1AB1F06A702F}"/>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Reduce_v2_no_divergence_branch</a:t>
            </a:r>
            <a:endParaRPr lang="zh-CN" altLang="en-US" b="1">
              <a:latin typeface="字制区喜脉体" panose="02000603000000000000" pitchFamily="2" charset="-122"/>
              <a:ea typeface="字制区喜脉体" panose="02000603000000000000" pitchFamily="2" charset="-122"/>
            </a:endParaRPr>
          </a:p>
        </p:txBody>
      </p:sp>
      <p:pic>
        <p:nvPicPr>
          <p:cNvPr id="129" name="图片 128">
            <a:extLst>
              <a:ext uri="{FF2B5EF4-FFF2-40B4-BE49-F238E27FC236}">
                <a16:creationId xmlns:a16="http://schemas.microsoft.com/office/drawing/2014/main" id="{F470C48E-B177-97FE-7B5E-AFE4568C6307}"/>
              </a:ext>
            </a:extLst>
          </p:cNvPr>
          <p:cNvPicPr>
            <a:picLocks noChangeAspect="1"/>
          </p:cNvPicPr>
          <p:nvPr/>
        </p:nvPicPr>
        <p:blipFill>
          <a:blip r:embed="rId2"/>
          <a:stretch>
            <a:fillRect/>
          </a:stretch>
        </p:blipFill>
        <p:spPr>
          <a:xfrm>
            <a:off x="1420426" y="1781512"/>
            <a:ext cx="4492002" cy="3647738"/>
          </a:xfrm>
          <a:prstGeom prst="rect">
            <a:avLst/>
          </a:prstGeom>
        </p:spPr>
      </p:pic>
      <p:pic>
        <p:nvPicPr>
          <p:cNvPr id="130" name="图片 129">
            <a:extLst>
              <a:ext uri="{FF2B5EF4-FFF2-40B4-BE49-F238E27FC236}">
                <a16:creationId xmlns:a16="http://schemas.microsoft.com/office/drawing/2014/main" id="{10F1E98A-F5EB-5B40-12AF-CC241D592EF1}"/>
              </a:ext>
            </a:extLst>
          </p:cNvPr>
          <p:cNvPicPr>
            <a:picLocks noChangeAspect="1"/>
          </p:cNvPicPr>
          <p:nvPr/>
        </p:nvPicPr>
        <p:blipFill>
          <a:blip r:embed="rId3"/>
          <a:stretch>
            <a:fillRect/>
          </a:stretch>
        </p:blipFill>
        <p:spPr>
          <a:xfrm>
            <a:off x="6161873" y="1781512"/>
            <a:ext cx="4742744" cy="3647738"/>
          </a:xfrm>
          <a:prstGeom prst="rect">
            <a:avLst/>
          </a:prstGeom>
        </p:spPr>
      </p:pic>
      <p:pic>
        <p:nvPicPr>
          <p:cNvPr id="221" name="图片 220">
            <a:extLst>
              <a:ext uri="{FF2B5EF4-FFF2-40B4-BE49-F238E27FC236}">
                <a16:creationId xmlns:a16="http://schemas.microsoft.com/office/drawing/2014/main" id="{9455E082-B1A5-22AA-C1DC-4030D1DB9649}"/>
              </a:ext>
            </a:extLst>
          </p:cNvPr>
          <p:cNvPicPr>
            <a:picLocks noChangeAspect="1"/>
          </p:cNvPicPr>
          <p:nvPr/>
        </p:nvPicPr>
        <p:blipFill>
          <a:blip r:embed="rId4"/>
          <a:stretch>
            <a:fillRect/>
          </a:stretch>
        </p:blipFill>
        <p:spPr>
          <a:xfrm>
            <a:off x="2541989" y="2856335"/>
            <a:ext cx="2794189" cy="188445"/>
          </a:xfrm>
          <a:prstGeom prst="rect">
            <a:avLst/>
          </a:prstGeom>
        </p:spPr>
      </p:pic>
      <p:pic>
        <p:nvPicPr>
          <p:cNvPr id="239" name="图片 238">
            <a:extLst>
              <a:ext uri="{FF2B5EF4-FFF2-40B4-BE49-F238E27FC236}">
                <a16:creationId xmlns:a16="http://schemas.microsoft.com/office/drawing/2014/main" id="{C837A6F2-A007-2081-F345-AAE58E6B64DC}"/>
              </a:ext>
            </a:extLst>
          </p:cNvPr>
          <p:cNvPicPr>
            <a:picLocks noChangeAspect="1"/>
          </p:cNvPicPr>
          <p:nvPr/>
        </p:nvPicPr>
        <p:blipFill>
          <a:blip r:embed="rId5"/>
          <a:stretch>
            <a:fillRect/>
          </a:stretch>
        </p:blipFill>
        <p:spPr>
          <a:xfrm>
            <a:off x="2504413" y="3197693"/>
            <a:ext cx="2874037" cy="200049"/>
          </a:xfrm>
          <a:prstGeom prst="rect">
            <a:avLst/>
          </a:prstGeom>
        </p:spPr>
      </p:pic>
      <p:pic>
        <p:nvPicPr>
          <p:cNvPr id="243" name="图片 242">
            <a:extLst>
              <a:ext uri="{FF2B5EF4-FFF2-40B4-BE49-F238E27FC236}">
                <a16:creationId xmlns:a16="http://schemas.microsoft.com/office/drawing/2014/main" id="{A1BD27FF-DE78-684D-8C8F-DA67ACC8BCAA}"/>
              </a:ext>
            </a:extLst>
          </p:cNvPr>
          <p:cNvPicPr>
            <a:picLocks noChangeAspect="1"/>
          </p:cNvPicPr>
          <p:nvPr/>
        </p:nvPicPr>
        <p:blipFill>
          <a:blip r:embed="rId6"/>
          <a:stretch>
            <a:fillRect/>
          </a:stretch>
        </p:blipFill>
        <p:spPr>
          <a:xfrm>
            <a:off x="2511109" y="4995586"/>
            <a:ext cx="2885974" cy="220968"/>
          </a:xfrm>
          <a:prstGeom prst="rect">
            <a:avLst/>
          </a:prstGeom>
        </p:spPr>
      </p:pic>
      <p:pic>
        <p:nvPicPr>
          <p:cNvPr id="244" name="图片 243">
            <a:extLst>
              <a:ext uri="{FF2B5EF4-FFF2-40B4-BE49-F238E27FC236}">
                <a16:creationId xmlns:a16="http://schemas.microsoft.com/office/drawing/2014/main" id="{55120AE8-ADDF-5E63-04D5-9E7D4F7CAE5D}"/>
              </a:ext>
            </a:extLst>
          </p:cNvPr>
          <p:cNvPicPr>
            <a:picLocks noChangeAspect="1"/>
          </p:cNvPicPr>
          <p:nvPr/>
        </p:nvPicPr>
        <p:blipFill>
          <a:blip r:embed="rId7"/>
          <a:stretch>
            <a:fillRect/>
          </a:stretch>
        </p:blipFill>
        <p:spPr>
          <a:xfrm>
            <a:off x="7185515" y="2757086"/>
            <a:ext cx="3190662" cy="198498"/>
          </a:xfrm>
          <a:prstGeom prst="rect">
            <a:avLst/>
          </a:prstGeom>
        </p:spPr>
      </p:pic>
      <p:pic>
        <p:nvPicPr>
          <p:cNvPr id="246" name="图片 245">
            <a:extLst>
              <a:ext uri="{FF2B5EF4-FFF2-40B4-BE49-F238E27FC236}">
                <a16:creationId xmlns:a16="http://schemas.microsoft.com/office/drawing/2014/main" id="{09FA1042-11EC-19E4-B47C-891A36664F62}"/>
              </a:ext>
            </a:extLst>
          </p:cNvPr>
          <p:cNvPicPr>
            <a:picLocks noChangeAspect="1"/>
          </p:cNvPicPr>
          <p:nvPr/>
        </p:nvPicPr>
        <p:blipFill>
          <a:blip r:embed="rId8"/>
          <a:stretch>
            <a:fillRect/>
          </a:stretch>
        </p:blipFill>
        <p:spPr>
          <a:xfrm>
            <a:off x="2511109" y="4640033"/>
            <a:ext cx="2825069" cy="196640"/>
          </a:xfrm>
          <a:prstGeom prst="rect">
            <a:avLst/>
          </a:prstGeom>
        </p:spPr>
      </p:pic>
      <p:pic>
        <p:nvPicPr>
          <p:cNvPr id="248" name="图片 247">
            <a:extLst>
              <a:ext uri="{FF2B5EF4-FFF2-40B4-BE49-F238E27FC236}">
                <a16:creationId xmlns:a16="http://schemas.microsoft.com/office/drawing/2014/main" id="{91A5713A-AD73-7BE6-CB59-EB4F6CE9B8F3}"/>
              </a:ext>
            </a:extLst>
          </p:cNvPr>
          <p:cNvPicPr>
            <a:picLocks noChangeAspect="1"/>
          </p:cNvPicPr>
          <p:nvPr/>
        </p:nvPicPr>
        <p:blipFill>
          <a:blip r:embed="rId9"/>
          <a:stretch>
            <a:fillRect/>
          </a:stretch>
        </p:blipFill>
        <p:spPr>
          <a:xfrm>
            <a:off x="7292276" y="3190042"/>
            <a:ext cx="3083901" cy="198962"/>
          </a:xfrm>
          <a:prstGeom prst="rect">
            <a:avLst/>
          </a:prstGeom>
        </p:spPr>
      </p:pic>
      <p:pic>
        <p:nvPicPr>
          <p:cNvPr id="250" name="图片 249">
            <a:extLst>
              <a:ext uri="{FF2B5EF4-FFF2-40B4-BE49-F238E27FC236}">
                <a16:creationId xmlns:a16="http://schemas.microsoft.com/office/drawing/2014/main" id="{9223FBEC-40F2-3E7A-AD3D-3CE531A5EC5C}"/>
              </a:ext>
            </a:extLst>
          </p:cNvPr>
          <p:cNvPicPr>
            <a:picLocks noChangeAspect="1"/>
          </p:cNvPicPr>
          <p:nvPr/>
        </p:nvPicPr>
        <p:blipFill>
          <a:blip r:embed="rId10"/>
          <a:stretch>
            <a:fillRect/>
          </a:stretch>
        </p:blipFill>
        <p:spPr>
          <a:xfrm>
            <a:off x="7263872" y="4547542"/>
            <a:ext cx="3083901" cy="233951"/>
          </a:xfrm>
          <a:prstGeom prst="rect">
            <a:avLst/>
          </a:prstGeom>
        </p:spPr>
      </p:pic>
    </p:spTree>
    <p:extLst>
      <p:ext uri="{BB962C8B-B14F-4D97-AF65-F5344CB8AC3E}">
        <p14:creationId xmlns:p14="http://schemas.microsoft.com/office/powerpoint/2010/main" val="256059793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BE08BD5-1004-2575-4717-87CE073F0195}"/>
              </a:ext>
            </a:extLst>
          </p:cNvPr>
          <p:cNvPicPr>
            <a:picLocks noChangeAspect="1"/>
          </p:cNvPicPr>
          <p:nvPr/>
        </p:nvPicPr>
        <p:blipFill>
          <a:blip r:embed="rId2"/>
          <a:stretch>
            <a:fillRect/>
          </a:stretch>
        </p:blipFill>
        <p:spPr>
          <a:xfrm>
            <a:off x="6096000" y="1658334"/>
            <a:ext cx="5657143" cy="1923810"/>
          </a:xfrm>
          <a:prstGeom prst="rect">
            <a:avLst/>
          </a:prstGeom>
        </p:spPr>
      </p:pic>
      <p:sp>
        <p:nvSpPr>
          <p:cNvPr id="9" name="文本框 8">
            <a:extLst>
              <a:ext uri="{FF2B5EF4-FFF2-40B4-BE49-F238E27FC236}">
                <a16:creationId xmlns:a16="http://schemas.microsoft.com/office/drawing/2014/main" id="{F9CF29A7-B45C-0E17-EF84-D89B268309CB}"/>
              </a:ext>
            </a:extLst>
          </p:cNvPr>
          <p:cNvSpPr txBox="1"/>
          <p:nvPr/>
        </p:nvSpPr>
        <p:spPr>
          <a:xfrm>
            <a:off x="6195885" y="3660119"/>
            <a:ext cx="4939394" cy="646331"/>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包含两个.f16x2 寄存器的向量表达式，每个寄存器包含矩阵 C（或 D）中的两个.f16 元素</a:t>
            </a:r>
          </a:p>
        </p:txBody>
      </p:sp>
      <p:pic>
        <p:nvPicPr>
          <p:cNvPr id="11" name="图片 10">
            <a:extLst>
              <a:ext uri="{FF2B5EF4-FFF2-40B4-BE49-F238E27FC236}">
                <a16:creationId xmlns:a16="http://schemas.microsoft.com/office/drawing/2014/main" id="{59F996D3-0AEF-21A7-CE98-45EB8BC49AF8}"/>
              </a:ext>
            </a:extLst>
          </p:cNvPr>
          <p:cNvPicPr>
            <a:picLocks noChangeAspect="1"/>
          </p:cNvPicPr>
          <p:nvPr/>
        </p:nvPicPr>
        <p:blipFill>
          <a:blip r:embed="rId3"/>
          <a:stretch>
            <a:fillRect/>
          </a:stretch>
        </p:blipFill>
        <p:spPr>
          <a:xfrm>
            <a:off x="233177" y="1309952"/>
            <a:ext cx="5723809" cy="4238095"/>
          </a:xfrm>
          <a:prstGeom prst="rect">
            <a:avLst/>
          </a:prstGeom>
        </p:spPr>
      </p:pic>
      <p:sp>
        <p:nvSpPr>
          <p:cNvPr id="12" name="文本框 11">
            <a:extLst>
              <a:ext uri="{FF2B5EF4-FFF2-40B4-BE49-F238E27FC236}">
                <a16:creationId xmlns:a16="http://schemas.microsoft.com/office/drawing/2014/main" id="{8F4450D5-9547-6537-A059-6CF276856387}"/>
              </a:ext>
            </a:extLst>
          </p:cNvPr>
          <p:cNvSpPr txBox="1"/>
          <p:nvPr/>
        </p:nvSpPr>
        <p:spPr>
          <a:xfrm>
            <a:off x="195077" y="220691"/>
            <a:ext cx="7216433"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mma</a:t>
            </a:r>
            <a:endParaRPr lang="zh-CN" altLang="en-US" sz="4400">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6394EE8A-346A-B181-E597-9BE1117C62F3}"/>
              </a:ext>
            </a:extLst>
          </p:cNvPr>
          <p:cNvSpPr txBox="1"/>
          <p:nvPr/>
        </p:nvSpPr>
        <p:spPr>
          <a:xfrm>
            <a:off x="233177" y="888893"/>
            <a:ext cx="6096000" cy="36830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hgemm_mma_</a:t>
            </a:r>
            <a:r>
              <a:rPr lang="en-US" altLang="zh-CN">
                <a:solidFill>
                  <a:srgbClr val="FF0000"/>
                </a:solidFill>
                <a:latin typeface="字制区喜脉体" panose="02000603000000000000" pitchFamily="2" charset="-122"/>
                <a:ea typeface="字制区喜脉体" panose="02000603000000000000" pitchFamily="2" charset="-122"/>
              </a:rPr>
              <a:t>m16n8k16</a:t>
            </a:r>
            <a:r>
              <a:rPr lang="en-US" altLang="zh-CN">
                <a:latin typeface="字制区喜脉体" panose="02000603000000000000" pitchFamily="2" charset="-122"/>
                <a:ea typeface="字制区喜脉体" panose="02000603000000000000" pitchFamily="2" charset="-122"/>
              </a:rPr>
              <a:t>_naive_kernel</a:t>
            </a:r>
            <a:endParaRPr lang="zh-CN" altLang="en-US">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5731DA64-15B9-8725-70D7-526DF47E593D}"/>
              </a:ext>
            </a:extLst>
          </p:cNvPr>
          <p:cNvSpPr txBox="1"/>
          <p:nvPr/>
        </p:nvSpPr>
        <p:spPr>
          <a:xfrm>
            <a:off x="233177" y="5644372"/>
            <a:ext cx="10339754" cy="1118255"/>
          </a:xfrm>
          <a:prstGeom prst="rect">
            <a:avLst/>
          </a:prstGeom>
          <a:noFill/>
        </p:spPr>
        <p:txBody>
          <a:bodyPr wrap="square">
            <a:spAutoFit/>
          </a:bodyPr>
          <a:lstStyle/>
          <a:p>
            <a:pPr>
              <a:lnSpc>
                <a:spcPts val="2025"/>
              </a:lnSpc>
              <a:buNone/>
            </a:pPr>
            <a:r>
              <a:rPr lang="en-US" altLang="zh-CN" b="0">
                <a:solidFill>
                  <a:srgbClr val="C586C0"/>
                </a:solidFill>
                <a:effectLst/>
                <a:latin typeface="字制区喜脉体" panose="02000603000000000000" pitchFamily="2" charset="-122"/>
                <a:ea typeface="字制区喜脉体" panose="02000603000000000000" pitchFamily="2" charset="-122"/>
              </a:rPr>
              <a:t>#define</a:t>
            </a:r>
            <a:r>
              <a:rPr lang="en-US" altLang="zh-CN" b="0">
                <a:solidFill>
                  <a:srgbClr val="569CD6"/>
                </a:solidFill>
                <a:effectLst/>
                <a:latin typeface="字制区喜脉体" panose="02000603000000000000" pitchFamily="2" charset="-122"/>
                <a:ea typeface="字制区喜脉体" panose="02000603000000000000" pitchFamily="2" charset="-122"/>
              </a:rPr>
              <a:t> HMMA16816(</a:t>
            </a:r>
            <a:r>
              <a:rPr lang="en-US" altLang="zh-CN" b="0">
                <a:solidFill>
                  <a:srgbClr val="9CDCFE"/>
                </a:solidFill>
                <a:effectLst/>
                <a:latin typeface="字制区喜脉体" panose="02000603000000000000" pitchFamily="2" charset="-122"/>
                <a:ea typeface="字制区喜脉体" panose="02000603000000000000" pitchFamily="2" charset="-122"/>
              </a:rPr>
              <a:t>RD0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RD1</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RA1</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RA2</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RA3</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RB0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RB1</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RC0</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RC1</a:t>
            </a:r>
            <a:r>
              <a:rPr lang="en-US" altLang="zh-CN" b="0">
                <a:solidFill>
                  <a:srgbClr val="569CD6"/>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b="0">
                <a:solidFill>
                  <a:srgbClr val="569CD6"/>
                </a:solidFill>
                <a:effectLst/>
                <a:latin typeface="字制区喜脉体" panose="02000603000000000000" pitchFamily="2" charset="-122"/>
                <a:ea typeface="字制区喜脉体" panose="02000603000000000000" pitchFamily="2" charset="-122"/>
              </a:rPr>
              <a:t>asm volatile(</a:t>
            </a:r>
            <a:r>
              <a:rPr lang="en-US" altLang="zh-CN" b="0">
                <a:solidFill>
                  <a:srgbClr val="CE9178"/>
                </a:solidFill>
                <a:effectLst/>
                <a:latin typeface="字制区喜脉体" panose="02000603000000000000" pitchFamily="2" charset="-122"/>
                <a:ea typeface="字制区喜脉体" panose="02000603000000000000" pitchFamily="2" charset="-122"/>
              </a:rPr>
              <a:t>"mma.sync.aligned.m16n8k16.row.col.f16.f16.f16.f16 {%0, %1}, {%2, %3, %4, %5}, {%6, %7}, {%8, %9};</a:t>
            </a:r>
            <a:r>
              <a:rPr lang="en-US" altLang="zh-CN" b="0">
                <a:solidFill>
                  <a:srgbClr val="D7BA7D"/>
                </a:solidFill>
                <a:effectLst/>
                <a:latin typeface="字制区喜脉体" panose="02000603000000000000" pitchFamily="2" charset="-122"/>
                <a:ea typeface="字制区喜脉体" panose="02000603000000000000" pitchFamily="2" charset="-122"/>
              </a:rPr>
              <a:t>\n</a:t>
            </a:r>
            <a:r>
              <a:rPr lang="en-US" altLang="zh-CN" b="0">
                <a:solidFill>
                  <a:srgbClr val="CE9178"/>
                </a:solidFill>
                <a:effectLst/>
                <a:latin typeface="字制区喜脉体" panose="02000603000000000000" pitchFamily="2" charset="-122"/>
                <a:ea typeface="字制区喜脉体" panose="02000603000000000000" pitchFamily="2" charset="-122"/>
              </a:rPr>
              <a:t>"</a:t>
            </a:r>
            <a:r>
              <a:rPr lang="en-US" altLang="zh-CN" b="0">
                <a:solidFill>
                  <a:srgbClr val="569CD6"/>
                </a:solidFill>
                <a:effectLst/>
                <a:latin typeface="字制区喜脉体" panose="02000603000000000000" pitchFamily="2" charset="-122"/>
                <a:ea typeface="字制区喜脉体" panose="02000603000000000000" pitchFamily="2" charset="-122"/>
              </a:rPr>
              <a:t> :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(RD0),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(RD1) :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(RA1),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(RA2),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(RA3),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(RB0),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(RB1),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(RC0), </a:t>
            </a:r>
            <a:r>
              <a:rPr lang="en-US" altLang="zh-CN" b="0">
                <a:solidFill>
                  <a:srgbClr val="CE9178"/>
                </a:solidFill>
                <a:effectLst/>
                <a:latin typeface="字制区喜脉体" panose="02000603000000000000" pitchFamily="2" charset="-122"/>
                <a:ea typeface="字制区喜脉体" panose="02000603000000000000" pitchFamily="2" charset="-122"/>
              </a:rPr>
              <a:t>"r"</a:t>
            </a:r>
            <a:r>
              <a:rPr lang="en-US" altLang="zh-CN" b="0">
                <a:solidFill>
                  <a:srgbClr val="569CD6"/>
                </a:solidFill>
                <a:effectLst/>
                <a:latin typeface="字制区喜脉体" panose="02000603000000000000" pitchFamily="2" charset="-122"/>
                <a:ea typeface="字制区喜脉体" panose="02000603000000000000" pitchFamily="2" charset="-122"/>
              </a:rPr>
              <a:t>(RC1))</a:t>
            </a:r>
            <a:endParaRPr lang="en-US" altLang="zh-CN" b="0">
              <a:solidFill>
                <a:srgbClr val="CCCCCC"/>
              </a:solidFill>
              <a:effectLst/>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81385220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65903-6E02-F55F-2BC5-F8FB4ECA6F2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C46D313-0BEF-7F05-B756-09A21D919984}"/>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07E11BB0-948C-E672-24E4-AB538BF93BC1}"/>
              </a:ext>
            </a:extLst>
          </p:cNvPr>
          <p:cNvSpPr txBox="1"/>
          <p:nvPr/>
        </p:nvSpPr>
        <p:spPr>
          <a:xfrm>
            <a:off x="5631543" y="6114165"/>
            <a:ext cx="332472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实用 </a:t>
            </a:r>
            <a:r>
              <a:rPr lang="en-US" altLang="zh-CN">
                <a:latin typeface="字制区喜脉体" panose="02000603000000000000" pitchFamily="2" charset="-122"/>
                <a:ea typeface="字制区喜脉体" panose="02000603000000000000" pitchFamily="2" charset="-122"/>
                <a:hlinkClick r:id="rId2"/>
              </a:rPr>
              <a:t>Swizzle </a:t>
            </a:r>
            <a:r>
              <a:rPr lang="zh-CN" altLang="en-US">
                <a:latin typeface="字制区喜脉体" panose="02000603000000000000" pitchFamily="2" charset="-122"/>
                <a:ea typeface="字制区喜脉体" panose="02000603000000000000" pitchFamily="2" charset="-122"/>
                <a:hlinkClick r:id="rId2"/>
              </a:rPr>
              <a:t>教程（一）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0241F81D-0C7C-8D17-D0EC-ED60B6B6F385}"/>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C4AEEFEE-C3F3-1771-A0C2-AAAE784AD5C3}"/>
              </a:ext>
            </a:extLst>
          </p:cNvPr>
          <p:cNvSpPr/>
          <p:nvPr/>
        </p:nvSpPr>
        <p:spPr>
          <a:xfrm>
            <a:off x="2891297" y="981011"/>
            <a:ext cx="3238570" cy="3136867"/>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Gmem</a:t>
            </a:r>
            <a:endParaRPr lang="zh-CN" altLang="en-US">
              <a:latin typeface="字制区喜脉体" panose="02000603000000000000" pitchFamily="2" charset="-122"/>
              <a:ea typeface="字制区喜脉体" panose="02000603000000000000" pitchFamily="2" charset="-122"/>
            </a:endParaRPr>
          </a:p>
        </p:txBody>
      </p:sp>
      <p:sp>
        <p:nvSpPr>
          <p:cNvPr id="3" name="矩形 2">
            <a:extLst>
              <a:ext uri="{FF2B5EF4-FFF2-40B4-BE49-F238E27FC236}">
                <a16:creationId xmlns:a16="http://schemas.microsoft.com/office/drawing/2014/main" id="{02D55310-C971-DDAF-99B4-2596FD8D42E6}"/>
              </a:ext>
            </a:extLst>
          </p:cNvPr>
          <p:cNvSpPr/>
          <p:nvPr/>
        </p:nvSpPr>
        <p:spPr>
          <a:xfrm>
            <a:off x="7336978" y="990132"/>
            <a:ext cx="3238570" cy="3136867"/>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3796537E-0CD5-0F2F-5C07-0C10A72C99D1}"/>
              </a:ext>
            </a:extLst>
          </p:cNvPr>
          <p:cNvSpPr txBox="1"/>
          <p:nvPr/>
        </p:nvSpPr>
        <p:spPr>
          <a:xfrm>
            <a:off x="2513206" y="2364778"/>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16</a:t>
            </a:r>
            <a:endParaRPr lang="zh-CN" altLang="en-US"/>
          </a:p>
        </p:txBody>
      </p:sp>
      <p:sp>
        <p:nvSpPr>
          <p:cNvPr id="8" name="矩形 7">
            <a:extLst>
              <a:ext uri="{FF2B5EF4-FFF2-40B4-BE49-F238E27FC236}">
                <a16:creationId xmlns:a16="http://schemas.microsoft.com/office/drawing/2014/main" id="{144E4403-844F-A7CB-A776-A617D100B948}"/>
              </a:ext>
            </a:extLst>
          </p:cNvPr>
          <p:cNvSpPr/>
          <p:nvPr/>
        </p:nvSpPr>
        <p:spPr>
          <a:xfrm>
            <a:off x="7341739" y="999468"/>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thread0</a:t>
            </a:r>
            <a:endParaRPr lang="zh-CN" altLang="en-US" sz="1200">
              <a:latin typeface="字制区喜脉体" panose="02000603000000000000" pitchFamily="2" charset="-122"/>
              <a:ea typeface="字制区喜脉体" panose="02000603000000000000" pitchFamily="2" charset="-122"/>
            </a:endParaRPr>
          </a:p>
        </p:txBody>
      </p:sp>
      <p:cxnSp>
        <p:nvCxnSpPr>
          <p:cNvPr id="26" name="直接连接符 25">
            <a:extLst>
              <a:ext uri="{FF2B5EF4-FFF2-40B4-BE49-F238E27FC236}">
                <a16:creationId xmlns:a16="http://schemas.microsoft.com/office/drawing/2014/main" id="{5844870B-DEAC-7767-3944-033F725CDB74}"/>
              </a:ext>
            </a:extLst>
          </p:cNvPr>
          <p:cNvCxnSpPr>
            <a:cxnSpLocks/>
            <a:stCxn id="3" idx="1"/>
            <a:endCxn id="3" idx="3"/>
          </p:cNvCxnSpPr>
          <p:nvPr/>
        </p:nvCxnSpPr>
        <p:spPr>
          <a:xfrm>
            <a:off x="7336978" y="2558566"/>
            <a:ext cx="323857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9" name="直接连接符 28">
            <a:extLst>
              <a:ext uri="{FF2B5EF4-FFF2-40B4-BE49-F238E27FC236}">
                <a16:creationId xmlns:a16="http://schemas.microsoft.com/office/drawing/2014/main" id="{41A15034-02E6-A3C4-E3CE-C0BA44B4BA91}"/>
              </a:ext>
            </a:extLst>
          </p:cNvPr>
          <p:cNvCxnSpPr>
            <a:cxnSpLocks/>
          </p:cNvCxnSpPr>
          <p:nvPr/>
        </p:nvCxnSpPr>
        <p:spPr>
          <a:xfrm>
            <a:off x="7336978" y="3357511"/>
            <a:ext cx="323857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0" name="直接连接符 29">
            <a:extLst>
              <a:ext uri="{FF2B5EF4-FFF2-40B4-BE49-F238E27FC236}">
                <a16:creationId xmlns:a16="http://schemas.microsoft.com/office/drawing/2014/main" id="{83A8777A-BE91-B55A-FA59-C266491337D5}"/>
              </a:ext>
            </a:extLst>
          </p:cNvPr>
          <p:cNvCxnSpPr>
            <a:cxnSpLocks/>
          </p:cNvCxnSpPr>
          <p:nvPr/>
        </p:nvCxnSpPr>
        <p:spPr>
          <a:xfrm flipV="1">
            <a:off x="7336978" y="1785864"/>
            <a:ext cx="3233808" cy="1763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35" name="矩形 34">
            <a:extLst>
              <a:ext uri="{FF2B5EF4-FFF2-40B4-BE49-F238E27FC236}">
                <a16:creationId xmlns:a16="http://schemas.microsoft.com/office/drawing/2014/main" id="{38EF32B0-6A1C-D487-9CA5-ABB7FE3B85F9}"/>
              </a:ext>
            </a:extLst>
          </p:cNvPr>
          <p:cNvSpPr/>
          <p:nvPr/>
        </p:nvSpPr>
        <p:spPr>
          <a:xfrm>
            <a:off x="8956262" y="999468"/>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thread1</a:t>
            </a:r>
            <a:endParaRPr lang="zh-CN" altLang="en-US" sz="1200">
              <a:latin typeface="字制区喜脉体" panose="02000603000000000000" pitchFamily="2" charset="-122"/>
              <a:ea typeface="字制区喜脉体" panose="02000603000000000000" pitchFamily="2" charset="-122"/>
            </a:endParaRPr>
          </a:p>
        </p:txBody>
      </p:sp>
      <p:sp>
        <p:nvSpPr>
          <p:cNvPr id="36" name="矩形 35">
            <a:extLst>
              <a:ext uri="{FF2B5EF4-FFF2-40B4-BE49-F238E27FC236}">
                <a16:creationId xmlns:a16="http://schemas.microsoft.com/office/drawing/2014/main" id="{74472CA4-179C-80D0-30A8-DDEC596E6FFB}"/>
              </a:ext>
            </a:extLst>
          </p:cNvPr>
          <p:cNvSpPr/>
          <p:nvPr/>
        </p:nvSpPr>
        <p:spPr>
          <a:xfrm>
            <a:off x="8956262" y="1580390"/>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thread7</a:t>
            </a:r>
            <a:endParaRPr lang="zh-CN" altLang="en-US" sz="1200">
              <a:latin typeface="字制区喜脉体" panose="02000603000000000000" pitchFamily="2" charset="-122"/>
              <a:ea typeface="字制区喜脉体" panose="02000603000000000000" pitchFamily="2" charset="-122"/>
            </a:endParaRPr>
          </a:p>
        </p:txBody>
      </p:sp>
      <p:sp>
        <p:nvSpPr>
          <p:cNvPr id="37" name="矩形 36">
            <a:extLst>
              <a:ext uri="{FF2B5EF4-FFF2-40B4-BE49-F238E27FC236}">
                <a16:creationId xmlns:a16="http://schemas.microsoft.com/office/drawing/2014/main" id="{B860602A-21AB-0611-4D30-D7BD21CB9ED5}"/>
              </a:ext>
            </a:extLst>
          </p:cNvPr>
          <p:cNvSpPr/>
          <p:nvPr/>
        </p:nvSpPr>
        <p:spPr>
          <a:xfrm>
            <a:off x="7349677" y="1795196"/>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thread8</a:t>
            </a:r>
            <a:endParaRPr lang="zh-CN" altLang="en-US" sz="1200">
              <a:latin typeface="字制区喜脉体" panose="02000603000000000000" pitchFamily="2" charset="-122"/>
              <a:ea typeface="字制区喜脉体" panose="02000603000000000000" pitchFamily="2" charset="-122"/>
            </a:endParaRPr>
          </a:p>
        </p:txBody>
      </p:sp>
      <p:sp>
        <p:nvSpPr>
          <p:cNvPr id="38" name="矩形 37">
            <a:extLst>
              <a:ext uri="{FF2B5EF4-FFF2-40B4-BE49-F238E27FC236}">
                <a16:creationId xmlns:a16="http://schemas.microsoft.com/office/drawing/2014/main" id="{AD5429C3-DEED-A176-CF1E-6EFBB769D07E}"/>
              </a:ext>
            </a:extLst>
          </p:cNvPr>
          <p:cNvSpPr/>
          <p:nvPr/>
        </p:nvSpPr>
        <p:spPr>
          <a:xfrm>
            <a:off x="8960014" y="3915771"/>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Thread31</a:t>
            </a:r>
          </a:p>
        </p:txBody>
      </p:sp>
      <p:sp>
        <p:nvSpPr>
          <p:cNvPr id="39" name="文本框 38">
            <a:extLst>
              <a:ext uri="{FF2B5EF4-FFF2-40B4-BE49-F238E27FC236}">
                <a16:creationId xmlns:a16="http://schemas.microsoft.com/office/drawing/2014/main" id="{447EA41F-2BB3-9606-BB3E-32D583329551}"/>
              </a:ext>
            </a:extLst>
          </p:cNvPr>
          <p:cNvSpPr txBox="1"/>
          <p:nvPr/>
        </p:nvSpPr>
        <p:spPr>
          <a:xfrm>
            <a:off x="872306" y="1940843"/>
            <a:ext cx="1005650" cy="1477328"/>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Gmem</a:t>
            </a: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cxnSp>
        <p:nvCxnSpPr>
          <p:cNvPr id="40" name="直接箭头连接符 39">
            <a:extLst>
              <a:ext uri="{FF2B5EF4-FFF2-40B4-BE49-F238E27FC236}">
                <a16:creationId xmlns:a16="http://schemas.microsoft.com/office/drawing/2014/main" id="{4F620C33-36CA-72CD-0A6A-E4D9F13D2EFF}"/>
              </a:ext>
            </a:extLst>
          </p:cNvPr>
          <p:cNvCxnSpPr/>
          <p:nvPr/>
        </p:nvCxnSpPr>
        <p:spPr>
          <a:xfrm>
            <a:off x="1375131" y="2328525"/>
            <a:ext cx="0" cy="7019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6DC219F-647F-4333-F8E7-11EB8EA3D194}"/>
              </a:ext>
            </a:extLst>
          </p:cNvPr>
          <p:cNvSpPr/>
          <p:nvPr/>
        </p:nvSpPr>
        <p:spPr>
          <a:xfrm>
            <a:off x="7341738" y="1025709"/>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8655E3A6-CE1E-161B-B648-F0BD859A50CE}"/>
              </a:ext>
            </a:extLst>
          </p:cNvPr>
          <p:cNvSpPr/>
          <p:nvPr/>
        </p:nvSpPr>
        <p:spPr>
          <a:xfrm>
            <a:off x="7349677" y="1829954"/>
            <a:ext cx="355732"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1" name="矩形 10">
            <a:extLst>
              <a:ext uri="{FF2B5EF4-FFF2-40B4-BE49-F238E27FC236}">
                <a16:creationId xmlns:a16="http://schemas.microsoft.com/office/drawing/2014/main" id="{BBDE7CB0-EA50-8AE3-439E-FD469F73978B}"/>
              </a:ext>
            </a:extLst>
          </p:cNvPr>
          <p:cNvSpPr/>
          <p:nvPr/>
        </p:nvSpPr>
        <p:spPr>
          <a:xfrm>
            <a:off x="7336978" y="2584274"/>
            <a:ext cx="368431"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443CACD0-4E49-4213-1556-3933E8A74593}"/>
              </a:ext>
            </a:extLst>
          </p:cNvPr>
          <p:cNvSpPr/>
          <p:nvPr/>
        </p:nvSpPr>
        <p:spPr>
          <a:xfrm>
            <a:off x="7336977" y="3379646"/>
            <a:ext cx="368431"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0ACD225F-C14B-D263-B1E8-2CEF28181705}"/>
              </a:ext>
            </a:extLst>
          </p:cNvPr>
          <p:cNvSpPr txBox="1"/>
          <p:nvPr/>
        </p:nvSpPr>
        <p:spPr>
          <a:xfrm>
            <a:off x="872306" y="4367487"/>
            <a:ext cx="9843319"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因为每个</a:t>
            </a:r>
            <a:r>
              <a:rPr lang="en-US" altLang="zh-CN">
                <a:latin typeface="字制区喜脉体" panose="02000603000000000000" pitchFamily="2" charset="-122"/>
                <a:ea typeface="字制区喜脉体" panose="02000603000000000000" pitchFamily="2" charset="-122"/>
              </a:rPr>
              <a:t>thread</a:t>
            </a:r>
            <a:r>
              <a:rPr lang="zh-CN" altLang="en-US">
                <a:latin typeface="字制区喜脉体" panose="02000603000000000000" pitchFamily="2" charset="-122"/>
                <a:ea typeface="字制区喜脉体" panose="02000603000000000000" pitchFamily="2" charset="-122"/>
              </a:rPr>
              <a:t>连续读取</a:t>
            </a:r>
            <a:r>
              <a:rPr lang="en-US" altLang="zh-CN">
                <a:latin typeface="字制区喜脉体" panose="02000603000000000000" pitchFamily="2" charset="-122"/>
                <a:ea typeface="字制区喜脉体" panose="02000603000000000000" pitchFamily="2" charset="-122"/>
              </a:rPr>
              <a:t>4</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4Byte</a:t>
            </a:r>
            <a:r>
              <a:rPr lang="zh-CN" altLang="en-US">
                <a:latin typeface="字制区喜脉体" panose="02000603000000000000" pitchFamily="2" charset="-122"/>
                <a:ea typeface="字制区喜脉体" panose="02000603000000000000" pitchFamily="2" charset="-122"/>
              </a:rPr>
              <a:t>，那么只要</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thread</a:t>
            </a:r>
            <a:r>
              <a:rPr lang="zh-CN" altLang="en-US">
                <a:latin typeface="字制区喜脉体" panose="02000603000000000000" pitchFamily="2" charset="-122"/>
                <a:ea typeface="字制区喜脉体" panose="02000603000000000000" pitchFamily="2" charset="-122"/>
              </a:rPr>
              <a:t>不访问到同一个</a:t>
            </a:r>
            <a:r>
              <a:rPr lang="en-US" altLang="zh-CN">
                <a:latin typeface="字制区喜脉体" panose="02000603000000000000" pitchFamily="2" charset="-122"/>
                <a:ea typeface="字制区喜脉体" panose="02000603000000000000" pitchFamily="2" charset="-122"/>
              </a:rPr>
              <a:t>bank</a:t>
            </a:r>
            <a:r>
              <a:rPr lang="zh-CN" altLang="en-US">
                <a:latin typeface="字制区喜脉体" panose="02000603000000000000" pitchFamily="2" charset="-122"/>
                <a:ea typeface="字制区喜脉体" panose="02000603000000000000" pitchFamily="2" charset="-122"/>
              </a:rPr>
              <a:t>就不会</a:t>
            </a:r>
            <a:r>
              <a:rPr lang="en-US" altLang="zh-CN">
                <a:latin typeface="字制区喜脉体" panose="02000603000000000000" pitchFamily="2" charset="-122"/>
                <a:ea typeface="字制区喜脉体" panose="02000603000000000000" pitchFamily="2" charset="-122"/>
              </a:rPr>
              <a:t>bank conflict</a:t>
            </a:r>
            <a:endParaRPr lang="zh-CN" altLang="en-US">
              <a:latin typeface="字制区喜脉体" panose="02000603000000000000" pitchFamily="2" charset="-122"/>
              <a:ea typeface="字制区喜脉体" panose="02000603000000000000" pitchFamily="2" charset="-122"/>
            </a:endParaRPr>
          </a:p>
        </p:txBody>
      </p:sp>
      <p:sp>
        <p:nvSpPr>
          <p:cNvPr id="15" name="文本框 14">
            <a:extLst>
              <a:ext uri="{FF2B5EF4-FFF2-40B4-BE49-F238E27FC236}">
                <a16:creationId xmlns:a16="http://schemas.microsoft.com/office/drawing/2014/main" id="{835F993B-8336-7DE7-DE21-AE2AA0BCE42D}"/>
              </a:ext>
            </a:extLst>
          </p:cNvPr>
          <p:cNvSpPr txBox="1"/>
          <p:nvPr/>
        </p:nvSpPr>
        <p:spPr>
          <a:xfrm>
            <a:off x="7336976" y="972510"/>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17" name="矩形 16">
            <a:extLst>
              <a:ext uri="{FF2B5EF4-FFF2-40B4-BE49-F238E27FC236}">
                <a16:creationId xmlns:a16="http://schemas.microsoft.com/office/drawing/2014/main" id="{575C733B-ACDF-B66C-0BEE-9F81DF0001F9}"/>
              </a:ext>
            </a:extLst>
          </p:cNvPr>
          <p:cNvSpPr/>
          <p:nvPr/>
        </p:nvSpPr>
        <p:spPr>
          <a:xfrm>
            <a:off x="10233026" y="1611361"/>
            <a:ext cx="340142"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86035D59-7EB9-C90E-8E31-2967203E77BD}"/>
              </a:ext>
            </a:extLst>
          </p:cNvPr>
          <p:cNvSpPr txBox="1"/>
          <p:nvPr/>
        </p:nvSpPr>
        <p:spPr>
          <a:xfrm>
            <a:off x="10195121" y="1552955"/>
            <a:ext cx="476511"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B31</a:t>
            </a:r>
            <a:endParaRPr lang="zh-CN" altLang="en-US" sz="1200"/>
          </a:p>
        </p:txBody>
      </p:sp>
      <p:sp>
        <p:nvSpPr>
          <p:cNvPr id="18" name="文本框 17">
            <a:extLst>
              <a:ext uri="{FF2B5EF4-FFF2-40B4-BE49-F238E27FC236}">
                <a16:creationId xmlns:a16="http://schemas.microsoft.com/office/drawing/2014/main" id="{21CFBD26-4D63-12C6-86A9-B112EC546FD1}"/>
              </a:ext>
            </a:extLst>
          </p:cNvPr>
          <p:cNvSpPr txBox="1"/>
          <p:nvPr/>
        </p:nvSpPr>
        <p:spPr>
          <a:xfrm>
            <a:off x="7332215" y="1764932"/>
            <a:ext cx="393127"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19" name="文本框 18">
            <a:extLst>
              <a:ext uri="{FF2B5EF4-FFF2-40B4-BE49-F238E27FC236}">
                <a16:creationId xmlns:a16="http://schemas.microsoft.com/office/drawing/2014/main" id="{C76A65A8-ADEB-1C10-722F-B07D29AC2067}"/>
              </a:ext>
            </a:extLst>
          </p:cNvPr>
          <p:cNvSpPr txBox="1"/>
          <p:nvPr/>
        </p:nvSpPr>
        <p:spPr>
          <a:xfrm>
            <a:off x="7336975" y="2517319"/>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20" name="文本框 19">
            <a:extLst>
              <a:ext uri="{FF2B5EF4-FFF2-40B4-BE49-F238E27FC236}">
                <a16:creationId xmlns:a16="http://schemas.microsoft.com/office/drawing/2014/main" id="{C028BD39-438E-ED68-B0C5-5C1C2C43DF58}"/>
              </a:ext>
            </a:extLst>
          </p:cNvPr>
          <p:cNvSpPr txBox="1"/>
          <p:nvPr/>
        </p:nvSpPr>
        <p:spPr>
          <a:xfrm>
            <a:off x="7332215" y="3327053"/>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21" name="矩形 20">
            <a:extLst>
              <a:ext uri="{FF2B5EF4-FFF2-40B4-BE49-F238E27FC236}">
                <a16:creationId xmlns:a16="http://schemas.microsoft.com/office/drawing/2014/main" id="{BB4518DE-A661-E46E-0ACD-20EA27060FA0}"/>
              </a:ext>
            </a:extLst>
          </p:cNvPr>
          <p:cNvSpPr/>
          <p:nvPr/>
        </p:nvSpPr>
        <p:spPr>
          <a:xfrm>
            <a:off x="2886535" y="978726"/>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thread0</a:t>
            </a:r>
            <a:endParaRPr lang="zh-CN" altLang="en-US" sz="1200">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12B78950-974E-DC7A-D164-81732834B96A}"/>
              </a:ext>
            </a:extLst>
          </p:cNvPr>
          <p:cNvSpPr/>
          <p:nvPr/>
        </p:nvSpPr>
        <p:spPr>
          <a:xfrm>
            <a:off x="4501058" y="978726"/>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thread1</a:t>
            </a:r>
            <a:endParaRPr lang="zh-CN" altLang="en-US" sz="1200">
              <a:latin typeface="字制区喜脉体" panose="02000603000000000000" pitchFamily="2" charset="-122"/>
              <a:ea typeface="字制区喜脉体" panose="02000603000000000000" pitchFamily="2" charset="-122"/>
            </a:endParaRPr>
          </a:p>
        </p:txBody>
      </p:sp>
      <p:sp>
        <p:nvSpPr>
          <p:cNvPr id="23" name="矩形 22">
            <a:extLst>
              <a:ext uri="{FF2B5EF4-FFF2-40B4-BE49-F238E27FC236}">
                <a16:creationId xmlns:a16="http://schemas.microsoft.com/office/drawing/2014/main" id="{D29DD030-1C64-0F8A-B3F6-951776CDD0C0}"/>
              </a:ext>
            </a:extLst>
          </p:cNvPr>
          <p:cNvSpPr/>
          <p:nvPr/>
        </p:nvSpPr>
        <p:spPr>
          <a:xfrm>
            <a:off x="4501058" y="1559648"/>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thread7</a:t>
            </a:r>
            <a:endParaRPr lang="zh-CN" altLang="en-US" sz="1200">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31600F2C-5AE3-8677-F0A6-36DACB0EE56D}"/>
              </a:ext>
            </a:extLst>
          </p:cNvPr>
          <p:cNvSpPr/>
          <p:nvPr/>
        </p:nvSpPr>
        <p:spPr>
          <a:xfrm>
            <a:off x="2894473" y="1774454"/>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thread8</a:t>
            </a:r>
            <a:endParaRPr lang="zh-CN" altLang="en-US" sz="1200">
              <a:latin typeface="字制区喜脉体" panose="02000603000000000000" pitchFamily="2" charset="-122"/>
              <a:ea typeface="字制区喜脉体" panose="02000603000000000000" pitchFamily="2" charset="-122"/>
            </a:endParaRPr>
          </a:p>
        </p:txBody>
      </p:sp>
      <p:sp>
        <p:nvSpPr>
          <p:cNvPr id="25" name="矩形 24">
            <a:extLst>
              <a:ext uri="{FF2B5EF4-FFF2-40B4-BE49-F238E27FC236}">
                <a16:creationId xmlns:a16="http://schemas.microsoft.com/office/drawing/2014/main" id="{19372506-0748-05CF-E576-ADAA00580E8B}"/>
              </a:ext>
            </a:extLst>
          </p:cNvPr>
          <p:cNvSpPr/>
          <p:nvPr/>
        </p:nvSpPr>
        <p:spPr>
          <a:xfrm>
            <a:off x="4501058" y="3895077"/>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Thread31</a:t>
            </a:r>
          </a:p>
        </p:txBody>
      </p:sp>
      <p:sp>
        <p:nvSpPr>
          <p:cNvPr id="28" name="文本框 27">
            <a:extLst>
              <a:ext uri="{FF2B5EF4-FFF2-40B4-BE49-F238E27FC236}">
                <a16:creationId xmlns:a16="http://schemas.microsoft.com/office/drawing/2014/main" id="{4EECDCFD-A81C-C0B0-AF7F-51C14B46248C}"/>
              </a:ext>
            </a:extLst>
          </p:cNvPr>
          <p:cNvSpPr txBox="1"/>
          <p:nvPr/>
        </p:nvSpPr>
        <p:spPr>
          <a:xfrm>
            <a:off x="5631543" y="5774878"/>
            <a:ext cx="4007757"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4"/>
              </a:rPr>
              <a:t>关于 </a:t>
            </a:r>
            <a:r>
              <a:rPr lang="en-US" altLang="zh-CN">
                <a:latin typeface="字制区喜脉体" panose="02000603000000000000" pitchFamily="2" charset="-122"/>
                <a:ea typeface="字制区喜脉体" panose="02000603000000000000" pitchFamily="2" charset="-122"/>
                <a:hlinkClick r:id="rId4"/>
              </a:rPr>
              <a:t>Bank Conflict </a:t>
            </a:r>
            <a:r>
              <a:rPr lang="zh-CN" altLang="en-US">
                <a:latin typeface="字制区喜脉体" panose="02000603000000000000" pitchFamily="2" charset="-122"/>
                <a:ea typeface="字制区喜脉体" panose="02000603000000000000" pitchFamily="2" charset="-122"/>
                <a:hlinkClick r:id="rId4"/>
              </a:rPr>
              <a:t>与 </a:t>
            </a:r>
            <a:r>
              <a:rPr lang="en-US" altLang="zh-CN">
                <a:latin typeface="字制区喜脉体" panose="02000603000000000000" pitchFamily="2" charset="-122"/>
                <a:ea typeface="字制区喜脉体" panose="02000603000000000000" pitchFamily="2" charset="-122"/>
                <a:hlinkClick r:id="rId4"/>
              </a:rPr>
              <a:t>Swizzle - </a:t>
            </a:r>
            <a:r>
              <a:rPr lang="zh-CN" altLang="en-US">
                <a:latin typeface="字制区喜脉体" panose="02000603000000000000" pitchFamily="2" charset="-122"/>
                <a:ea typeface="字制区喜脉体" panose="02000603000000000000" pitchFamily="2" charset="-122"/>
                <a:hlinkClick r:id="rId4"/>
              </a:rPr>
              <a:t>知乎</a:t>
            </a:r>
            <a:endParaRPr lang="zh-CN" altLang="en-US">
              <a:latin typeface="字制区喜脉体" panose="02000603000000000000" pitchFamily="2" charset="-122"/>
              <a:ea typeface="字制区喜脉体" panose="02000603000000000000" pitchFamily="2" charset="-122"/>
            </a:endParaRPr>
          </a:p>
        </p:txBody>
      </p:sp>
      <p:sp>
        <p:nvSpPr>
          <p:cNvPr id="33" name="文本框 32">
            <a:extLst>
              <a:ext uri="{FF2B5EF4-FFF2-40B4-BE49-F238E27FC236}">
                <a16:creationId xmlns:a16="http://schemas.microsoft.com/office/drawing/2014/main" id="{23B832B1-45A2-AE15-62B5-C99F422C8B2A}"/>
              </a:ext>
            </a:extLst>
          </p:cNvPr>
          <p:cNvSpPr txBox="1"/>
          <p:nvPr/>
        </p:nvSpPr>
        <p:spPr>
          <a:xfrm>
            <a:off x="240541" y="4698075"/>
            <a:ext cx="11778651" cy="1169551"/>
          </a:xfrm>
          <a:prstGeom prst="rect">
            <a:avLst/>
          </a:prstGeom>
          <a:noFill/>
        </p:spPr>
        <p:txBody>
          <a:bodyPr wrap="square">
            <a:spAutoFit/>
          </a:bodyPr>
          <a:lstStyle/>
          <a:p>
            <a:r>
              <a:rPr lang="zh-CN" altLang="en-US" sz="1400" b="0" i="0">
                <a:solidFill>
                  <a:srgbClr val="191B1F"/>
                </a:solidFill>
                <a:effectLst/>
                <a:latin typeface="字制区喜脉体" panose="02000603000000000000" pitchFamily="2" charset="-122"/>
                <a:ea typeface="字制区喜脉体" panose="02000603000000000000" pitchFamily="2" charset="-122"/>
              </a:rPr>
              <a:t>一个当前最常见的应用场景就是矩阵乘的时候从共享内存到寄存器的内存拷贝操作会涉及到 </a:t>
            </a:r>
            <a:r>
              <a:rPr lang="en-US" altLang="zh-CN" sz="1400" b="0" i="0">
                <a:solidFill>
                  <a:srgbClr val="191B1F"/>
                </a:solidFill>
                <a:effectLst/>
                <a:latin typeface="字制区喜脉体" panose="02000603000000000000" pitchFamily="2" charset="-122"/>
                <a:ea typeface="字制区喜脉体" panose="02000603000000000000" pitchFamily="2" charset="-122"/>
              </a:rPr>
              <a:t>Bank Conflict </a:t>
            </a:r>
            <a:r>
              <a:rPr lang="zh-CN" altLang="en-US" sz="1400" b="0" i="0">
                <a:solidFill>
                  <a:srgbClr val="191B1F"/>
                </a:solidFill>
                <a:effectLst/>
                <a:latin typeface="字制区喜脉体" panose="02000603000000000000" pitchFamily="2" charset="-122"/>
                <a:ea typeface="字制区喜脉体" panose="02000603000000000000" pitchFamily="2" charset="-122"/>
              </a:rPr>
              <a:t>的问题。在 </a:t>
            </a:r>
            <a:r>
              <a:rPr lang="en-US" altLang="zh-CN" sz="1400" b="0" i="0">
                <a:solidFill>
                  <a:srgbClr val="191B1F"/>
                </a:solidFill>
                <a:effectLst/>
                <a:latin typeface="字制区喜脉体" panose="02000603000000000000" pitchFamily="2" charset="-122"/>
                <a:ea typeface="字制区喜脉体" panose="02000603000000000000" pitchFamily="2" charset="-122"/>
              </a:rPr>
              <a:t>NVIDIA GPU </a:t>
            </a:r>
            <a:r>
              <a:rPr lang="zh-CN" altLang="en-US" sz="1400" b="0" i="0">
                <a:solidFill>
                  <a:srgbClr val="191B1F"/>
                </a:solidFill>
                <a:effectLst/>
                <a:latin typeface="字制区喜脉体" panose="02000603000000000000" pitchFamily="2" charset="-122"/>
                <a:ea typeface="字制区喜脉体" panose="02000603000000000000" pitchFamily="2" charset="-122"/>
              </a:rPr>
              <a:t>中一个 </a:t>
            </a:r>
            <a:r>
              <a:rPr lang="en-US" altLang="zh-CN" sz="1400" b="0" i="0" u="none" strike="noStrike">
                <a:solidFill>
                  <a:srgbClr val="09408E"/>
                </a:solidFill>
                <a:effectLst/>
                <a:latin typeface="字制区喜脉体" panose="02000603000000000000" pitchFamily="2" charset="-122"/>
                <a:ea typeface="字制区喜脉体" panose="02000603000000000000" pitchFamily="2" charset="-122"/>
                <a:hlinkClick r:id="rId5"/>
              </a:rPr>
              <a:t>Cache line</a:t>
            </a:r>
            <a:r>
              <a:rPr lang="zh-CN" altLang="en-US" sz="1400" b="0" i="0">
                <a:solidFill>
                  <a:srgbClr val="191B1F"/>
                </a:solidFill>
                <a:effectLst/>
                <a:latin typeface="字制区喜脉体" panose="02000603000000000000" pitchFamily="2" charset="-122"/>
                <a:ea typeface="字制区喜脉体" panose="02000603000000000000" pitchFamily="2" charset="-122"/>
              </a:rPr>
              <a:t> 的大小为 </a:t>
            </a:r>
            <a:r>
              <a:rPr lang="en-US" altLang="zh-CN" sz="1400" b="0" i="0">
                <a:solidFill>
                  <a:srgbClr val="191B1F"/>
                </a:solidFill>
                <a:effectLst/>
                <a:latin typeface="字制区喜脉体" panose="02000603000000000000" pitchFamily="2" charset="-122"/>
                <a:ea typeface="字制区喜脉体" panose="02000603000000000000" pitchFamily="2" charset="-122"/>
              </a:rPr>
              <a:t>128 Bytes</a:t>
            </a:r>
            <a:r>
              <a:rPr lang="zh-CN" altLang="en-US" sz="1400" b="0" i="0">
                <a:solidFill>
                  <a:srgbClr val="191B1F"/>
                </a:solidFill>
                <a:effectLst/>
                <a:latin typeface="字制区喜脉体" panose="02000603000000000000" pitchFamily="2" charset="-122"/>
                <a:ea typeface="字制区喜脉体" panose="02000603000000000000" pitchFamily="2" charset="-122"/>
              </a:rPr>
              <a:t>，即为 </a:t>
            </a:r>
            <a:r>
              <a:rPr lang="en-US" altLang="zh-CN" sz="1400" b="0" i="0">
                <a:solidFill>
                  <a:srgbClr val="191B1F"/>
                </a:solidFill>
                <a:effectLst/>
                <a:latin typeface="字制区喜脉体" panose="02000603000000000000" pitchFamily="2" charset="-122"/>
                <a:ea typeface="字制区喜脉体" panose="02000603000000000000" pitchFamily="2" charset="-122"/>
              </a:rPr>
              <a:t>1024 bits</a:t>
            </a:r>
            <a:r>
              <a:rPr lang="zh-CN" altLang="en-US" sz="1400" b="0" i="0">
                <a:solidFill>
                  <a:srgbClr val="191B1F"/>
                </a:solidFill>
                <a:effectLst/>
                <a:latin typeface="字制区喜脉体" panose="02000603000000000000" pitchFamily="2" charset="-122"/>
                <a:ea typeface="字制区喜脉体" panose="02000603000000000000" pitchFamily="2" charset="-122"/>
              </a:rPr>
              <a:t>。而每个 </a:t>
            </a:r>
            <a:r>
              <a:rPr lang="en-US" altLang="zh-CN" sz="1400" b="0" i="0">
                <a:solidFill>
                  <a:srgbClr val="191B1F"/>
                </a:solidFill>
                <a:effectLst/>
                <a:latin typeface="字制区喜脉体" panose="02000603000000000000" pitchFamily="2" charset="-122"/>
                <a:ea typeface="字制区喜脉体" panose="02000603000000000000" pitchFamily="2" charset="-122"/>
              </a:rPr>
              <a:t>Cache line </a:t>
            </a:r>
            <a:r>
              <a:rPr lang="zh-CN" altLang="en-US" sz="1400" b="0" i="0">
                <a:solidFill>
                  <a:srgbClr val="191B1F"/>
                </a:solidFill>
                <a:effectLst/>
                <a:latin typeface="字制区喜脉体" panose="02000603000000000000" pitchFamily="2" charset="-122"/>
                <a:ea typeface="字制区喜脉体" panose="02000603000000000000" pitchFamily="2" charset="-122"/>
              </a:rPr>
              <a:t>中分为多个 </a:t>
            </a:r>
            <a:r>
              <a:rPr lang="en-US" altLang="zh-CN" sz="1400" b="0" i="0">
                <a:solidFill>
                  <a:srgbClr val="191B1F"/>
                </a:solidFill>
                <a:effectLst/>
                <a:latin typeface="字制区喜脉体" panose="02000603000000000000" pitchFamily="2" charset="-122"/>
                <a:ea typeface="字制区喜脉体" panose="02000603000000000000" pitchFamily="2" charset="-122"/>
              </a:rPr>
              <a:t>Banks</a:t>
            </a:r>
            <a:r>
              <a:rPr lang="zh-CN" altLang="en-US" sz="1400" b="0" i="0">
                <a:solidFill>
                  <a:srgbClr val="191B1F"/>
                </a:solidFill>
                <a:effectLst/>
                <a:latin typeface="字制区喜脉体" panose="02000603000000000000" pitchFamily="2" charset="-122"/>
                <a:ea typeface="字制区喜脉体" panose="02000603000000000000" pitchFamily="2" charset="-122"/>
              </a:rPr>
              <a:t>。</a:t>
            </a:r>
            <a:r>
              <a:rPr lang="zh-CN" altLang="en-US" sz="1400" b="0" i="0">
                <a:solidFill>
                  <a:srgbClr val="FF0000"/>
                </a:solidFill>
                <a:effectLst/>
                <a:latin typeface="字制区喜脉体" panose="02000603000000000000" pitchFamily="2" charset="-122"/>
                <a:ea typeface="字制区喜脉体" panose="02000603000000000000" pitchFamily="2" charset="-122"/>
              </a:rPr>
              <a:t>当一个线程访问超过 </a:t>
            </a:r>
            <a:r>
              <a:rPr lang="en-US" altLang="zh-CN" sz="1400" b="0" i="0">
                <a:solidFill>
                  <a:srgbClr val="FF0000"/>
                </a:solidFill>
                <a:effectLst/>
                <a:latin typeface="字制区喜脉体" panose="02000603000000000000" pitchFamily="2" charset="-122"/>
                <a:ea typeface="字制区喜脉体" panose="02000603000000000000" pitchFamily="2" charset="-122"/>
              </a:rPr>
              <a:t>4 bytes(32 bits)</a:t>
            </a:r>
            <a:r>
              <a:rPr lang="zh-CN" altLang="en-US" sz="1400" b="0" i="0">
                <a:solidFill>
                  <a:srgbClr val="FF0000"/>
                </a:solidFill>
                <a:effectLst/>
                <a:latin typeface="字制区喜脉体" panose="02000603000000000000" pitchFamily="2" charset="-122"/>
                <a:ea typeface="字制区喜脉体" panose="02000603000000000000" pitchFamily="2" charset="-122"/>
              </a:rPr>
              <a:t>，即每个 </a:t>
            </a:r>
            <a:r>
              <a:rPr lang="en-US" altLang="zh-CN" sz="1400" b="0" i="0">
                <a:solidFill>
                  <a:srgbClr val="FF0000"/>
                </a:solidFill>
                <a:effectLst/>
                <a:latin typeface="字制区喜脉体" panose="02000603000000000000" pitchFamily="2" charset="-122"/>
                <a:ea typeface="字制区喜脉体" panose="02000603000000000000" pitchFamily="2" charset="-122"/>
              </a:rPr>
              <a:t>warp </a:t>
            </a:r>
            <a:r>
              <a:rPr lang="zh-CN" altLang="en-US" sz="1400" b="0" i="0">
                <a:solidFill>
                  <a:srgbClr val="FF0000"/>
                </a:solidFill>
                <a:effectLst/>
                <a:latin typeface="字制区喜脉体" panose="02000603000000000000" pitchFamily="2" charset="-122"/>
                <a:ea typeface="字制区喜脉体" panose="02000603000000000000" pitchFamily="2" charset="-122"/>
              </a:rPr>
              <a:t>超过 </a:t>
            </a:r>
            <a:r>
              <a:rPr lang="en-US" altLang="zh-CN" sz="1400" b="0" i="0">
                <a:solidFill>
                  <a:srgbClr val="FF0000"/>
                </a:solidFill>
                <a:effectLst/>
                <a:latin typeface="字制区喜脉体" panose="02000603000000000000" pitchFamily="2" charset="-122"/>
                <a:ea typeface="字制区喜脉体" panose="02000603000000000000" pitchFamily="2" charset="-122"/>
              </a:rPr>
              <a:t>128 bytes(1024 bits) </a:t>
            </a:r>
            <a:r>
              <a:rPr lang="zh-CN" altLang="en-US" sz="1400" b="0" i="0">
                <a:solidFill>
                  <a:srgbClr val="FF0000"/>
                </a:solidFill>
                <a:effectLst/>
                <a:latin typeface="字制区喜脉体" panose="02000603000000000000" pitchFamily="2" charset="-122"/>
                <a:ea typeface="字制区喜脉体" panose="02000603000000000000" pitchFamily="2" charset="-122"/>
              </a:rPr>
              <a:t>的时候，</a:t>
            </a:r>
            <a:r>
              <a:rPr lang="en-US" altLang="zh-CN" sz="1400" b="0" i="0">
                <a:solidFill>
                  <a:srgbClr val="FF0000"/>
                </a:solidFill>
                <a:effectLst/>
                <a:latin typeface="字制区喜脉体" panose="02000603000000000000" pitchFamily="2" charset="-122"/>
                <a:ea typeface="字制区喜脉体" panose="02000603000000000000" pitchFamily="2" charset="-122"/>
              </a:rPr>
              <a:t>GPU </a:t>
            </a:r>
            <a:r>
              <a:rPr lang="zh-CN" altLang="en-US" sz="1400" b="0" i="0">
                <a:solidFill>
                  <a:srgbClr val="FF0000"/>
                </a:solidFill>
                <a:effectLst/>
                <a:latin typeface="字制区喜脉体" panose="02000603000000000000" pitchFamily="2" charset="-122"/>
                <a:ea typeface="字制区喜脉体" panose="02000603000000000000" pitchFamily="2" charset="-122"/>
              </a:rPr>
              <a:t>不会发出单个事务</a:t>
            </a:r>
            <a:r>
              <a:rPr lang="en-US" altLang="zh-CN" sz="1400" b="0" i="0">
                <a:solidFill>
                  <a:srgbClr val="FF0000"/>
                </a:solidFill>
                <a:effectLst/>
                <a:latin typeface="字制区喜脉体" panose="02000603000000000000" pitchFamily="2" charset="-122"/>
                <a:ea typeface="字制区喜脉体" panose="02000603000000000000" pitchFamily="2" charset="-122"/>
              </a:rPr>
              <a:t>(transaction)</a:t>
            </a:r>
            <a:r>
              <a:rPr lang="zh-CN" altLang="en-US" sz="1400" b="0" i="0">
                <a:solidFill>
                  <a:srgbClr val="191B1F"/>
                </a:solidFill>
                <a:effectLst/>
                <a:latin typeface="字制区喜脉体" panose="02000603000000000000" pitchFamily="2" charset="-122"/>
                <a:ea typeface="字制区喜脉体" panose="02000603000000000000" pitchFamily="2" charset="-122"/>
              </a:rPr>
              <a:t>，每个事务的最大为 </a:t>
            </a:r>
            <a:r>
              <a:rPr lang="en-US" altLang="zh-CN" sz="1400" b="0" i="0">
                <a:solidFill>
                  <a:srgbClr val="191B1F"/>
                </a:solidFill>
                <a:effectLst/>
                <a:latin typeface="字制区喜脉体" panose="02000603000000000000" pitchFamily="2" charset="-122"/>
                <a:ea typeface="字制区喜脉体" panose="02000603000000000000" pitchFamily="2" charset="-122"/>
              </a:rPr>
              <a:t>128 bytes</a:t>
            </a:r>
            <a:r>
              <a:rPr lang="zh-CN" altLang="en-US" sz="1400" b="0" i="0">
                <a:solidFill>
                  <a:srgbClr val="191B1F"/>
                </a:solidFill>
                <a:effectLst/>
                <a:latin typeface="字制区喜脉体" panose="02000603000000000000" pitchFamily="2" charset="-122"/>
                <a:ea typeface="字制区喜脉体" panose="02000603000000000000" pitchFamily="2" charset="-122"/>
              </a:rPr>
              <a:t>。如果每个线程按照向量化访问最大 </a:t>
            </a:r>
            <a:r>
              <a:rPr lang="en-US" altLang="zh-CN" sz="1400" b="0" i="0">
                <a:solidFill>
                  <a:srgbClr val="191B1F"/>
                </a:solidFill>
                <a:effectLst/>
                <a:latin typeface="字制区喜脉体" panose="02000603000000000000" pitchFamily="2" charset="-122"/>
                <a:ea typeface="字制区喜脉体" panose="02000603000000000000" pitchFamily="2" charset="-122"/>
              </a:rPr>
              <a:t>16 bytes</a:t>
            </a:r>
            <a:r>
              <a:rPr lang="zh-CN" altLang="en-US" sz="1400" b="0" i="0">
                <a:solidFill>
                  <a:srgbClr val="191B1F"/>
                </a:solidFill>
                <a:effectLst/>
                <a:latin typeface="字制区喜脉体" panose="02000603000000000000" pitchFamily="2" charset="-122"/>
                <a:ea typeface="字制区喜脉体" panose="02000603000000000000" pitchFamily="2" charset="-122"/>
              </a:rPr>
              <a:t>（</a:t>
            </a:r>
            <a:r>
              <a:rPr lang="en-US" altLang="zh-CN" sz="1400" b="0" i="0">
                <a:solidFill>
                  <a:srgbClr val="191B1F"/>
                </a:solidFill>
                <a:effectLst/>
                <a:latin typeface="字制区喜脉体" panose="02000603000000000000" pitchFamily="2" charset="-122"/>
                <a:ea typeface="字制区喜脉体" panose="02000603000000000000" pitchFamily="2" charset="-122"/>
              </a:rPr>
              <a:t>128 bits</a:t>
            </a:r>
            <a:r>
              <a:rPr lang="zh-CN" altLang="en-US" sz="1400" b="0" i="0">
                <a:solidFill>
                  <a:srgbClr val="191B1F"/>
                </a:solidFill>
                <a:effectLst/>
                <a:latin typeface="字制区喜脉体" panose="02000603000000000000" pitchFamily="2" charset="-122"/>
                <a:ea typeface="字制区喜脉体" panose="02000603000000000000" pitchFamily="2" charset="-122"/>
              </a:rPr>
              <a:t>）进行访问时，那个 </a:t>
            </a:r>
            <a:r>
              <a:rPr lang="en-US" altLang="zh-CN" sz="1400" b="0" i="0">
                <a:solidFill>
                  <a:srgbClr val="191B1F"/>
                </a:solidFill>
                <a:effectLst/>
                <a:latin typeface="字制区喜脉体" panose="02000603000000000000" pitchFamily="2" charset="-122"/>
                <a:ea typeface="字制区喜脉体" panose="02000603000000000000" pitchFamily="2" charset="-122"/>
              </a:rPr>
              <a:t>warp wide </a:t>
            </a:r>
            <a:r>
              <a:rPr lang="zh-CN" altLang="en-US" sz="1400" b="0" i="0">
                <a:solidFill>
                  <a:srgbClr val="191B1F"/>
                </a:solidFill>
                <a:effectLst/>
                <a:latin typeface="字制区喜脉体" panose="02000603000000000000" pitchFamily="2" charset="-122"/>
                <a:ea typeface="字制区喜脉体" panose="02000603000000000000" pitchFamily="2" charset="-122"/>
              </a:rPr>
              <a:t>将为 </a:t>
            </a:r>
            <a:r>
              <a:rPr lang="en-US" altLang="zh-CN" sz="1400" b="0" i="0">
                <a:solidFill>
                  <a:srgbClr val="191B1F"/>
                </a:solidFill>
                <a:effectLst/>
                <a:latin typeface="字制区喜脉体" panose="02000603000000000000" pitchFamily="2" charset="-122"/>
                <a:ea typeface="字制区喜脉体" panose="02000603000000000000" pitchFamily="2" charset="-122"/>
              </a:rPr>
              <a:t>512 bytes</a:t>
            </a:r>
            <a:r>
              <a:rPr lang="zh-CN" altLang="en-US" sz="1400" b="0" i="0">
                <a:solidFill>
                  <a:srgbClr val="191B1F"/>
                </a:solidFill>
                <a:effectLst/>
                <a:latin typeface="字制区喜脉体" panose="02000603000000000000" pitchFamily="2" charset="-122"/>
                <a:ea typeface="字制区喜脉体" panose="02000603000000000000" pitchFamily="2" charset="-122"/>
              </a:rPr>
              <a:t>，此时 </a:t>
            </a:r>
            <a:r>
              <a:rPr lang="en-US" altLang="zh-CN" sz="1400" b="0" i="0">
                <a:solidFill>
                  <a:srgbClr val="191B1F"/>
                </a:solidFill>
                <a:effectLst/>
                <a:latin typeface="字制区喜脉体" panose="02000603000000000000" pitchFamily="2" charset="-122"/>
                <a:ea typeface="字制区喜脉体" panose="02000603000000000000" pitchFamily="2" charset="-122"/>
              </a:rPr>
              <a:t>GPU </a:t>
            </a:r>
            <a:r>
              <a:rPr lang="zh-CN" altLang="en-US" sz="1400" b="0" i="0">
                <a:solidFill>
                  <a:srgbClr val="191B1F"/>
                </a:solidFill>
                <a:effectLst/>
                <a:latin typeface="字制区喜脉体" panose="02000603000000000000" pitchFamily="2" charset="-122"/>
                <a:ea typeface="字制区喜脉体" panose="02000603000000000000" pitchFamily="2" charset="-122"/>
              </a:rPr>
              <a:t>会将其分解为 </a:t>
            </a:r>
            <a:r>
              <a:rPr lang="en-US" altLang="zh-CN" sz="1400" b="0" i="0">
                <a:solidFill>
                  <a:srgbClr val="191B1F"/>
                </a:solidFill>
                <a:effectLst/>
                <a:latin typeface="字制区喜脉体" panose="02000603000000000000" pitchFamily="2" charset="-122"/>
                <a:ea typeface="字制区喜脉体" panose="02000603000000000000" pitchFamily="2" charset="-122"/>
              </a:rPr>
              <a:t>4 </a:t>
            </a:r>
            <a:r>
              <a:rPr lang="zh-CN" altLang="en-US" sz="1400" b="0" i="0">
                <a:solidFill>
                  <a:srgbClr val="191B1F"/>
                </a:solidFill>
                <a:effectLst/>
                <a:latin typeface="字制区喜脉体" panose="02000603000000000000" pitchFamily="2" charset="-122"/>
                <a:ea typeface="字制区喜脉体" panose="02000603000000000000" pitchFamily="2" charset="-122"/>
              </a:rPr>
              <a:t>个事务，其中 </a:t>
            </a:r>
            <a:r>
              <a:rPr lang="en-US" altLang="zh-CN" sz="1400" b="0" i="0">
                <a:solidFill>
                  <a:srgbClr val="191B1F"/>
                </a:solidFill>
                <a:effectLst/>
                <a:latin typeface="字制区喜脉体" panose="02000603000000000000" pitchFamily="2" charset="-122"/>
                <a:ea typeface="字制区喜脉体" panose="02000603000000000000" pitchFamily="2" charset="-122"/>
              </a:rPr>
              <a:t>T0-T7</a:t>
            </a:r>
            <a:r>
              <a:rPr lang="zh-CN" altLang="en-US" sz="1400" b="0" i="0">
                <a:solidFill>
                  <a:srgbClr val="191B1F"/>
                </a:solidFill>
                <a:effectLst/>
                <a:latin typeface="字制区喜脉体" panose="02000603000000000000" pitchFamily="2" charset="-122"/>
                <a:ea typeface="字制区喜脉体" panose="02000603000000000000" pitchFamily="2" charset="-122"/>
              </a:rPr>
              <a:t>，</a:t>
            </a:r>
            <a:r>
              <a:rPr lang="en-US" altLang="zh-CN" sz="1400" b="0" i="0">
                <a:solidFill>
                  <a:srgbClr val="191B1F"/>
                </a:solidFill>
                <a:effectLst/>
                <a:latin typeface="字制区喜脉体" panose="02000603000000000000" pitchFamily="2" charset="-122"/>
                <a:ea typeface="字制区喜脉体" panose="02000603000000000000" pitchFamily="2" charset="-122"/>
              </a:rPr>
              <a:t>T8-15</a:t>
            </a:r>
            <a:r>
              <a:rPr lang="zh-CN" altLang="en-US" sz="1400" b="0" i="0">
                <a:solidFill>
                  <a:srgbClr val="191B1F"/>
                </a:solidFill>
                <a:effectLst/>
                <a:latin typeface="字制区喜脉体" panose="02000603000000000000" pitchFamily="2" charset="-122"/>
                <a:ea typeface="字制区喜脉体" panose="02000603000000000000" pitchFamily="2" charset="-122"/>
              </a:rPr>
              <a:t>，</a:t>
            </a:r>
            <a:r>
              <a:rPr lang="en-US" altLang="zh-CN" sz="1400" b="0" i="0">
                <a:solidFill>
                  <a:srgbClr val="191B1F"/>
                </a:solidFill>
                <a:effectLst/>
                <a:latin typeface="字制区喜脉体" panose="02000603000000000000" pitchFamily="2" charset="-122"/>
                <a:ea typeface="字制区喜脉体" panose="02000603000000000000" pitchFamily="2" charset="-122"/>
              </a:rPr>
              <a:t>T16-T23</a:t>
            </a:r>
            <a:r>
              <a:rPr lang="zh-CN" altLang="en-US" sz="1400" b="0" i="0">
                <a:solidFill>
                  <a:srgbClr val="191B1F"/>
                </a:solidFill>
                <a:effectLst/>
                <a:latin typeface="字制区喜脉体" panose="02000603000000000000" pitchFamily="2" charset="-122"/>
                <a:ea typeface="字制区喜脉体" panose="02000603000000000000" pitchFamily="2" charset="-122"/>
              </a:rPr>
              <a:t>，</a:t>
            </a:r>
            <a:r>
              <a:rPr lang="en-US" altLang="zh-CN" sz="1400" b="0" i="0">
                <a:solidFill>
                  <a:srgbClr val="191B1F"/>
                </a:solidFill>
                <a:effectLst/>
                <a:latin typeface="字制区喜脉体" panose="02000603000000000000" pitchFamily="2" charset="-122"/>
                <a:ea typeface="字制区喜脉体" panose="02000603000000000000" pitchFamily="2" charset="-122"/>
              </a:rPr>
              <a:t>T24-T31 </a:t>
            </a:r>
            <a:r>
              <a:rPr lang="zh-CN" altLang="en-US" sz="1400" b="0" i="0">
                <a:solidFill>
                  <a:srgbClr val="191B1F"/>
                </a:solidFill>
                <a:effectLst/>
                <a:latin typeface="字制区喜脉体" panose="02000603000000000000" pitchFamily="2" charset="-122"/>
                <a:ea typeface="字制区喜脉体" panose="02000603000000000000" pitchFamily="2" charset="-122"/>
              </a:rPr>
              <a:t>分别产生一个事务，每个事务的宽度为 </a:t>
            </a:r>
            <a:r>
              <a:rPr lang="en-US" altLang="zh-CN" sz="1400" b="0" i="0">
                <a:solidFill>
                  <a:srgbClr val="191B1F"/>
                </a:solidFill>
                <a:effectLst/>
                <a:latin typeface="字制区喜脉体" panose="02000603000000000000" pitchFamily="2" charset="-122"/>
                <a:ea typeface="字制区喜脉体" panose="02000603000000000000" pitchFamily="2" charset="-122"/>
              </a:rPr>
              <a:t>128 bytes</a:t>
            </a:r>
            <a:r>
              <a:rPr lang="zh-CN" altLang="en-US" sz="1400" b="0" i="0">
                <a:solidFill>
                  <a:srgbClr val="191B1F"/>
                </a:solidFill>
                <a:effectLst/>
                <a:latin typeface="字制区喜脉体" panose="02000603000000000000" pitchFamily="2" charset="-122"/>
                <a:ea typeface="字制区喜脉体" panose="02000603000000000000" pitchFamily="2" charset="-122"/>
              </a:rPr>
              <a:t>。</a:t>
            </a:r>
            <a:r>
              <a:rPr lang="en-US" altLang="zh-CN" sz="1400" b="0" i="0">
                <a:solidFill>
                  <a:srgbClr val="191B1F"/>
                </a:solidFill>
                <a:effectLst/>
                <a:latin typeface="字制区喜脉体" panose="02000603000000000000" pitchFamily="2" charset="-122"/>
                <a:ea typeface="字制区喜脉体" panose="02000603000000000000" pitchFamily="2" charset="-122"/>
              </a:rPr>
              <a:t>Bank Conflict </a:t>
            </a:r>
            <a:r>
              <a:rPr lang="zh-CN" altLang="en-US" sz="1400" b="0" i="0">
                <a:solidFill>
                  <a:srgbClr val="191B1F"/>
                </a:solidFill>
                <a:effectLst/>
                <a:latin typeface="字制区喜脉体" panose="02000603000000000000" pitchFamily="2" charset="-122"/>
                <a:ea typeface="字制区喜脉体" panose="02000603000000000000" pitchFamily="2" charset="-122"/>
              </a:rPr>
              <a:t>将按照事务产生而并非按照请求或者 </a:t>
            </a:r>
            <a:r>
              <a:rPr lang="en-US" altLang="zh-CN" sz="1400" b="0" i="0">
                <a:solidFill>
                  <a:srgbClr val="191B1F"/>
                </a:solidFill>
                <a:effectLst/>
                <a:latin typeface="字制区喜脉体" panose="02000603000000000000" pitchFamily="2" charset="-122"/>
                <a:ea typeface="字制区喜脉体" panose="02000603000000000000" pitchFamily="2" charset="-122"/>
              </a:rPr>
              <a:t>warp</a:t>
            </a:r>
            <a:r>
              <a:rPr lang="zh-CN" altLang="en-US" sz="1400" b="0" i="0">
                <a:solidFill>
                  <a:srgbClr val="191B1F"/>
                </a:solidFill>
                <a:effectLst/>
                <a:latin typeface="字制区喜脉体" panose="02000603000000000000" pitchFamily="2" charset="-122"/>
                <a:ea typeface="字制区喜脉体" panose="02000603000000000000" pitchFamily="2" charset="-122"/>
              </a:rPr>
              <a:t>，指令产生。</a:t>
            </a:r>
            <a:endParaRPr lang="zh-CN" altLang="en-US" sz="14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0854404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AE36753-441F-BC6F-4D65-861DEDC20DBA}"/>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3A791F6B-18B6-4792-EF08-812F0B099585}"/>
              </a:ext>
            </a:extLst>
          </p:cNvPr>
          <p:cNvSpPr txBox="1"/>
          <p:nvPr/>
        </p:nvSpPr>
        <p:spPr>
          <a:xfrm>
            <a:off x="5631543" y="6114165"/>
            <a:ext cx="332472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实用 </a:t>
            </a:r>
            <a:r>
              <a:rPr lang="en-US" altLang="zh-CN">
                <a:latin typeface="字制区喜脉体" panose="02000603000000000000" pitchFamily="2" charset="-122"/>
                <a:ea typeface="字制区喜脉体" panose="02000603000000000000" pitchFamily="2" charset="-122"/>
                <a:hlinkClick r:id="rId2"/>
              </a:rPr>
              <a:t>Swizzle </a:t>
            </a:r>
            <a:r>
              <a:rPr lang="zh-CN" altLang="en-US">
                <a:latin typeface="字制区喜脉体" panose="02000603000000000000" pitchFamily="2" charset="-122"/>
                <a:ea typeface="字制区喜脉体" panose="02000603000000000000" pitchFamily="2" charset="-122"/>
                <a:hlinkClick r:id="rId2"/>
              </a:rPr>
              <a:t>教程（一）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D9BAC313-4647-552D-68B0-45B40CCD8B51}"/>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sp>
        <p:nvSpPr>
          <p:cNvPr id="23" name="文本框 22">
            <a:extLst>
              <a:ext uri="{FF2B5EF4-FFF2-40B4-BE49-F238E27FC236}">
                <a16:creationId xmlns:a16="http://schemas.microsoft.com/office/drawing/2014/main" id="{C42D7DEA-4218-9D5B-B4CE-FC6CD7DDA092}"/>
              </a:ext>
            </a:extLst>
          </p:cNvPr>
          <p:cNvSpPr txBox="1"/>
          <p:nvPr/>
        </p:nvSpPr>
        <p:spPr>
          <a:xfrm>
            <a:off x="963401" y="2054073"/>
            <a:ext cx="1005650" cy="1477328"/>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Smem</a:t>
            </a: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a:extLst>
              <a:ext uri="{FF2B5EF4-FFF2-40B4-BE49-F238E27FC236}">
                <a16:creationId xmlns:a16="http://schemas.microsoft.com/office/drawing/2014/main" id="{4D1A38CE-F90F-E94B-BB42-1D1F58B078C1}"/>
              </a:ext>
            </a:extLst>
          </p:cNvPr>
          <p:cNvCxnSpPr/>
          <p:nvPr/>
        </p:nvCxnSpPr>
        <p:spPr>
          <a:xfrm>
            <a:off x="1466226" y="2441755"/>
            <a:ext cx="0" cy="7019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0E3B7B2B-856A-1412-811B-FC673779D887}"/>
              </a:ext>
            </a:extLst>
          </p:cNvPr>
          <p:cNvSpPr/>
          <p:nvPr/>
        </p:nvSpPr>
        <p:spPr>
          <a:xfrm>
            <a:off x="3012628" y="1164022"/>
            <a:ext cx="3238570" cy="3136867"/>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cxnSp>
        <p:nvCxnSpPr>
          <p:cNvPr id="30" name="直接连接符 29">
            <a:extLst>
              <a:ext uri="{FF2B5EF4-FFF2-40B4-BE49-F238E27FC236}">
                <a16:creationId xmlns:a16="http://schemas.microsoft.com/office/drawing/2014/main" id="{03B31379-8F55-02F4-50F6-85D12747798F}"/>
              </a:ext>
            </a:extLst>
          </p:cNvPr>
          <p:cNvCxnSpPr>
            <a:cxnSpLocks/>
            <a:stCxn id="27" idx="1"/>
            <a:endCxn id="27" idx="3"/>
          </p:cNvCxnSpPr>
          <p:nvPr/>
        </p:nvCxnSpPr>
        <p:spPr>
          <a:xfrm>
            <a:off x="3012628" y="2732456"/>
            <a:ext cx="323857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1" name="直接连接符 30">
            <a:extLst>
              <a:ext uri="{FF2B5EF4-FFF2-40B4-BE49-F238E27FC236}">
                <a16:creationId xmlns:a16="http://schemas.microsoft.com/office/drawing/2014/main" id="{13667F22-E451-DDE1-B01F-932135FBD350}"/>
              </a:ext>
            </a:extLst>
          </p:cNvPr>
          <p:cNvCxnSpPr>
            <a:cxnSpLocks/>
          </p:cNvCxnSpPr>
          <p:nvPr/>
        </p:nvCxnSpPr>
        <p:spPr>
          <a:xfrm>
            <a:off x="3012628" y="3531401"/>
            <a:ext cx="323857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2" name="直接连接符 31">
            <a:extLst>
              <a:ext uri="{FF2B5EF4-FFF2-40B4-BE49-F238E27FC236}">
                <a16:creationId xmlns:a16="http://schemas.microsoft.com/office/drawing/2014/main" id="{1F102A1D-5F95-F3B7-46B6-557644622B4E}"/>
              </a:ext>
            </a:extLst>
          </p:cNvPr>
          <p:cNvCxnSpPr>
            <a:cxnSpLocks/>
          </p:cNvCxnSpPr>
          <p:nvPr/>
        </p:nvCxnSpPr>
        <p:spPr>
          <a:xfrm>
            <a:off x="3012628" y="1977384"/>
            <a:ext cx="323857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40" name="矩形 39">
            <a:extLst>
              <a:ext uri="{FF2B5EF4-FFF2-40B4-BE49-F238E27FC236}">
                <a16:creationId xmlns:a16="http://schemas.microsoft.com/office/drawing/2014/main" id="{07D85214-7ECE-918A-F037-F97626E350D2}"/>
              </a:ext>
            </a:extLst>
          </p:cNvPr>
          <p:cNvSpPr/>
          <p:nvPr/>
        </p:nvSpPr>
        <p:spPr>
          <a:xfrm>
            <a:off x="3017386" y="1183608"/>
            <a:ext cx="4454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41" name="矩形 40">
            <a:extLst>
              <a:ext uri="{FF2B5EF4-FFF2-40B4-BE49-F238E27FC236}">
                <a16:creationId xmlns:a16="http://schemas.microsoft.com/office/drawing/2014/main" id="{31C07D61-CBDD-9DA8-F46F-827B36EE9932}"/>
              </a:ext>
            </a:extLst>
          </p:cNvPr>
          <p:cNvSpPr/>
          <p:nvPr/>
        </p:nvSpPr>
        <p:spPr>
          <a:xfrm>
            <a:off x="7451278" y="1177131"/>
            <a:ext cx="3238570" cy="3136867"/>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sp>
        <p:nvSpPr>
          <p:cNvPr id="42" name="文本框 41">
            <a:extLst>
              <a:ext uri="{FF2B5EF4-FFF2-40B4-BE49-F238E27FC236}">
                <a16:creationId xmlns:a16="http://schemas.microsoft.com/office/drawing/2014/main" id="{DEA7B632-DDA8-4FF7-A9AD-2A2017CDA94D}"/>
              </a:ext>
            </a:extLst>
          </p:cNvPr>
          <p:cNvSpPr txBox="1"/>
          <p:nvPr/>
        </p:nvSpPr>
        <p:spPr>
          <a:xfrm>
            <a:off x="2347358" y="2399193"/>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16</a:t>
            </a:r>
            <a:endParaRPr lang="zh-CN" altLang="en-US"/>
          </a:p>
        </p:txBody>
      </p:sp>
      <p:sp>
        <p:nvSpPr>
          <p:cNvPr id="43" name="文本框 42">
            <a:extLst>
              <a:ext uri="{FF2B5EF4-FFF2-40B4-BE49-F238E27FC236}">
                <a16:creationId xmlns:a16="http://schemas.microsoft.com/office/drawing/2014/main" id="{D5C1DE8C-972E-D837-9093-AA13A7E2EBDA}"/>
              </a:ext>
            </a:extLst>
          </p:cNvPr>
          <p:cNvSpPr txBox="1"/>
          <p:nvPr/>
        </p:nvSpPr>
        <p:spPr>
          <a:xfrm>
            <a:off x="3047507" y="824024"/>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2</a:t>
            </a:r>
            <a:endParaRPr lang="zh-CN" altLang="en-US"/>
          </a:p>
        </p:txBody>
      </p:sp>
      <p:sp>
        <p:nvSpPr>
          <p:cNvPr id="44" name="矩形 43">
            <a:extLst>
              <a:ext uri="{FF2B5EF4-FFF2-40B4-BE49-F238E27FC236}">
                <a16:creationId xmlns:a16="http://schemas.microsoft.com/office/drawing/2014/main" id="{F8CEDFFF-CDAA-661B-723D-B21CD44667AE}"/>
              </a:ext>
            </a:extLst>
          </p:cNvPr>
          <p:cNvSpPr/>
          <p:nvPr/>
        </p:nvSpPr>
        <p:spPr>
          <a:xfrm>
            <a:off x="4640625" y="1183608"/>
            <a:ext cx="4838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45" name="矩形 44">
            <a:extLst>
              <a:ext uri="{FF2B5EF4-FFF2-40B4-BE49-F238E27FC236}">
                <a16:creationId xmlns:a16="http://schemas.microsoft.com/office/drawing/2014/main" id="{98F6DBE7-9F86-036D-98A0-D5477BE4B41F}"/>
              </a:ext>
            </a:extLst>
          </p:cNvPr>
          <p:cNvSpPr/>
          <p:nvPr/>
        </p:nvSpPr>
        <p:spPr>
          <a:xfrm>
            <a:off x="3020163" y="2742230"/>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46" name="矩形 45">
            <a:extLst>
              <a:ext uri="{FF2B5EF4-FFF2-40B4-BE49-F238E27FC236}">
                <a16:creationId xmlns:a16="http://schemas.microsoft.com/office/drawing/2014/main" id="{5F4E50AD-C19A-532F-627B-4348CB1D0637}"/>
              </a:ext>
            </a:extLst>
          </p:cNvPr>
          <p:cNvSpPr/>
          <p:nvPr/>
        </p:nvSpPr>
        <p:spPr>
          <a:xfrm>
            <a:off x="4643401" y="2742230"/>
            <a:ext cx="481049"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2" name="矩形 1">
            <a:extLst>
              <a:ext uri="{FF2B5EF4-FFF2-40B4-BE49-F238E27FC236}">
                <a16:creationId xmlns:a16="http://schemas.microsoft.com/office/drawing/2014/main" id="{A795A64E-AF0E-7D43-C0B7-7CDFB79E216C}"/>
              </a:ext>
            </a:extLst>
          </p:cNvPr>
          <p:cNvSpPr/>
          <p:nvPr/>
        </p:nvSpPr>
        <p:spPr>
          <a:xfrm>
            <a:off x="3020163" y="1990489"/>
            <a:ext cx="44695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E00DB229-2512-7F7E-0C79-A83F0ACF594E}"/>
              </a:ext>
            </a:extLst>
          </p:cNvPr>
          <p:cNvSpPr txBox="1"/>
          <p:nvPr/>
        </p:nvSpPr>
        <p:spPr>
          <a:xfrm>
            <a:off x="2982669" y="1975346"/>
            <a:ext cx="480141"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6" name="矩形 5">
            <a:extLst>
              <a:ext uri="{FF2B5EF4-FFF2-40B4-BE49-F238E27FC236}">
                <a16:creationId xmlns:a16="http://schemas.microsoft.com/office/drawing/2014/main" id="{98880B2C-4C79-7A22-C2C6-4F63CE9E6E73}"/>
              </a:ext>
            </a:extLst>
          </p:cNvPr>
          <p:cNvSpPr/>
          <p:nvPr/>
        </p:nvSpPr>
        <p:spPr>
          <a:xfrm>
            <a:off x="4627343" y="1996983"/>
            <a:ext cx="49710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3F1A2E46-0514-31E0-D2CD-36B7E023E0E3}"/>
              </a:ext>
            </a:extLst>
          </p:cNvPr>
          <p:cNvSpPr txBox="1"/>
          <p:nvPr/>
        </p:nvSpPr>
        <p:spPr>
          <a:xfrm>
            <a:off x="4663379" y="1972331"/>
            <a:ext cx="438315"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10" name="矩形 9">
            <a:extLst>
              <a:ext uri="{FF2B5EF4-FFF2-40B4-BE49-F238E27FC236}">
                <a16:creationId xmlns:a16="http://schemas.microsoft.com/office/drawing/2014/main" id="{12642AE7-DC40-CA8D-0120-0658D417DFDB}"/>
              </a:ext>
            </a:extLst>
          </p:cNvPr>
          <p:cNvSpPr/>
          <p:nvPr/>
        </p:nvSpPr>
        <p:spPr>
          <a:xfrm>
            <a:off x="3023152" y="3524907"/>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4BDA5E49-C755-29A4-F183-63C5A3873735}"/>
              </a:ext>
            </a:extLst>
          </p:cNvPr>
          <p:cNvSpPr txBox="1"/>
          <p:nvPr/>
        </p:nvSpPr>
        <p:spPr>
          <a:xfrm>
            <a:off x="3020245" y="3516605"/>
            <a:ext cx="426342"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12" name="矩形 11">
            <a:extLst>
              <a:ext uri="{FF2B5EF4-FFF2-40B4-BE49-F238E27FC236}">
                <a16:creationId xmlns:a16="http://schemas.microsoft.com/office/drawing/2014/main" id="{382D6052-A6F2-3E6E-7CFE-D1D0EED2D0AE}"/>
              </a:ext>
            </a:extLst>
          </p:cNvPr>
          <p:cNvSpPr/>
          <p:nvPr/>
        </p:nvSpPr>
        <p:spPr>
          <a:xfrm>
            <a:off x="4630332" y="3531401"/>
            <a:ext cx="49411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5285A331-1AE9-E417-635B-E1444B7FED79}"/>
              </a:ext>
            </a:extLst>
          </p:cNvPr>
          <p:cNvSpPr txBox="1"/>
          <p:nvPr/>
        </p:nvSpPr>
        <p:spPr>
          <a:xfrm>
            <a:off x="4666368" y="3520857"/>
            <a:ext cx="435326"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38" name="矩形 37">
            <a:extLst>
              <a:ext uri="{FF2B5EF4-FFF2-40B4-BE49-F238E27FC236}">
                <a16:creationId xmlns:a16="http://schemas.microsoft.com/office/drawing/2014/main" id="{2B9A721C-5676-E169-F7EB-511E43B73B59}"/>
              </a:ext>
            </a:extLst>
          </p:cNvPr>
          <p:cNvSpPr/>
          <p:nvPr/>
        </p:nvSpPr>
        <p:spPr>
          <a:xfrm>
            <a:off x="2680716" y="1226807"/>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39" name="矩形 38">
            <a:extLst>
              <a:ext uri="{FF2B5EF4-FFF2-40B4-BE49-F238E27FC236}">
                <a16:creationId xmlns:a16="http://schemas.microsoft.com/office/drawing/2014/main" id="{2B7F2792-F8AE-8524-2FE2-1DEFF8344F22}"/>
              </a:ext>
            </a:extLst>
          </p:cNvPr>
          <p:cNvSpPr/>
          <p:nvPr/>
        </p:nvSpPr>
        <p:spPr>
          <a:xfrm>
            <a:off x="2680455" y="2026275"/>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52" name="文本框 51">
            <a:extLst>
              <a:ext uri="{FF2B5EF4-FFF2-40B4-BE49-F238E27FC236}">
                <a16:creationId xmlns:a16="http://schemas.microsoft.com/office/drawing/2014/main" id="{7BD6A491-EB8A-BDDE-9897-CDE5F1A53C49}"/>
              </a:ext>
            </a:extLst>
          </p:cNvPr>
          <p:cNvSpPr txBox="1"/>
          <p:nvPr/>
        </p:nvSpPr>
        <p:spPr>
          <a:xfrm>
            <a:off x="2669453" y="1184603"/>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53" name="矩形 52">
            <a:extLst>
              <a:ext uri="{FF2B5EF4-FFF2-40B4-BE49-F238E27FC236}">
                <a16:creationId xmlns:a16="http://schemas.microsoft.com/office/drawing/2014/main" id="{D4E1937C-8438-FF2F-E741-216E22AA6F9B}"/>
              </a:ext>
            </a:extLst>
          </p:cNvPr>
          <p:cNvSpPr/>
          <p:nvPr/>
        </p:nvSpPr>
        <p:spPr>
          <a:xfrm>
            <a:off x="2643042" y="2761922"/>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D84B5DA9-DC91-A11A-8A07-80789B2009D4}"/>
              </a:ext>
            </a:extLst>
          </p:cNvPr>
          <p:cNvSpPr/>
          <p:nvPr/>
        </p:nvSpPr>
        <p:spPr>
          <a:xfrm>
            <a:off x="2669381" y="3575644"/>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55" name="文本框 54">
            <a:extLst>
              <a:ext uri="{FF2B5EF4-FFF2-40B4-BE49-F238E27FC236}">
                <a16:creationId xmlns:a16="http://schemas.microsoft.com/office/drawing/2014/main" id="{4872C946-2124-6B3E-C46F-DBF8874FB9C0}"/>
              </a:ext>
            </a:extLst>
          </p:cNvPr>
          <p:cNvSpPr txBox="1"/>
          <p:nvPr/>
        </p:nvSpPr>
        <p:spPr>
          <a:xfrm>
            <a:off x="2669380" y="3537650"/>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56" name="文本框 55">
            <a:extLst>
              <a:ext uri="{FF2B5EF4-FFF2-40B4-BE49-F238E27FC236}">
                <a16:creationId xmlns:a16="http://schemas.microsoft.com/office/drawing/2014/main" id="{C70CB0AF-B7BF-5D57-168E-B0FAC8321C91}"/>
              </a:ext>
            </a:extLst>
          </p:cNvPr>
          <p:cNvSpPr txBox="1"/>
          <p:nvPr/>
        </p:nvSpPr>
        <p:spPr>
          <a:xfrm>
            <a:off x="2691833" y="1994202"/>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51" name="文本框 50">
            <a:extLst>
              <a:ext uri="{FF2B5EF4-FFF2-40B4-BE49-F238E27FC236}">
                <a16:creationId xmlns:a16="http://schemas.microsoft.com/office/drawing/2014/main" id="{5A9AA6E9-75C2-3AA1-B55D-8BFBEA03E7A1}"/>
              </a:ext>
            </a:extLst>
          </p:cNvPr>
          <p:cNvSpPr txBox="1"/>
          <p:nvPr/>
        </p:nvSpPr>
        <p:spPr>
          <a:xfrm>
            <a:off x="2642876" y="2724158"/>
            <a:ext cx="443590"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57" name="矩形 56">
            <a:extLst>
              <a:ext uri="{FF2B5EF4-FFF2-40B4-BE49-F238E27FC236}">
                <a16:creationId xmlns:a16="http://schemas.microsoft.com/office/drawing/2014/main" id="{68CFDFC9-36A9-0DE8-5109-4913E4947403}"/>
              </a:ext>
            </a:extLst>
          </p:cNvPr>
          <p:cNvSpPr/>
          <p:nvPr/>
        </p:nvSpPr>
        <p:spPr>
          <a:xfrm>
            <a:off x="7462807" y="1177131"/>
            <a:ext cx="4454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58" name="矩形 57">
            <a:extLst>
              <a:ext uri="{FF2B5EF4-FFF2-40B4-BE49-F238E27FC236}">
                <a16:creationId xmlns:a16="http://schemas.microsoft.com/office/drawing/2014/main" id="{A69956CC-6507-20E0-E1D1-7282EF978048}"/>
              </a:ext>
            </a:extLst>
          </p:cNvPr>
          <p:cNvSpPr/>
          <p:nvPr/>
        </p:nvSpPr>
        <p:spPr>
          <a:xfrm>
            <a:off x="9086046" y="1177131"/>
            <a:ext cx="4838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59" name="矩形 58">
            <a:extLst>
              <a:ext uri="{FF2B5EF4-FFF2-40B4-BE49-F238E27FC236}">
                <a16:creationId xmlns:a16="http://schemas.microsoft.com/office/drawing/2014/main" id="{3DE83466-66A0-F62D-B427-3C85CC5DFFE9}"/>
              </a:ext>
            </a:extLst>
          </p:cNvPr>
          <p:cNvSpPr/>
          <p:nvPr/>
        </p:nvSpPr>
        <p:spPr>
          <a:xfrm>
            <a:off x="7465584" y="2735753"/>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60" name="矩形 59">
            <a:extLst>
              <a:ext uri="{FF2B5EF4-FFF2-40B4-BE49-F238E27FC236}">
                <a16:creationId xmlns:a16="http://schemas.microsoft.com/office/drawing/2014/main" id="{E38DDC35-C738-2C47-F4EF-817A797C3F1B}"/>
              </a:ext>
            </a:extLst>
          </p:cNvPr>
          <p:cNvSpPr/>
          <p:nvPr/>
        </p:nvSpPr>
        <p:spPr>
          <a:xfrm>
            <a:off x="9088822" y="2735753"/>
            <a:ext cx="481049"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61" name="矩形 60">
            <a:extLst>
              <a:ext uri="{FF2B5EF4-FFF2-40B4-BE49-F238E27FC236}">
                <a16:creationId xmlns:a16="http://schemas.microsoft.com/office/drawing/2014/main" id="{B2B22311-034C-0802-C67B-3AAD8E4ABC28}"/>
              </a:ext>
            </a:extLst>
          </p:cNvPr>
          <p:cNvSpPr/>
          <p:nvPr/>
        </p:nvSpPr>
        <p:spPr>
          <a:xfrm>
            <a:off x="7465584" y="1984012"/>
            <a:ext cx="44695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62" name="文本框 61">
            <a:extLst>
              <a:ext uri="{FF2B5EF4-FFF2-40B4-BE49-F238E27FC236}">
                <a16:creationId xmlns:a16="http://schemas.microsoft.com/office/drawing/2014/main" id="{C4C9D8C6-C562-006C-3CC2-F0B4DD566D3D}"/>
              </a:ext>
            </a:extLst>
          </p:cNvPr>
          <p:cNvSpPr txBox="1"/>
          <p:nvPr/>
        </p:nvSpPr>
        <p:spPr>
          <a:xfrm>
            <a:off x="7428090" y="1968869"/>
            <a:ext cx="480141"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63" name="矩形 62">
            <a:extLst>
              <a:ext uri="{FF2B5EF4-FFF2-40B4-BE49-F238E27FC236}">
                <a16:creationId xmlns:a16="http://schemas.microsoft.com/office/drawing/2014/main" id="{EB5EA8D3-B4EC-FBB1-DFF3-93AE6654457B}"/>
              </a:ext>
            </a:extLst>
          </p:cNvPr>
          <p:cNvSpPr/>
          <p:nvPr/>
        </p:nvSpPr>
        <p:spPr>
          <a:xfrm>
            <a:off x="9072764" y="1990506"/>
            <a:ext cx="49710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64" name="文本框 63">
            <a:extLst>
              <a:ext uri="{FF2B5EF4-FFF2-40B4-BE49-F238E27FC236}">
                <a16:creationId xmlns:a16="http://schemas.microsoft.com/office/drawing/2014/main" id="{341FB3FF-B7A5-BCFB-32F4-B9E9E98EAD7C}"/>
              </a:ext>
            </a:extLst>
          </p:cNvPr>
          <p:cNvSpPr txBox="1"/>
          <p:nvPr/>
        </p:nvSpPr>
        <p:spPr>
          <a:xfrm>
            <a:off x="9108800" y="1965854"/>
            <a:ext cx="438315"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65" name="矩形 64">
            <a:extLst>
              <a:ext uri="{FF2B5EF4-FFF2-40B4-BE49-F238E27FC236}">
                <a16:creationId xmlns:a16="http://schemas.microsoft.com/office/drawing/2014/main" id="{DDDC635D-0D4E-E7D1-B9D2-54D46DF886BB}"/>
              </a:ext>
            </a:extLst>
          </p:cNvPr>
          <p:cNvSpPr/>
          <p:nvPr/>
        </p:nvSpPr>
        <p:spPr>
          <a:xfrm>
            <a:off x="7468573" y="3518430"/>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66" name="文本框 65">
            <a:extLst>
              <a:ext uri="{FF2B5EF4-FFF2-40B4-BE49-F238E27FC236}">
                <a16:creationId xmlns:a16="http://schemas.microsoft.com/office/drawing/2014/main" id="{60E1887A-0097-2CEC-881C-F8D8E12D7ACC}"/>
              </a:ext>
            </a:extLst>
          </p:cNvPr>
          <p:cNvSpPr txBox="1"/>
          <p:nvPr/>
        </p:nvSpPr>
        <p:spPr>
          <a:xfrm>
            <a:off x="7465666" y="3510128"/>
            <a:ext cx="426342"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67" name="矩形 66">
            <a:extLst>
              <a:ext uri="{FF2B5EF4-FFF2-40B4-BE49-F238E27FC236}">
                <a16:creationId xmlns:a16="http://schemas.microsoft.com/office/drawing/2014/main" id="{9788EC42-45B1-F91E-77AF-DEE7EE4AF1E0}"/>
              </a:ext>
            </a:extLst>
          </p:cNvPr>
          <p:cNvSpPr/>
          <p:nvPr/>
        </p:nvSpPr>
        <p:spPr>
          <a:xfrm>
            <a:off x="9075753" y="3524924"/>
            <a:ext cx="49411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68" name="文本框 67">
            <a:extLst>
              <a:ext uri="{FF2B5EF4-FFF2-40B4-BE49-F238E27FC236}">
                <a16:creationId xmlns:a16="http://schemas.microsoft.com/office/drawing/2014/main" id="{D09B868A-C8BA-4A30-9344-2ED5B064943F}"/>
              </a:ext>
            </a:extLst>
          </p:cNvPr>
          <p:cNvSpPr txBox="1"/>
          <p:nvPr/>
        </p:nvSpPr>
        <p:spPr>
          <a:xfrm>
            <a:off x="9111789" y="3514380"/>
            <a:ext cx="435326"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3" name="矩形 2">
            <a:extLst>
              <a:ext uri="{FF2B5EF4-FFF2-40B4-BE49-F238E27FC236}">
                <a16:creationId xmlns:a16="http://schemas.microsoft.com/office/drawing/2014/main" id="{BC4DD2B8-1FC9-E7AE-FE4B-C6B8E4EF829F}"/>
              </a:ext>
            </a:extLst>
          </p:cNvPr>
          <p:cNvSpPr/>
          <p:nvPr/>
        </p:nvSpPr>
        <p:spPr>
          <a:xfrm>
            <a:off x="5890551" y="1802971"/>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41F37759-7167-4A90-BEE3-AB4BBFE7C9F3}"/>
              </a:ext>
            </a:extLst>
          </p:cNvPr>
          <p:cNvSpPr txBox="1"/>
          <p:nvPr/>
        </p:nvSpPr>
        <p:spPr>
          <a:xfrm>
            <a:off x="5874692" y="1749276"/>
            <a:ext cx="497106"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B31</a:t>
            </a:r>
            <a:endParaRPr lang="zh-CN" altLang="en-US" sz="1200"/>
          </a:p>
        </p:txBody>
      </p:sp>
      <p:sp>
        <p:nvSpPr>
          <p:cNvPr id="15" name="矩形 14">
            <a:extLst>
              <a:ext uri="{FF2B5EF4-FFF2-40B4-BE49-F238E27FC236}">
                <a16:creationId xmlns:a16="http://schemas.microsoft.com/office/drawing/2014/main" id="{067DA881-9055-FC67-4CFC-B3910AC7F219}"/>
              </a:ext>
            </a:extLst>
          </p:cNvPr>
          <p:cNvSpPr/>
          <p:nvPr/>
        </p:nvSpPr>
        <p:spPr>
          <a:xfrm>
            <a:off x="1014201"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0</a:t>
            </a:r>
          </a:p>
        </p:txBody>
      </p:sp>
      <p:sp>
        <p:nvSpPr>
          <p:cNvPr id="16" name="矩形 15">
            <a:extLst>
              <a:ext uri="{FF2B5EF4-FFF2-40B4-BE49-F238E27FC236}">
                <a16:creationId xmlns:a16="http://schemas.microsoft.com/office/drawing/2014/main" id="{BC8E24C5-12F2-6FA0-3EC9-9FB4BE4B0427}"/>
              </a:ext>
            </a:extLst>
          </p:cNvPr>
          <p:cNvSpPr/>
          <p:nvPr/>
        </p:nvSpPr>
        <p:spPr>
          <a:xfrm>
            <a:off x="1198681"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7" name="矩形 16">
            <a:extLst>
              <a:ext uri="{FF2B5EF4-FFF2-40B4-BE49-F238E27FC236}">
                <a16:creationId xmlns:a16="http://schemas.microsoft.com/office/drawing/2014/main" id="{06608CFA-8AC9-C1E6-34A1-3B7C01B1E3E8}"/>
              </a:ext>
            </a:extLst>
          </p:cNvPr>
          <p:cNvSpPr/>
          <p:nvPr/>
        </p:nvSpPr>
        <p:spPr>
          <a:xfrm>
            <a:off x="1383161"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8" name="矩形 17">
            <a:extLst>
              <a:ext uri="{FF2B5EF4-FFF2-40B4-BE49-F238E27FC236}">
                <a16:creationId xmlns:a16="http://schemas.microsoft.com/office/drawing/2014/main" id="{C311DD94-3263-C19A-1A6C-EB93C5127044}"/>
              </a:ext>
            </a:extLst>
          </p:cNvPr>
          <p:cNvSpPr/>
          <p:nvPr/>
        </p:nvSpPr>
        <p:spPr>
          <a:xfrm>
            <a:off x="1567641"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3762CE0F-5C44-FB5C-46BA-DFB60C564F54}"/>
              </a:ext>
            </a:extLst>
          </p:cNvPr>
          <p:cNvSpPr/>
          <p:nvPr/>
        </p:nvSpPr>
        <p:spPr>
          <a:xfrm>
            <a:off x="175009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3250D4C9-5AF8-1A3C-16BD-930585035A7B}"/>
              </a:ext>
            </a:extLst>
          </p:cNvPr>
          <p:cNvSpPr/>
          <p:nvPr/>
        </p:nvSpPr>
        <p:spPr>
          <a:xfrm>
            <a:off x="193457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1" name="矩形 20">
            <a:extLst>
              <a:ext uri="{FF2B5EF4-FFF2-40B4-BE49-F238E27FC236}">
                <a16:creationId xmlns:a16="http://schemas.microsoft.com/office/drawing/2014/main" id="{A164DDCD-1F03-FF73-04F3-223C1B3668A2}"/>
              </a:ext>
            </a:extLst>
          </p:cNvPr>
          <p:cNvSpPr/>
          <p:nvPr/>
        </p:nvSpPr>
        <p:spPr>
          <a:xfrm>
            <a:off x="211905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401D11F9-4CD1-7CEA-67A5-049D26F60518}"/>
              </a:ext>
            </a:extLst>
          </p:cNvPr>
          <p:cNvSpPr/>
          <p:nvPr/>
        </p:nvSpPr>
        <p:spPr>
          <a:xfrm>
            <a:off x="230353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B392A25D-F185-E316-BD00-A329CEDEABA0}"/>
              </a:ext>
            </a:extLst>
          </p:cNvPr>
          <p:cNvSpPr/>
          <p:nvPr/>
        </p:nvSpPr>
        <p:spPr>
          <a:xfrm>
            <a:off x="248801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8</a:t>
            </a:r>
          </a:p>
        </p:txBody>
      </p:sp>
      <p:sp>
        <p:nvSpPr>
          <p:cNvPr id="26" name="矩形 25">
            <a:extLst>
              <a:ext uri="{FF2B5EF4-FFF2-40B4-BE49-F238E27FC236}">
                <a16:creationId xmlns:a16="http://schemas.microsoft.com/office/drawing/2014/main" id="{4D48E200-DA6C-0CB4-639E-306F41244A0B}"/>
              </a:ext>
            </a:extLst>
          </p:cNvPr>
          <p:cNvSpPr/>
          <p:nvPr/>
        </p:nvSpPr>
        <p:spPr>
          <a:xfrm>
            <a:off x="267249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8" name="矩形 27">
            <a:extLst>
              <a:ext uri="{FF2B5EF4-FFF2-40B4-BE49-F238E27FC236}">
                <a16:creationId xmlns:a16="http://schemas.microsoft.com/office/drawing/2014/main" id="{2390056B-34E6-8918-D202-7E2CF011CF39}"/>
              </a:ext>
            </a:extLst>
          </p:cNvPr>
          <p:cNvSpPr/>
          <p:nvPr/>
        </p:nvSpPr>
        <p:spPr>
          <a:xfrm>
            <a:off x="285697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9" name="矩形 28">
            <a:extLst>
              <a:ext uri="{FF2B5EF4-FFF2-40B4-BE49-F238E27FC236}">
                <a16:creationId xmlns:a16="http://schemas.microsoft.com/office/drawing/2014/main" id="{50A93ABD-0E57-C637-0750-887063BE5A29}"/>
              </a:ext>
            </a:extLst>
          </p:cNvPr>
          <p:cNvSpPr/>
          <p:nvPr/>
        </p:nvSpPr>
        <p:spPr>
          <a:xfrm>
            <a:off x="3041457"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3" name="矩形 32">
            <a:extLst>
              <a:ext uri="{FF2B5EF4-FFF2-40B4-BE49-F238E27FC236}">
                <a16:creationId xmlns:a16="http://schemas.microsoft.com/office/drawing/2014/main" id="{372EF62A-03B3-26EF-D5B5-BD46253EF3DC}"/>
              </a:ext>
            </a:extLst>
          </p:cNvPr>
          <p:cNvSpPr/>
          <p:nvPr/>
        </p:nvSpPr>
        <p:spPr>
          <a:xfrm>
            <a:off x="3223913"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4" name="矩形 33">
            <a:extLst>
              <a:ext uri="{FF2B5EF4-FFF2-40B4-BE49-F238E27FC236}">
                <a16:creationId xmlns:a16="http://schemas.microsoft.com/office/drawing/2014/main" id="{9EF5CAA4-E472-D824-7D8F-A9E677B6A318}"/>
              </a:ext>
            </a:extLst>
          </p:cNvPr>
          <p:cNvSpPr/>
          <p:nvPr/>
        </p:nvSpPr>
        <p:spPr>
          <a:xfrm>
            <a:off x="3408393"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5" name="矩形 34">
            <a:extLst>
              <a:ext uri="{FF2B5EF4-FFF2-40B4-BE49-F238E27FC236}">
                <a16:creationId xmlns:a16="http://schemas.microsoft.com/office/drawing/2014/main" id="{80C3AB5D-2E1E-666F-F4D7-12CD9F76E84A}"/>
              </a:ext>
            </a:extLst>
          </p:cNvPr>
          <p:cNvSpPr/>
          <p:nvPr/>
        </p:nvSpPr>
        <p:spPr>
          <a:xfrm>
            <a:off x="3592873"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6" name="矩形 35">
            <a:extLst>
              <a:ext uri="{FF2B5EF4-FFF2-40B4-BE49-F238E27FC236}">
                <a16:creationId xmlns:a16="http://schemas.microsoft.com/office/drawing/2014/main" id="{34E3EA0B-A6BB-F5FB-3172-7C0D84AB840E}"/>
              </a:ext>
            </a:extLst>
          </p:cNvPr>
          <p:cNvSpPr/>
          <p:nvPr/>
        </p:nvSpPr>
        <p:spPr>
          <a:xfrm>
            <a:off x="3777353" y="49497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7" name="矩形 36">
            <a:extLst>
              <a:ext uri="{FF2B5EF4-FFF2-40B4-BE49-F238E27FC236}">
                <a16:creationId xmlns:a16="http://schemas.microsoft.com/office/drawing/2014/main" id="{D6D880E4-1AE9-F56F-C891-84D18F2945A3}"/>
              </a:ext>
            </a:extLst>
          </p:cNvPr>
          <p:cNvSpPr/>
          <p:nvPr/>
        </p:nvSpPr>
        <p:spPr>
          <a:xfrm>
            <a:off x="3961833"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47" name="矩形 46">
            <a:extLst>
              <a:ext uri="{FF2B5EF4-FFF2-40B4-BE49-F238E27FC236}">
                <a16:creationId xmlns:a16="http://schemas.microsoft.com/office/drawing/2014/main" id="{D0FDD234-FF77-FE43-F60C-D938E79F6E6A}"/>
              </a:ext>
            </a:extLst>
          </p:cNvPr>
          <p:cNvSpPr/>
          <p:nvPr/>
        </p:nvSpPr>
        <p:spPr>
          <a:xfrm>
            <a:off x="4146313"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48" name="矩形 47">
            <a:extLst>
              <a:ext uri="{FF2B5EF4-FFF2-40B4-BE49-F238E27FC236}">
                <a16:creationId xmlns:a16="http://schemas.microsoft.com/office/drawing/2014/main" id="{82121C0E-794E-1BAB-DB3E-0F4A78FEB266}"/>
              </a:ext>
            </a:extLst>
          </p:cNvPr>
          <p:cNvSpPr/>
          <p:nvPr/>
        </p:nvSpPr>
        <p:spPr>
          <a:xfrm>
            <a:off x="4330793"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49" name="矩形 48">
            <a:extLst>
              <a:ext uri="{FF2B5EF4-FFF2-40B4-BE49-F238E27FC236}">
                <a16:creationId xmlns:a16="http://schemas.microsoft.com/office/drawing/2014/main" id="{31808BBF-F6B1-0CD7-4D82-C798D7979167}"/>
              </a:ext>
            </a:extLst>
          </p:cNvPr>
          <p:cNvSpPr/>
          <p:nvPr/>
        </p:nvSpPr>
        <p:spPr>
          <a:xfrm>
            <a:off x="4515273"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50" name="矩形 49">
            <a:extLst>
              <a:ext uri="{FF2B5EF4-FFF2-40B4-BE49-F238E27FC236}">
                <a16:creationId xmlns:a16="http://schemas.microsoft.com/office/drawing/2014/main" id="{E82AEAA5-4C01-03F9-96B9-41AC9F7781C5}"/>
              </a:ext>
            </a:extLst>
          </p:cNvPr>
          <p:cNvSpPr/>
          <p:nvPr/>
        </p:nvSpPr>
        <p:spPr>
          <a:xfrm>
            <a:off x="469772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69" name="矩形 68">
            <a:extLst>
              <a:ext uri="{FF2B5EF4-FFF2-40B4-BE49-F238E27FC236}">
                <a16:creationId xmlns:a16="http://schemas.microsoft.com/office/drawing/2014/main" id="{D381781E-D397-9860-DEBC-72597DFB7706}"/>
              </a:ext>
            </a:extLst>
          </p:cNvPr>
          <p:cNvSpPr/>
          <p:nvPr/>
        </p:nvSpPr>
        <p:spPr>
          <a:xfrm>
            <a:off x="488220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0" name="矩形 69">
            <a:extLst>
              <a:ext uri="{FF2B5EF4-FFF2-40B4-BE49-F238E27FC236}">
                <a16:creationId xmlns:a16="http://schemas.microsoft.com/office/drawing/2014/main" id="{59FA2B01-9413-8B9D-C3AC-2D578F24E0CF}"/>
              </a:ext>
            </a:extLst>
          </p:cNvPr>
          <p:cNvSpPr/>
          <p:nvPr/>
        </p:nvSpPr>
        <p:spPr>
          <a:xfrm>
            <a:off x="506668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1" name="矩形 70">
            <a:extLst>
              <a:ext uri="{FF2B5EF4-FFF2-40B4-BE49-F238E27FC236}">
                <a16:creationId xmlns:a16="http://schemas.microsoft.com/office/drawing/2014/main" id="{50165918-21C4-AA68-15CF-DC0E6F1E48D7}"/>
              </a:ext>
            </a:extLst>
          </p:cNvPr>
          <p:cNvSpPr/>
          <p:nvPr/>
        </p:nvSpPr>
        <p:spPr>
          <a:xfrm>
            <a:off x="525116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2" name="矩形 71">
            <a:extLst>
              <a:ext uri="{FF2B5EF4-FFF2-40B4-BE49-F238E27FC236}">
                <a16:creationId xmlns:a16="http://schemas.microsoft.com/office/drawing/2014/main" id="{EFCA526A-3371-013F-9EF3-2886CA3D376B}"/>
              </a:ext>
            </a:extLst>
          </p:cNvPr>
          <p:cNvSpPr/>
          <p:nvPr/>
        </p:nvSpPr>
        <p:spPr>
          <a:xfrm>
            <a:off x="543564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3" name="矩形 72">
            <a:extLst>
              <a:ext uri="{FF2B5EF4-FFF2-40B4-BE49-F238E27FC236}">
                <a16:creationId xmlns:a16="http://schemas.microsoft.com/office/drawing/2014/main" id="{17F552BE-BCCF-B869-5A5C-590456BA99D3}"/>
              </a:ext>
            </a:extLst>
          </p:cNvPr>
          <p:cNvSpPr/>
          <p:nvPr/>
        </p:nvSpPr>
        <p:spPr>
          <a:xfrm>
            <a:off x="562012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4" name="矩形 73">
            <a:extLst>
              <a:ext uri="{FF2B5EF4-FFF2-40B4-BE49-F238E27FC236}">
                <a16:creationId xmlns:a16="http://schemas.microsoft.com/office/drawing/2014/main" id="{5B715522-BD29-98B1-F340-495DCA7EE785}"/>
              </a:ext>
            </a:extLst>
          </p:cNvPr>
          <p:cNvSpPr/>
          <p:nvPr/>
        </p:nvSpPr>
        <p:spPr>
          <a:xfrm>
            <a:off x="580460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5" name="矩形 74">
            <a:extLst>
              <a:ext uri="{FF2B5EF4-FFF2-40B4-BE49-F238E27FC236}">
                <a16:creationId xmlns:a16="http://schemas.microsoft.com/office/drawing/2014/main" id="{77076ABC-DEEB-5CC6-47EE-4BD0EB260A72}"/>
              </a:ext>
            </a:extLst>
          </p:cNvPr>
          <p:cNvSpPr/>
          <p:nvPr/>
        </p:nvSpPr>
        <p:spPr>
          <a:xfrm>
            <a:off x="5989089"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6" name="矩形 75">
            <a:extLst>
              <a:ext uri="{FF2B5EF4-FFF2-40B4-BE49-F238E27FC236}">
                <a16:creationId xmlns:a16="http://schemas.microsoft.com/office/drawing/2014/main" id="{F73783C8-1705-F196-7A21-748CBE8D899B}"/>
              </a:ext>
            </a:extLst>
          </p:cNvPr>
          <p:cNvSpPr/>
          <p:nvPr/>
        </p:nvSpPr>
        <p:spPr>
          <a:xfrm>
            <a:off x="6171545"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7" name="矩形 76">
            <a:extLst>
              <a:ext uri="{FF2B5EF4-FFF2-40B4-BE49-F238E27FC236}">
                <a16:creationId xmlns:a16="http://schemas.microsoft.com/office/drawing/2014/main" id="{673FDB87-5082-F85F-33FB-2C0B0FF29D6A}"/>
              </a:ext>
            </a:extLst>
          </p:cNvPr>
          <p:cNvSpPr/>
          <p:nvPr/>
        </p:nvSpPr>
        <p:spPr>
          <a:xfrm>
            <a:off x="6356025"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8" name="矩形 77">
            <a:extLst>
              <a:ext uri="{FF2B5EF4-FFF2-40B4-BE49-F238E27FC236}">
                <a16:creationId xmlns:a16="http://schemas.microsoft.com/office/drawing/2014/main" id="{CD76E421-566B-9BBD-10A2-7E7550012E1E}"/>
              </a:ext>
            </a:extLst>
          </p:cNvPr>
          <p:cNvSpPr/>
          <p:nvPr/>
        </p:nvSpPr>
        <p:spPr>
          <a:xfrm>
            <a:off x="6540505"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79" name="矩形 78">
            <a:extLst>
              <a:ext uri="{FF2B5EF4-FFF2-40B4-BE49-F238E27FC236}">
                <a16:creationId xmlns:a16="http://schemas.microsoft.com/office/drawing/2014/main" id="{07B68C92-215A-F5B9-0575-3924B8C454B4}"/>
              </a:ext>
            </a:extLst>
          </p:cNvPr>
          <p:cNvSpPr/>
          <p:nvPr/>
        </p:nvSpPr>
        <p:spPr>
          <a:xfrm>
            <a:off x="6724985" y="49521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
              <a:latin typeface="字制区喜脉体" panose="02000603000000000000" pitchFamily="2" charset="-122"/>
              <a:ea typeface="字制区喜脉体" panose="02000603000000000000" pitchFamily="2" charset="-122"/>
            </a:endParaRPr>
          </a:p>
        </p:txBody>
      </p:sp>
      <p:sp>
        <p:nvSpPr>
          <p:cNvPr id="81" name="文本框 80">
            <a:extLst>
              <a:ext uri="{FF2B5EF4-FFF2-40B4-BE49-F238E27FC236}">
                <a16:creationId xmlns:a16="http://schemas.microsoft.com/office/drawing/2014/main" id="{31B2B133-9D96-0A2B-0DDA-395A416666EA}"/>
              </a:ext>
            </a:extLst>
          </p:cNvPr>
          <p:cNvSpPr txBox="1"/>
          <p:nvPr/>
        </p:nvSpPr>
        <p:spPr>
          <a:xfrm>
            <a:off x="6647985" y="4929361"/>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31</a:t>
            </a:r>
          </a:p>
        </p:txBody>
      </p:sp>
      <p:cxnSp>
        <p:nvCxnSpPr>
          <p:cNvPr id="82" name="直接箭头连接符 81">
            <a:extLst>
              <a:ext uri="{FF2B5EF4-FFF2-40B4-BE49-F238E27FC236}">
                <a16:creationId xmlns:a16="http://schemas.microsoft.com/office/drawing/2014/main" id="{9F13AB19-9242-C413-D384-9BBB89007399}"/>
              </a:ext>
            </a:extLst>
          </p:cNvPr>
          <p:cNvCxnSpPr>
            <a:cxnSpLocks/>
          </p:cNvCxnSpPr>
          <p:nvPr/>
        </p:nvCxnSpPr>
        <p:spPr>
          <a:xfrm>
            <a:off x="1097926" y="46799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97AFEC74-E0E4-820A-6D7F-8372BCFDE815}"/>
              </a:ext>
            </a:extLst>
          </p:cNvPr>
          <p:cNvSpPr txBox="1"/>
          <p:nvPr/>
        </p:nvSpPr>
        <p:spPr>
          <a:xfrm>
            <a:off x="940065" y="450009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t0</a:t>
            </a:r>
          </a:p>
        </p:txBody>
      </p:sp>
      <p:cxnSp>
        <p:nvCxnSpPr>
          <p:cNvPr id="87" name="直接箭头连接符 86">
            <a:extLst>
              <a:ext uri="{FF2B5EF4-FFF2-40B4-BE49-F238E27FC236}">
                <a16:creationId xmlns:a16="http://schemas.microsoft.com/office/drawing/2014/main" id="{881E018A-86C3-A539-12C8-BEA43BB39220}"/>
              </a:ext>
            </a:extLst>
          </p:cNvPr>
          <p:cNvCxnSpPr>
            <a:cxnSpLocks/>
          </p:cNvCxnSpPr>
          <p:nvPr/>
        </p:nvCxnSpPr>
        <p:spPr>
          <a:xfrm>
            <a:off x="1833536" y="46736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F88829AD-BB16-EA0E-E421-05590649451D}"/>
              </a:ext>
            </a:extLst>
          </p:cNvPr>
          <p:cNvSpPr txBox="1"/>
          <p:nvPr/>
        </p:nvSpPr>
        <p:spPr>
          <a:xfrm>
            <a:off x="1675675" y="44937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t0</a:t>
            </a:r>
          </a:p>
        </p:txBody>
      </p:sp>
      <p:cxnSp>
        <p:nvCxnSpPr>
          <p:cNvPr id="89" name="直接箭头连接符 88">
            <a:extLst>
              <a:ext uri="{FF2B5EF4-FFF2-40B4-BE49-F238E27FC236}">
                <a16:creationId xmlns:a16="http://schemas.microsoft.com/office/drawing/2014/main" id="{7AD1519E-2367-4193-9596-A65B4252DB99}"/>
              </a:ext>
            </a:extLst>
          </p:cNvPr>
          <p:cNvCxnSpPr>
            <a:cxnSpLocks/>
          </p:cNvCxnSpPr>
          <p:nvPr/>
        </p:nvCxnSpPr>
        <p:spPr>
          <a:xfrm>
            <a:off x="1296634" y="46799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641BFE99-5C1D-66D8-BF68-5D89B1A21BC1}"/>
              </a:ext>
            </a:extLst>
          </p:cNvPr>
          <p:cNvSpPr txBox="1"/>
          <p:nvPr/>
        </p:nvSpPr>
        <p:spPr>
          <a:xfrm>
            <a:off x="1138773" y="450009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a:t>
            </a:r>
          </a:p>
        </p:txBody>
      </p:sp>
      <p:cxnSp>
        <p:nvCxnSpPr>
          <p:cNvPr id="91" name="直接箭头连接符 90">
            <a:extLst>
              <a:ext uri="{FF2B5EF4-FFF2-40B4-BE49-F238E27FC236}">
                <a16:creationId xmlns:a16="http://schemas.microsoft.com/office/drawing/2014/main" id="{038B5A48-9589-A71B-68C7-7317899C9459}"/>
              </a:ext>
            </a:extLst>
          </p:cNvPr>
          <p:cNvCxnSpPr>
            <a:cxnSpLocks/>
          </p:cNvCxnSpPr>
          <p:nvPr/>
        </p:nvCxnSpPr>
        <p:spPr>
          <a:xfrm>
            <a:off x="2032244" y="46736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CE9734C2-9D41-59DA-B6F8-2B4292217260}"/>
              </a:ext>
            </a:extLst>
          </p:cNvPr>
          <p:cNvSpPr txBox="1"/>
          <p:nvPr/>
        </p:nvSpPr>
        <p:spPr>
          <a:xfrm>
            <a:off x="1874383" y="44937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a:t>
            </a:r>
          </a:p>
        </p:txBody>
      </p:sp>
      <p:cxnSp>
        <p:nvCxnSpPr>
          <p:cNvPr id="95" name="直接箭头连接符 94">
            <a:extLst>
              <a:ext uri="{FF2B5EF4-FFF2-40B4-BE49-F238E27FC236}">
                <a16:creationId xmlns:a16="http://schemas.microsoft.com/office/drawing/2014/main" id="{64FB9F14-F2BB-63E6-9DF2-6FE337F005E7}"/>
              </a:ext>
            </a:extLst>
          </p:cNvPr>
          <p:cNvCxnSpPr>
            <a:cxnSpLocks/>
          </p:cNvCxnSpPr>
          <p:nvPr/>
        </p:nvCxnSpPr>
        <p:spPr>
          <a:xfrm>
            <a:off x="1463840" y="46863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59B14585-FA08-B125-956B-E5606E447C05}"/>
              </a:ext>
            </a:extLst>
          </p:cNvPr>
          <p:cNvSpPr txBox="1"/>
          <p:nvPr/>
        </p:nvSpPr>
        <p:spPr>
          <a:xfrm>
            <a:off x="1305979" y="44937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a:t>
            </a:r>
          </a:p>
        </p:txBody>
      </p:sp>
      <p:cxnSp>
        <p:nvCxnSpPr>
          <p:cNvPr id="97" name="直接箭头连接符 96">
            <a:extLst>
              <a:ext uri="{FF2B5EF4-FFF2-40B4-BE49-F238E27FC236}">
                <a16:creationId xmlns:a16="http://schemas.microsoft.com/office/drawing/2014/main" id="{BDC17FC1-E099-9641-E216-96D08C9F8476}"/>
              </a:ext>
            </a:extLst>
          </p:cNvPr>
          <p:cNvCxnSpPr>
            <a:cxnSpLocks/>
          </p:cNvCxnSpPr>
          <p:nvPr/>
        </p:nvCxnSpPr>
        <p:spPr>
          <a:xfrm>
            <a:off x="2199450" y="46799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98B09F42-9F4A-9A57-9CAB-0520E8845F0D}"/>
              </a:ext>
            </a:extLst>
          </p:cNvPr>
          <p:cNvSpPr txBox="1"/>
          <p:nvPr/>
        </p:nvSpPr>
        <p:spPr>
          <a:xfrm>
            <a:off x="2041589" y="448739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a:t>
            </a:r>
          </a:p>
        </p:txBody>
      </p:sp>
      <p:cxnSp>
        <p:nvCxnSpPr>
          <p:cNvPr id="99" name="直接箭头连接符 98">
            <a:extLst>
              <a:ext uri="{FF2B5EF4-FFF2-40B4-BE49-F238E27FC236}">
                <a16:creationId xmlns:a16="http://schemas.microsoft.com/office/drawing/2014/main" id="{CC2101EE-D920-4943-5F76-DD1FC03E5AD4}"/>
              </a:ext>
            </a:extLst>
          </p:cNvPr>
          <p:cNvCxnSpPr>
            <a:cxnSpLocks/>
          </p:cNvCxnSpPr>
          <p:nvPr/>
        </p:nvCxnSpPr>
        <p:spPr>
          <a:xfrm>
            <a:off x="1662548" y="46863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26B98CD0-6238-CC6C-5E75-62F37B96F277}"/>
              </a:ext>
            </a:extLst>
          </p:cNvPr>
          <p:cNvSpPr txBox="1"/>
          <p:nvPr/>
        </p:nvSpPr>
        <p:spPr>
          <a:xfrm>
            <a:off x="1504687" y="44937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t3</a:t>
            </a:r>
          </a:p>
        </p:txBody>
      </p:sp>
      <p:cxnSp>
        <p:nvCxnSpPr>
          <p:cNvPr id="101" name="直接箭头连接符 100">
            <a:extLst>
              <a:ext uri="{FF2B5EF4-FFF2-40B4-BE49-F238E27FC236}">
                <a16:creationId xmlns:a16="http://schemas.microsoft.com/office/drawing/2014/main" id="{2004112F-A8BF-EB74-AE43-8E1CCA02A7D0}"/>
              </a:ext>
            </a:extLst>
          </p:cNvPr>
          <p:cNvCxnSpPr>
            <a:cxnSpLocks/>
          </p:cNvCxnSpPr>
          <p:nvPr/>
        </p:nvCxnSpPr>
        <p:spPr>
          <a:xfrm>
            <a:off x="2398158" y="46799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EBCEDC0B-113F-2BF9-F5D5-1454347D5F4C}"/>
              </a:ext>
            </a:extLst>
          </p:cNvPr>
          <p:cNvSpPr txBox="1"/>
          <p:nvPr/>
        </p:nvSpPr>
        <p:spPr>
          <a:xfrm>
            <a:off x="2240297" y="44937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t3</a:t>
            </a:r>
          </a:p>
        </p:txBody>
      </p:sp>
      <p:sp>
        <p:nvSpPr>
          <p:cNvPr id="103" name="文本框 102">
            <a:extLst>
              <a:ext uri="{FF2B5EF4-FFF2-40B4-BE49-F238E27FC236}">
                <a16:creationId xmlns:a16="http://schemas.microsoft.com/office/drawing/2014/main" id="{8499F80B-6D38-B486-B165-5B4D1AD75F90}"/>
              </a:ext>
            </a:extLst>
          </p:cNvPr>
          <p:cNvSpPr txBox="1"/>
          <p:nvPr/>
        </p:nvSpPr>
        <p:spPr>
          <a:xfrm>
            <a:off x="3876226" y="4926745"/>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16</a:t>
            </a:r>
          </a:p>
        </p:txBody>
      </p:sp>
      <p:sp>
        <p:nvSpPr>
          <p:cNvPr id="104" name="文本框 103">
            <a:extLst>
              <a:ext uri="{FF2B5EF4-FFF2-40B4-BE49-F238E27FC236}">
                <a16:creationId xmlns:a16="http://schemas.microsoft.com/office/drawing/2014/main" id="{3AB4D4FE-FDE2-4F02-1B57-0F1961F1D267}"/>
              </a:ext>
            </a:extLst>
          </p:cNvPr>
          <p:cNvSpPr txBox="1"/>
          <p:nvPr/>
        </p:nvSpPr>
        <p:spPr>
          <a:xfrm>
            <a:off x="5359381" y="4926836"/>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24</a:t>
            </a:r>
          </a:p>
        </p:txBody>
      </p:sp>
      <p:cxnSp>
        <p:nvCxnSpPr>
          <p:cNvPr id="105" name="直接箭头连接符 104">
            <a:extLst>
              <a:ext uri="{FF2B5EF4-FFF2-40B4-BE49-F238E27FC236}">
                <a16:creationId xmlns:a16="http://schemas.microsoft.com/office/drawing/2014/main" id="{120F7921-A52A-588E-699E-70C44EB28169}"/>
              </a:ext>
            </a:extLst>
          </p:cNvPr>
          <p:cNvCxnSpPr>
            <a:cxnSpLocks/>
          </p:cNvCxnSpPr>
          <p:nvPr/>
        </p:nvCxnSpPr>
        <p:spPr>
          <a:xfrm>
            <a:off x="2577899" y="4667101"/>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5FED6441-03C6-4D56-6533-9812B4668604}"/>
              </a:ext>
            </a:extLst>
          </p:cNvPr>
          <p:cNvSpPr txBox="1"/>
          <p:nvPr/>
        </p:nvSpPr>
        <p:spPr>
          <a:xfrm>
            <a:off x="2426339" y="4490236"/>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t4</a:t>
            </a:r>
          </a:p>
        </p:txBody>
      </p:sp>
      <p:cxnSp>
        <p:nvCxnSpPr>
          <p:cNvPr id="107" name="直接箭头连接符 106">
            <a:extLst>
              <a:ext uri="{FF2B5EF4-FFF2-40B4-BE49-F238E27FC236}">
                <a16:creationId xmlns:a16="http://schemas.microsoft.com/office/drawing/2014/main" id="{2B3E245B-1FEF-0E32-E594-0C30A542CCA8}"/>
              </a:ext>
            </a:extLst>
          </p:cNvPr>
          <p:cNvCxnSpPr>
            <a:cxnSpLocks/>
          </p:cNvCxnSpPr>
          <p:nvPr/>
        </p:nvCxnSpPr>
        <p:spPr>
          <a:xfrm>
            <a:off x="4052834" y="4671318"/>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0E5EC2FA-3C82-A6C9-AE29-05D1D319559D}"/>
              </a:ext>
            </a:extLst>
          </p:cNvPr>
          <p:cNvSpPr txBox="1"/>
          <p:nvPr/>
        </p:nvSpPr>
        <p:spPr>
          <a:xfrm>
            <a:off x="3894973" y="4491460"/>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t8</a:t>
            </a:r>
          </a:p>
        </p:txBody>
      </p:sp>
      <p:cxnSp>
        <p:nvCxnSpPr>
          <p:cNvPr id="109" name="直接箭头连接符 108">
            <a:extLst>
              <a:ext uri="{FF2B5EF4-FFF2-40B4-BE49-F238E27FC236}">
                <a16:creationId xmlns:a16="http://schemas.microsoft.com/office/drawing/2014/main" id="{B6F1EC95-AF77-24C6-D8BB-0770E7F59B65}"/>
              </a:ext>
            </a:extLst>
          </p:cNvPr>
          <p:cNvCxnSpPr>
            <a:cxnSpLocks/>
          </p:cNvCxnSpPr>
          <p:nvPr/>
        </p:nvCxnSpPr>
        <p:spPr>
          <a:xfrm>
            <a:off x="5544414" y="4691555"/>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0FB2DD78-CC78-56CF-5FC0-A998907E6B89}"/>
              </a:ext>
            </a:extLst>
          </p:cNvPr>
          <p:cNvSpPr txBox="1"/>
          <p:nvPr/>
        </p:nvSpPr>
        <p:spPr>
          <a:xfrm>
            <a:off x="5343409" y="4481824"/>
            <a:ext cx="417054"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t12</a:t>
            </a:r>
          </a:p>
        </p:txBody>
      </p:sp>
      <p:sp>
        <p:nvSpPr>
          <p:cNvPr id="111" name="矩形 110">
            <a:extLst>
              <a:ext uri="{FF2B5EF4-FFF2-40B4-BE49-F238E27FC236}">
                <a16:creationId xmlns:a16="http://schemas.microsoft.com/office/drawing/2014/main" id="{9B49FD3D-2D17-EC85-F19E-8440F7B5F1FB}"/>
              </a:ext>
            </a:extLst>
          </p:cNvPr>
          <p:cNvSpPr/>
          <p:nvPr/>
        </p:nvSpPr>
        <p:spPr>
          <a:xfrm>
            <a:off x="989456"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0</a:t>
            </a:r>
          </a:p>
        </p:txBody>
      </p:sp>
      <p:sp>
        <p:nvSpPr>
          <p:cNvPr id="112" name="矩形 111">
            <a:extLst>
              <a:ext uri="{FF2B5EF4-FFF2-40B4-BE49-F238E27FC236}">
                <a16:creationId xmlns:a16="http://schemas.microsoft.com/office/drawing/2014/main" id="{91700B15-76F3-FEE5-3FB9-F262A6430299}"/>
              </a:ext>
            </a:extLst>
          </p:cNvPr>
          <p:cNvSpPr/>
          <p:nvPr/>
        </p:nvSpPr>
        <p:spPr>
          <a:xfrm>
            <a:off x="1173936"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3" name="矩形 112">
            <a:extLst>
              <a:ext uri="{FF2B5EF4-FFF2-40B4-BE49-F238E27FC236}">
                <a16:creationId xmlns:a16="http://schemas.microsoft.com/office/drawing/2014/main" id="{F5823DC4-C037-A032-1D85-83D2EF7C8FF7}"/>
              </a:ext>
            </a:extLst>
          </p:cNvPr>
          <p:cNvSpPr/>
          <p:nvPr/>
        </p:nvSpPr>
        <p:spPr>
          <a:xfrm>
            <a:off x="1358416"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4" name="矩形 113">
            <a:extLst>
              <a:ext uri="{FF2B5EF4-FFF2-40B4-BE49-F238E27FC236}">
                <a16:creationId xmlns:a16="http://schemas.microsoft.com/office/drawing/2014/main" id="{F4BF6647-DDF1-87A8-E49C-163FA29DA6D4}"/>
              </a:ext>
            </a:extLst>
          </p:cNvPr>
          <p:cNvSpPr/>
          <p:nvPr/>
        </p:nvSpPr>
        <p:spPr>
          <a:xfrm>
            <a:off x="1542896"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5" name="矩形 114">
            <a:extLst>
              <a:ext uri="{FF2B5EF4-FFF2-40B4-BE49-F238E27FC236}">
                <a16:creationId xmlns:a16="http://schemas.microsoft.com/office/drawing/2014/main" id="{EA9B2D25-4830-933D-0E0B-B14E2640AD36}"/>
              </a:ext>
            </a:extLst>
          </p:cNvPr>
          <p:cNvSpPr/>
          <p:nvPr/>
        </p:nvSpPr>
        <p:spPr>
          <a:xfrm>
            <a:off x="172535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6" name="矩形 115">
            <a:extLst>
              <a:ext uri="{FF2B5EF4-FFF2-40B4-BE49-F238E27FC236}">
                <a16:creationId xmlns:a16="http://schemas.microsoft.com/office/drawing/2014/main" id="{25923D19-B518-4467-6D09-0EB76CF11D39}"/>
              </a:ext>
            </a:extLst>
          </p:cNvPr>
          <p:cNvSpPr/>
          <p:nvPr/>
        </p:nvSpPr>
        <p:spPr>
          <a:xfrm>
            <a:off x="190983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7" name="矩形 116">
            <a:extLst>
              <a:ext uri="{FF2B5EF4-FFF2-40B4-BE49-F238E27FC236}">
                <a16:creationId xmlns:a16="http://schemas.microsoft.com/office/drawing/2014/main" id="{E906F247-B5B8-64F4-2EE4-0811D07E23C2}"/>
              </a:ext>
            </a:extLst>
          </p:cNvPr>
          <p:cNvSpPr/>
          <p:nvPr/>
        </p:nvSpPr>
        <p:spPr>
          <a:xfrm>
            <a:off x="209431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8" name="矩形 117">
            <a:extLst>
              <a:ext uri="{FF2B5EF4-FFF2-40B4-BE49-F238E27FC236}">
                <a16:creationId xmlns:a16="http://schemas.microsoft.com/office/drawing/2014/main" id="{90537635-ACE1-A16B-B413-83430B80A03F}"/>
              </a:ext>
            </a:extLst>
          </p:cNvPr>
          <p:cNvSpPr/>
          <p:nvPr/>
        </p:nvSpPr>
        <p:spPr>
          <a:xfrm>
            <a:off x="227879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9" name="矩形 118">
            <a:extLst>
              <a:ext uri="{FF2B5EF4-FFF2-40B4-BE49-F238E27FC236}">
                <a16:creationId xmlns:a16="http://schemas.microsoft.com/office/drawing/2014/main" id="{1AFBFD1A-7589-4304-38B5-448A2CD318EC}"/>
              </a:ext>
            </a:extLst>
          </p:cNvPr>
          <p:cNvSpPr/>
          <p:nvPr/>
        </p:nvSpPr>
        <p:spPr>
          <a:xfrm>
            <a:off x="246327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8</a:t>
            </a:r>
          </a:p>
        </p:txBody>
      </p:sp>
      <p:sp>
        <p:nvSpPr>
          <p:cNvPr id="120" name="矩形 119">
            <a:extLst>
              <a:ext uri="{FF2B5EF4-FFF2-40B4-BE49-F238E27FC236}">
                <a16:creationId xmlns:a16="http://schemas.microsoft.com/office/drawing/2014/main" id="{194B576A-6CEB-9905-D08E-9DD7C4CB77C4}"/>
              </a:ext>
            </a:extLst>
          </p:cNvPr>
          <p:cNvSpPr/>
          <p:nvPr/>
        </p:nvSpPr>
        <p:spPr>
          <a:xfrm>
            <a:off x="264775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1" name="矩形 120">
            <a:extLst>
              <a:ext uri="{FF2B5EF4-FFF2-40B4-BE49-F238E27FC236}">
                <a16:creationId xmlns:a16="http://schemas.microsoft.com/office/drawing/2014/main" id="{8DA1B67E-DF44-18E8-8C77-3A5805A33EAF}"/>
              </a:ext>
            </a:extLst>
          </p:cNvPr>
          <p:cNvSpPr/>
          <p:nvPr/>
        </p:nvSpPr>
        <p:spPr>
          <a:xfrm>
            <a:off x="283223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2" name="矩形 121">
            <a:extLst>
              <a:ext uri="{FF2B5EF4-FFF2-40B4-BE49-F238E27FC236}">
                <a16:creationId xmlns:a16="http://schemas.microsoft.com/office/drawing/2014/main" id="{217C30B8-A2B6-1376-089D-EB495CA66A25}"/>
              </a:ext>
            </a:extLst>
          </p:cNvPr>
          <p:cNvSpPr/>
          <p:nvPr/>
        </p:nvSpPr>
        <p:spPr>
          <a:xfrm>
            <a:off x="3016712"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3" name="矩形 122">
            <a:extLst>
              <a:ext uri="{FF2B5EF4-FFF2-40B4-BE49-F238E27FC236}">
                <a16:creationId xmlns:a16="http://schemas.microsoft.com/office/drawing/2014/main" id="{ADBCC30E-37FC-9EE6-D29E-0731235758BD}"/>
              </a:ext>
            </a:extLst>
          </p:cNvPr>
          <p:cNvSpPr/>
          <p:nvPr/>
        </p:nvSpPr>
        <p:spPr>
          <a:xfrm>
            <a:off x="3199168"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4" name="矩形 123">
            <a:extLst>
              <a:ext uri="{FF2B5EF4-FFF2-40B4-BE49-F238E27FC236}">
                <a16:creationId xmlns:a16="http://schemas.microsoft.com/office/drawing/2014/main" id="{A1D0A50A-BF34-B78F-C94B-0A021F854CB7}"/>
              </a:ext>
            </a:extLst>
          </p:cNvPr>
          <p:cNvSpPr/>
          <p:nvPr/>
        </p:nvSpPr>
        <p:spPr>
          <a:xfrm>
            <a:off x="3383648"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5" name="矩形 124">
            <a:extLst>
              <a:ext uri="{FF2B5EF4-FFF2-40B4-BE49-F238E27FC236}">
                <a16:creationId xmlns:a16="http://schemas.microsoft.com/office/drawing/2014/main" id="{A2F16366-902A-965F-5681-438C9E860D53}"/>
              </a:ext>
            </a:extLst>
          </p:cNvPr>
          <p:cNvSpPr/>
          <p:nvPr/>
        </p:nvSpPr>
        <p:spPr>
          <a:xfrm>
            <a:off x="3568128"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6" name="矩形 125">
            <a:extLst>
              <a:ext uri="{FF2B5EF4-FFF2-40B4-BE49-F238E27FC236}">
                <a16:creationId xmlns:a16="http://schemas.microsoft.com/office/drawing/2014/main" id="{4A4FA37C-254F-2497-8651-CED78C728A8C}"/>
              </a:ext>
            </a:extLst>
          </p:cNvPr>
          <p:cNvSpPr/>
          <p:nvPr/>
        </p:nvSpPr>
        <p:spPr>
          <a:xfrm>
            <a:off x="3752608" y="56380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7" name="矩形 126">
            <a:extLst>
              <a:ext uri="{FF2B5EF4-FFF2-40B4-BE49-F238E27FC236}">
                <a16:creationId xmlns:a16="http://schemas.microsoft.com/office/drawing/2014/main" id="{46658984-AE1E-0FD6-9321-AB16ED47BBD7}"/>
              </a:ext>
            </a:extLst>
          </p:cNvPr>
          <p:cNvSpPr/>
          <p:nvPr/>
        </p:nvSpPr>
        <p:spPr>
          <a:xfrm>
            <a:off x="3937088"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8" name="矩形 127">
            <a:extLst>
              <a:ext uri="{FF2B5EF4-FFF2-40B4-BE49-F238E27FC236}">
                <a16:creationId xmlns:a16="http://schemas.microsoft.com/office/drawing/2014/main" id="{8372E4ED-2335-2CBC-A1CB-5741CED13593}"/>
              </a:ext>
            </a:extLst>
          </p:cNvPr>
          <p:cNvSpPr/>
          <p:nvPr/>
        </p:nvSpPr>
        <p:spPr>
          <a:xfrm>
            <a:off x="4121568"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9" name="矩形 128">
            <a:extLst>
              <a:ext uri="{FF2B5EF4-FFF2-40B4-BE49-F238E27FC236}">
                <a16:creationId xmlns:a16="http://schemas.microsoft.com/office/drawing/2014/main" id="{3642D550-E8A1-C367-C8A7-98A1C0EB581E}"/>
              </a:ext>
            </a:extLst>
          </p:cNvPr>
          <p:cNvSpPr/>
          <p:nvPr/>
        </p:nvSpPr>
        <p:spPr>
          <a:xfrm>
            <a:off x="4306048"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0" name="矩形 129">
            <a:extLst>
              <a:ext uri="{FF2B5EF4-FFF2-40B4-BE49-F238E27FC236}">
                <a16:creationId xmlns:a16="http://schemas.microsoft.com/office/drawing/2014/main" id="{089265D3-0621-B030-BBAA-08316EFA0876}"/>
              </a:ext>
            </a:extLst>
          </p:cNvPr>
          <p:cNvSpPr/>
          <p:nvPr/>
        </p:nvSpPr>
        <p:spPr>
          <a:xfrm>
            <a:off x="4490528"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1" name="矩形 130">
            <a:extLst>
              <a:ext uri="{FF2B5EF4-FFF2-40B4-BE49-F238E27FC236}">
                <a16:creationId xmlns:a16="http://schemas.microsoft.com/office/drawing/2014/main" id="{DD20012A-00EE-2AB2-8B5D-22C6E846052A}"/>
              </a:ext>
            </a:extLst>
          </p:cNvPr>
          <p:cNvSpPr/>
          <p:nvPr/>
        </p:nvSpPr>
        <p:spPr>
          <a:xfrm>
            <a:off x="467298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2" name="矩形 131">
            <a:extLst>
              <a:ext uri="{FF2B5EF4-FFF2-40B4-BE49-F238E27FC236}">
                <a16:creationId xmlns:a16="http://schemas.microsoft.com/office/drawing/2014/main" id="{01A2E527-DBB4-1C9C-AF8D-8FB7861322D8}"/>
              </a:ext>
            </a:extLst>
          </p:cNvPr>
          <p:cNvSpPr/>
          <p:nvPr/>
        </p:nvSpPr>
        <p:spPr>
          <a:xfrm>
            <a:off x="485746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3" name="矩形 132">
            <a:extLst>
              <a:ext uri="{FF2B5EF4-FFF2-40B4-BE49-F238E27FC236}">
                <a16:creationId xmlns:a16="http://schemas.microsoft.com/office/drawing/2014/main" id="{05CCE399-D1DC-E88A-7083-A47D38D46319}"/>
              </a:ext>
            </a:extLst>
          </p:cNvPr>
          <p:cNvSpPr/>
          <p:nvPr/>
        </p:nvSpPr>
        <p:spPr>
          <a:xfrm>
            <a:off x="504194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4" name="矩形 133">
            <a:extLst>
              <a:ext uri="{FF2B5EF4-FFF2-40B4-BE49-F238E27FC236}">
                <a16:creationId xmlns:a16="http://schemas.microsoft.com/office/drawing/2014/main" id="{3BCD0CC0-E558-AB01-15B0-1A1CC56CF595}"/>
              </a:ext>
            </a:extLst>
          </p:cNvPr>
          <p:cNvSpPr/>
          <p:nvPr/>
        </p:nvSpPr>
        <p:spPr>
          <a:xfrm>
            <a:off x="522642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5" name="矩形 134">
            <a:extLst>
              <a:ext uri="{FF2B5EF4-FFF2-40B4-BE49-F238E27FC236}">
                <a16:creationId xmlns:a16="http://schemas.microsoft.com/office/drawing/2014/main" id="{8AA86875-E9F2-AD6E-D7F6-4F20B931F266}"/>
              </a:ext>
            </a:extLst>
          </p:cNvPr>
          <p:cNvSpPr/>
          <p:nvPr/>
        </p:nvSpPr>
        <p:spPr>
          <a:xfrm>
            <a:off x="541090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6" name="矩形 135">
            <a:extLst>
              <a:ext uri="{FF2B5EF4-FFF2-40B4-BE49-F238E27FC236}">
                <a16:creationId xmlns:a16="http://schemas.microsoft.com/office/drawing/2014/main" id="{EE79A0A2-67E3-FEA4-26EF-C4558B982895}"/>
              </a:ext>
            </a:extLst>
          </p:cNvPr>
          <p:cNvSpPr/>
          <p:nvPr/>
        </p:nvSpPr>
        <p:spPr>
          <a:xfrm>
            <a:off x="559538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7" name="矩形 136">
            <a:extLst>
              <a:ext uri="{FF2B5EF4-FFF2-40B4-BE49-F238E27FC236}">
                <a16:creationId xmlns:a16="http://schemas.microsoft.com/office/drawing/2014/main" id="{3E941114-5631-8564-73CC-BB76A5270024}"/>
              </a:ext>
            </a:extLst>
          </p:cNvPr>
          <p:cNvSpPr/>
          <p:nvPr/>
        </p:nvSpPr>
        <p:spPr>
          <a:xfrm>
            <a:off x="577986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8" name="矩形 137">
            <a:extLst>
              <a:ext uri="{FF2B5EF4-FFF2-40B4-BE49-F238E27FC236}">
                <a16:creationId xmlns:a16="http://schemas.microsoft.com/office/drawing/2014/main" id="{8750677C-5D18-42D6-EE39-F4EFBF9F35C9}"/>
              </a:ext>
            </a:extLst>
          </p:cNvPr>
          <p:cNvSpPr/>
          <p:nvPr/>
        </p:nvSpPr>
        <p:spPr>
          <a:xfrm>
            <a:off x="5964344"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9" name="矩形 138">
            <a:extLst>
              <a:ext uri="{FF2B5EF4-FFF2-40B4-BE49-F238E27FC236}">
                <a16:creationId xmlns:a16="http://schemas.microsoft.com/office/drawing/2014/main" id="{7DEB01B4-B1CE-D264-3FDF-0A8D44EE1E67}"/>
              </a:ext>
            </a:extLst>
          </p:cNvPr>
          <p:cNvSpPr/>
          <p:nvPr/>
        </p:nvSpPr>
        <p:spPr>
          <a:xfrm>
            <a:off x="6146800"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40" name="矩形 139">
            <a:extLst>
              <a:ext uri="{FF2B5EF4-FFF2-40B4-BE49-F238E27FC236}">
                <a16:creationId xmlns:a16="http://schemas.microsoft.com/office/drawing/2014/main" id="{41364114-B3C6-DBBC-3A27-C6C10C16817F}"/>
              </a:ext>
            </a:extLst>
          </p:cNvPr>
          <p:cNvSpPr/>
          <p:nvPr/>
        </p:nvSpPr>
        <p:spPr>
          <a:xfrm>
            <a:off x="6331280"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41" name="矩形 140">
            <a:extLst>
              <a:ext uri="{FF2B5EF4-FFF2-40B4-BE49-F238E27FC236}">
                <a16:creationId xmlns:a16="http://schemas.microsoft.com/office/drawing/2014/main" id="{BE0ACB98-6520-6F07-F773-F8B1A449A97A}"/>
              </a:ext>
            </a:extLst>
          </p:cNvPr>
          <p:cNvSpPr/>
          <p:nvPr/>
        </p:nvSpPr>
        <p:spPr>
          <a:xfrm>
            <a:off x="6515760"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42" name="矩形 141">
            <a:extLst>
              <a:ext uri="{FF2B5EF4-FFF2-40B4-BE49-F238E27FC236}">
                <a16:creationId xmlns:a16="http://schemas.microsoft.com/office/drawing/2014/main" id="{604BDC03-35F2-33E9-3427-9BBACF418496}"/>
              </a:ext>
            </a:extLst>
          </p:cNvPr>
          <p:cNvSpPr/>
          <p:nvPr/>
        </p:nvSpPr>
        <p:spPr>
          <a:xfrm>
            <a:off x="6700240" y="56404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
              <a:latin typeface="字制区喜脉体" panose="02000603000000000000" pitchFamily="2" charset="-122"/>
              <a:ea typeface="字制区喜脉体" panose="02000603000000000000" pitchFamily="2" charset="-122"/>
            </a:endParaRPr>
          </a:p>
        </p:txBody>
      </p:sp>
      <p:sp>
        <p:nvSpPr>
          <p:cNvPr id="143" name="文本框 142">
            <a:extLst>
              <a:ext uri="{FF2B5EF4-FFF2-40B4-BE49-F238E27FC236}">
                <a16:creationId xmlns:a16="http://schemas.microsoft.com/office/drawing/2014/main" id="{BFC28978-FEB7-69F5-557C-13ED89CA5320}"/>
              </a:ext>
            </a:extLst>
          </p:cNvPr>
          <p:cNvSpPr txBox="1"/>
          <p:nvPr/>
        </p:nvSpPr>
        <p:spPr>
          <a:xfrm>
            <a:off x="6623240" y="5617671"/>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31</a:t>
            </a:r>
          </a:p>
        </p:txBody>
      </p:sp>
      <p:cxnSp>
        <p:nvCxnSpPr>
          <p:cNvPr id="144" name="直接箭头连接符 143">
            <a:extLst>
              <a:ext uri="{FF2B5EF4-FFF2-40B4-BE49-F238E27FC236}">
                <a16:creationId xmlns:a16="http://schemas.microsoft.com/office/drawing/2014/main" id="{15A2C679-B904-230A-7951-17BD0EEEAE7E}"/>
              </a:ext>
            </a:extLst>
          </p:cNvPr>
          <p:cNvCxnSpPr>
            <a:cxnSpLocks/>
          </p:cNvCxnSpPr>
          <p:nvPr/>
        </p:nvCxnSpPr>
        <p:spPr>
          <a:xfrm>
            <a:off x="1073181" y="536826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82DA7C64-70ED-6FF2-2915-1CE13937984E}"/>
              </a:ext>
            </a:extLst>
          </p:cNvPr>
          <p:cNvSpPr txBox="1"/>
          <p:nvPr/>
        </p:nvSpPr>
        <p:spPr>
          <a:xfrm>
            <a:off x="845955" y="5190040"/>
            <a:ext cx="435271"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t16</a:t>
            </a:r>
          </a:p>
        </p:txBody>
      </p:sp>
      <p:sp>
        <p:nvSpPr>
          <p:cNvPr id="160" name="文本框 159">
            <a:extLst>
              <a:ext uri="{FF2B5EF4-FFF2-40B4-BE49-F238E27FC236}">
                <a16:creationId xmlns:a16="http://schemas.microsoft.com/office/drawing/2014/main" id="{37B11F23-BD7E-12A6-1A84-E28FFB4F1DCA}"/>
              </a:ext>
            </a:extLst>
          </p:cNvPr>
          <p:cNvSpPr txBox="1"/>
          <p:nvPr/>
        </p:nvSpPr>
        <p:spPr>
          <a:xfrm>
            <a:off x="3851481" y="5615055"/>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16</a:t>
            </a:r>
          </a:p>
        </p:txBody>
      </p:sp>
      <p:sp>
        <p:nvSpPr>
          <p:cNvPr id="161" name="文本框 160">
            <a:extLst>
              <a:ext uri="{FF2B5EF4-FFF2-40B4-BE49-F238E27FC236}">
                <a16:creationId xmlns:a16="http://schemas.microsoft.com/office/drawing/2014/main" id="{1C328E57-CDCF-1EA9-BE45-D4ED6FF1E2B6}"/>
              </a:ext>
            </a:extLst>
          </p:cNvPr>
          <p:cNvSpPr txBox="1"/>
          <p:nvPr/>
        </p:nvSpPr>
        <p:spPr>
          <a:xfrm>
            <a:off x="5334636" y="5615146"/>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24</a:t>
            </a:r>
          </a:p>
        </p:txBody>
      </p:sp>
      <p:cxnSp>
        <p:nvCxnSpPr>
          <p:cNvPr id="164" name="直接箭头连接符 163">
            <a:extLst>
              <a:ext uri="{FF2B5EF4-FFF2-40B4-BE49-F238E27FC236}">
                <a16:creationId xmlns:a16="http://schemas.microsoft.com/office/drawing/2014/main" id="{EA1B7C96-D40F-82DB-6FC2-4AA9B49C5BD8}"/>
              </a:ext>
            </a:extLst>
          </p:cNvPr>
          <p:cNvCxnSpPr>
            <a:cxnSpLocks/>
          </p:cNvCxnSpPr>
          <p:nvPr/>
        </p:nvCxnSpPr>
        <p:spPr>
          <a:xfrm>
            <a:off x="4028089" y="5359628"/>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07A0008C-5422-16CD-68CB-F047F8E5B342}"/>
              </a:ext>
            </a:extLst>
          </p:cNvPr>
          <p:cNvCxnSpPr>
            <a:cxnSpLocks/>
          </p:cNvCxnSpPr>
          <p:nvPr/>
        </p:nvCxnSpPr>
        <p:spPr>
          <a:xfrm>
            <a:off x="5519669" y="5379865"/>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7" name="文本框 166">
            <a:extLst>
              <a:ext uri="{FF2B5EF4-FFF2-40B4-BE49-F238E27FC236}">
                <a16:creationId xmlns:a16="http://schemas.microsoft.com/office/drawing/2014/main" id="{80DDAF17-D220-F87C-AEF5-DFA9AE3467C4}"/>
              </a:ext>
            </a:extLst>
          </p:cNvPr>
          <p:cNvSpPr txBox="1"/>
          <p:nvPr/>
        </p:nvSpPr>
        <p:spPr>
          <a:xfrm>
            <a:off x="5318664" y="5170134"/>
            <a:ext cx="417054"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t28</a:t>
            </a:r>
          </a:p>
        </p:txBody>
      </p:sp>
      <p:cxnSp>
        <p:nvCxnSpPr>
          <p:cNvPr id="168" name="直接箭头连接符 167">
            <a:extLst>
              <a:ext uri="{FF2B5EF4-FFF2-40B4-BE49-F238E27FC236}">
                <a16:creationId xmlns:a16="http://schemas.microsoft.com/office/drawing/2014/main" id="{A24F48C3-3339-BEDB-0926-93E98311D746}"/>
              </a:ext>
            </a:extLst>
          </p:cNvPr>
          <p:cNvCxnSpPr>
            <a:cxnSpLocks/>
          </p:cNvCxnSpPr>
          <p:nvPr/>
        </p:nvCxnSpPr>
        <p:spPr>
          <a:xfrm>
            <a:off x="2554709" y="5360587"/>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9" name="文本框 168">
            <a:extLst>
              <a:ext uri="{FF2B5EF4-FFF2-40B4-BE49-F238E27FC236}">
                <a16:creationId xmlns:a16="http://schemas.microsoft.com/office/drawing/2014/main" id="{91F647F9-3B80-9027-4190-1F561AE941F9}"/>
              </a:ext>
            </a:extLst>
          </p:cNvPr>
          <p:cNvSpPr txBox="1"/>
          <p:nvPr/>
        </p:nvSpPr>
        <p:spPr>
          <a:xfrm>
            <a:off x="2327483" y="5182367"/>
            <a:ext cx="435271"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t20</a:t>
            </a:r>
          </a:p>
        </p:txBody>
      </p:sp>
      <p:sp>
        <p:nvSpPr>
          <p:cNvPr id="170" name="文本框 169">
            <a:extLst>
              <a:ext uri="{FF2B5EF4-FFF2-40B4-BE49-F238E27FC236}">
                <a16:creationId xmlns:a16="http://schemas.microsoft.com/office/drawing/2014/main" id="{A1A9149F-6008-DDEE-473D-0091E56F050E}"/>
              </a:ext>
            </a:extLst>
          </p:cNvPr>
          <p:cNvSpPr txBox="1"/>
          <p:nvPr/>
        </p:nvSpPr>
        <p:spPr>
          <a:xfrm>
            <a:off x="3818095" y="5155209"/>
            <a:ext cx="435271"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t24</a:t>
            </a:r>
          </a:p>
        </p:txBody>
      </p:sp>
    </p:spTree>
    <p:extLst>
      <p:ext uri="{BB962C8B-B14F-4D97-AF65-F5344CB8AC3E}">
        <p14:creationId xmlns:p14="http://schemas.microsoft.com/office/powerpoint/2010/main" val="10314048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5568DED-5724-DDFD-2AA2-BF59958303B3}"/>
              </a:ext>
            </a:extLst>
          </p:cNvPr>
          <p:cNvSpPr/>
          <p:nvPr/>
        </p:nvSpPr>
        <p:spPr>
          <a:xfrm>
            <a:off x="6755086" y="1782795"/>
            <a:ext cx="4827313" cy="3136867"/>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sp>
        <p:nvSpPr>
          <p:cNvPr id="29" name="矩形 28">
            <a:extLst>
              <a:ext uri="{FF2B5EF4-FFF2-40B4-BE49-F238E27FC236}">
                <a16:creationId xmlns:a16="http://schemas.microsoft.com/office/drawing/2014/main" id="{94C07BE3-6E0E-F934-8EEC-E63FB667E1FD}"/>
              </a:ext>
            </a:extLst>
          </p:cNvPr>
          <p:cNvSpPr/>
          <p:nvPr/>
        </p:nvSpPr>
        <p:spPr>
          <a:xfrm>
            <a:off x="8372530" y="2018247"/>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thread3</a:t>
            </a:r>
            <a:endParaRPr lang="zh-CN" altLang="en-US" sz="1200">
              <a:latin typeface="字制区喜脉体" panose="02000603000000000000" pitchFamily="2" charset="-122"/>
              <a:ea typeface="字制区喜脉体" panose="02000603000000000000" pitchFamily="2" charset="-122"/>
            </a:endParaRPr>
          </a:p>
        </p:txBody>
      </p:sp>
      <p:sp>
        <p:nvSpPr>
          <p:cNvPr id="4" name="文本框 3">
            <a:extLst>
              <a:ext uri="{FF2B5EF4-FFF2-40B4-BE49-F238E27FC236}">
                <a16:creationId xmlns:a16="http://schemas.microsoft.com/office/drawing/2014/main" id="{657ABC0E-61A4-31DC-97B4-0A1406431665}"/>
              </a:ext>
            </a:extLst>
          </p:cNvPr>
          <p:cNvSpPr txBox="1"/>
          <p:nvPr/>
        </p:nvSpPr>
        <p:spPr>
          <a:xfrm>
            <a:off x="815068" y="898129"/>
            <a:ext cx="3867768" cy="368300"/>
          </a:xfrm>
          <a:prstGeom prst="rect">
            <a:avLst/>
          </a:prstGeom>
          <a:noFill/>
        </p:spPr>
        <p:txBody>
          <a:bodyPr wrap="square" rtlCol="0" anchor="t">
            <a:spAutoFit/>
          </a:bodyPr>
          <a:lstStyle/>
          <a:p>
            <a:r>
              <a:rPr lang="zh-CN" altLang="en-US">
                <a:latin typeface="字制区喜脉体" panose="02000603000000000000" pitchFamily="2" charset="-122"/>
                <a:ea typeface="字制区喜脉体" panose="02000603000000000000" pitchFamily="2" charset="-122"/>
              </a:rPr>
              <a:t>通过</a:t>
            </a:r>
            <a:r>
              <a:rPr lang="en-US" altLang="zh-CN">
                <a:solidFill>
                  <a:srgbClr val="FF0000"/>
                </a:solidFill>
                <a:latin typeface="字制区喜脉体" panose="02000603000000000000" pitchFamily="2" charset="-122"/>
                <a:ea typeface="字制区喜脉体" panose="02000603000000000000" pitchFamily="2" charset="-122"/>
              </a:rPr>
              <a:t>padding</a:t>
            </a:r>
            <a:r>
              <a:rPr lang="zh-CN" altLang="en-US">
                <a:latin typeface="字制区喜脉体" panose="02000603000000000000" pitchFamily="2" charset="-122"/>
                <a:ea typeface="字制区喜脉体" panose="02000603000000000000" pitchFamily="2" charset="-122"/>
              </a:rPr>
              <a:t>去解决</a:t>
            </a:r>
            <a:r>
              <a:rPr lang="en-US" altLang="zh-CN">
                <a:latin typeface="字制区喜脉体" panose="02000603000000000000" pitchFamily="2" charset="-122"/>
                <a:ea typeface="字制区喜脉体" panose="02000603000000000000" pitchFamily="2" charset="-122"/>
              </a:rPr>
              <a:t>bank conflict</a:t>
            </a:r>
            <a:endParaRPr lang="zh-CN" altLang="en-US">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3317872A-5B11-DB14-D7AB-AF6D9765E78D}"/>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F501C521-CCD8-737B-2A3B-85DEBC8013E9}"/>
              </a:ext>
            </a:extLst>
          </p:cNvPr>
          <p:cNvSpPr/>
          <p:nvPr/>
        </p:nvSpPr>
        <p:spPr>
          <a:xfrm>
            <a:off x="2309406" y="1773674"/>
            <a:ext cx="3238570" cy="3136867"/>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Gmem</a:t>
            </a:r>
            <a:endParaRPr lang="zh-CN" altLang="en-US">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C033CA82-0BA5-52B6-0D6F-434419C15B51}"/>
              </a:ext>
            </a:extLst>
          </p:cNvPr>
          <p:cNvSpPr txBox="1"/>
          <p:nvPr/>
        </p:nvSpPr>
        <p:spPr>
          <a:xfrm>
            <a:off x="1931315" y="3157441"/>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16</a:t>
            </a:r>
            <a:endParaRPr lang="zh-CN" altLang="en-US"/>
          </a:p>
        </p:txBody>
      </p:sp>
      <p:sp>
        <p:nvSpPr>
          <p:cNvPr id="21" name="文本框 20">
            <a:extLst>
              <a:ext uri="{FF2B5EF4-FFF2-40B4-BE49-F238E27FC236}">
                <a16:creationId xmlns:a16="http://schemas.microsoft.com/office/drawing/2014/main" id="{373B22CD-8095-F0F4-56E9-C36547560CC0}"/>
              </a:ext>
            </a:extLst>
          </p:cNvPr>
          <p:cNvSpPr txBox="1"/>
          <p:nvPr/>
        </p:nvSpPr>
        <p:spPr>
          <a:xfrm>
            <a:off x="599471" y="2690336"/>
            <a:ext cx="1005650" cy="1477328"/>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Gmem</a:t>
            </a: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cxnSp>
        <p:nvCxnSpPr>
          <p:cNvPr id="22" name="直接箭头连接符 21">
            <a:extLst>
              <a:ext uri="{FF2B5EF4-FFF2-40B4-BE49-F238E27FC236}">
                <a16:creationId xmlns:a16="http://schemas.microsoft.com/office/drawing/2014/main" id="{B75D32EA-DF96-9D60-988B-698D98550AA6}"/>
              </a:ext>
            </a:extLst>
          </p:cNvPr>
          <p:cNvCxnSpPr/>
          <p:nvPr/>
        </p:nvCxnSpPr>
        <p:spPr>
          <a:xfrm>
            <a:off x="1102296" y="3078018"/>
            <a:ext cx="0" cy="7019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44426DA-E481-806C-472C-2ED3308B4F63}"/>
              </a:ext>
            </a:extLst>
          </p:cNvPr>
          <p:cNvSpPr txBox="1"/>
          <p:nvPr/>
        </p:nvSpPr>
        <p:spPr>
          <a:xfrm>
            <a:off x="6374333" y="3194710"/>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16</a:t>
            </a:r>
            <a:endParaRPr lang="zh-CN" altLang="en-US"/>
          </a:p>
        </p:txBody>
      </p:sp>
      <p:sp>
        <p:nvSpPr>
          <p:cNvPr id="24" name="文本框 23">
            <a:extLst>
              <a:ext uri="{FF2B5EF4-FFF2-40B4-BE49-F238E27FC236}">
                <a16:creationId xmlns:a16="http://schemas.microsoft.com/office/drawing/2014/main" id="{91726AB1-FEDF-9C2D-189C-05813385FD70}"/>
              </a:ext>
            </a:extLst>
          </p:cNvPr>
          <p:cNvSpPr txBox="1"/>
          <p:nvPr/>
        </p:nvSpPr>
        <p:spPr>
          <a:xfrm>
            <a:off x="9102736" y="1457841"/>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24</a:t>
            </a:r>
            <a:endParaRPr lang="zh-CN" altLang="en-US"/>
          </a:p>
        </p:txBody>
      </p:sp>
      <p:sp>
        <p:nvSpPr>
          <p:cNvPr id="2" name="矩形 1">
            <a:extLst>
              <a:ext uri="{FF2B5EF4-FFF2-40B4-BE49-F238E27FC236}">
                <a16:creationId xmlns:a16="http://schemas.microsoft.com/office/drawing/2014/main" id="{E46D79B5-311C-F292-E47D-36AF1E2046BA}"/>
              </a:ext>
            </a:extLst>
          </p:cNvPr>
          <p:cNvSpPr/>
          <p:nvPr/>
        </p:nvSpPr>
        <p:spPr>
          <a:xfrm>
            <a:off x="6755374" y="1803537"/>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thread0</a:t>
            </a:r>
            <a:endParaRPr lang="zh-CN" altLang="en-US" sz="1200">
              <a:latin typeface="字制区喜脉体" panose="02000603000000000000" pitchFamily="2" charset="-122"/>
              <a:ea typeface="字制区喜脉体" panose="02000603000000000000" pitchFamily="2" charset="-122"/>
            </a:endParaRPr>
          </a:p>
        </p:txBody>
      </p:sp>
      <p:sp>
        <p:nvSpPr>
          <p:cNvPr id="9" name="矩形 8">
            <a:extLst>
              <a:ext uri="{FF2B5EF4-FFF2-40B4-BE49-F238E27FC236}">
                <a16:creationId xmlns:a16="http://schemas.microsoft.com/office/drawing/2014/main" id="{DFD9AE32-9EC0-281D-1697-6EC566520043}"/>
              </a:ext>
            </a:extLst>
          </p:cNvPr>
          <p:cNvSpPr/>
          <p:nvPr/>
        </p:nvSpPr>
        <p:spPr>
          <a:xfrm>
            <a:off x="8369897" y="1803537"/>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thread1</a:t>
            </a:r>
            <a:endParaRPr lang="zh-CN" altLang="en-US" sz="1200">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A7B2522E-C945-9052-51F0-1B16C8C01B30}"/>
              </a:ext>
            </a:extLst>
          </p:cNvPr>
          <p:cNvSpPr/>
          <p:nvPr/>
        </p:nvSpPr>
        <p:spPr>
          <a:xfrm>
            <a:off x="8369897" y="2384459"/>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thread7</a:t>
            </a:r>
            <a:endParaRPr lang="zh-CN" altLang="en-US" sz="1200">
              <a:latin typeface="字制区喜脉体" panose="02000603000000000000" pitchFamily="2" charset="-122"/>
              <a:ea typeface="字制区喜脉体" panose="02000603000000000000" pitchFamily="2" charset="-122"/>
            </a:endParaRPr>
          </a:p>
        </p:txBody>
      </p:sp>
      <p:sp>
        <p:nvSpPr>
          <p:cNvPr id="11" name="矩形 10">
            <a:extLst>
              <a:ext uri="{FF2B5EF4-FFF2-40B4-BE49-F238E27FC236}">
                <a16:creationId xmlns:a16="http://schemas.microsoft.com/office/drawing/2014/main" id="{9A90200B-EDB3-A809-705F-4F7504AA5A8D}"/>
              </a:ext>
            </a:extLst>
          </p:cNvPr>
          <p:cNvSpPr/>
          <p:nvPr/>
        </p:nvSpPr>
        <p:spPr>
          <a:xfrm>
            <a:off x="6763312" y="2599265"/>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thread8</a:t>
            </a:r>
            <a:endParaRPr lang="zh-CN" altLang="en-US" sz="1200">
              <a:latin typeface="字制区喜脉体" panose="02000603000000000000" pitchFamily="2" charset="-122"/>
              <a:ea typeface="字制区喜脉体" panose="02000603000000000000" pitchFamily="2" charset="-122"/>
            </a:endParaRPr>
          </a:p>
        </p:txBody>
      </p:sp>
      <p:sp>
        <p:nvSpPr>
          <p:cNvPr id="15" name="矩形 14">
            <a:extLst>
              <a:ext uri="{FF2B5EF4-FFF2-40B4-BE49-F238E27FC236}">
                <a16:creationId xmlns:a16="http://schemas.microsoft.com/office/drawing/2014/main" id="{C93FC732-B4D3-5486-6357-8CD296247DFF}"/>
              </a:ext>
            </a:extLst>
          </p:cNvPr>
          <p:cNvSpPr/>
          <p:nvPr/>
        </p:nvSpPr>
        <p:spPr>
          <a:xfrm>
            <a:off x="9605607" y="2239320"/>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617A2532-CE1F-1F07-4B78-8CA0F4CA0CC4}"/>
              </a:ext>
            </a:extLst>
          </p:cNvPr>
          <p:cNvSpPr txBox="1"/>
          <p:nvPr/>
        </p:nvSpPr>
        <p:spPr>
          <a:xfrm>
            <a:off x="9568864" y="2175407"/>
            <a:ext cx="476511"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B31</a:t>
            </a:r>
            <a:endParaRPr lang="zh-CN" altLang="en-US" sz="1200"/>
          </a:p>
        </p:txBody>
      </p:sp>
      <p:sp>
        <p:nvSpPr>
          <p:cNvPr id="18" name="矩形 17">
            <a:extLst>
              <a:ext uri="{FF2B5EF4-FFF2-40B4-BE49-F238E27FC236}">
                <a16:creationId xmlns:a16="http://schemas.microsoft.com/office/drawing/2014/main" id="{EA11E759-45CA-535D-1549-DE3B1D60A39C}"/>
              </a:ext>
            </a:extLst>
          </p:cNvPr>
          <p:cNvSpPr/>
          <p:nvPr/>
        </p:nvSpPr>
        <p:spPr>
          <a:xfrm>
            <a:off x="2309406" y="1782795"/>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thread0</a:t>
            </a:r>
            <a:endParaRPr lang="zh-CN" altLang="en-US" sz="1200">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C6A247F8-3AA4-D9EC-9223-9331D5C08FC8}"/>
              </a:ext>
            </a:extLst>
          </p:cNvPr>
          <p:cNvSpPr/>
          <p:nvPr/>
        </p:nvSpPr>
        <p:spPr>
          <a:xfrm>
            <a:off x="3923929" y="1782795"/>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thread1</a:t>
            </a:r>
            <a:endParaRPr lang="zh-CN" altLang="en-US" sz="1200">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F5659B40-F8DE-42B3-899F-F57ED885D879}"/>
              </a:ext>
            </a:extLst>
          </p:cNvPr>
          <p:cNvSpPr/>
          <p:nvPr/>
        </p:nvSpPr>
        <p:spPr>
          <a:xfrm>
            <a:off x="3923929" y="2363717"/>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thread7</a:t>
            </a:r>
            <a:endParaRPr lang="zh-CN" altLang="en-US" sz="1200">
              <a:latin typeface="字制区喜脉体" panose="02000603000000000000" pitchFamily="2" charset="-122"/>
              <a:ea typeface="字制区喜脉体" panose="02000603000000000000" pitchFamily="2" charset="-122"/>
            </a:endParaRPr>
          </a:p>
        </p:txBody>
      </p:sp>
      <p:sp>
        <p:nvSpPr>
          <p:cNvPr id="25" name="矩形 24">
            <a:extLst>
              <a:ext uri="{FF2B5EF4-FFF2-40B4-BE49-F238E27FC236}">
                <a16:creationId xmlns:a16="http://schemas.microsoft.com/office/drawing/2014/main" id="{1050DA0E-7830-BCF4-A16B-20FF9A2CB1BC}"/>
              </a:ext>
            </a:extLst>
          </p:cNvPr>
          <p:cNvSpPr/>
          <p:nvPr/>
        </p:nvSpPr>
        <p:spPr>
          <a:xfrm>
            <a:off x="2317344" y="2578523"/>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thread8</a:t>
            </a:r>
            <a:endParaRPr lang="zh-CN" altLang="en-US" sz="1200">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F4F1BE93-FA07-1AE1-1A54-C281C732E135}"/>
              </a:ext>
            </a:extLst>
          </p:cNvPr>
          <p:cNvSpPr/>
          <p:nvPr/>
        </p:nvSpPr>
        <p:spPr>
          <a:xfrm>
            <a:off x="6751158" y="2022790"/>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thread2</a:t>
            </a:r>
            <a:endParaRPr lang="zh-CN" altLang="en-US" sz="1200">
              <a:latin typeface="字制区喜脉体" panose="02000603000000000000" pitchFamily="2" charset="-122"/>
              <a:ea typeface="字制区喜脉体" panose="02000603000000000000" pitchFamily="2" charset="-122"/>
            </a:endParaRPr>
          </a:p>
        </p:txBody>
      </p:sp>
      <p:sp>
        <p:nvSpPr>
          <p:cNvPr id="27" name="矩形 26">
            <a:extLst>
              <a:ext uri="{FF2B5EF4-FFF2-40B4-BE49-F238E27FC236}">
                <a16:creationId xmlns:a16="http://schemas.microsoft.com/office/drawing/2014/main" id="{D223900B-DC5C-FEDE-AA4D-03401561AD81}"/>
              </a:ext>
            </a:extLst>
          </p:cNvPr>
          <p:cNvSpPr/>
          <p:nvPr/>
        </p:nvSpPr>
        <p:spPr>
          <a:xfrm>
            <a:off x="8365682" y="4715583"/>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Thread31</a:t>
            </a:r>
          </a:p>
        </p:txBody>
      </p:sp>
      <p:sp>
        <p:nvSpPr>
          <p:cNvPr id="28" name="矩形 27">
            <a:extLst>
              <a:ext uri="{FF2B5EF4-FFF2-40B4-BE49-F238E27FC236}">
                <a16:creationId xmlns:a16="http://schemas.microsoft.com/office/drawing/2014/main" id="{FB718339-F805-1076-8F26-E8D2073623E4}"/>
              </a:ext>
            </a:extLst>
          </p:cNvPr>
          <p:cNvSpPr/>
          <p:nvPr/>
        </p:nvSpPr>
        <p:spPr>
          <a:xfrm>
            <a:off x="3931868" y="4699386"/>
            <a:ext cx="1614524"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Thread31</a:t>
            </a:r>
          </a:p>
        </p:txBody>
      </p:sp>
      <p:sp>
        <p:nvSpPr>
          <p:cNvPr id="30" name="矩形 29">
            <a:extLst>
              <a:ext uri="{FF2B5EF4-FFF2-40B4-BE49-F238E27FC236}">
                <a16:creationId xmlns:a16="http://schemas.microsoft.com/office/drawing/2014/main" id="{8BE4037D-64AA-1781-3262-21C12758193B}"/>
              </a:ext>
            </a:extLst>
          </p:cNvPr>
          <p:cNvSpPr/>
          <p:nvPr/>
        </p:nvSpPr>
        <p:spPr>
          <a:xfrm>
            <a:off x="6752898" y="1832090"/>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31" name="文本框 30">
            <a:extLst>
              <a:ext uri="{FF2B5EF4-FFF2-40B4-BE49-F238E27FC236}">
                <a16:creationId xmlns:a16="http://schemas.microsoft.com/office/drawing/2014/main" id="{4B4F393F-F1C7-CDCD-0CCC-1D1EB4DE122A}"/>
              </a:ext>
            </a:extLst>
          </p:cNvPr>
          <p:cNvSpPr txBox="1"/>
          <p:nvPr/>
        </p:nvSpPr>
        <p:spPr>
          <a:xfrm>
            <a:off x="6741635" y="1789886"/>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32" name="矩形 31">
            <a:extLst>
              <a:ext uri="{FF2B5EF4-FFF2-40B4-BE49-F238E27FC236}">
                <a16:creationId xmlns:a16="http://schemas.microsoft.com/office/drawing/2014/main" id="{6D21C269-FF4C-E4AA-57F0-DF5B71E9EBB7}"/>
              </a:ext>
            </a:extLst>
          </p:cNvPr>
          <p:cNvSpPr/>
          <p:nvPr/>
        </p:nvSpPr>
        <p:spPr>
          <a:xfrm>
            <a:off x="9999002" y="2239320"/>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33" name="文本框 32">
            <a:extLst>
              <a:ext uri="{FF2B5EF4-FFF2-40B4-BE49-F238E27FC236}">
                <a16:creationId xmlns:a16="http://schemas.microsoft.com/office/drawing/2014/main" id="{721EB8D4-A35D-1DFE-A57B-09D965807F44}"/>
              </a:ext>
            </a:extLst>
          </p:cNvPr>
          <p:cNvSpPr txBox="1"/>
          <p:nvPr/>
        </p:nvSpPr>
        <p:spPr>
          <a:xfrm>
            <a:off x="9997264" y="2197116"/>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13" name="文本框 12">
            <a:extLst>
              <a:ext uri="{FF2B5EF4-FFF2-40B4-BE49-F238E27FC236}">
                <a16:creationId xmlns:a16="http://schemas.microsoft.com/office/drawing/2014/main" id="{D05BBA83-FE3C-6B17-55B0-2BEBD643A377}"/>
              </a:ext>
            </a:extLst>
          </p:cNvPr>
          <p:cNvSpPr txBox="1"/>
          <p:nvPr/>
        </p:nvSpPr>
        <p:spPr>
          <a:xfrm>
            <a:off x="6495053" y="6413639"/>
            <a:ext cx="53635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Nvidia Tensor Core-CUDA HGEMM</a:t>
            </a:r>
            <a:r>
              <a:rPr lang="zh-CN" altLang="en-US">
                <a:latin typeface="字制区喜脉体" panose="02000603000000000000" pitchFamily="2" charset="-122"/>
                <a:ea typeface="字制区喜脉体" panose="02000603000000000000" pitchFamily="2" charset="-122"/>
                <a:hlinkClick r:id="rId2"/>
              </a:rPr>
              <a:t>优化进阶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6817851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3253-FBBB-7552-9AD0-50697A85F37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215DC0C8-C1BB-0C94-5050-3B4A292D8F59}"/>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23" name="文本框 22">
            <a:extLst>
              <a:ext uri="{FF2B5EF4-FFF2-40B4-BE49-F238E27FC236}">
                <a16:creationId xmlns:a16="http://schemas.microsoft.com/office/drawing/2014/main" id="{97A2462B-4074-6BF8-9F2B-4925D172D1CC}"/>
              </a:ext>
            </a:extLst>
          </p:cNvPr>
          <p:cNvSpPr txBox="1"/>
          <p:nvPr/>
        </p:nvSpPr>
        <p:spPr>
          <a:xfrm>
            <a:off x="722884" y="2270881"/>
            <a:ext cx="1005650" cy="1477328"/>
          </a:xfrm>
          <a:prstGeom prst="rect">
            <a:avLst/>
          </a:prstGeom>
          <a:noFill/>
        </p:spPr>
        <p:txBody>
          <a:bodyPr wrap="square" rtlCol="0">
            <a:spAutoFit/>
          </a:bodyPr>
          <a:lstStyle/>
          <a:p>
            <a:pPr algn="ctr"/>
            <a:r>
              <a:rPr lang="en-US" altLang="zh-CN">
                <a:latin typeface="字制区喜脉体" panose="02000603000000000000" pitchFamily="2" charset="-122"/>
                <a:ea typeface="字制区喜脉体" panose="02000603000000000000" pitchFamily="2" charset="-122"/>
              </a:rPr>
              <a:t>Smem</a:t>
            </a: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endParaRPr lang="en-US" altLang="zh-CN">
              <a:latin typeface="字制区喜脉体" panose="02000603000000000000" pitchFamily="2" charset="-122"/>
              <a:ea typeface="字制区喜脉体" panose="02000603000000000000" pitchFamily="2" charset="-122"/>
            </a:endParaRPr>
          </a:p>
          <a:p>
            <a:pPr algn="ctr"/>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a:extLst>
              <a:ext uri="{FF2B5EF4-FFF2-40B4-BE49-F238E27FC236}">
                <a16:creationId xmlns:a16="http://schemas.microsoft.com/office/drawing/2014/main" id="{9F2D5739-198A-06A6-BEEC-84F988D0BF12}"/>
              </a:ext>
            </a:extLst>
          </p:cNvPr>
          <p:cNvCxnSpPr/>
          <p:nvPr/>
        </p:nvCxnSpPr>
        <p:spPr>
          <a:xfrm>
            <a:off x="1225709" y="2658563"/>
            <a:ext cx="0" cy="7019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833727E8-1944-BE5E-8BE5-D3180AF17D6F}"/>
              </a:ext>
            </a:extLst>
          </p:cNvPr>
          <p:cNvSpPr/>
          <p:nvPr/>
        </p:nvSpPr>
        <p:spPr>
          <a:xfrm>
            <a:off x="7451278" y="1454220"/>
            <a:ext cx="3238570" cy="3136867"/>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9DC999B3-1480-2BE6-FC87-3EED4608D2FC}"/>
              </a:ext>
            </a:extLst>
          </p:cNvPr>
          <p:cNvSpPr/>
          <p:nvPr/>
        </p:nvSpPr>
        <p:spPr>
          <a:xfrm>
            <a:off x="2109287" y="1441111"/>
            <a:ext cx="4827313" cy="3136867"/>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3A598323-DE4D-D841-36A3-2FE46A8BFB98}"/>
              </a:ext>
            </a:extLst>
          </p:cNvPr>
          <p:cNvSpPr txBox="1"/>
          <p:nvPr/>
        </p:nvSpPr>
        <p:spPr>
          <a:xfrm>
            <a:off x="1641046" y="2814584"/>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16</a:t>
            </a:r>
            <a:endParaRPr lang="zh-CN" altLang="en-US"/>
          </a:p>
        </p:txBody>
      </p:sp>
      <p:sp>
        <p:nvSpPr>
          <p:cNvPr id="5" name="文本框 4">
            <a:extLst>
              <a:ext uri="{FF2B5EF4-FFF2-40B4-BE49-F238E27FC236}">
                <a16:creationId xmlns:a16="http://schemas.microsoft.com/office/drawing/2014/main" id="{EC96764C-4A26-9F82-B340-AE5B41F5DB66}"/>
              </a:ext>
            </a:extLst>
          </p:cNvPr>
          <p:cNvSpPr txBox="1"/>
          <p:nvPr/>
        </p:nvSpPr>
        <p:spPr>
          <a:xfrm>
            <a:off x="4456937" y="1116157"/>
            <a:ext cx="549541"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rPr>
              <a:t>24</a:t>
            </a:r>
            <a:endParaRPr lang="zh-CN" altLang="en-US"/>
          </a:p>
        </p:txBody>
      </p:sp>
      <p:sp>
        <p:nvSpPr>
          <p:cNvPr id="67" name="矩形 66">
            <a:extLst>
              <a:ext uri="{FF2B5EF4-FFF2-40B4-BE49-F238E27FC236}">
                <a16:creationId xmlns:a16="http://schemas.microsoft.com/office/drawing/2014/main" id="{AF3BDB93-A613-8362-F389-1A64EAB6EA4F}"/>
              </a:ext>
            </a:extLst>
          </p:cNvPr>
          <p:cNvSpPr/>
          <p:nvPr/>
        </p:nvSpPr>
        <p:spPr>
          <a:xfrm>
            <a:off x="2103416" y="1450153"/>
            <a:ext cx="4454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68" name="矩形 67">
            <a:extLst>
              <a:ext uri="{FF2B5EF4-FFF2-40B4-BE49-F238E27FC236}">
                <a16:creationId xmlns:a16="http://schemas.microsoft.com/office/drawing/2014/main" id="{47531D2F-9CD7-3281-15A3-94DE7443A9A5}"/>
              </a:ext>
            </a:extLst>
          </p:cNvPr>
          <p:cNvSpPr/>
          <p:nvPr/>
        </p:nvSpPr>
        <p:spPr>
          <a:xfrm>
            <a:off x="3726655" y="1440628"/>
            <a:ext cx="4838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69" name="矩形 68">
            <a:extLst>
              <a:ext uri="{FF2B5EF4-FFF2-40B4-BE49-F238E27FC236}">
                <a16:creationId xmlns:a16="http://schemas.microsoft.com/office/drawing/2014/main" id="{8CC8A16C-D00A-A012-8809-0C69C446C424}"/>
              </a:ext>
            </a:extLst>
          </p:cNvPr>
          <p:cNvSpPr/>
          <p:nvPr/>
        </p:nvSpPr>
        <p:spPr>
          <a:xfrm>
            <a:off x="2106193" y="3008775"/>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70" name="矩形 69">
            <a:extLst>
              <a:ext uri="{FF2B5EF4-FFF2-40B4-BE49-F238E27FC236}">
                <a16:creationId xmlns:a16="http://schemas.microsoft.com/office/drawing/2014/main" id="{98EA313E-A330-61D6-7A9C-AA683D78EC95}"/>
              </a:ext>
            </a:extLst>
          </p:cNvPr>
          <p:cNvSpPr/>
          <p:nvPr/>
        </p:nvSpPr>
        <p:spPr>
          <a:xfrm>
            <a:off x="3729431" y="2999250"/>
            <a:ext cx="481049"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71" name="矩形 70">
            <a:extLst>
              <a:ext uri="{FF2B5EF4-FFF2-40B4-BE49-F238E27FC236}">
                <a16:creationId xmlns:a16="http://schemas.microsoft.com/office/drawing/2014/main" id="{3A0ABD0D-285E-EDF0-4D31-137798277B8E}"/>
              </a:ext>
            </a:extLst>
          </p:cNvPr>
          <p:cNvSpPr/>
          <p:nvPr/>
        </p:nvSpPr>
        <p:spPr>
          <a:xfrm>
            <a:off x="2106193" y="2237984"/>
            <a:ext cx="44695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72" name="文本框 71">
            <a:extLst>
              <a:ext uri="{FF2B5EF4-FFF2-40B4-BE49-F238E27FC236}">
                <a16:creationId xmlns:a16="http://schemas.microsoft.com/office/drawing/2014/main" id="{3F509F43-4405-2F2A-5BFA-B60DD7609A2D}"/>
              </a:ext>
            </a:extLst>
          </p:cNvPr>
          <p:cNvSpPr txBox="1"/>
          <p:nvPr/>
        </p:nvSpPr>
        <p:spPr>
          <a:xfrm>
            <a:off x="2068699" y="2222841"/>
            <a:ext cx="480141"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73" name="矩形 72">
            <a:extLst>
              <a:ext uri="{FF2B5EF4-FFF2-40B4-BE49-F238E27FC236}">
                <a16:creationId xmlns:a16="http://schemas.microsoft.com/office/drawing/2014/main" id="{6D596D31-EDC5-1C84-72EC-01932E5E67B0}"/>
              </a:ext>
            </a:extLst>
          </p:cNvPr>
          <p:cNvSpPr/>
          <p:nvPr/>
        </p:nvSpPr>
        <p:spPr>
          <a:xfrm>
            <a:off x="3713373" y="2234953"/>
            <a:ext cx="49710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74" name="文本框 73">
            <a:extLst>
              <a:ext uri="{FF2B5EF4-FFF2-40B4-BE49-F238E27FC236}">
                <a16:creationId xmlns:a16="http://schemas.microsoft.com/office/drawing/2014/main" id="{D8BBA499-70EB-809D-A85D-9C6AA54DBB0D}"/>
              </a:ext>
            </a:extLst>
          </p:cNvPr>
          <p:cNvSpPr txBox="1"/>
          <p:nvPr/>
        </p:nvSpPr>
        <p:spPr>
          <a:xfrm>
            <a:off x="3749409" y="2210301"/>
            <a:ext cx="438315"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75" name="矩形 74">
            <a:extLst>
              <a:ext uri="{FF2B5EF4-FFF2-40B4-BE49-F238E27FC236}">
                <a16:creationId xmlns:a16="http://schemas.microsoft.com/office/drawing/2014/main" id="{F59AD025-18F2-06B5-705E-BAFAF05EAF1C}"/>
              </a:ext>
            </a:extLst>
          </p:cNvPr>
          <p:cNvSpPr/>
          <p:nvPr/>
        </p:nvSpPr>
        <p:spPr>
          <a:xfrm>
            <a:off x="2109182" y="3791452"/>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76" name="文本框 75">
            <a:extLst>
              <a:ext uri="{FF2B5EF4-FFF2-40B4-BE49-F238E27FC236}">
                <a16:creationId xmlns:a16="http://schemas.microsoft.com/office/drawing/2014/main" id="{FB1681D4-DC12-A6F1-B265-51C2727F4466}"/>
              </a:ext>
            </a:extLst>
          </p:cNvPr>
          <p:cNvSpPr txBox="1"/>
          <p:nvPr/>
        </p:nvSpPr>
        <p:spPr>
          <a:xfrm>
            <a:off x="2106275" y="3783150"/>
            <a:ext cx="426342"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77" name="矩形 76">
            <a:extLst>
              <a:ext uri="{FF2B5EF4-FFF2-40B4-BE49-F238E27FC236}">
                <a16:creationId xmlns:a16="http://schemas.microsoft.com/office/drawing/2014/main" id="{735AE28C-DFBA-6F81-6D86-85EACEF68EAD}"/>
              </a:ext>
            </a:extLst>
          </p:cNvPr>
          <p:cNvSpPr/>
          <p:nvPr/>
        </p:nvSpPr>
        <p:spPr>
          <a:xfrm>
            <a:off x="3716362" y="3788421"/>
            <a:ext cx="49411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78" name="文本框 77">
            <a:extLst>
              <a:ext uri="{FF2B5EF4-FFF2-40B4-BE49-F238E27FC236}">
                <a16:creationId xmlns:a16="http://schemas.microsoft.com/office/drawing/2014/main" id="{327D4564-7541-A8A4-CE39-3FA8E5EAB014}"/>
              </a:ext>
            </a:extLst>
          </p:cNvPr>
          <p:cNvSpPr txBox="1"/>
          <p:nvPr/>
        </p:nvSpPr>
        <p:spPr>
          <a:xfrm>
            <a:off x="3752398" y="3777877"/>
            <a:ext cx="435326"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79" name="矩形 78">
            <a:extLst>
              <a:ext uri="{FF2B5EF4-FFF2-40B4-BE49-F238E27FC236}">
                <a16:creationId xmlns:a16="http://schemas.microsoft.com/office/drawing/2014/main" id="{FC62881E-5B9E-7ED3-2E5E-D8B22D08381D}"/>
              </a:ext>
            </a:extLst>
          </p:cNvPr>
          <p:cNvSpPr/>
          <p:nvPr/>
        </p:nvSpPr>
        <p:spPr>
          <a:xfrm>
            <a:off x="7447895" y="1459678"/>
            <a:ext cx="4454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80" name="矩形 79">
            <a:extLst>
              <a:ext uri="{FF2B5EF4-FFF2-40B4-BE49-F238E27FC236}">
                <a16:creationId xmlns:a16="http://schemas.microsoft.com/office/drawing/2014/main" id="{7BF2ED2E-3AF4-8B13-5A4B-B265C71F1185}"/>
              </a:ext>
            </a:extLst>
          </p:cNvPr>
          <p:cNvSpPr/>
          <p:nvPr/>
        </p:nvSpPr>
        <p:spPr>
          <a:xfrm>
            <a:off x="9071134" y="1450153"/>
            <a:ext cx="483825"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81" name="矩形 80">
            <a:extLst>
              <a:ext uri="{FF2B5EF4-FFF2-40B4-BE49-F238E27FC236}">
                <a16:creationId xmlns:a16="http://schemas.microsoft.com/office/drawing/2014/main" id="{032CF76E-80C7-4C4E-2B46-5FBC6C66CE1F}"/>
              </a:ext>
            </a:extLst>
          </p:cNvPr>
          <p:cNvSpPr/>
          <p:nvPr/>
        </p:nvSpPr>
        <p:spPr>
          <a:xfrm>
            <a:off x="7450672" y="3018300"/>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82" name="矩形 81">
            <a:extLst>
              <a:ext uri="{FF2B5EF4-FFF2-40B4-BE49-F238E27FC236}">
                <a16:creationId xmlns:a16="http://schemas.microsoft.com/office/drawing/2014/main" id="{117FFAC7-4F85-E134-F522-F19A7DC4BF5F}"/>
              </a:ext>
            </a:extLst>
          </p:cNvPr>
          <p:cNvSpPr/>
          <p:nvPr/>
        </p:nvSpPr>
        <p:spPr>
          <a:xfrm>
            <a:off x="9073910" y="3008775"/>
            <a:ext cx="481049"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t0</a:t>
            </a:r>
          </a:p>
        </p:txBody>
      </p:sp>
      <p:sp>
        <p:nvSpPr>
          <p:cNvPr id="83" name="矩形 82">
            <a:extLst>
              <a:ext uri="{FF2B5EF4-FFF2-40B4-BE49-F238E27FC236}">
                <a16:creationId xmlns:a16="http://schemas.microsoft.com/office/drawing/2014/main" id="{EC86B50F-4FB2-399F-E1C0-02224508BDF8}"/>
              </a:ext>
            </a:extLst>
          </p:cNvPr>
          <p:cNvSpPr/>
          <p:nvPr/>
        </p:nvSpPr>
        <p:spPr>
          <a:xfrm>
            <a:off x="7450672" y="2247509"/>
            <a:ext cx="44695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84" name="文本框 83">
            <a:extLst>
              <a:ext uri="{FF2B5EF4-FFF2-40B4-BE49-F238E27FC236}">
                <a16:creationId xmlns:a16="http://schemas.microsoft.com/office/drawing/2014/main" id="{841BFDEF-4295-2F6C-7FCC-7A3D2865A9EC}"/>
              </a:ext>
            </a:extLst>
          </p:cNvPr>
          <p:cNvSpPr txBox="1"/>
          <p:nvPr/>
        </p:nvSpPr>
        <p:spPr>
          <a:xfrm>
            <a:off x="7413178" y="2232366"/>
            <a:ext cx="480141"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85" name="矩形 84">
            <a:extLst>
              <a:ext uri="{FF2B5EF4-FFF2-40B4-BE49-F238E27FC236}">
                <a16:creationId xmlns:a16="http://schemas.microsoft.com/office/drawing/2014/main" id="{A6149F1E-639A-4FD8-F011-5D4915BB994B}"/>
              </a:ext>
            </a:extLst>
          </p:cNvPr>
          <p:cNvSpPr/>
          <p:nvPr/>
        </p:nvSpPr>
        <p:spPr>
          <a:xfrm>
            <a:off x="9057852" y="2244478"/>
            <a:ext cx="497107"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86" name="文本框 85">
            <a:extLst>
              <a:ext uri="{FF2B5EF4-FFF2-40B4-BE49-F238E27FC236}">
                <a16:creationId xmlns:a16="http://schemas.microsoft.com/office/drawing/2014/main" id="{A763DE30-5B59-4788-163D-9D9CCB02245E}"/>
              </a:ext>
            </a:extLst>
          </p:cNvPr>
          <p:cNvSpPr txBox="1"/>
          <p:nvPr/>
        </p:nvSpPr>
        <p:spPr>
          <a:xfrm>
            <a:off x="9093888" y="2219826"/>
            <a:ext cx="438315"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87" name="矩形 86">
            <a:extLst>
              <a:ext uri="{FF2B5EF4-FFF2-40B4-BE49-F238E27FC236}">
                <a16:creationId xmlns:a16="http://schemas.microsoft.com/office/drawing/2014/main" id="{B8705EA9-7CD6-A69B-6FBB-F13B8598C23A}"/>
              </a:ext>
            </a:extLst>
          </p:cNvPr>
          <p:cNvSpPr/>
          <p:nvPr/>
        </p:nvSpPr>
        <p:spPr>
          <a:xfrm>
            <a:off x="7453661" y="3800977"/>
            <a:ext cx="44264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88" name="文本框 87">
            <a:extLst>
              <a:ext uri="{FF2B5EF4-FFF2-40B4-BE49-F238E27FC236}">
                <a16:creationId xmlns:a16="http://schemas.microsoft.com/office/drawing/2014/main" id="{A8F6711B-0F3B-1EE0-901C-B96C3E204B08}"/>
              </a:ext>
            </a:extLst>
          </p:cNvPr>
          <p:cNvSpPr txBox="1"/>
          <p:nvPr/>
        </p:nvSpPr>
        <p:spPr>
          <a:xfrm>
            <a:off x="7450754" y="3792675"/>
            <a:ext cx="426342"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89" name="矩形 88">
            <a:extLst>
              <a:ext uri="{FF2B5EF4-FFF2-40B4-BE49-F238E27FC236}">
                <a16:creationId xmlns:a16="http://schemas.microsoft.com/office/drawing/2014/main" id="{D6CD62F5-105D-304F-CEF6-FF72BEF831D5}"/>
              </a:ext>
            </a:extLst>
          </p:cNvPr>
          <p:cNvSpPr/>
          <p:nvPr/>
        </p:nvSpPr>
        <p:spPr>
          <a:xfrm>
            <a:off x="9060841" y="3797946"/>
            <a:ext cx="494118" cy="205474"/>
          </a:xfrm>
          <a:prstGeom prst="rect">
            <a:avLst/>
          </a:prstGeom>
          <a:solidFill>
            <a:srgbClr val="C0000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000">
              <a:latin typeface="字制区喜脉体" panose="02000603000000000000" pitchFamily="2" charset="-122"/>
              <a:ea typeface="字制区喜脉体" panose="02000603000000000000" pitchFamily="2" charset="-122"/>
            </a:endParaRPr>
          </a:p>
        </p:txBody>
      </p:sp>
      <p:sp>
        <p:nvSpPr>
          <p:cNvPr id="90" name="文本框 89">
            <a:extLst>
              <a:ext uri="{FF2B5EF4-FFF2-40B4-BE49-F238E27FC236}">
                <a16:creationId xmlns:a16="http://schemas.microsoft.com/office/drawing/2014/main" id="{2521745C-4B99-FF2D-AFD4-67C26AEFA983}"/>
              </a:ext>
            </a:extLst>
          </p:cNvPr>
          <p:cNvSpPr txBox="1"/>
          <p:nvPr/>
        </p:nvSpPr>
        <p:spPr>
          <a:xfrm>
            <a:off x="9096877" y="3787402"/>
            <a:ext cx="435326" cy="261610"/>
          </a:xfrm>
          <a:prstGeom prst="rect">
            <a:avLst/>
          </a:prstGeom>
          <a:noFill/>
        </p:spPr>
        <p:txBody>
          <a:bodyPr wrap="square">
            <a:spAutoFit/>
          </a:bodyPr>
          <a:lstStyle/>
          <a:p>
            <a:pPr algn="ctr"/>
            <a:r>
              <a:rPr lang="en-US" altLang="zh-CN" sz="1100">
                <a:solidFill>
                  <a:schemeClr val="bg1"/>
                </a:solidFill>
                <a:latin typeface="字制区喜脉体" panose="02000603000000000000" pitchFamily="2" charset="-122"/>
                <a:ea typeface="字制区喜脉体" panose="02000603000000000000" pitchFamily="2" charset="-122"/>
              </a:rPr>
              <a:t>t16</a:t>
            </a:r>
          </a:p>
        </p:txBody>
      </p:sp>
      <p:sp>
        <p:nvSpPr>
          <p:cNvPr id="91" name="矩形 90">
            <a:extLst>
              <a:ext uri="{FF2B5EF4-FFF2-40B4-BE49-F238E27FC236}">
                <a16:creationId xmlns:a16="http://schemas.microsoft.com/office/drawing/2014/main" id="{4C78BEED-289E-4E47-93FC-536ECDA78D79}"/>
              </a:ext>
            </a:extLst>
          </p:cNvPr>
          <p:cNvSpPr/>
          <p:nvPr/>
        </p:nvSpPr>
        <p:spPr>
          <a:xfrm>
            <a:off x="1745164" y="1486916"/>
            <a:ext cx="445424"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92" name="文本框 91">
            <a:extLst>
              <a:ext uri="{FF2B5EF4-FFF2-40B4-BE49-F238E27FC236}">
                <a16:creationId xmlns:a16="http://schemas.microsoft.com/office/drawing/2014/main" id="{481D7581-D8CF-3FD0-FD54-8A49AD534819}"/>
              </a:ext>
            </a:extLst>
          </p:cNvPr>
          <p:cNvSpPr txBox="1"/>
          <p:nvPr/>
        </p:nvSpPr>
        <p:spPr>
          <a:xfrm>
            <a:off x="1788470" y="1430995"/>
            <a:ext cx="389292"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93" name="矩形 92">
            <a:extLst>
              <a:ext uri="{FF2B5EF4-FFF2-40B4-BE49-F238E27FC236}">
                <a16:creationId xmlns:a16="http://schemas.microsoft.com/office/drawing/2014/main" id="{4EA71C96-F038-82B0-8BE1-FE9402B79A5A}"/>
              </a:ext>
            </a:extLst>
          </p:cNvPr>
          <p:cNvSpPr/>
          <p:nvPr/>
        </p:nvSpPr>
        <p:spPr>
          <a:xfrm>
            <a:off x="5072965" y="1930808"/>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94" name="文本框 93">
            <a:extLst>
              <a:ext uri="{FF2B5EF4-FFF2-40B4-BE49-F238E27FC236}">
                <a16:creationId xmlns:a16="http://schemas.microsoft.com/office/drawing/2014/main" id="{187376F6-104A-B25A-DCA2-15871730E9BA}"/>
              </a:ext>
            </a:extLst>
          </p:cNvPr>
          <p:cNvSpPr txBox="1"/>
          <p:nvPr/>
        </p:nvSpPr>
        <p:spPr>
          <a:xfrm>
            <a:off x="5036222" y="1866895"/>
            <a:ext cx="476511"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B31</a:t>
            </a:r>
            <a:endParaRPr lang="zh-CN" altLang="en-US" sz="1200"/>
          </a:p>
        </p:txBody>
      </p:sp>
      <p:sp>
        <p:nvSpPr>
          <p:cNvPr id="95" name="矩形 94">
            <a:extLst>
              <a:ext uri="{FF2B5EF4-FFF2-40B4-BE49-F238E27FC236}">
                <a16:creationId xmlns:a16="http://schemas.microsoft.com/office/drawing/2014/main" id="{2992E0B6-2BA9-8E7F-6F35-E0E7D450CE15}"/>
              </a:ext>
            </a:extLst>
          </p:cNvPr>
          <p:cNvSpPr/>
          <p:nvPr/>
        </p:nvSpPr>
        <p:spPr>
          <a:xfrm>
            <a:off x="5466360" y="1930808"/>
            <a:ext cx="368433" cy="143532"/>
          </a:xfrm>
          <a:prstGeom prst="rect">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400">
              <a:latin typeface="字制区喜脉体" panose="02000603000000000000" pitchFamily="2" charset="-122"/>
              <a:ea typeface="字制区喜脉体" panose="02000603000000000000" pitchFamily="2" charset="-122"/>
            </a:endParaRPr>
          </a:p>
        </p:txBody>
      </p:sp>
      <p:sp>
        <p:nvSpPr>
          <p:cNvPr id="96" name="文本框 95">
            <a:extLst>
              <a:ext uri="{FF2B5EF4-FFF2-40B4-BE49-F238E27FC236}">
                <a16:creationId xmlns:a16="http://schemas.microsoft.com/office/drawing/2014/main" id="{4FC4B735-0CA9-E47A-30BD-1AA374437681}"/>
              </a:ext>
            </a:extLst>
          </p:cNvPr>
          <p:cNvSpPr txBox="1"/>
          <p:nvPr/>
        </p:nvSpPr>
        <p:spPr>
          <a:xfrm>
            <a:off x="5472231" y="1877011"/>
            <a:ext cx="368433" cy="276999"/>
          </a:xfrm>
          <a:prstGeom prst="rect">
            <a:avLst/>
          </a:prstGeom>
          <a:noFill/>
        </p:spPr>
        <p:txBody>
          <a:bodyPr wrap="square">
            <a:spAutoFit/>
          </a:bodyPr>
          <a:lstStyle/>
          <a:p>
            <a:r>
              <a:rPr lang="en-US" altLang="zh-CN" sz="1200">
                <a:latin typeface="字制区喜脉体" panose="02000603000000000000" pitchFamily="2" charset="-122"/>
                <a:ea typeface="字制区喜脉体" panose="02000603000000000000" pitchFamily="2" charset="-122"/>
              </a:rPr>
              <a:t>B0</a:t>
            </a:r>
            <a:endParaRPr lang="zh-CN" altLang="en-US" sz="1200"/>
          </a:p>
        </p:txBody>
      </p:sp>
      <p:sp>
        <p:nvSpPr>
          <p:cNvPr id="6" name="矩形 5">
            <a:extLst>
              <a:ext uri="{FF2B5EF4-FFF2-40B4-BE49-F238E27FC236}">
                <a16:creationId xmlns:a16="http://schemas.microsoft.com/office/drawing/2014/main" id="{BF384DC6-BB2D-1002-5600-E5485D8BC099}"/>
              </a:ext>
            </a:extLst>
          </p:cNvPr>
          <p:cNvSpPr/>
          <p:nvPr/>
        </p:nvSpPr>
        <p:spPr>
          <a:xfrm>
            <a:off x="1014201"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0</a:t>
            </a:r>
          </a:p>
        </p:txBody>
      </p:sp>
      <p:sp>
        <p:nvSpPr>
          <p:cNvPr id="8" name="矩形 7">
            <a:extLst>
              <a:ext uri="{FF2B5EF4-FFF2-40B4-BE49-F238E27FC236}">
                <a16:creationId xmlns:a16="http://schemas.microsoft.com/office/drawing/2014/main" id="{F82FB7F4-7E6F-1557-0226-2C095E805F47}"/>
              </a:ext>
            </a:extLst>
          </p:cNvPr>
          <p:cNvSpPr/>
          <p:nvPr/>
        </p:nvSpPr>
        <p:spPr>
          <a:xfrm>
            <a:off x="1198681"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F8765859-71A5-4378-BAD1-5CF5841659D2}"/>
              </a:ext>
            </a:extLst>
          </p:cNvPr>
          <p:cNvSpPr/>
          <p:nvPr/>
        </p:nvSpPr>
        <p:spPr>
          <a:xfrm>
            <a:off x="1383161"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 name="矩形 10">
            <a:extLst>
              <a:ext uri="{FF2B5EF4-FFF2-40B4-BE49-F238E27FC236}">
                <a16:creationId xmlns:a16="http://schemas.microsoft.com/office/drawing/2014/main" id="{7C56D617-D8EA-1C14-B813-1B45D495C576}"/>
              </a:ext>
            </a:extLst>
          </p:cNvPr>
          <p:cNvSpPr/>
          <p:nvPr/>
        </p:nvSpPr>
        <p:spPr>
          <a:xfrm>
            <a:off x="1567641"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CA8DDDC4-01CA-C938-EB04-FBC7803BA854}"/>
              </a:ext>
            </a:extLst>
          </p:cNvPr>
          <p:cNvSpPr/>
          <p:nvPr/>
        </p:nvSpPr>
        <p:spPr>
          <a:xfrm>
            <a:off x="1750097"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6525CBBB-3387-8A78-A39B-3C2F76A92B3F}"/>
              </a:ext>
            </a:extLst>
          </p:cNvPr>
          <p:cNvSpPr/>
          <p:nvPr/>
        </p:nvSpPr>
        <p:spPr>
          <a:xfrm>
            <a:off x="1934577"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4" name="矩形 13">
            <a:extLst>
              <a:ext uri="{FF2B5EF4-FFF2-40B4-BE49-F238E27FC236}">
                <a16:creationId xmlns:a16="http://schemas.microsoft.com/office/drawing/2014/main" id="{F693561A-4642-78C1-1A82-2349B2E368D7}"/>
              </a:ext>
            </a:extLst>
          </p:cNvPr>
          <p:cNvSpPr/>
          <p:nvPr/>
        </p:nvSpPr>
        <p:spPr>
          <a:xfrm>
            <a:off x="2119057"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5" name="矩形 14">
            <a:extLst>
              <a:ext uri="{FF2B5EF4-FFF2-40B4-BE49-F238E27FC236}">
                <a16:creationId xmlns:a16="http://schemas.microsoft.com/office/drawing/2014/main" id="{8BF77D65-AF06-58D6-EE5C-5EA8689D04DA}"/>
              </a:ext>
            </a:extLst>
          </p:cNvPr>
          <p:cNvSpPr/>
          <p:nvPr/>
        </p:nvSpPr>
        <p:spPr>
          <a:xfrm>
            <a:off x="2303537"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4B3E890F-BA6F-123E-7A76-E87236C02AF8}"/>
              </a:ext>
            </a:extLst>
          </p:cNvPr>
          <p:cNvSpPr/>
          <p:nvPr/>
        </p:nvSpPr>
        <p:spPr>
          <a:xfrm>
            <a:off x="2488017" y="511483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8</a:t>
            </a:r>
          </a:p>
        </p:txBody>
      </p:sp>
      <p:sp>
        <p:nvSpPr>
          <p:cNvPr id="17" name="矩形 16">
            <a:extLst>
              <a:ext uri="{FF2B5EF4-FFF2-40B4-BE49-F238E27FC236}">
                <a16:creationId xmlns:a16="http://schemas.microsoft.com/office/drawing/2014/main" id="{31BC89E6-A02B-0796-2C08-114CEFFEF513}"/>
              </a:ext>
            </a:extLst>
          </p:cNvPr>
          <p:cNvSpPr/>
          <p:nvPr/>
        </p:nvSpPr>
        <p:spPr>
          <a:xfrm>
            <a:off x="2672497" y="511483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8" name="矩形 17">
            <a:extLst>
              <a:ext uri="{FF2B5EF4-FFF2-40B4-BE49-F238E27FC236}">
                <a16:creationId xmlns:a16="http://schemas.microsoft.com/office/drawing/2014/main" id="{F5242119-92D7-EE2F-3C89-DB30758E0F46}"/>
              </a:ext>
            </a:extLst>
          </p:cNvPr>
          <p:cNvSpPr/>
          <p:nvPr/>
        </p:nvSpPr>
        <p:spPr>
          <a:xfrm>
            <a:off x="2856977" y="511483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B19E6C65-4A86-B4C7-279C-21525DCDF309}"/>
              </a:ext>
            </a:extLst>
          </p:cNvPr>
          <p:cNvSpPr/>
          <p:nvPr/>
        </p:nvSpPr>
        <p:spPr>
          <a:xfrm>
            <a:off x="3041457" y="511483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95FBC6A5-60A6-167B-03C6-CBF1CEDD892B}"/>
              </a:ext>
            </a:extLst>
          </p:cNvPr>
          <p:cNvSpPr/>
          <p:nvPr/>
        </p:nvSpPr>
        <p:spPr>
          <a:xfrm>
            <a:off x="3223913"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1" name="矩形 20">
            <a:extLst>
              <a:ext uri="{FF2B5EF4-FFF2-40B4-BE49-F238E27FC236}">
                <a16:creationId xmlns:a16="http://schemas.microsoft.com/office/drawing/2014/main" id="{0EDC2184-A1F3-6AA1-456D-4922886ED004}"/>
              </a:ext>
            </a:extLst>
          </p:cNvPr>
          <p:cNvSpPr/>
          <p:nvPr/>
        </p:nvSpPr>
        <p:spPr>
          <a:xfrm>
            <a:off x="3408393"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C5C5D9F6-F4F0-FB2C-2E14-6CC021A019AF}"/>
              </a:ext>
            </a:extLst>
          </p:cNvPr>
          <p:cNvSpPr/>
          <p:nvPr/>
        </p:nvSpPr>
        <p:spPr>
          <a:xfrm>
            <a:off x="3592873"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C07440A0-F182-3C3A-F049-93B7096AF3C4}"/>
              </a:ext>
            </a:extLst>
          </p:cNvPr>
          <p:cNvSpPr/>
          <p:nvPr/>
        </p:nvSpPr>
        <p:spPr>
          <a:xfrm>
            <a:off x="3777353" y="511483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30070E1F-41D3-BBA7-FEA6-5F6F7E1F0FCC}"/>
              </a:ext>
            </a:extLst>
          </p:cNvPr>
          <p:cNvSpPr/>
          <p:nvPr/>
        </p:nvSpPr>
        <p:spPr>
          <a:xfrm>
            <a:off x="3961833"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7" name="矩形 26">
            <a:extLst>
              <a:ext uri="{FF2B5EF4-FFF2-40B4-BE49-F238E27FC236}">
                <a16:creationId xmlns:a16="http://schemas.microsoft.com/office/drawing/2014/main" id="{3F28DDCB-9CAB-82E1-20E8-D4CD5F22818F}"/>
              </a:ext>
            </a:extLst>
          </p:cNvPr>
          <p:cNvSpPr/>
          <p:nvPr/>
        </p:nvSpPr>
        <p:spPr>
          <a:xfrm>
            <a:off x="4146313"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8" name="矩形 27">
            <a:extLst>
              <a:ext uri="{FF2B5EF4-FFF2-40B4-BE49-F238E27FC236}">
                <a16:creationId xmlns:a16="http://schemas.microsoft.com/office/drawing/2014/main" id="{37892C2A-E2D8-D6CA-D8CE-DFD994570579}"/>
              </a:ext>
            </a:extLst>
          </p:cNvPr>
          <p:cNvSpPr/>
          <p:nvPr/>
        </p:nvSpPr>
        <p:spPr>
          <a:xfrm>
            <a:off x="4330793"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29" name="矩形 28">
            <a:extLst>
              <a:ext uri="{FF2B5EF4-FFF2-40B4-BE49-F238E27FC236}">
                <a16:creationId xmlns:a16="http://schemas.microsoft.com/office/drawing/2014/main" id="{029059F1-2E2A-C802-2AF3-C660A9F5A011}"/>
              </a:ext>
            </a:extLst>
          </p:cNvPr>
          <p:cNvSpPr/>
          <p:nvPr/>
        </p:nvSpPr>
        <p:spPr>
          <a:xfrm>
            <a:off x="4515273"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0" name="矩形 29">
            <a:extLst>
              <a:ext uri="{FF2B5EF4-FFF2-40B4-BE49-F238E27FC236}">
                <a16:creationId xmlns:a16="http://schemas.microsoft.com/office/drawing/2014/main" id="{26FD8AB5-27D9-30D5-0224-46CD4E0D7E00}"/>
              </a:ext>
            </a:extLst>
          </p:cNvPr>
          <p:cNvSpPr/>
          <p:nvPr/>
        </p:nvSpPr>
        <p:spPr>
          <a:xfrm>
            <a:off x="4697729" y="511721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1" name="矩形 30">
            <a:extLst>
              <a:ext uri="{FF2B5EF4-FFF2-40B4-BE49-F238E27FC236}">
                <a16:creationId xmlns:a16="http://schemas.microsoft.com/office/drawing/2014/main" id="{5B933641-747E-8ECF-2087-E39FCC53D38C}"/>
              </a:ext>
            </a:extLst>
          </p:cNvPr>
          <p:cNvSpPr/>
          <p:nvPr/>
        </p:nvSpPr>
        <p:spPr>
          <a:xfrm>
            <a:off x="4882209" y="511721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2" name="矩形 31">
            <a:extLst>
              <a:ext uri="{FF2B5EF4-FFF2-40B4-BE49-F238E27FC236}">
                <a16:creationId xmlns:a16="http://schemas.microsoft.com/office/drawing/2014/main" id="{9441A65B-7FDD-3E5E-37E3-B15E6A33AA8B}"/>
              </a:ext>
            </a:extLst>
          </p:cNvPr>
          <p:cNvSpPr/>
          <p:nvPr/>
        </p:nvSpPr>
        <p:spPr>
          <a:xfrm>
            <a:off x="5066689" y="511721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3" name="矩形 32">
            <a:extLst>
              <a:ext uri="{FF2B5EF4-FFF2-40B4-BE49-F238E27FC236}">
                <a16:creationId xmlns:a16="http://schemas.microsoft.com/office/drawing/2014/main" id="{F2ACBA00-AEE7-B184-C2B8-0CDE70A2C72B}"/>
              </a:ext>
            </a:extLst>
          </p:cNvPr>
          <p:cNvSpPr/>
          <p:nvPr/>
        </p:nvSpPr>
        <p:spPr>
          <a:xfrm>
            <a:off x="5251169" y="511721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4" name="矩形 33">
            <a:extLst>
              <a:ext uri="{FF2B5EF4-FFF2-40B4-BE49-F238E27FC236}">
                <a16:creationId xmlns:a16="http://schemas.microsoft.com/office/drawing/2014/main" id="{48F304E0-76CE-8A0D-24DE-7476A9752462}"/>
              </a:ext>
            </a:extLst>
          </p:cNvPr>
          <p:cNvSpPr/>
          <p:nvPr/>
        </p:nvSpPr>
        <p:spPr>
          <a:xfrm>
            <a:off x="5435649"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5" name="矩形 34">
            <a:extLst>
              <a:ext uri="{FF2B5EF4-FFF2-40B4-BE49-F238E27FC236}">
                <a16:creationId xmlns:a16="http://schemas.microsoft.com/office/drawing/2014/main" id="{1613D8C4-FC9F-831D-9C26-B3DAF1BA1337}"/>
              </a:ext>
            </a:extLst>
          </p:cNvPr>
          <p:cNvSpPr/>
          <p:nvPr/>
        </p:nvSpPr>
        <p:spPr>
          <a:xfrm>
            <a:off x="5620129"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6" name="矩形 35">
            <a:extLst>
              <a:ext uri="{FF2B5EF4-FFF2-40B4-BE49-F238E27FC236}">
                <a16:creationId xmlns:a16="http://schemas.microsoft.com/office/drawing/2014/main" id="{607767B9-04A2-8EC9-DAED-178C733EC9BC}"/>
              </a:ext>
            </a:extLst>
          </p:cNvPr>
          <p:cNvSpPr/>
          <p:nvPr/>
        </p:nvSpPr>
        <p:spPr>
          <a:xfrm>
            <a:off x="5804609"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7" name="矩形 36">
            <a:extLst>
              <a:ext uri="{FF2B5EF4-FFF2-40B4-BE49-F238E27FC236}">
                <a16:creationId xmlns:a16="http://schemas.microsoft.com/office/drawing/2014/main" id="{772AC8F0-A558-E9E5-CA53-6D22A59AA8A0}"/>
              </a:ext>
            </a:extLst>
          </p:cNvPr>
          <p:cNvSpPr/>
          <p:nvPr/>
        </p:nvSpPr>
        <p:spPr>
          <a:xfrm>
            <a:off x="5989089"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8" name="矩形 37">
            <a:extLst>
              <a:ext uri="{FF2B5EF4-FFF2-40B4-BE49-F238E27FC236}">
                <a16:creationId xmlns:a16="http://schemas.microsoft.com/office/drawing/2014/main" id="{FE3367F7-26C4-2B8B-8BFE-9DBE87B9EC89}"/>
              </a:ext>
            </a:extLst>
          </p:cNvPr>
          <p:cNvSpPr/>
          <p:nvPr/>
        </p:nvSpPr>
        <p:spPr>
          <a:xfrm>
            <a:off x="6171545"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39" name="矩形 38">
            <a:extLst>
              <a:ext uri="{FF2B5EF4-FFF2-40B4-BE49-F238E27FC236}">
                <a16:creationId xmlns:a16="http://schemas.microsoft.com/office/drawing/2014/main" id="{FB43A5B4-1ACC-08F6-916A-48FF05F9045B}"/>
              </a:ext>
            </a:extLst>
          </p:cNvPr>
          <p:cNvSpPr/>
          <p:nvPr/>
        </p:nvSpPr>
        <p:spPr>
          <a:xfrm>
            <a:off x="6356025"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40" name="矩形 39">
            <a:extLst>
              <a:ext uri="{FF2B5EF4-FFF2-40B4-BE49-F238E27FC236}">
                <a16:creationId xmlns:a16="http://schemas.microsoft.com/office/drawing/2014/main" id="{7B73CE03-8B0D-AD77-828B-6E727D3A8E20}"/>
              </a:ext>
            </a:extLst>
          </p:cNvPr>
          <p:cNvSpPr/>
          <p:nvPr/>
        </p:nvSpPr>
        <p:spPr>
          <a:xfrm>
            <a:off x="6540505"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42" name="矩形 41">
            <a:extLst>
              <a:ext uri="{FF2B5EF4-FFF2-40B4-BE49-F238E27FC236}">
                <a16:creationId xmlns:a16="http://schemas.microsoft.com/office/drawing/2014/main" id="{D16EC361-D2D4-7F77-5646-2B19C36F0FA7}"/>
              </a:ext>
            </a:extLst>
          </p:cNvPr>
          <p:cNvSpPr/>
          <p:nvPr/>
        </p:nvSpPr>
        <p:spPr>
          <a:xfrm>
            <a:off x="6724985" y="511721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
              <a:latin typeface="字制区喜脉体" panose="02000603000000000000" pitchFamily="2" charset="-122"/>
              <a:ea typeface="字制区喜脉体" panose="02000603000000000000" pitchFamily="2" charset="-122"/>
            </a:endParaRPr>
          </a:p>
        </p:txBody>
      </p:sp>
      <p:sp>
        <p:nvSpPr>
          <p:cNvPr id="43" name="文本框 42">
            <a:extLst>
              <a:ext uri="{FF2B5EF4-FFF2-40B4-BE49-F238E27FC236}">
                <a16:creationId xmlns:a16="http://schemas.microsoft.com/office/drawing/2014/main" id="{5CC1223D-295E-5C81-3380-1BCC60D15799}"/>
              </a:ext>
            </a:extLst>
          </p:cNvPr>
          <p:cNvSpPr txBox="1"/>
          <p:nvPr/>
        </p:nvSpPr>
        <p:spPr>
          <a:xfrm>
            <a:off x="6647985" y="5094461"/>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31</a:t>
            </a:r>
          </a:p>
        </p:txBody>
      </p:sp>
      <p:cxnSp>
        <p:nvCxnSpPr>
          <p:cNvPr id="44" name="直接箭头连接符 43">
            <a:extLst>
              <a:ext uri="{FF2B5EF4-FFF2-40B4-BE49-F238E27FC236}">
                <a16:creationId xmlns:a16="http://schemas.microsoft.com/office/drawing/2014/main" id="{FD4B7876-D0EA-EB88-5524-086D2E107C88}"/>
              </a:ext>
            </a:extLst>
          </p:cNvPr>
          <p:cNvCxnSpPr>
            <a:cxnSpLocks/>
          </p:cNvCxnSpPr>
          <p:nvPr/>
        </p:nvCxnSpPr>
        <p:spPr>
          <a:xfrm>
            <a:off x="1097926" y="48450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A811A224-6029-52C2-4C4E-CC76573EDE75}"/>
              </a:ext>
            </a:extLst>
          </p:cNvPr>
          <p:cNvSpPr txBox="1"/>
          <p:nvPr/>
        </p:nvSpPr>
        <p:spPr>
          <a:xfrm>
            <a:off x="940065" y="466519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t0</a:t>
            </a:r>
          </a:p>
        </p:txBody>
      </p:sp>
      <p:cxnSp>
        <p:nvCxnSpPr>
          <p:cNvPr id="46" name="直接箭头连接符 45">
            <a:extLst>
              <a:ext uri="{FF2B5EF4-FFF2-40B4-BE49-F238E27FC236}">
                <a16:creationId xmlns:a16="http://schemas.microsoft.com/office/drawing/2014/main" id="{846E102A-F772-5CA1-8461-5E4322D48977}"/>
              </a:ext>
            </a:extLst>
          </p:cNvPr>
          <p:cNvCxnSpPr>
            <a:cxnSpLocks/>
          </p:cNvCxnSpPr>
          <p:nvPr/>
        </p:nvCxnSpPr>
        <p:spPr>
          <a:xfrm>
            <a:off x="1833536" y="48387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1BC49C5F-EF55-A833-9200-70E5ED76D8DC}"/>
              </a:ext>
            </a:extLst>
          </p:cNvPr>
          <p:cNvSpPr txBox="1"/>
          <p:nvPr/>
        </p:nvSpPr>
        <p:spPr>
          <a:xfrm>
            <a:off x="1675675" y="46588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t0</a:t>
            </a:r>
          </a:p>
        </p:txBody>
      </p:sp>
      <p:cxnSp>
        <p:nvCxnSpPr>
          <p:cNvPr id="48" name="直接箭头连接符 47">
            <a:extLst>
              <a:ext uri="{FF2B5EF4-FFF2-40B4-BE49-F238E27FC236}">
                <a16:creationId xmlns:a16="http://schemas.microsoft.com/office/drawing/2014/main" id="{A08D9A26-7A9A-225A-C1A0-4CA80E12BBEC}"/>
              </a:ext>
            </a:extLst>
          </p:cNvPr>
          <p:cNvCxnSpPr>
            <a:cxnSpLocks/>
          </p:cNvCxnSpPr>
          <p:nvPr/>
        </p:nvCxnSpPr>
        <p:spPr>
          <a:xfrm>
            <a:off x="1296634" y="48450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71477A0-DB08-FB8F-3359-83AA3654AD26}"/>
              </a:ext>
            </a:extLst>
          </p:cNvPr>
          <p:cNvSpPr txBox="1"/>
          <p:nvPr/>
        </p:nvSpPr>
        <p:spPr>
          <a:xfrm>
            <a:off x="1138773" y="466519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a:t>
            </a:r>
          </a:p>
        </p:txBody>
      </p:sp>
      <p:cxnSp>
        <p:nvCxnSpPr>
          <p:cNvPr id="50" name="直接箭头连接符 49">
            <a:extLst>
              <a:ext uri="{FF2B5EF4-FFF2-40B4-BE49-F238E27FC236}">
                <a16:creationId xmlns:a16="http://schemas.microsoft.com/office/drawing/2014/main" id="{7CE0C8D8-EB23-0B78-AFB1-FCEC305207BE}"/>
              </a:ext>
            </a:extLst>
          </p:cNvPr>
          <p:cNvCxnSpPr>
            <a:cxnSpLocks/>
          </p:cNvCxnSpPr>
          <p:nvPr/>
        </p:nvCxnSpPr>
        <p:spPr>
          <a:xfrm>
            <a:off x="2032244" y="48387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56CBEAA-4C6E-53E6-9794-D774047C099A}"/>
              </a:ext>
            </a:extLst>
          </p:cNvPr>
          <p:cNvSpPr txBox="1"/>
          <p:nvPr/>
        </p:nvSpPr>
        <p:spPr>
          <a:xfrm>
            <a:off x="1874383" y="46588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a:t>
            </a:r>
          </a:p>
        </p:txBody>
      </p:sp>
      <p:cxnSp>
        <p:nvCxnSpPr>
          <p:cNvPr id="52" name="直接箭头连接符 51">
            <a:extLst>
              <a:ext uri="{FF2B5EF4-FFF2-40B4-BE49-F238E27FC236}">
                <a16:creationId xmlns:a16="http://schemas.microsoft.com/office/drawing/2014/main" id="{962F42A3-5E45-E8CF-4EBD-771D28CA5722}"/>
              </a:ext>
            </a:extLst>
          </p:cNvPr>
          <p:cNvCxnSpPr>
            <a:cxnSpLocks/>
          </p:cNvCxnSpPr>
          <p:nvPr/>
        </p:nvCxnSpPr>
        <p:spPr>
          <a:xfrm>
            <a:off x="1463840" y="48514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17E32245-6C1A-5A23-4B44-0B0F68B69030}"/>
              </a:ext>
            </a:extLst>
          </p:cNvPr>
          <p:cNvSpPr txBox="1"/>
          <p:nvPr/>
        </p:nvSpPr>
        <p:spPr>
          <a:xfrm>
            <a:off x="1305979" y="46588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a:t>
            </a:r>
          </a:p>
        </p:txBody>
      </p:sp>
      <p:cxnSp>
        <p:nvCxnSpPr>
          <p:cNvPr id="54" name="直接箭头连接符 53">
            <a:extLst>
              <a:ext uri="{FF2B5EF4-FFF2-40B4-BE49-F238E27FC236}">
                <a16:creationId xmlns:a16="http://schemas.microsoft.com/office/drawing/2014/main" id="{60251303-0FCD-E4ED-686C-C5A3D78A26E4}"/>
              </a:ext>
            </a:extLst>
          </p:cNvPr>
          <p:cNvCxnSpPr>
            <a:cxnSpLocks/>
          </p:cNvCxnSpPr>
          <p:nvPr/>
        </p:nvCxnSpPr>
        <p:spPr>
          <a:xfrm>
            <a:off x="2199450" y="48450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8C032AD5-830C-F4FF-CE6B-00A18287F37D}"/>
              </a:ext>
            </a:extLst>
          </p:cNvPr>
          <p:cNvSpPr txBox="1"/>
          <p:nvPr/>
        </p:nvSpPr>
        <p:spPr>
          <a:xfrm>
            <a:off x="2041589" y="465249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t2</a:t>
            </a:r>
          </a:p>
        </p:txBody>
      </p:sp>
      <p:cxnSp>
        <p:nvCxnSpPr>
          <p:cNvPr id="56" name="直接箭头连接符 55">
            <a:extLst>
              <a:ext uri="{FF2B5EF4-FFF2-40B4-BE49-F238E27FC236}">
                <a16:creationId xmlns:a16="http://schemas.microsoft.com/office/drawing/2014/main" id="{9AAC2FD2-F90D-84C2-3619-654ACBAA2EAC}"/>
              </a:ext>
            </a:extLst>
          </p:cNvPr>
          <p:cNvCxnSpPr>
            <a:cxnSpLocks/>
          </p:cNvCxnSpPr>
          <p:nvPr/>
        </p:nvCxnSpPr>
        <p:spPr>
          <a:xfrm>
            <a:off x="1662548" y="485140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49672635-DC97-37EA-5FA4-22F52920B8D9}"/>
              </a:ext>
            </a:extLst>
          </p:cNvPr>
          <p:cNvSpPr txBox="1"/>
          <p:nvPr/>
        </p:nvSpPr>
        <p:spPr>
          <a:xfrm>
            <a:off x="1504687" y="46588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t3</a:t>
            </a:r>
          </a:p>
        </p:txBody>
      </p:sp>
      <p:cxnSp>
        <p:nvCxnSpPr>
          <p:cNvPr id="58" name="直接箭头连接符 57">
            <a:extLst>
              <a:ext uri="{FF2B5EF4-FFF2-40B4-BE49-F238E27FC236}">
                <a16:creationId xmlns:a16="http://schemas.microsoft.com/office/drawing/2014/main" id="{39EBCA31-7BFF-E181-34FB-A3395AF64666}"/>
              </a:ext>
            </a:extLst>
          </p:cNvPr>
          <p:cNvCxnSpPr>
            <a:cxnSpLocks/>
          </p:cNvCxnSpPr>
          <p:nvPr/>
        </p:nvCxnSpPr>
        <p:spPr>
          <a:xfrm>
            <a:off x="2398158" y="4845050"/>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38ADC5AC-5514-A841-32DA-2016114BE3AD}"/>
              </a:ext>
            </a:extLst>
          </p:cNvPr>
          <p:cNvSpPr txBox="1"/>
          <p:nvPr/>
        </p:nvSpPr>
        <p:spPr>
          <a:xfrm>
            <a:off x="2240297" y="46588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t3</a:t>
            </a:r>
          </a:p>
        </p:txBody>
      </p:sp>
      <p:sp>
        <p:nvSpPr>
          <p:cNvPr id="60" name="文本框 59">
            <a:extLst>
              <a:ext uri="{FF2B5EF4-FFF2-40B4-BE49-F238E27FC236}">
                <a16:creationId xmlns:a16="http://schemas.microsoft.com/office/drawing/2014/main" id="{AB89F720-5D37-DD4F-1A20-DBE0464E58E7}"/>
              </a:ext>
            </a:extLst>
          </p:cNvPr>
          <p:cNvSpPr txBox="1"/>
          <p:nvPr/>
        </p:nvSpPr>
        <p:spPr>
          <a:xfrm>
            <a:off x="3876226" y="5091845"/>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16</a:t>
            </a:r>
          </a:p>
        </p:txBody>
      </p:sp>
      <p:sp>
        <p:nvSpPr>
          <p:cNvPr id="61" name="文本框 60">
            <a:extLst>
              <a:ext uri="{FF2B5EF4-FFF2-40B4-BE49-F238E27FC236}">
                <a16:creationId xmlns:a16="http://schemas.microsoft.com/office/drawing/2014/main" id="{4DD17F1F-92DE-5A46-EF12-1CBDEB090698}"/>
              </a:ext>
            </a:extLst>
          </p:cNvPr>
          <p:cNvSpPr txBox="1"/>
          <p:nvPr/>
        </p:nvSpPr>
        <p:spPr>
          <a:xfrm>
            <a:off x="5359381" y="5091936"/>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24</a:t>
            </a:r>
          </a:p>
        </p:txBody>
      </p:sp>
      <p:sp>
        <p:nvSpPr>
          <p:cNvPr id="98" name="矩形 97">
            <a:extLst>
              <a:ext uri="{FF2B5EF4-FFF2-40B4-BE49-F238E27FC236}">
                <a16:creationId xmlns:a16="http://schemas.microsoft.com/office/drawing/2014/main" id="{A710561B-ADB6-C81D-3B08-3FA3775135DB}"/>
              </a:ext>
            </a:extLst>
          </p:cNvPr>
          <p:cNvSpPr/>
          <p:nvPr/>
        </p:nvSpPr>
        <p:spPr>
          <a:xfrm>
            <a:off x="989456"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0</a:t>
            </a:r>
          </a:p>
        </p:txBody>
      </p:sp>
      <p:sp>
        <p:nvSpPr>
          <p:cNvPr id="99" name="矩形 98">
            <a:extLst>
              <a:ext uri="{FF2B5EF4-FFF2-40B4-BE49-F238E27FC236}">
                <a16:creationId xmlns:a16="http://schemas.microsoft.com/office/drawing/2014/main" id="{5E7DDA77-43B5-BEDE-6413-2B94C3BD6E5E}"/>
              </a:ext>
            </a:extLst>
          </p:cNvPr>
          <p:cNvSpPr/>
          <p:nvPr/>
        </p:nvSpPr>
        <p:spPr>
          <a:xfrm>
            <a:off x="1173936"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0" name="矩形 99">
            <a:extLst>
              <a:ext uri="{FF2B5EF4-FFF2-40B4-BE49-F238E27FC236}">
                <a16:creationId xmlns:a16="http://schemas.microsoft.com/office/drawing/2014/main" id="{69922CBE-A81F-098F-4B9E-BFFDE48CABBE}"/>
              </a:ext>
            </a:extLst>
          </p:cNvPr>
          <p:cNvSpPr/>
          <p:nvPr/>
        </p:nvSpPr>
        <p:spPr>
          <a:xfrm>
            <a:off x="1358416"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1" name="矩形 100">
            <a:extLst>
              <a:ext uri="{FF2B5EF4-FFF2-40B4-BE49-F238E27FC236}">
                <a16:creationId xmlns:a16="http://schemas.microsoft.com/office/drawing/2014/main" id="{22F78121-5647-215B-1DF5-7C7AFA42914D}"/>
              </a:ext>
            </a:extLst>
          </p:cNvPr>
          <p:cNvSpPr/>
          <p:nvPr/>
        </p:nvSpPr>
        <p:spPr>
          <a:xfrm>
            <a:off x="1542896"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2" name="矩形 101">
            <a:extLst>
              <a:ext uri="{FF2B5EF4-FFF2-40B4-BE49-F238E27FC236}">
                <a16:creationId xmlns:a16="http://schemas.microsoft.com/office/drawing/2014/main" id="{227E20F0-A3D9-873E-EAFE-06A2A3CB701C}"/>
              </a:ext>
            </a:extLst>
          </p:cNvPr>
          <p:cNvSpPr/>
          <p:nvPr/>
        </p:nvSpPr>
        <p:spPr>
          <a:xfrm>
            <a:off x="172535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3" name="矩形 102">
            <a:extLst>
              <a:ext uri="{FF2B5EF4-FFF2-40B4-BE49-F238E27FC236}">
                <a16:creationId xmlns:a16="http://schemas.microsoft.com/office/drawing/2014/main" id="{E43E14C5-B484-9E7C-ACF9-698EB5DB8E71}"/>
              </a:ext>
            </a:extLst>
          </p:cNvPr>
          <p:cNvSpPr/>
          <p:nvPr/>
        </p:nvSpPr>
        <p:spPr>
          <a:xfrm>
            <a:off x="190983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4" name="矩形 103">
            <a:extLst>
              <a:ext uri="{FF2B5EF4-FFF2-40B4-BE49-F238E27FC236}">
                <a16:creationId xmlns:a16="http://schemas.microsoft.com/office/drawing/2014/main" id="{F08B1CDB-573C-5C12-D877-6C733625F3D6}"/>
              </a:ext>
            </a:extLst>
          </p:cNvPr>
          <p:cNvSpPr/>
          <p:nvPr/>
        </p:nvSpPr>
        <p:spPr>
          <a:xfrm>
            <a:off x="209431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5" name="矩形 104">
            <a:extLst>
              <a:ext uri="{FF2B5EF4-FFF2-40B4-BE49-F238E27FC236}">
                <a16:creationId xmlns:a16="http://schemas.microsoft.com/office/drawing/2014/main" id="{F9A43771-11ED-F656-4EEF-97AC3EDCC158}"/>
              </a:ext>
            </a:extLst>
          </p:cNvPr>
          <p:cNvSpPr/>
          <p:nvPr/>
        </p:nvSpPr>
        <p:spPr>
          <a:xfrm>
            <a:off x="227879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6" name="矩形 105">
            <a:extLst>
              <a:ext uri="{FF2B5EF4-FFF2-40B4-BE49-F238E27FC236}">
                <a16:creationId xmlns:a16="http://schemas.microsoft.com/office/drawing/2014/main" id="{0E1AAA0F-5A72-E979-F7EA-E4BB892C614C}"/>
              </a:ext>
            </a:extLst>
          </p:cNvPr>
          <p:cNvSpPr/>
          <p:nvPr/>
        </p:nvSpPr>
        <p:spPr>
          <a:xfrm>
            <a:off x="246327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a:latin typeface="字制区喜脉体" panose="02000603000000000000" pitchFamily="2" charset="-122"/>
                <a:ea typeface="字制区喜脉体" panose="02000603000000000000" pitchFamily="2" charset="-122"/>
              </a:rPr>
              <a:t>8</a:t>
            </a:r>
          </a:p>
        </p:txBody>
      </p:sp>
      <p:sp>
        <p:nvSpPr>
          <p:cNvPr id="107" name="矩形 106">
            <a:extLst>
              <a:ext uri="{FF2B5EF4-FFF2-40B4-BE49-F238E27FC236}">
                <a16:creationId xmlns:a16="http://schemas.microsoft.com/office/drawing/2014/main" id="{7D08AE93-6081-0572-7B3C-B00C856808D2}"/>
              </a:ext>
            </a:extLst>
          </p:cNvPr>
          <p:cNvSpPr/>
          <p:nvPr/>
        </p:nvSpPr>
        <p:spPr>
          <a:xfrm>
            <a:off x="264775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8" name="矩形 107">
            <a:extLst>
              <a:ext uri="{FF2B5EF4-FFF2-40B4-BE49-F238E27FC236}">
                <a16:creationId xmlns:a16="http://schemas.microsoft.com/office/drawing/2014/main" id="{7E656870-4CB0-EDB8-E2A9-A1C8B61505B3}"/>
              </a:ext>
            </a:extLst>
          </p:cNvPr>
          <p:cNvSpPr/>
          <p:nvPr/>
        </p:nvSpPr>
        <p:spPr>
          <a:xfrm>
            <a:off x="283223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09" name="矩形 108">
            <a:extLst>
              <a:ext uri="{FF2B5EF4-FFF2-40B4-BE49-F238E27FC236}">
                <a16:creationId xmlns:a16="http://schemas.microsoft.com/office/drawing/2014/main" id="{0F700722-A3E6-3CF4-017C-D9AE3CEAC2BB}"/>
              </a:ext>
            </a:extLst>
          </p:cNvPr>
          <p:cNvSpPr/>
          <p:nvPr/>
        </p:nvSpPr>
        <p:spPr>
          <a:xfrm>
            <a:off x="3016712" y="5803145"/>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0" name="矩形 109">
            <a:extLst>
              <a:ext uri="{FF2B5EF4-FFF2-40B4-BE49-F238E27FC236}">
                <a16:creationId xmlns:a16="http://schemas.microsoft.com/office/drawing/2014/main" id="{8687EE25-E6DE-3A79-53E4-13827C373FEC}"/>
              </a:ext>
            </a:extLst>
          </p:cNvPr>
          <p:cNvSpPr/>
          <p:nvPr/>
        </p:nvSpPr>
        <p:spPr>
          <a:xfrm>
            <a:off x="3199168"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1" name="矩形 110">
            <a:extLst>
              <a:ext uri="{FF2B5EF4-FFF2-40B4-BE49-F238E27FC236}">
                <a16:creationId xmlns:a16="http://schemas.microsoft.com/office/drawing/2014/main" id="{E94F10AC-ACDB-5FE5-7DE9-32DCE3DA6499}"/>
              </a:ext>
            </a:extLst>
          </p:cNvPr>
          <p:cNvSpPr/>
          <p:nvPr/>
        </p:nvSpPr>
        <p:spPr>
          <a:xfrm>
            <a:off x="3383648"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2" name="矩形 111">
            <a:extLst>
              <a:ext uri="{FF2B5EF4-FFF2-40B4-BE49-F238E27FC236}">
                <a16:creationId xmlns:a16="http://schemas.microsoft.com/office/drawing/2014/main" id="{80622AC0-0D96-521E-7FF0-75096E296FC5}"/>
              </a:ext>
            </a:extLst>
          </p:cNvPr>
          <p:cNvSpPr/>
          <p:nvPr/>
        </p:nvSpPr>
        <p:spPr>
          <a:xfrm>
            <a:off x="3568128"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3" name="矩形 112">
            <a:extLst>
              <a:ext uri="{FF2B5EF4-FFF2-40B4-BE49-F238E27FC236}">
                <a16:creationId xmlns:a16="http://schemas.microsoft.com/office/drawing/2014/main" id="{9A64CD2B-BA1E-4912-89C7-478E01471C9A}"/>
              </a:ext>
            </a:extLst>
          </p:cNvPr>
          <p:cNvSpPr/>
          <p:nvPr/>
        </p:nvSpPr>
        <p:spPr>
          <a:xfrm>
            <a:off x="3752608" y="5803145"/>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4" name="矩形 113">
            <a:extLst>
              <a:ext uri="{FF2B5EF4-FFF2-40B4-BE49-F238E27FC236}">
                <a16:creationId xmlns:a16="http://schemas.microsoft.com/office/drawing/2014/main" id="{34DAFE37-2ED1-AA67-5396-DC26A57A18D5}"/>
              </a:ext>
            </a:extLst>
          </p:cNvPr>
          <p:cNvSpPr/>
          <p:nvPr/>
        </p:nvSpPr>
        <p:spPr>
          <a:xfrm>
            <a:off x="3937088"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5" name="矩形 114">
            <a:extLst>
              <a:ext uri="{FF2B5EF4-FFF2-40B4-BE49-F238E27FC236}">
                <a16:creationId xmlns:a16="http://schemas.microsoft.com/office/drawing/2014/main" id="{332D076E-991A-C7D2-D703-F92AC4145E15}"/>
              </a:ext>
            </a:extLst>
          </p:cNvPr>
          <p:cNvSpPr/>
          <p:nvPr/>
        </p:nvSpPr>
        <p:spPr>
          <a:xfrm>
            <a:off x="4121568"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6" name="矩形 115">
            <a:extLst>
              <a:ext uri="{FF2B5EF4-FFF2-40B4-BE49-F238E27FC236}">
                <a16:creationId xmlns:a16="http://schemas.microsoft.com/office/drawing/2014/main" id="{8E1B7C19-AEC0-640B-5655-3F1BFA1FB42B}"/>
              </a:ext>
            </a:extLst>
          </p:cNvPr>
          <p:cNvSpPr/>
          <p:nvPr/>
        </p:nvSpPr>
        <p:spPr>
          <a:xfrm>
            <a:off x="4306048"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7" name="矩形 116">
            <a:extLst>
              <a:ext uri="{FF2B5EF4-FFF2-40B4-BE49-F238E27FC236}">
                <a16:creationId xmlns:a16="http://schemas.microsoft.com/office/drawing/2014/main" id="{A32B5C8C-6906-1AA4-39E7-5E223F95187E}"/>
              </a:ext>
            </a:extLst>
          </p:cNvPr>
          <p:cNvSpPr/>
          <p:nvPr/>
        </p:nvSpPr>
        <p:spPr>
          <a:xfrm>
            <a:off x="4490528"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8" name="矩形 117">
            <a:extLst>
              <a:ext uri="{FF2B5EF4-FFF2-40B4-BE49-F238E27FC236}">
                <a16:creationId xmlns:a16="http://schemas.microsoft.com/office/drawing/2014/main" id="{733E9472-0E5D-B722-DA0E-23B98AC78CE1}"/>
              </a:ext>
            </a:extLst>
          </p:cNvPr>
          <p:cNvSpPr/>
          <p:nvPr/>
        </p:nvSpPr>
        <p:spPr>
          <a:xfrm>
            <a:off x="4672984"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19" name="矩形 118">
            <a:extLst>
              <a:ext uri="{FF2B5EF4-FFF2-40B4-BE49-F238E27FC236}">
                <a16:creationId xmlns:a16="http://schemas.microsoft.com/office/drawing/2014/main" id="{A19A7350-2FC6-A0C4-4E07-C35CFDF89851}"/>
              </a:ext>
            </a:extLst>
          </p:cNvPr>
          <p:cNvSpPr/>
          <p:nvPr/>
        </p:nvSpPr>
        <p:spPr>
          <a:xfrm>
            <a:off x="4857464"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0" name="矩形 119">
            <a:extLst>
              <a:ext uri="{FF2B5EF4-FFF2-40B4-BE49-F238E27FC236}">
                <a16:creationId xmlns:a16="http://schemas.microsoft.com/office/drawing/2014/main" id="{DE4BEB0A-FDBE-2F06-7167-CB405C3E9E73}"/>
              </a:ext>
            </a:extLst>
          </p:cNvPr>
          <p:cNvSpPr/>
          <p:nvPr/>
        </p:nvSpPr>
        <p:spPr>
          <a:xfrm>
            <a:off x="5041944"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1" name="矩形 120">
            <a:extLst>
              <a:ext uri="{FF2B5EF4-FFF2-40B4-BE49-F238E27FC236}">
                <a16:creationId xmlns:a16="http://schemas.microsoft.com/office/drawing/2014/main" id="{879D5877-846A-BE81-4D9C-2AD966AC5A17}"/>
              </a:ext>
            </a:extLst>
          </p:cNvPr>
          <p:cNvSpPr/>
          <p:nvPr/>
        </p:nvSpPr>
        <p:spPr>
          <a:xfrm>
            <a:off x="5226424"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2" name="矩形 121">
            <a:extLst>
              <a:ext uri="{FF2B5EF4-FFF2-40B4-BE49-F238E27FC236}">
                <a16:creationId xmlns:a16="http://schemas.microsoft.com/office/drawing/2014/main" id="{4F77332B-7C7D-D445-CEF1-D19389672611}"/>
              </a:ext>
            </a:extLst>
          </p:cNvPr>
          <p:cNvSpPr/>
          <p:nvPr/>
        </p:nvSpPr>
        <p:spPr>
          <a:xfrm>
            <a:off x="5410904" y="580552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3" name="矩形 122">
            <a:extLst>
              <a:ext uri="{FF2B5EF4-FFF2-40B4-BE49-F238E27FC236}">
                <a16:creationId xmlns:a16="http://schemas.microsoft.com/office/drawing/2014/main" id="{43AE8BF9-CC5C-86CB-38B8-DF452D6BD146}"/>
              </a:ext>
            </a:extLst>
          </p:cNvPr>
          <p:cNvSpPr/>
          <p:nvPr/>
        </p:nvSpPr>
        <p:spPr>
          <a:xfrm>
            <a:off x="5595384" y="580552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4" name="矩形 123">
            <a:extLst>
              <a:ext uri="{FF2B5EF4-FFF2-40B4-BE49-F238E27FC236}">
                <a16:creationId xmlns:a16="http://schemas.microsoft.com/office/drawing/2014/main" id="{E3F4E135-39B7-090A-98CF-EF3770BE1DBB}"/>
              </a:ext>
            </a:extLst>
          </p:cNvPr>
          <p:cNvSpPr/>
          <p:nvPr/>
        </p:nvSpPr>
        <p:spPr>
          <a:xfrm>
            <a:off x="5779864" y="580552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5" name="矩形 124">
            <a:extLst>
              <a:ext uri="{FF2B5EF4-FFF2-40B4-BE49-F238E27FC236}">
                <a16:creationId xmlns:a16="http://schemas.microsoft.com/office/drawing/2014/main" id="{BD8BDFB1-B122-E31B-0088-CD3C2D43703F}"/>
              </a:ext>
            </a:extLst>
          </p:cNvPr>
          <p:cNvSpPr/>
          <p:nvPr/>
        </p:nvSpPr>
        <p:spPr>
          <a:xfrm>
            <a:off x="5964344" y="5805526"/>
            <a:ext cx="184480" cy="205474"/>
          </a:xfrm>
          <a:prstGeom prst="rect">
            <a:avLst/>
          </a:prstGeom>
          <a:solidFill>
            <a:srgbClr val="00B0F0"/>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6" name="矩形 125">
            <a:extLst>
              <a:ext uri="{FF2B5EF4-FFF2-40B4-BE49-F238E27FC236}">
                <a16:creationId xmlns:a16="http://schemas.microsoft.com/office/drawing/2014/main" id="{CC44CD7E-B45F-70BD-FFA2-0047E40B9038}"/>
              </a:ext>
            </a:extLst>
          </p:cNvPr>
          <p:cNvSpPr/>
          <p:nvPr/>
        </p:nvSpPr>
        <p:spPr>
          <a:xfrm>
            <a:off x="6146800"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7" name="矩形 126">
            <a:extLst>
              <a:ext uri="{FF2B5EF4-FFF2-40B4-BE49-F238E27FC236}">
                <a16:creationId xmlns:a16="http://schemas.microsoft.com/office/drawing/2014/main" id="{BEA58503-F89D-3B82-9724-66EB32DCC65C}"/>
              </a:ext>
            </a:extLst>
          </p:cNvPr>
          <p:cNvSpPr/>
          <p:nvPr/>
        </p:nvSpPr>
        <p:spPr>
          <a:xfrm>
            <a:off x="6331280"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8" name="矩形 127">
            <a:extLst>
              <a:ext uri="{FF2B5EF4-FFF2-40B4-BE49-F238E27FC236}">
                <a16:creationId xmlns:a16="http://schemas.microsoft.com/office/drawing/2014/main" id="{A2B874D7-6BDF-70A5-E463-9151BB7D2896}"/>
              </a:ext>
            </a:extLst>
          </p:cNvPr>
          <p:cNvSpPr/>
          <p:nvPr/>
        </p:nvSpPr>
        <p:spPr>
          <a:xfrm>
            <a:off x="6515760"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a:latin typeface="字制区喜脉体" panose="02000603000000000000" pitchFamily="2" charset="-122"/>
              <a:ea typeface="字制区喜脉体" panose="02000603000000000000" pitchFamily="2" charset="-122"/>
            </a:endParaRPr>
          </a:p>
        </p:txBody>
      </p:sp>
      <p:sp>
        <p:nvSpPr>
          <p:cNvPr id="129" name="矩形 128">
            <a:extLst>
              <a:ext uri="{FF2B5EF4-FFF2-40B4-BE49-F238E27FC236}">
                <a16:creationId xmlns:a16="http://schemas.microsoft.com/office/drawing/2014/main" id="{87BEFB41-CC52-3E5B-2713-D6228FA26169}"/>
              </a:ext>
            </a:extLst>
          </p:cNvPr>
          <p:cNvSpPr/>
          <p:nvPr/>
        </p:nvSpPr>
        <p:spPr>
          <a:xfrm>
            <a:off x="6700240" y="5805526"/>
            <a:ext cx="184480" cy="205474"/>
          </a:xfrm>
          <a:prstGeom prst="rect">
            <a:avLst/>
          </a:prstGeom>
          <a:solidFill>
            <a:schemeClr val="accent5"/>
          </a:solidFill>
          <a:ln>
            <a:solidFill>
              <a:srgbClr val="0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200">
              <a:latin typeface="字制区喜脉体" panose="02000603000000000000" pitchFamily="2" charset="-122"/>
              <a:ea typeface="字制区喜脉体" panose="02000603000000000000" pitchFamily="2" charset="-122"/>
            </a:endParaRPr>
          </a:p>
        </p:txBody>
      </p:sp>
      <p:sp>
        <p:nvSpPr>
          <p:cNvPr id="130" name="文本框 129">
            <a:extLst>
              <a:ext uri="{FF2B5EF4-FFF2-40B4-BE49-F238E27FC236}">
                <a16:creationId xmlns:a16="http://schemas.microsoft.com/office/drawing/2014/main" id="{6001FE18-CDF8-64F8-517B-BABD4AD8341C}"/>
              </a:ext>
            </a:extLst>
          </p:cNvPr>
          <p:cNvSpPr txBox="1"/>
          <p:nvPr/>
        </p:nvSpPr>
        <p:spPr>
          <a:xfrm>
            <a:off x="6623240" y="5782771"/>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31</a:t>
            </a:r>
          </a:p>
        </p:txBody>
      </p:sp>
      <p:cxnSp>
        <p:nvCxnSpPr>
          <p:cNvPr id="131" name="直接箭头连接符 130">
            <a:extLst>
              <a:ext uri="{FF2B5EF4-FFF2-40B4-BE49-F238E27FC236}">
                <a16:creationId xmlns:a16="http://schemas.microsoft.com/office/drawing/2014/main" id="{52DA868D-7247-6B82-DC12-25C0502C12C6}"/>
              </a:ext>
            </a:extLst>
          </p:cNvPr>
          <p:cNvCxnSpPr>
            <a:cxnSpLocks/>
          </p:cNvCxnSpPr>
          <p:nvPr/>
        </p:nvCxnSpPr>
        <p:spPr>
          <a:xfrm>
            <a:off x="1833536" y="5544235"/>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894A27B2-B4F8-FCD9-6A59-D82D1565F3A1}"/>
              </a:ext>
            </a:extLst>
          </p:cNvPr>
          <p:cNvSpPr txBox="1"/>
          <p:nvPr/>
        </p:nvSpPr>
        <p:spPr>
          <a:xfrm>
            <a:off x="1606310" y="5366015"/>
            <a:ext cx="435271"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t14</a:t>
            </a:r>
          </a:p>
        </p:txBody>
      </p:sp>
      <p:sp>
        <p:nvSpPr>
          <p:cNvPr id="133" name="文本框 132">
            <a:extLst>
              <a:ext uri="{FF2B5EF4-FFF2-40B4-BE49-F238E27FC236}">
                <a16:creationId xmlns:a16="http://schemas.microsoft.com/office/drawing/2014/main" id="{68C222B5-3A52-F88F-F1A8-A247AA75FED1}"/>
              </a:ext>
            </a:extLst>
          </p:cNvPr>
          <p:cNvSpPr txBox="1"/>
          <p:nvPr/>
        </p:nvSpPr>
        <p:spPr>
          <a:xfrm>
            <a:off x="3851481" y="5780155"/>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16</a:t>
            </a:r>
          </a:p>
        </p:txBody>
      </p:sp>
      <p:sp>
        <p:nvSpPr>
          <p:cNvPr id="134" name="文本框 133">
            <a:extLst>
              <a:ext uri="{FF2B5EF4-FFF2-40B4-BE49-F238E27FC236}">
                <a16:creationId xmlns:a16="http://schemas.microsoft.com/office/drawing/2014/main" id="{4C092001-C63A-8680-946F-561B163CDDF2}"/>
              </a:ext>
            </a:extLst>
          </p:cNvPr>
          <p:cNvSpPr txBox="1"/>
          <p:nvPr/>
        </p:nvSpPr>
        <p:spPr>
          <a:xfrm>
            <a:off x="5340331" y="5793249"/>
            <a:ext cx="337015" cy="246221"/>
          </a:xfrm>
          <a:prstGeom prst="rect">
            <a:avLst/>
          </a:prstGeom>
          <a:noFill/>
        </p:spPr>
        <p:txBody>
          <a:bodyPr wrap="square">
            <a:spAutoFit/>
          </a:bodyPr>
          <a:lstStyle/>
          <a:p>
            <a:pPr algn="ctr"/>
            <a:r>
              <a:rPr lang="en-US" altLang="zh-CN" sz="1000">
                <a:solidFill>
                  <a:schemeClr val="bg1"/>
                </a:solidFill>
                <a:latin typeface="字制区喜脉体" panose="02000603000000000000" pitchFamily="2" charset="-122"/>
                <a:ea typeface="字制区喜脉体" panose="02000603000000000000" pitchFamily="2" charset="-122"/>
              </a:rPr>
              <a:t>24</a:t>
            </a:r>
          </a:p>
        </p:txBody>
      </p:sp>
      <p:cxnSp>
        <p:nvCxnSpPr>
          <p:cNvPr id="141" name="直接箭头连接符 140">
            <a:extLst>
              <a:ext uri="{FF2B5EF4-FFF2-40B4-BE49-F238E27FC236}">
                <a16:creationId xmlns:a16="http://schemas.microsoft.com/office/drawing/2014/main" id="{7D62C929-1169-C248-7E82-C6AA7E14BDE7}"/>
              </a:ext>
            </a:extLst>
          </p:cNvPr>
          <p:cNvCxnSpPr>
            <a:cxnSpLocks/>
          </p:cNvCxnSpPr>
          <p:nvPr/>
        </p:nvCxnSpPr>
        <p:spPr>
          <a:xfrm>
            <a:off x="3316967" y="4835525"/>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4E43E615-A8AA-2090-DC27-568E306172F2}"/>
              </a:ext>
            </a:extLst>
          </p:cNvPr>
          <p:cNvSpPr txBox="1"/>
          <p:nvPr/>
        </p:nvSpPr>
        <p:spPr>
          <a:xfrm>
            <a:off x="3159106" y="4646142"/>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t4</a:t>
            </a:r>
          </a:p>
        </p:txBody>
      </p:sp>
      <p:cxnSp>
        <p:nvCxnSpPr>
          <p:cNvPr id="143" name="直接箭头连接符 142">
            <a:extLst>
              <a:ext uri="{FF2B5EF4-FFF2-40B4-BE49-F238E27FC236}">
                <a16:creationId xmlns:a16="http://schemas.microsoft.com/office/drawing/2014/main" id="{27AF8283-12C8-035F-C675-3B9BD9991248}"/>
              </a:ext>
            </a:extLst>
          </p:cNvPr>
          <p:cNvCxnSpPr>
            <a:cxnSpLocks/>
          </p:cNvCxnSpPr>
          <p:nvPr/>
        </p:nvCxnSpPr>
        <p:spPr>
          <a:xfrm>
            <a:off x="4602842" y="4815151"/>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4" name="文本框 143">
            <a:extLst>
              <a:ext uri="{FF2B5EF4-FFF2-40B4-BE49-F238E27FC236}">
                <a16:creationId xmlns:a16="http://schemas.microsoft.com/office/drawing/2014/main" id="{1C2956CC-7358-8C08-3681-E5645E954132}"/>
              </a:ext>
            </a:extLst>
          </p:cNvPr>
          <p:cNvSpPr txBox="1"/>
          <p:nvPr/>
        </p:nvSpPr>
        <p:spPr>
          <a:xfrm>
            <a:off x="4441137" y="4635128"/>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t7</a:t>
            </a:r>
          </a:p>
        </p:txBody>
      </p:sp>
      <p:sp>
        <p:nvSpPr>
          <p:cNvPr id="145" name="文本框 144">
            <a:extLst>
              <a:ext uri="{FF2B5EF4-FFF2-40B4-BE49-F238E27FC236}">
                <a16:creationId xmlns:a16="http://schemas.microsoft.com/office/drawing/2014/main" id="{F5F99020-51D2-05C9-8483-BBCDA8EB9DC4}"/>
              </a:ext>
            </a:extLst>
          </p:cNvPr>
          <p:cNvSpPr txBox="1"/>
          <p:nvPr/>
        </p:nvSpPr>
        <p:spPr>
          <a:xfrm>
            <a:off x="5379618" y="4630347"/>
            <a:ext cx="332751" cy="261610"/>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t8</a:t>
            </a:r>
          </a:p>
        </p:txBody>
      </p:sp>
      <p:cxnSp>
        <p:nvCxnSpPr>
          <p:cNvPr id="146" name="直接箭头连接符 145">
            <a:extLst>
              <a:ext uri="{FF2B5EF4-FFF2-40B4-BE49-F238E27FC236}">
                <a16:creationId xmlns:a16="http://schemas.microsoft.com/office/drawing/2014/main" id="{F6B5CE34-4207-890A-9101-347BC559B709}"/>
              </a:ext>
            </a:extLst>
          </p:cNvPr>
          <p:cNvCxnSpPr>
            <a:cxnSpLocks/>
          </p:cNvCxnSpPr>
          <p:nvPr/>
        </p:nvCxnSpPr>
        <p:spPr>
          <a:xfrm>
            <a:off x="5527889" y="4836578"/>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7FF12D80-2CC5-F4AE-22A2-EE5029BD8895}"/>
              </a:ext>
            </a:extLst>
          </p:cNvPr>
          <p:cNvCxnSpPr>
            <a:cxnSpLocks/>
          </p:cNvCxnSpPr>
          <p:nvPr/>
        </p:nvCxnSpPr>
        <p:spPr>
          <a:xfrm>
            <a:off x="6816492" y="4824676"/>
            <a:ext cx="0" cy="26978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5039059B-1912-20B8-CD10-932ECDAD5E2D}"/>
              </a:ext>
            </a:extLst>
          </p:cNvPr>
          <p:cNvSpPr txBox="1"/>
          <p:nvPr/>
        </p:nvSpPr>
        <p:spPr>
          <a:xfrm>
            <a:off x="6589512" y="4633336"/>
            <a:ext cx="466975" cy="253916"/>
          </a:xfrm>
          <a:prstGeom prst="rect">
            <a:avLst/>
          </a:prstGeom>
          <a:noFill/>
        </p:spPr>
        <p:txBody>
          <a:bodyPr wrap="square">
            <a:spAutoFit/>
          </a:bodyPr>
          <a:lstStyle/>
          <a:p>
            <a:pPr algn="ctr"/>
            <a:r>
              <a:rPr lang="en-US" altLang="zh-CN" sz="1050">
                <a:latin typeface="字制区喜脉体" panose="02000603000000000000" pitchFamily="2" charset="-122"/>
                <a:ea typeface="字制区喜脉体" panose="02000603000000000000" pitchFamily="2" charset="-122"/>
              </a:rPr>
              <a:t>t11</a:t>
            </a:r>
          </a:p>
        </p:txBody>
      </p:sp>
      <p:sp>
        <p:nvSpPr>
          <p:cNvPr id="62" name="文本框 61">
            <a:extLst>
              <a:ext uri="{FF2B5EF4-FFF2-40B4-BE49-F238E27FC236}">
                <a16:creationId xmlns:a16="http://schemas.microsoft.com/office/drawing/2014/main" id="{6C1C582A-E7C1-3C12-7640-C525AE6CBB90}"/>
              </a:ext>
            </a:extLst>
          </p:cNvPr>
          <p:cNvSpPr txBox="1"/>
          <p:nvPr/>
        </p:nvSpPr>
        <p:spPr>
          <a:xfrm>
            <a:off x="815068" y="898129"/>
            <a:ext cx="3867768" cy="368300"/>
          </a:xfrm>
          <a:prstGeom prst="rect">
            <a:avLst/>
          </a:prstGeom>
          <a:noFill/>
        </p:spPr>
        <p:txBody>
          <a:bodyPr wrap="square" rtlCol="0" anchor="t">
            <a:spAutoFit/>
          </a:bodyPr>
          <a:lstStyle/>
          <a:p>
            <a:r>
              <a:rPr lang="zh-CN" altLang="en-US">
                <a:latin typeface="字制区喜脉体" panose="02000603000000000000" pitchFamily="2" charset="-122"/>
                <a:ea typeface="字制区喜脉体" panose="02000603000000000000" pitchFamily="2" charset="-122"/>
              </a:rPr>
              <a:t>通过</a:t>
            </a:r>
            <a:r>
              <a:rPr lang="en-US" altLang="zh-CN">
                <a:solidFill>
                  <a:srgbClr val="FF0000"/>
                </a:solidFill>
                <a:latin typeface="字制区喜脉体" panose="02000603000000000000" pitchFamily="2" charset="-122"/>
                <a:ea typeface="字制区喜脉体" panose="02000603000000000000" pitchFamily="2" charset="-122"/>
              </a:rPr>
              <a:t>padding</a:t>
            </a:r>
            <a:r>
              <a:rPr lang="zh-CN" altLang="en-US">
                <a:latin typeface="字制区喜脉体" panose="02000603000000000000" pitchFamily="2" charset="-122"/>
                <a:ea typeface="字制区喜脉体" panose="02000603000000000000" pitchFamily="2" charset="-122"/>
              </a:rPr>
              <a:t>去解决</a:t>
            </a:r>
            <a:r>
              <a:rPr lang="en-US" altLang="zh-CN">
                <a:latin typeface="字制区喜脉体" panose="02000603000000000000" pitchFamily="2" charset="-122"/>
                <a:ea typeface="字制区喜脉体" panose="02000603000000000000" pitchFamily="2" charset="-122"/>
              </a:rPr>
              <a:t>bank conflict</a:t>
            </a:r>
            <a:endParaRPr lang="zh-CN" altLang="en-US">
              <a:latin typeface="字制区喜脉体" panose="02000603000000000000" pitchFamily="2" charset="-122"/>
              <a:ea typeface="字制区喜脉体" panose="02000603000000000000" pitchFamily="2" charset="-122"/>
            </a:endParaRPr>
          </a:p>
        </p:txBody>
      </p:sp>
      <p:sp>
        <p:nvSpPr>
          <p:cNvPr id="64" name="文本框 63">
            <a:extLst>
              <a:ext uri="{FF2B5EF4-FFF2-40B4-BE49-F238E27FC236}">
                <a16:creationId xmlns:a16="http://schemas.microsoft.com/office/drawing/2014/main" id="{2C1A3298-0C71-624B-25BA-3818F75D58F7}"/>
              </a:ext>
            </a:extLst>
          </p:cNvPr>
          <p:cNvSpPr txBox="1"/>
          <p:nvPr/>
        </p:nvSpPr>
        <p:spPr>
          <a:xfrm>
            <a:off x="6495053" y="6413639"/>
            <a:ext cx="53635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Nvidia Tensor Core-CUDA HGEMM</a:t>
            </a:r>
            <a:r>
              <a:rPr lang="zh-CN" altLang="en-US">
                <a:latin typeface="字制区喜脉体" panose="02000603000000000000" pitchFamily="2" charset="-122"/>
                <a:ea typeface="字制区喜脉体" panose="02000603000000000000" pitchFamily="2" charset="-122"/>
                <a:hlinkClick r:id="rId3"/>
              </a:rPr>
              <a:t>优化进阶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8745711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1C49FF5-5AA4-510B-A07B-F2A63A666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58" y="1082618"/>
            <a:ext cx="5251425" cy="23463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9F000BD-4351-0F2C-4CEF-72373D198999}"/>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F55D6D38-765D-0B2A-E332-EA1AC3F27547}"/>
              </a:ext>
            </a:extLst>
          </p:cNvPr>
          <p:cNvSpPr txBox="1"/>
          <p:nvPr/>
        </p:nvSpPr>
        <p:spPr>
          <a:xfrm>
            <a:off x="5631543" y="6114165"/>
            <a:ext cx="332472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3"/>
              </a:rPr>
              <a:t>实用 </a:t>
            </a:r>
            <a:r>
              <a:rPr lang="en-US" altLang="zh-CN">
                <a:latin typeface="字制区喜脉体" panose="02000603000000000000" pitchFamily="2" charset="-122"/>
                <a:ea typeface="字制区喜脉体" panose="02000603000000000000" pitchFamily="2" charset="-122"/>
                <a:hlinkClick r:id="rId3"/>
              </a:rPr>
              <a:t>Swizzle </a:t>
            </a:r>
            <a:r>
              <a:rPr lang="zh-CN" altLang="en-US">
                <a:latin typeface="字制区喜脉体" panose="02000603000000000000" pitchFamily="2" charset="-122"/>
                <a:ea typeface="字制区喜脉体" panose="02000603000000000000" pitchFamily="2" charset="-122"/>
                <a:hlinkClick r:id="rId3"/>
              </a:rPr>
              <a:t>教程（一）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7E975735-68C2-38EB-92E1-23970BDAC295}"/>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cxnSp>
        <p:nvCxnSpPr>
          <p:cNvPr id="7" name="直接连接符 6">
            <a:extLst>
              <a:ext uri="{FF2B5EF4-FFF2-40B4-BE49-F238E27FC236}">
                <a16:creationId xmlns:a16="http://schemas.microsoft.com/office/drawing/2014/main" id="{BA074EB4-B83B-7758-B989-CECD16C12398}"/>
              </a:ext>
            </a:extLst>
          </p:cNvPr>
          <p:cNvCxnSpPr>
            <a:cxnSpLocks/>
          </p:cNvCxnSpPr>
          <p:nvPr/>
        </p:nvCxnSpPr>
        <p:spPr>
          <a:xfrm>
            <a:off x="1947737" y="2473261"/>
            <a:ext cx="1774518"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8" name="直接连接符 7">
            <a:extLst>
              <a:ext uri="{FF2B5EF4-FFF2-40B4-BE49-F238E27FC236}">
                <a16:creationId xmlns:a16="http://schemas.microsoft.com/office/drawing/2014/main" id="{5839C192-BAFB-336A-88B3-02AEEED1DBC0}"/>
              </a:ext>
            </a:extLst>
          </p:cNvPr>
          <p:cNvCxnSpPr>
            <a:cxnSpLocks/>
          </p:cNvCxnSpPr>
          <p:nvPr/>
        </p:nvCxnSpPr>
        <p:spPr>
          <a:xfrm>
            <a:off x="1947737" y="2027750"/>
            <a:ext cx="179299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pic>
        <p:nvPicPr>
          <p:cNvPr id="21" name="图片 20">
            <a:extLst>
              <a:ext uri="{FF2B5EF4-FFF2-40B4-BE49-F238E27FC236}">
                <a16:creationId xmlns:a16="http://schemas.microsoft.com/office/drawing/2014/main" id="{ECA287CF-88AB-E741-7D2A-AC59766DF835}"/>
              </a:ext>
            </a:extLst>
          </p:cNvPr>
          <p:cNvPicPr>
            <a:picLocks noChangeAspect="1"/>
          </p:cNvPicPr>
          <p:nvPr/>
        </p:nvPicPr>
        <p:blipFill>
          <a:blip r:embed="rId5"/>
          <a:stretch>
            <a:fillRect/>
          </a:stretch>
        </p:blipFill>
        <p:spPr>
          <a:xfrm>
            <a:off x="1443759" y="5445305"/>
            <a:ext cx="419048" cy="238095"/>
          </a:xfrm>
          <a:prstGeom prst="rect">
            <a:avLst/>
          </a:prstGeom>
        </p:spPr>
      </p:pic>
      <p:sp>
        <p:nvSpPr>
          <p:cNvPr id="24" name="文本框 23">
            <a:extLst>
              <a:ext uri="{FF2B5EF4-FFF2-40B4-BE49-F238E27FC236}">
                <a16:creationId xmlns:a16="http://schemas.microsoft.com/office/drawing/2014/main" id="{23079D4A-3202-8D80-E527-928D02BA6F53}"/>
              </a:ext>
            </a:extLst>
          </p:cNvPr>
          <p:cNvSpPr txBox="1"/>
          <p:nvPr/>
        </p:nvSpPr>
        <p:spPr>
          <a:xfrm>
            <a:off x="1862807" y="5406050"/>
            <a:ext cx="1032899"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conflict</a:t>
            </a:r>
            <a:endParaRPr lang="zh-CN" altLang="en-US">
              <a:latin typeface="字制区喜脉体" panose="02000603000000000000" pitchFamily="2" charset="-122"/>
              <a:ea typeface="字制区喜脉体" panose="02000603000000000000" pitchFamily="2" charset="-122"/>
            </a:endParaRPr>
          </a:p>
        </p:txBody>
      </p:sp>
      <p:pic>
        <p:nvPicPr>
          <p:cNvPr id="1028" name="Picture 4">
            <a:extLst>
              <a:ext uri="{FF2B5EF4-FFF2-40B4-BE49-F238E27FC236}">
                <a16:creationId xmlns:a16="http://schemas.microsoft.com/office/drawing/2014/main" id="{8FEDFA05-6365-4D5B-A408-011DB71D3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4514" y="3422739"/>
            <a:ext cx="5644894" cy="252218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接连接符 26">
            <a:extLst>
              <a:ext uri="{FF2B5EF4-FFF2-40B4-BE49-F238E27FC236}">
                <a16:creationId xmlns:a16="http://schemas.microsoft.com/office/drawing/2014/main" id="{D826B390-C55B-F052-79E5-6CA9F576DBE5}"/>
              </a:ext>
            </a:extLst>
          </p:cNvPr>
          <p:cNvCxnSpPr>
            <a:cxnSpLocks/>
          </p:cNvCxnSpPr>
          <p:nvPr/>
        </p:nvCxnSpPr>
        <p:spPr>
          <a:xfrm>
            <a:off x="6422755" y="4943988"/>
            <a:ext cx="1880736"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8" name="直接连接符 27">
            <a:extLst>
              <a:ext uri="{FF2B5EF4-FFF2-40B4-BE49-F238E27FC236}">
                <a16:creationId xmlns:a16="http://schemas.microsoft.com/office/drawing/2014/main" id="{2483D365-E675-4002-357F-3058A58CDEA8}"/>
              </a:ext>
            </a:extLst>
          </p:cNvPr>
          <p:cNvCxnSpPr>
            <a:cxnSpLocks/>
          </p:cNvCxnSpPr>
          <p:nvPr/>
        </p:nvCxnSpPr>
        <p:spPr>
          <a:xfrm>
            <a:off x="6422755" y="4461532"/>
            <a:ext cx="1880736"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pic>
        <p:nvPicPr>
          <p:cNvPr id="16" name="图片 15">
            <a:extLst>
              <a:ext uri="{FF2B5EF4-FFF2-40B4-BE49-F238E27FC236}">
                <a16:creationId xmlns:a16="http://schemas.microsoft.com/office/drawing/2014/main" id="{7BFBCF02-D642-7F46-20C8-296AC63BF521}"/>
              </a:ext>
            </a:extLst>
          </p:cNvPr>
          <p:cNvPicPr>
            <a:picLocks noChangeAspect="1"/>
          </p:cNvPicPr>
          <p:nvPr/>
        </p:nvPicPr>
        <p:blipFill>
          <a:blip r:embed="rId7"/>
          <a:stretch>
            <a:fillRect/>
          </a:stretch>
        </p:blipFill>
        <p:spPr>
          <a:xfrm>
            <a:off x="9499029" y="3477604"/>
            <a:ext cx="2010379" cy="2412455"/>
          </a:xfrm>
          <a:prstGeom prst="rect">
            <a:avLst/>
          </a:prstGeom>
        </p:spPr>
      </p:pic>
    </p:spTree>
    <p:extLst>
      <p:ext uri="{BB962C8B-B14F-4D97-AF65-F5344CB8AC3E}">
        <p14:creationId xmlns:p14="http://schemas.microsoft.com/office/powerpoint/2010/main" val="125641251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812636" y="154120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0</a:t>
            </a:r>
          </a:p>
        </p:txBody>
      </p:sp>
      <p:sp>
        <p:nvSpPr>
          <p:cNvPr id="39" name="矩形 38"/>
          <p:cNvSpPr/>
          <p:nvPr/>
        </p:nvSpPr>
        <p:spPr>
          <a:xfrm>
            <a:off x="2859116" y="154184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a:t>
            </a:r>
          </a:p>
        </p:txBody>
      </p:sp>
      <p:sp>
        <p:nvSpPr>
          <p:cNvPr id="40" name="矩形 39"/>
          <p:cNvSpPr/>
          <p:nvPr/>
        </p:nvSpPr>
        <p:spPr>
          <a:xfrm>
            <a:off x="1812636" y="166820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a:t>
            </a:r>
          </a:p>
        </p:txBody>
      </p:sp>
      <p:sp>
        <p:nvSpPr>
          <p:cNvPr id="41" name="矩形 40"/>
          <p:cNvSpPr/>
          <p:nvPr/>
        </p:nvSpPr>
        <p:spPr>
          <a:xfrm>
            <a:off x="2859116" y="166884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a:t>
            </a:r>
          </a:p>
        </p:txBody>
      </p:sp>
      <p:sp>
        <p:nvSpPr>
          <p:cNvPr id="42" name="矩形 41"/>
          <p:cNvSpPr/>
          <p:nvPr/>
        </p:nvSpPr>
        <p:spPr>
          <a:xfrm>
            <a:off x="1812636" y="179393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4</a:t>
            </a:r>
          </a:p>
        </p:txBody>
      </p:sp>
      <p:sp>
        <p:nvSpPr>
          <p:cNvPr id="43" name="矩形 42"/>
          <p:cNvSpPr/>
          <p:nvPr/>
        </p:nvSpPr>
        <p:spPr>
          <a:xfrm>
            <a:off x="2859116" y="179457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5</a:t>
            </a:r>
          </a:p>
        </p:txBody>
      </p:sp>
      <p:sp>
        <p:nvSpPr>
          <p:cNvPr id="44" name="矩形 43"/>
          <p:cNvSpPr/>
          <p:nvPr/>
        </p:nvSpPr>
        <p:spPr>
          <a:xfrm>
            <a:off x="1812636" y="192093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6</a:t>
            </a:r>
          </a:p>
        </p:txBody>
      </p:sp>
      <p:sp>
        <p:nvSpPr>
          <p:cNvPr id="45" name="矩形 44"/>
          <p:cNvSpPr/>
          <p:nvPr/>
        </p:nvSpPr>
        <p:spPr>
          <a:xfrm>
            <a:off x="2859116" y="192157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7</a:t>
            </a:r>
          </a:p>
        </p:txBody>
      </p:sp>
      <p:sp>
        <p:nvSpPr>
          <p:cNvPr id="46" name="矩形 45"/>
          <p:cNvSpPr/>
          <p:nvPr/>
        </p:nvSpPr>
        <p:spPr>
          <a:xfrm>
            <a:off x="1812636" y="204666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8</a:t>
            </a:r>
          </a:p>
        </p:txBody>
      </p:sp>
      <p:sp>
        <p:nvSpPr>
          <p:cNvPr id="47" name="矩形 46"/>
          <p:cNvSpPr/>
          <p:nvPr/>
        </p:nvSpPr>
        <p:spPr>
          <a:xfrm>
            <a:off x="2859116" y="204730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9</a:t>
            </a:r>
          </a:p>
        </p:txBody>
      </p:sp>
      <p:sp>
        <p:nvSpPr>
          <p:cNvPr id="48" name="矩形 47"/>
          <p:cNvSpPr/>
          <p:nvPr/>
        </p:nvSpPr>
        <p:spPr>
          <a:xfrm>
            <a:off x="1812636" y="217366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10</a:t>
            </a:r>
          </a:p>
        </p:txBody>
      </p:sp>
      <p:sp>
        <p:nvSpPr>
          <p:cNvPr id="49" name="矩形 48"/>
          <p:cNvSpPr/>
          <p:nvPr/>
        </p:nvSpPr>
        <p:spPr>
          <a:xfrm>
            <a:off x="2859116" y="217430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11</a:t>
            </a:r>
          </a:p>
        </p:txBody>
      </p:sp>
      <p:sp>
        <p:nvSpPr>
          <p:cNvPr id="50" name="矩形 49"/>
          <p:cNvSpPr/>
          <p:nvPr/>
        </p:nvSpPr>
        <p:spPr>
          <a:xfrm>
            <a:off x="1812636" y="229939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12</a:t>
            </a:r>
          </a:p>
        </p:txBody>
      </p:sp>
      <p:sp>
        <p:nvSpPr>
          <p:cNvPr id="51" name="矩形 50"/>
          <p:cNvSpPr/>
          <p:nvPr/>
        </p:nvSpPr>
        <p:spPr>
          <a:xfrm>
            <a:off x="2859116" y="230003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13</a:t>
            </a:r>
          </a:p>
        </p:txBody>
      </p:sp>
      <p:sp>
        <p:nvSpPr>
          <p:cNvPr id="52" name="矩形 51"/>
          <p:cNvSpPr/>
          <p:nvPr/>
        </p:nvSpPr>
        <p:spPr>
          <a:xfrm>
            <a:off x="1812636" y="242639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14</a:t>
            </a:r>
          </a:p>
        </p:txBody>
      </p:sp>
      <p:sp>
        <p:nvSpPr>
          <p:cNvPr id="53" name="矩形 52"/>
          <p:cNvSpPr/>
          <p:nvPr/>
        </p:nvSpPr>
        <p:spPr>
          <a:xfrm>
            <a:off x="2859116" y="242703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15</a:t>
            </a:r>
          </a:p>
        </p:txBody>
      </p:sp>
      <p:sp>
        <p:nvSpPr>
          <p:cNvPr id="54" name="矩形 53"/>
          <p:cNvSpPr/>
          <p:nvPr/>
        </p:nvSpPr>
        <p:spPr>
          <a:xfrm>
            <a:off x="1812636" y="255212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16</a:t>
            </a:r>
          </a:p>
        </p:txBody>
      </p:sp>
      <p:sp>
        <p:nvSpPr>
          <p:cNvPr id="55" name="矩形 54"/>
          <p:cNvSpPr/>
          <p:nvPr/>
        </p:nvSpPr>
        <p:spPr>
          <a:xfrm>
            <a:off x="2859116" y="255276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17</a:t>
            </a:r>
          </a:p>
        </p:txBody>
      </p:sp>
      <p:sp>
        <p:nvSpPr>
          <p:cNvPr id="56" name="矩形 55"/>
          <p:cNvSpPr/>
          <p:nvPr/>
        </p:nvSpPr>
        <p:spPr>
          <a:xfrm>
            <a:off x="1812636" y="267912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18</a:t>
            </a:r>
          </a:p>
        </p:txBody>
      </p:sp>
      <p:sp>
        <p:nvSpPr>
          <p:cNvPr id="57" name="矩形 56"/>
          <p:cNvSpPr/>
          <p:nvPr/>
        </p:nvSpPr>
        <p:spPr>
          <a:xfrm>
            <a:off x="2859116" y="267976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19</a:t>
            </a:r>
          </a:p>
        </p:txBody>
      </p:sp>
      <p:sp>
        <p:nvSpPr>
          <p:cNvPr id="58" name="矩形 57"/>
          <p:cNvSpPr/>
          <p:nvPr/>
        </p:nvSpPr>
        <p:spPr>
          <a:xfrm>
            <a:off x="1812636" y="280485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20</a:t>
            </a:r>
          </a:p>
        </p:txBody>
      </p:sp>
      <p:sp>
        <p:nvSpPr>
          <p:cNvPr id="59" name="矩形 58"/>
          <p:cNvSpPr/>
          <p:nvPr/>
        </p:nvSpPr>
        <p:spPr>
          <a:xfrm>
            <a:off x="2859116" y="280549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21</a:t>
            </a:r>
          </a:p>
        </p:txBody>
      </p:sp>
      <p:sp>
        <p:nvSpPr>
          <p:cNvPr id="60" name="矩形 59"/>
          <p:cNvSpPr/>
          <p:nvPr/>
        </p:nvSpPr>
        <p:spPr>
          <a:xfrm>
            <a:off x="1812636" y="293185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22</a:t>
            </a:r>
          </a:p>
        </p:txBody>
      </p:sp>
      <p:sp>
        <p:nvSpPr>
          <p:cNvPr id="61" name="矩形 60"/>
          <p:cNvSpPr/>
          <p:nvPr/>
        </p:nvSpPr>
        <p:spPr>
          <a:xfrm>
            <a:off x="2859116" y="293249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23</a:t>
            </a:r>
          </a:p>
        </p:txBody>
      </p:sp>
      <p:sp>
        <p:nvSpPr>
          <p:cNvPr id="62" name="矩形 61"/>
          <p:cNvSpPr/>
          <p:nvPr/>
        </p:nvSpPr>
        <p:spPr>
          <a:xfrm>
            <a:off x="1812636" y="305758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24</a:t>
            </a:r>
          </a:p>
        </p:txBody>
      </p:sp>
      <p:sp>
        <p:nvSpPr>
          <p:cNvPr id="63" name="矩形 62"/>
          <p:cNvSpPr/>
          <p:nvPr/>
        </p:nvSpPr>
        <p:spPr>
          <a:xfrm>
            <a:off x="2859116" y="305822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25</a:t>
            </a:r>
          </a:p>
        </p:txBody>
      </p:sp>
      <p:sp>
        <p:nvSpPr>
          <p:cNvPr id="64" name="矩形 63"/>
          <p:cNvSpPr/>
          <p:nvPr/>
        </p:nvSpPr>
        <p:spPr>
          <a:xfrm>
            <a:off x="1812636" y="318458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26</a:t>
            </a:r>
          </a:p>
        </p:txBody>
      </p:sp>
      <p:sp>
        <p:nvSpPr>
          <p:cNvPr id="65" name="矩形 64"/>
          <p:cNvSpPr/>
          <p:nvPr/>
        </p:nvSpPr>
        <p:spPr>
          <a:xfrm>
            <a:off x="2859116" y="318522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27</a:t>
            </a:r>
          </a:p>
        </p:txBody>
      </p:sp>
      <p:sp>
        <p:nvSpPr>
          <p:cNvPr id="66" name="矩形 65"/>
          <p:cNvSpPr/>
          <p:nvPr/>
        </p:nvSpPr>
        <p:spPr>
          <a:xfrm>
            <a:off x="1812636" y="331031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28</a:t>
            </a:r>
          </a:p>
        </p:txBody>
      </p:sp>
      <p:sp>
        <p:nvSpPr>
          <p:cNvPr id="67" name="矩形 66"/>
          <p:cNvSpPr/>
          <p:nvPr/>
        </p:nvSpPr>
        <p:spPr>
          <a:xfrm>
            <a:off x="2859116" y="331095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29</a:t>
            </a:r>
          </a:p>
        </p:txBody>
      </p:sp>
      <p:sp>
        <p:nvSpPr>
          <p:cNvPr id="68" name="矩形 67"/>
          <p:cNvSpPr/>
          <p:nvPr/>
        </p:nvSpPr>
        <p:spPr>
          <a:xfrm>
            <a:off x="1812636" y="3437315"/>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30</a:t>
            </a:r>
          </a:p>
        </p:txBody>
      </p:sp>
      <p:sp>
        <p:nvSpPr>
          <p:cNvPr id="69" name="矩形 68"/>
          <p:cNvSpPr/>
          <p:nvPr/>
        </p:nvSpPr>
        <p:spPr>
          <a:xfrm>
            <a:off x="2859116" y="3437950"/>
            <a:ext cx="1046480" cy="126365"/>
          </a:xfrm>
          <a:prstGeom prst="rect">
            <a:avLst/>
          </a:prstGeom>
          <a:solidFill>
            <a:schemeClr val="accent4"/>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31</a:t>
            </a:r>
          </a:p>
        </p:txBody>
      </p:sp>
      <p:sp>
        <p:nvSpPr>
          <p:cNvPr id="70" name="矩形 69"/>
          <p:cNvSpPr/>
          <p:nvPr/>
        </p:nvSpPr>
        <p:spPr>
          <a:xfrm>
            <a:off x="4682836" y="154120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0</a:t>
            </a:r>
          </a:p>
        </p:txBody>
      </p:sp>
      <p:sp>
        <p:nvSpPr>
          <p:cNvPr id="71" name="矩形 70"/>
          <p:cNvSpPr/>
          <p:nvPr/>
        </p:nvSpPr>
        <p:spPr>
          <a:xfrm>
            <a:off x="5729316" y="154184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a:t>
            </a:r>
          </a:p>
        </p:txBody>
      </p:sp>
      <p:sp>
        <p:nvSpPr>
          <p:cNvPr id="72" name="矩形 71"/>
          <p:cNvSpPr/>
          <p:nvPr/>
        </p:nvSpPr>
        <p:spPr>
          <a:xfrm>
            <a:off x="4682836" y="166820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a:t>
            </a:r>
          </a:p>
        </p:txBody>
      </p:sp>
      <p:sp>
        <p:nvSpPr>
          <p:cNvPr id="73" name="矩形 72"/>
          <p:cNvSpPr/>
          <p:nvPr/>
        </p:nvSpPr>
        <p:spPr>
          <a:xfrm>
            <a:off x="5729316" y="166884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a:t>
            </a:r>
          </a:p>
        </p:txBody>
      </p:sp>
      <p:sp>
        <p:nvSpPr>
          <p:cNvPr id="74" name="矩形 73"/>
          <p:cNvSpPr/>
          <p:nvPr/>
        </p:nvSpPr>
        <p:spPr>
          <a:xfrm>
            <a:off x="4682836" y="179393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4</a:t>
            </a:r>
          </a:p>
        </p:txBody>
      </p:sp>
      <p:sp>
        <p:nvSpPr>
          <p:cNvPr id="75" name="矩形 74"/>
          <p:cNvSpPr/>
          <p:nvPr/>
        </p:nvSpPr>
        <p:spPr>
          <a:xfrm>
            <a:off x="5729316" y="179457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5</a:t>
            </a:r>
          </a:p>
        </p:txBody>
      </p:sp>
      <p:sp>
        <p:nvSpPr>
          <p:cNvPr id="76" name="矩形 75"/>
          <p:cNvSpPr/>
          <p:nvPr/>
        </p:nvSpPr>
        <p:spPr>
          <a:xfrm>
            <a:off x="4682836" y="192093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6</a:t>
            </a:r>
          </a:p>
        </p:txBody>
      </p:sp>
      <p:sp>
        <p:nvSpPr>
          <p:cNvPr id="77" name="矩形 76"/>
          <p:cNvSpPr/>
          <p:nvPr/>
        </p:nvSpPr>
        <p:spPr>
          <a:xfrm>
            <a:off x="5729316" y="192157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7</a:t>
            </a:r>
          </a:p>
        </p:txBody>
      </p:sp>
      <p:sp>
        <p:nvSpPr>
          <p:cNvPr id="78" name="矩形 77"/>
          <p:cNvSpPr/>
          <p:nvPr/>
        </p:nvSpPr>
        <p:spPr>
          <a:xfrm>
            <a:off x="4682836" y="204666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8</a:t>
            </a:r>
          </a:p>
        </p:txBody>
      </p:sp>
      <p:sp>
        <p:nvSpPr>
          <p:cNvPr id="79" name="矩形 78"/>
          <p:cNvSpPr/>
          <p:nvPr/>
        </p:nvSpPr>
        <p:spPr>
          <a:xfrm>
            <a:off x="5729316" y="204730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9</a:t>
            </a:r>
          </a:p>
        </p:txBody>
      </p:sp>
      <p:sp>
        <p:nvSpPr>
          <p:cNvPr id="80" name="矩形 79"/>
          <p:cNvSpPr/>
          <p:nvPr/>
        </p:nvSpPr>
        <p:spPr>
          <a:xfrm>
            <a:off x="4682836" y="217366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10</a:t>
            </a:r>
          </a:p>
        </p:txBody>
      </p:sp>
      <p:sp>
        <p:nvSpPr>
          <p:cNvPr id="81" name="矩形 80"/>
          <p:cNvSpPr/>
          <p:nvPr/>
        </p:nvSpPr>
        <p:spPr>
          <a:xfrm>
            <a:off x="5729316" y="217430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11</a:t>
            </a:r>
          </a:p>
        </p:txBody>
      </p:sp>
      <p:sp>
        <p:nvSpPr>
          <p:cNvPr id="82" name="矩形 81"/>
          <p:cNvSpPr/>
          <p:nvPr/>
        </p:nvSpPr>
        <p:spPr>
          <a:xfrm>
            <a:off x="4682836" y="229939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12</a:t>
            </a:r>
          </a:p>
        </p:txBody>
      </p:sp>
      <p:sp>
        <p:nvSpPr>
          <p:cNvPr id="83" name="矩形 82"/>
          <p:cNvSpPr/>
          <p:nvPr/>
        </p:nvSpPr>
        <p:spPr>
          <a:xfrm>
            <a:off x="5729316" y="230003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13</a:t>
            </a:r>
          </a:p>
        </p:txBody>
      </p:sp>
      <p:sp>
        <p:nvSpPr>
          <p:cNvPr id="84" name="矩形 83"/>
          <p:cNvSpPr/>
          <p:nvPr/>
        </p:nvSpPr>
        <p:spPr>
          <a:xfrm>
            <a:off x="4682836" y="242639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14</a:t>
            </a:r>
          </a:p>
        </p:txBody>
      </p:sp>
      <p:sp>
        <p:nvSpPr>
          <p:cNvPr id="85" name="矩形 84"/>
          <p:cNvSpPr/>
          <p:nvPr/>
        </p:nvSpPr>
        <p:spPr>
          <a:xfrm>
            <a:off x="5729316" y="242703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15</a:t>
            </a:r>
          </a:p>
        </p:txBody>
      </p:sp>
      <p:sp>
        <p:nvSpPr>
          <p:cNvPr id="86" name="矩形 85"/>
          <p:cNvSpPr/>
          <p:nvPr/>
        </p:nvSpPr>
        <p:spPr>
          <a:xfrm>
            <a:off x="4682836" y="255212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16</a:t>
            </a:r>
          </a:p>
        </p:txBody>
      </p:sp>
      <p:sp>
        <p:nvSpPr>
          <p:cNvPr id="87" name="矩形 86"/>
          <p:cNvSpPr/>
          <p:nvPr/>
        </p:nvSpPr>
        <p:spPr>
          <a:xfrm>
            <a:off x="5729316" y="255276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17</a:t>
            </a:r>
          </a:p>
        </p:txBody>
      </p:sp>
      <p:sp>
        <p:nvSpPr>
          <p:cNvPr id="88" name="矩形 87"/>
          <p:cNvSpPr/>
          <p:nvPr/>
        </p:nvSpPr>
        <p:spPr>
          <a:xfrm>
            <a:off x="4682836" y="267912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18</a:t>
            </a:r>
          </a:p>
        </p:txBody>
      </p:sp>
      <p:sp>
        <p:nvSpPr>
          <p:cNvPr id="89" name="矩形 88"/>
          <p:cNvSpPr/>
          <p:nvPr/>
        </p:nvSpPr>
        <p:spPr>
          <a:xfrm>
            <a:off x="5729316" y="267976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19</a:t>
            </a:r>
          </a:p>
        </p:txBody>
      </p:sp>
      <p:sp>
        <p:nvSpPr>
          <p:cNvPr id="90" name="矩形 89"/>
          <p:cNvSpPr/>
          <p:nvPr/>
        </p:nvSpPr>
        <p:spPr>
          <a:xfrm>
            <a:off x="4682836" y="280485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20</a:t>
            </a:r>
          </a:p>
        </p:txBody>
      </p:sp>
      <p:sp>
        <p:nvSpPr>
          <p:cNvPr id="91" name="矩形 90"/>
          <p:cNvSpPr/>
          <p:nvPr/>
        </p:nvSpPr>
        <p:spPr>
          <a:xfrm>
            <a:off x="5729316" y="280549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21</a:t>
            </a:r>
          </a:p>
        </p:txBody>
      </p:sp>
      <p:sp>
        <p:nvSpPr>
          <p:cNvPr id="92" name="矩形 91"/>
          <p:cNvSpPr/>
          <p:nvPr/>
        </p:nvSpPr>
        <p:spPr>
          <a:xfrm>
            <a:off x="4682836" y="293185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22</a:t>
            </a:r>
          </a:p>
        </p:txBody>
      </p:sp>
      <p:sp>
        <p:nvSpPr>
          <p:cNvPr id="93" name="矩形 92"/>
          <p:cNvSpPr/>
          <p:nvPr/>
        </p:nvSpPr>
        <p:spPr>
          <a:xfrm>
            <a:off x="5729316" y="293249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23</a:t>
            </a:r>
          </a:p>
        </p:txBody>
      </p:sp>
      <p:sp>
        <p:nvSpPr>
          <p:cNvPr id="94" name="矩形 93"/>
          <p:cNvSpPr/>
          <p:nvPr/>
        </p:nvSpPr>
        <p:spPr>
          <a:xfrm>
            <a:off x="4682836" y="305758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24</a:t>
            </a:r>
          </a:p>
        </p:txBody>
      </p:sp>
      <p:sp>
        <p:nvSpPr>
          <p:cNvPr id="95" name="矩形 94"/>
          <p:cNvSpPr/>
          <p:nvPr/>
        </p:nvSpPr>
        <p:spPr>
          <a:xfrm>
            <a:off x="5729316" y="305822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25</a:t>
            </a:r>
          </a:p>
        </p:txBody>
      </p:sp>
      <p:sp>
        <p:nvSpPr>
          <p:cNvPr id="96" name="矩形 95"/>
          <p:cNvSpPr/>
          <p:nvPr/>
        </p:nvSpPr>
        <p:spPr>
          <a:xfrm>
            <a:off x="4682836" y="318458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26</a:t>
            </a:r>
          </a:p>
        </p:txBody>
      </p:sp>
      <p:sp>
        <p:nvSpPr>
          <p:cNvPr id="97" name="矩形 96"/>
          <p:cNvSpPr/>
          <p:nvPr/>
        </p:nvSpPr>
        <p:spPr>
          <a:xfrm>
            <a:off x="5729316" y="318522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27</a:t>
            </a:r>
          </a:p>
        </p:txBody>
      </p:sp>
      <p:sp>
        <p:nvSpPr>
          <p:cNvPr id="98" name="矩形 97"/>
          <p:cNvSpPr/>
          <p:nvPr/>
        </p:nvSpPr>
        <p:spPr>
          <a:xfrm>
            <a:off x="4682836" y="331031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28</a:t>
            </a:r>
          </a:p>
        </p:txBody>
      </p:sp>
      <p:sp>
        <p:nvSpPr>
          <p:cNvPr id="99" name="矩形 98"/>
          <p:cNvSpPr/>
          <p:nvPr/>
        </p:nvSpPr>
        <p:spPr>
          <a:xfrm>
            <a:off x="5729316" y="331095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29</a:t>
            </a:r>
          </a:p>
        </p:txBody>
      </p:sp>
      <p:sp>
        <p:nvSpPr>
          <p:cNvPr id="100" name="矩形 99"/>
          <p:cNvSpPr/>
          <p:nvPr/>
        </p:nvSpPr>
        <p:spPr>
          <a:xfrm>
            <a:off x="4682836" y="3437315"/>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30</a:t>
            </a:r>
          </a:p>
        </p:txBody>
      </p:sp>
      <p:sp>
        <p:nvSpPr>
          <p:cNvPr id="101" name="矩形 100"/>
          <p:cNvSpPr/>
          <p:nvPr/>
        </p:nvSpPr>
        <p:spPr>
          <a:xfrm>
            <a:off x="5729316" y="3437950"/>
            <a:ext cx="1046480" cy="126365"/>
          </a:xfrm>
          <a:prstGeom prst="rect">
            <a:avLst/>
          </a:prstGeom>
          <a:solidFill>
            <a:schemeClr val="accent3"/>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31</a:t>
            </a:r>
          </a:p>
        </p:txBody>
      </p:sp>
      <p:sp>
        <p:nvSpPr>
          <p:cNvPr id="134" name="矩形 133"/>
          <p:cNvSpPr/>
          <p:nvPr/>
        </p:nvSpPr>
        <p:spPr>
          <a:xfrm>
            <a:off x="7546686" y="154057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0</a:t>
            </a:r>
          </a:p>
        </p:txBody>
      </p:sp>
      <p:sp>
        <p:nvSpPr>
          <p:cNvPr id="135" name="矩形 134"/>
          <p:cNvSpPr/>
          <p:nvPr/>
        </p:nvSpPr>
        <p:spPr>
          <a:xfrm>
            <a:off x="8593166" y="154120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a:t>
            </a:r>
          </a:p>
        </p:txBody>
      </p:sp>
      <p:sp>
        <p:nvSpPr>
          <p:cNvPr id="136" name="矩形 135"/>
          <p:cNvSpPr/>
          <p:nvPr/>
        </p:nvSpPr>
        <p:spPr>
          <a:xfrm>
            <a:off x="7546686" y="166757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a:t>
            </a:r>
          </a:p>
        </p:txBody>
      </p:sp>
      <p:sp>
        <p:nvSpPr>
          <p:cNvPr id="137" name="矩形 136"/>
          <p:cNvSpPr/>
          <p:nvPr/>
        </p:nvSpPr>
        <p:spPr>
          <a:xfrm>
            <a:off x="8593166" y="166820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a:t>
            </a:r>
          </a:p>
        </p:txBody>
      </p:sp>
      <p:sp>
        <p:nvSpPr>
          <p:cNvPr id="138" name="矩形 137"/>
          <p:cNvSpPr/>
          <p:nvPr/>
        </p:nvSpPr>
        <p:spPr>
          <a:xfrm>
            <a:off x="7546686" y="179330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4</a:t>
            </a:r>
          </a:p>
        </p:txBody>
      </p:sp>
      <p:sp>
        <p:nvSpPr>
          <p:cNvPr id="139" name="矩形 138"/>
          <p:cNvSpPr/>
          <p:nvPr/>
        </p:nvSpPr>
        <p:spPr>
          <a:xfrm>
            <a:off x="8593166" y="179393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5</a:t>
            </a:r>
          </a:p>
        </p:txBody>
      </p:sp>
      <p:sp>
        <p:nvSpPr>
          <p:cNvPr id="140" name="矩形 139"/>
          <p:cNvSpPr/>
          <p:nvPr/>
        </p:nvSpPr>
        <p:spPr>
          <a:xfrm>
            <a:off x="7546686" y="192030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6</a:t>
            </a:r>
          </a:p>
        </p:txBody>
      </p:sp>
      <p:sp>
        <p:nvSpPr>
          <p:cNvPr id="141" name="矩形 140"/>
          <p:cNvSpPr/>
          <p:nvPr/>
        </p:nvSpPr>
        <p:spPr>
          <a:xfrm>
            <a:off x="8593166" y="192093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7</a:t>
            </a:r>
          </a:p>
        </p:txBody>
      </p:sp>
      <p:sp>
        <p:nvSpPr>
          <p:cNvPr id="142" name="矩形 141"/>
          <p:cNvSpPr/>
          <p:nvPr/>
        </p:nvSpPr>
        <p:spPr>
          <a:xfrm>
            <a:off x="7546686" y="204603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9</a:t>
            </a:r>
          </a:p>
        </p:txBody>
      </p:sp>
      <p:sp>
        <p:nvSpPr>
          <p:cNvPr id="143" name="矩形 142"/>
          <p:cNvSpPr/>
          <p:nvPr/>
        </p:nvSpPr>
        <p:spPr>
          <a:xfrm>
            <a:off x="8593166" y="204666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8</a:t>
            </a:r>
          </a:p>
        </p:txBody>
      </p:sp>
      <p:sp>
        <p:nvSpPr>
          <p:cNvPr id="144" name="矩形 143"/>
          <p:cNvSpPr/>
          <p:nvPr/>
        </p:nvSpPr>
        <p:spPr>
          <a:xfrm>
            <a:off x="7546686" y="217303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11</a:t>
            </a:r>
          </a:p>
        </p:txBody>
      </p:sp>
      <p:sp>
        <p:nvSpPr>
          <p:cNvPr id="145" name="矩形 144"/>
          <p:cNvSpPr/>
          <p:nvPr/>
        </p:nvSpPr>
        <p:spPr>
          <a:xfrm>
            <a:off x="8593166" y="217366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10</a:t>
            </a:r>
          </a:p>
        </p:txBody>
      </p:sp>
      <p:sp>
        <p:nvSpPr>
          <p:cNvPr id="146" name="矩形 145"/>
          <p:cNvSpPr/>
          <p:nvPr/>
        </p:nvSpPr>
        <p:spPr>
          <a:xfrm>
            <a:off x="7546686" y="229876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13</a:t>
            </a:r>
          </a:p>
        </p:txBody>
      </p:sp>
      <p:sp>
        <p:nvSpPr>
          <p:cNvPr id="147" name="矩形 146"/>
          <p:cNvSpPr/>
          <p:nvPr/>
        </p:nvSpPr>
        <p:spPr>
          <a:xfrm>
            <a:off x="8593166" y="229939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12</a:t>
            </a:r>
          </a:p>
        </p:txBody>
      </p:sp>
      <p:sp>
        <p:nvSpPr>
          <p:cNvPr id="148" name="矩形 147"/>
          <p:cNvSpPr/>
          <p:nvPr/>
        </p:nvSpPr>
        <p:spPr>
          <a:xfrm>
            <a:off x="7546686" y="242576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15</a:t>
            </a:r>
          </a:p>
        </p:txBody>
      </p:sp>
      <p:sp>
        <p:nvSpPr>
          <p:cNvPr id="149" name="矩形 148"/>
          <p:cNvSpPr/>
          <p:nvPr/>
        </p:nvSpPr>
        <p:spPr>
          <a:xfrm>
            <a:off x="8593166" y="242639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14</a:t>
            </a:r>
          </a:p>
        </p:txBody>
      </p:sp>
      <p:sp>
        <p:nvSpPr>
          <p:cNvPr id="150" name="矩形 149"/>
          <p:cNvSpPr/>
          <p:nvPr/>
        </p:nvSpPr>
        <p:spPr>
          <a:xfrm>
            <a:off x="7546686" y="255149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16</a:t>
            </a:r>
          </a:p>
        </p:txBody>
      </p:sp>
      <p:sp>
        <p:nvSpPr>
          <p:cNvPr id="151" name="矩形 150"/>
          <p:cNvSpPr/>
          <p:nvPr/>
        </p:nvSpPr>
        <p:spPr>
          <a:xfrm>
            <a:off x="8593166" y="255212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17</a:t>
            </a:r>
          </a:p>
        </p:txBody>
      </p:sp>
      <p:sp>
        <p:nvSpPr>
          <p:cNvPr id="152" name="矩形 151"/>
          <p:cNvSpPr/>
          <p:nvPr/>
        </p:nvSpPr>
        <p:spPr>
          <a:xfrm>
            <a:off x="7546686" y="267849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18</a:t>
            </a:r>
          </a:p>
        </p:txBody>
      </p:sp>
      <p:sp>
        <p:nvSpPr>
          <p:cNvPr id="153" name="矩形 152"/>
          <p:cNvSpPr/>
          <p:nvPr/>
        </p:nvSpPr>
        <p:spPr>
          <a:xfrm>
            <a:off x="8593166" y="267912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19</a:t>
            </a:r>
          </a:p>
        </p:txBody>
      </p:sp>
      <p:sp>
        <p:nvSpPr>
          <p:cNvPr id="154" name="矩形 153"/>
          <p:cNvSpPr/>
          <p:nvPr/>
        </p:nvSpPr>
        <p:spPr>
          <a:xfrm>
            <a:off x="7546686" y="280422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20</a:t>
            </a:r>
          </a:p>
        </p:txBody>
      </p:sp>
      <p:sp>
        <p:nvSpPr>
          <p:cNvPr id="155" name="矩形 154"/>
          <p:cNvSpPr/>
          <p:nvPr/>
        </p:nvSpPr>
        <p:spPr>
          <a:xfrm>
            <a:off x="8593166" y="280485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21</a:t>
            </a:r>
          </a:p>
        </p:txBody>
      </p:sp>
      <p:sp>
        <p:nvSpPr>
          <p:cNvPr id="156" name="矩形 155"/>
          <p:cNvSpPr/>
          <p:nvPr/>
        </p:nvSpPr>
        <p:spPr>
          <a:xfrm>
            <a:off x="7546686" y="293122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22</a:t>
            </a:r>
          </a:p>
        </p:txBody>
      </p:sp>
      <p:sp>
        <p:nvSpPr>
          <p:cNvPr id="157" name="矩形 156"/>
          <p:cNvSpPr/>
          <p:nvPr/>
        </p:nvSpPr>
        <p:spPr>
          <a:xfrm>
            <a:off x="8593166" y="293185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23</a:t>
            </a:r>
          </a:p>
        </p:txBody>
      </p:sp>
      <p:sp>
        <p:nvSpPr>
          <p:cNvPr id="158" name="矩形 157"/>
          <p:cNvSpPr/>
          <p:nvPr/>
        </p:nvSpPr>
        <p:spPr>
          <a:xfrm>
            <a:off x="7546686" y="305695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25</a:t>
            </a:r>
          </a:p>
        </p:txBody>
      </p:sp>
      <p:sp>
        <p:nvSpPr>
          <p:cNvPr id="159" name="矩形 158"/>
          <p:cNvSpPr/>
          <p:nvPr/>
        </p:nvSpPr>
        <p:spPr>
          <a:xfrm>
            <a:off x="8593166" y="305758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24</a:t>
            </a:r>
          </a:p>
        </p:txBody>
      </p:sp>
      <p:sp>
        <p:nvSpPr>
          <p:cNvPr id="160" name="矩形 159"/>
          <p:cNvSpPr/>
          <p:nvPr/>
        </p:nvSpPr>
        <p:spPr>
          <a:xfrm>
            <a:off x="7546686" y="318395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27</a:t>
            </a:r>
          </a:p>
        </p:txBody>
      </p:sp>
      <p:sp>
        <p:nvSpPr>
          <p:cNvPr id="161" name="矩形 160"/>
          <p:cNvSpPr/>
          <p:nvPr/>
        </p:nvSpPr>
        <p:spPr>
          <a:xfrm>
            <a:off x="8593166" y="318458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26</a:t>
            </a:r>
          </a:p>
        </p:txBody>
      </p:sp>
      <p:sp>
        <p:nvSpPr>
          <p:cNvPr id="162" name="矩形 161"/>
          <p:cNvSpPr/>
          <p:nvPr/>
        </p:nvSpPr>
        <p:spPr>
          <a:xfrm>
            <a:off x="7546686" y="330968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29</a:t>
            </a:r>
          </a:p>
        </p:txBody>
      </p:sp>
      <p:sp>
        <p:nvSpPr>
          <p:cNvPr id="163" name="矩形 162"/>
          <p:cNvSpPr/>
          <p:nvPr/>
        </p:nvSpPr>
        <p:spPr>
          <a:xfrm>
            <a:off x="8593166" y="331031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28</a:t>
            </a:r>
          </a:p>
        </p:txBody>
      </p:sp>
      <p:sp>
        <p:nvSpPr>
          <p:cNvPr id="164" name="矩形 163"/>
          <p:cNvSpPr/>
          <p:nvPr/>
        </p:nvSpPr>
        <p:spPr>
          <a:xfrm>
            <a:off x="7546686" y="343668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31</a:t>
            </a:r>
          </a:p>
        </p:txBody>
      </p:sp>
      <p:sp>
        <p:nvSpPr>
          <p:cNvPr id="165" name="矩形 164"/>
          <p:cNvSpPr/>
          <p:nvPr/>
        </p:nvSpPr>
        <p:spPr>
          <a:xfrm>
            <a:off x="8593166" y="343731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30</a:t>
            </a:r>
          </a:p>
        </p:txBody>
      </p:sp>
      <p:sp>
        <p:nvSpPr>
          <p:cNvPr id="2" name="文本框 1">
            <a:extLst>
              <a:ext uri="{FF2B5EF4-FFF2-40B4-BE49-F238E27FC236}">
                <a16:creationId xmlns:a16="http://schemas.microsoft.com/office/drawing/2014/main" id="{5F92250E-B994-CE9D-4D39-69A311910D25}"/>
              </a:ext>
            </a:extLst>
          </p:cNvPr>
          <p:cNvSpPr txBox="1"/>
          <p:nvPr/>
        </p:nvSpPr>
        <p:spPr>
          <a:xfrm>
            <a:off x="5631543" y="6114165"/>
            <a:ext cx="332472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3"/>
              </a:rPr>
              <a:t>实用 </a:t>
            </a:r>
            <a:r>
              <a:rPr lang="en-US" altLang="zh-CN">
                <a:latin typeface="字制区喜脉体" panose="02000603000000000000" pitchFamily="2" charset="-122"/>
                <a:ea typeface="字制区喜脉体" panose="02000603000000000000" pitchFamily="2" charset="-122"/>
                <a:hlinkClick r:id="rId3"/>
              </a:rPr>
              <a:t>Swizzle </a:t>
            </a:r>
            <a:r>
              <a:rPr lang="zh-CN" altLang="en-US">
                <a:latin typeface="字制区喜脉体" panose="02000603000000000000" pitchFamily="2" charset="-122"/>
                <a:ea typeface="字制区喜脉体" panose="02000603000000000000" pitchFamily="2" charset="-122"/>
                <a:hlinkClick r:id="rId3"/>
              </a:rPr>
              <a:t>教程（一）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738A820B-5C49-4451-4B93-9C1FC203C305}"/>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sp>
        <p:nvSpPr>
          <p:cNvPr id="4" name="文本框 3">
            <a:extLst>
              <a:ext uri="{FF2B5EF4-FFF2-40B4-BE49-F238E27FC236}">
                <a16:creationId xmlns:a16="http://schemas.microsoft.com/office/drawing/2014/main" id="{C90D3397-731C-1D2B-40F4-D9050737F054}"/>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E3560A43-0D8D-638F-6D71-1345A3805A2E}"/>
              </a:ext>
            </a:extLst>
          </p:cNvPr>
          <p:cNvSpPr txBox="1"/>
          <p:nvPr/>
        </p:nvSpPr>
        <p:spPr>
          <a:xfrm>
            <a:off x="815068" y="898129"/>
            <a:ext cx="3867768" cy="368300"/>
          </a:xfrm>
          <a:prstGeom prst="rect">
            <a:avLst/>
          </a:prstGeom>
          <a:noFill/>
        </p:spPr>
        <p:txBody>
          <a:bodyPr wrap="square" rtlCol="0" anchor="t">
            <a:spAutoFit/>
          </a:bodyPr>
          <a:lstStyle/>
          <a:p>
            <a:r>
              <a:rPr lang="zh-CN" altLang="en-US">
                <a:latin typeface="字制区喜脉体" panose="02000603000000000000" pitchFamily="2" charset="-122"/>
                <a:ea typeface="字制区喜脉体" panose="02000603000000000000" pitchFamily="2" charset="-122"/>
              </a:rPr>
              <a:t>通过</a:t>
            </a:r>
            <a:r>
              <a:rPr lang="en-US" altLang="zh-CN">
                <a:solidFill>
                  <a:srgbClr val="FF0000"/>
                </a:solidFill>
                <a:latin typeface="字制区喜脉体" panose="02000603000000000000" pitchFamily="2" charset="-122"/>
                <a:ea typeface="字制区喜脉体" panose="02000603000000000000" pitchFamily="2" charset="-122"/>
              </a:rPr>
              <a:t>swizzle</a:t>
            </a:r>
            <a:r>
              <a:rPr lang="zh-CN" altLang="en-US">
                <a:latin typeface="字制区喜脉体" panose="02000603000000000000" pitchFamily="2" charset="-122"/>
                <a:ea typeface="字制区喜脉体" panose="02000603000000000000" pitchFamily="2" charset="-122"/>
              </a:rPr>
              <a:t>去解决</a:t>
            </a:r>
            <a:r>
              <a:rPr lang="en-US" altLang="zh-CN">
                <a:latin typeface="字制区喜脉体" panose="02000603000000000000" pitchFamily="2" charset="-122"/>
                <a:ea typeface="字制区喜脉体" panose="02000603000000000000" pitchFamily="2" charset="-122"/>
              </a:rPr>
              <a:t>bank conflict</a:t>
            </a:r>
            <a:endParaRPr lang="zh-CN" altLang="en-US">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718A13C8-71C9-8ED6-7019-2554355A60E3}"/>
              </a:ext>
            </a:extLst>
          </p:cNvPr>
          <p:cNvSpPr txBox="1"/>
          <p:nvPr/>
        </p:nvSpPr>
        <p:spPr>
          <a:xfrm>
            <a:off x="2335876" y="3632210"/>
            <a:ext cx="1223962"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Gmem</a:t>
            </a:r>
            <a:endParaRPr lang="zh-CN" altLang="en-US">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D52E4929-8AD4-C5C6-9BE6-AEE2366A3758}"/>
              </a:ext>
            </a:extLst>
          </p:cNvPr>
          <p:cNvSpPr txBox="1"/>
          <p:nvPr/>
        </p:nvSpPr>
        <p:spPr>
          <a:xfrm>
            <a:off x="5117335" y="3632210"/>
            <a:ext cx="1223962" cy="369332"/>
          </a:xfrm>
          <a:prstGeom prst="rect">
            <a:avLst/>
          </a:prstGeom>
          <a:noFill/>
        </p:spPr>
        <p:txBody>
          <a:bodyPr wrap="square">
            <a:spAutoFit/>
          </a:bodyPr>
          <a:lstStyle/>
          <a:p>
            <a:pPr algn="ctr"/>
            <a:r>
              <a:rPr lang="en-US" altLang="zh-CN" strike="sngStrike">
                <a:latin typeface="字制区喜脉体" panose="02000603000000000000" pitchFamily="2" charset="-122"/>
                <a:ea typeface="字制区喜脉体" panose="02000603000000000000" pitchFamily="2" charset="-122"/>
              </a:rPr>
              <a:t>Smem</a:t>
            </a:r>
            <a:endParaRPr lang="zh-CN" altLang="en-US" strike="sngStrike">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F8ADFF2F-6311-4873-707D-C9451A3A18BD}"/>
              </a:ext>
            </a:extLst>
          </p:cNvPr>
          <p:cNvSpPr txBox="1"/>
          <p:nvPr/>
        </p:nvSpPr>
        <p:spPr>
          <a:xfrm>
            <a:off x="7984360" y="3636317"/>
            <a:ext cx="1223962"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Smem</a:t>
            </a:r>
            <a:endParaRPr lang="zh-CN" altLang="en-US">
              <a:latin typeface="字制区喜脉体" panose="02000603000000000000" pitchFamily="2" charset="-122"/>
              <a:ea typeface="字制区喜脉体" panose="02000603000000000000" pitchFamily="2" charset="-122"/>
            </a:endParaRPr>
          </a:p>
        </p:txBody>
      </p:sp>
      <p:pic>
        <p:nvPicPr>
          <p:cNvPr id="10" name="图片 9">
            <a:extLst>
              <a:ext uri="{FF2B5EF4-FFF2-40B4-BE49-F238E27FC236}">
                <a16:creationId xmlns:a16="http://schemas.microsoft.com/office/drawing/2014/main" id="{E422E351-8241-3A52-8FCE-002C7524A75E}"/>
              </a:ext>
            </a:extLst>
          </p:cNvPr>
          <p:cNvPicPr>
            <a:picLocks noChangeAspect="1"/>
          </p:cNvPicPr>
          <p:nvPr/>
        </p:nvPicPr>
        <p:blipFill>
          <a:blip r:embed="rId5"/>
          <a:stretch>
            <a:fillRect/>
          </a:stretch>
        </p:blipFill>
        <p:spPr>
          <a:xfrm>
            <a:off x="1457905" y="4394209"/>
            <a:ext cx="4638095" cy="1085714"/>
          </a:xfrm>
          <a:prstGeom prst="rect">
            <a:avLst/>
          </a:prstGeom>
        </p:spPr>
      </p:pic>
      <p:sp>
        <p:nvSpPr>
          <p:cNvPr id="11" name="矩形 10">
            <a:extLst>
              <a:ext uri="{FF2B5EF4-FFF2-40B4-BE49-F238E27FC236}">
                <a16:creationId xmlns:a16="http://schemas.microsoft.com/office/drawing/2014/main" id="{A62C75A8-0C1E-5451-9533-2880431D17EC}"/>
              </a:ext>
            </a:extLst>
          </p:cNvPr>
          <p:cNvSpPr/>
          <p:nvPr/>
        </p:nvSpPr>
        <p:spPr>
          <a:xfrm>
            <a:off x="7546686" y="401707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0</a:t>
            </a:r>
          </a:p>
        </p:txBody>
      </p:sp>
      <p:sp>
        <p:nvSpPr>
          <p:cNvPr id="12" name="矩形 11">
            <a:extLst>
              <a:ext uri="{FF2B5EF4-FFF2-40B4-BE49-F238E27FC236}">
                <a16:creationId xmlns:a16="http://schemas.microsoft.com/office/drawing/2014/main" id="{99D050D7-605A-985C-11EA-CEF9A6E46D15}"/>
              </a:ext>
            </a:extLst>
          </p:cNvPr>
          <p:cNvSpPr/>
          <p:nvPr/>
        </p:nvSpPr>
        <p:spPr>
          <a:xfrm>
            <a:off x="8593166" y="401770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a:t>
            </a:r>
          </a:p>
        </p:txBody>
      </p:sp>
      <p:sp>
        <p:nvSpPr>
          <p:cNvPr id="13" name="矩形 12">
            <a:extLst>
              <a:ext uri="{FF2B5EF4-FFF2-40B4-BE49-F238E27FC236}">
                <a16:creationId xmlns:a16="http://schemas.microsoft.com/office/drawing/2014/main" id="{751B4073-9F19-7817-61FC-EE3BA3490CBC}"/>
              </a:ext>
            </a:extLst>
          </p:cNvPr>
          <p:cNvSpPr/>
          <p:nvPr/>
        </p:nvSpPr>
        <p:spPr>
          <a:xfrm>
            <a:off x="7546686" y="414407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a:t>
            </a:r>
          </a:p>
        </p:txBody>
      </p:sp>
      <p:sp>
        <p:nvSpPr>
          <p:cNvPr id="14" name="矩形 13">
            <a:extLst>
              <a:ext uri="{FF2B5EF4-FFF2-40B4-BE49-F238E27FC236}">
                <a16:creationId xmlns:a16="http://schemas.microsoft.com/office/drawing/2014/main" id="{161277F4-C24D-8F1E-4E68-99F14DBD66B2}"/>
              </a:ext>
            </a:extLst>
          </p:cNvPr>
          <p:cNvSpPr/>
          <p:nvPr/>
        </p:nvSpPr>
        <p:spPr>
          <a:xfrm>
            <a:off x="8593166" y="414470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a:t>
            </a:r>
          </a:p>
        </p:txBody>
      </p:sp>
      <p:sp>
        <p:nvSpPr>
          <p:cNvPr id="15" name="矩形 14">
            <a:extLst>
              <a:ext uri="{FF2B5EF4-FFF2-40B4-BE49-F238E27FC236}">
                <a16:creationId xmlns:a16="http://schemas.microsoft.com/office/drawing/2014/main" id="{03180941-2794-F855-14D6-DFE493F93483}"/>
              </a:ext>
            </a:extLst>
          </p:cNvPr>
          <p:cNvSpPr/>
          <p:nvPr/>
        </p:nvSpPr>
        <p:spPr>
          <a:xfrm>
            <a:off x="7546686" y="426980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4</a:t>
            </a:r>
          </a:p>
        </p:txBody>
      </p:sp>
      <p:sp>
        <p:nvSpPr>
          <p:cNvPr id="16" name="矩形 15">
            <a:extLst>
              <a:ext uri="{FF2B5EF4-FFF2-40B4-BE49-F238E27FC236}">
                <a16:creationId xmlns:a16="http://schemas.microsoft.com/office/drawing/2014/main" id="{00BAE52D-BAB1-9272-49CE-D48A62D0493F}"/>
              </a:ext>
            </a:extLst>
          </p:cNvPr>
          <p:cNvSpPr/>
          <p:nvPr/>
        </p:nvSpPr>
        <p:spPr>
          <a:xfrm>
            <a:off x="8593166" y="427043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5</a:t>
            </a:r>
          </a:p>
        </p:txBody>
      </p:sp>
      <p:sp>
        <p:nvSpPr>
          <p:cNvPr id="17" name="矩形 16">
            <a:extLst>
              <a:ext uri="{FF2B5EF4-FFF2-40B4-BE49-F238E27FC236}">
                <a16:creationId xmlns:a16="http://schemas.microsoft.com/office/drawing/2014/main" id="{E4EA1B0E-C846-6B28-D566-A0B8F57C2CC6}"/>
              </a:ext>
            </a:extLst>
          </p:cNvPr>
          <p:cNvSpPr/>
          <p:nvPr/>
        </p:nvSpPr>
        <p:spPr>
          <a:xfrm>
            <a:off x="7546686" y="439680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6</a:t>
            </a:r>
          </a:p>
        </p:txBody>
      </p:sp>
      <p:sp>
        <p:nvSpPr>
          <p:cNvPr id="18" name="矩形 17">
            <a:extLst>
              <a:ext uri="{FF2B5EF4-FFF2-40B4-BE49-F238E27FC236}">
                <a16:creationId xmlns:a16="http://schemas.microsoft.com/office/drawing/2014/main" id="{727753F4-47CC-F89A-B872-38B64814329A}"/>
              </a:ext>
            </a:extLst>
          </p:cNvPr>
          <p:cNvSpPr/>
          <p:nvPr/>
        </p:nvSpPr>
        <p:spPr>
          <a:xfrm>
            <a:off x="8593166" y="439743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7</a:t>
            </a:r>
          </a:p>
        </p:txBody>
      </p:sp>
      <p:sp>
        <p:nvSpPr>
          <p:cNvPr id="19" name="矩形 18">
            <a:extLst>
              <a:ext uri="{FF2B5EF4-FFF2-40B4-BE49-F238E27FC236}">
                <a16:creationId xmlns:a16="http://schemas.microsoft.com/office/drawing/2014/main" id="{66A0CDA5-BAD3-8590-03DB-9CADE4428950}"/>
              </a:ext>
            </a:extLst>
          </p:cNvPr>
          <p:cNvSpPr/>
          <p:nvPr/>
        </p:nvSpPr>
        <p:spPr>
          <a:xfrm>
            <a:off x="7546686" y="452253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9</a:t>
            </a:r>
          </a:p>
        </p:txBody>
      </p:sp>
      <p:sp>
        <p:nvSpPr>
          <p:cNvPr id="20" name="矩形 19">
            <a:extLst>
              <a:ext uri="{FF2B5EF4-FFF2-40B4-BE49-F238E27FC236}">
                <a16:creationId xmlns:a16="http://schemas.microsoft.com/office/drawing/2014/main" id="{E590B80F-DF8D-795E-36C8-FA2E92667089}"/>
              </a:ext>
            </a:extLst>
          </p:cNvPr>
          <p:cNvSpPr/>
          <p:nvPr/>
        </p:nvSpPr>
        <p:spPr>
          <a:xfrm>
            <a:off x="8593166" y="452316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8</a:t>
            </a:r>
          </a:p>
        </p:txBody>
      </p:sp>
      <p:sp>
        <p:nvSpPr>
          <p:cNvPr id="21" name="矩形 20">
            <a:extLst>
              <a:ext uri="{FF2B5EF4-FFF2-40B4-BE49-F238E27FC236}">
                <a16:creationId xmlns:a16="http://schemas.microsoft.com/office/drawing/2014/main" id="{66586DC4-E121-14F2-215F-C0056F20EFBD}"/>
              </a:ext>
            </a:extLst>
          </p:cNvPr>
          <p:cNvSpPr/>
          <p:nvPr/>
        </p:nvSpPr>
        <p:spPr>
          <a:xfrm>
            <a:off x="7546686" y="464953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11</a:t>
            </a:r>
          </a:p>
        </p:txBody>
      </p:sp>
      <p:sp>
        <p:nvSpPr>
          <p:cNvPr id="22" name="矩形 21">
            <a:extLst>
              <a:ext uri="{FF2B5EF4-FFF2-40B4-BE49-F238E27FC236}">
                <a16:creationId xmlns:a16="http://schemas.microsoft.com/office/drawing/2014/main" id="{0AFB1337-84C5-F88C-2D86-C8190658DBF2}"/>
              </a:ext>
            </a:extLst>
          </p:cNvPr>
          <p:cNvSpPr/>
          <p:nvPr/>
        </p:nvSpPr>
        <p:spPr>
          <a:xfrm>
            <a:off x="8593166" y="465016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10</a:t>
            </a:r>
          </a:p>
        </p:txBody>
      </p:sp>
      <p:sp>
        <p:nvSpPr>
          <p:cNvPr id="23" name="矩形 22">
            <a:extLst>
              <a:ext uri="{FF2B5EF4-FFF2-40B4-BE49-F238E27FC236}">
                <a16:creationId xmlns:a16="http://schemas.microsoft.com/office/drawing/2014/main" id="{FC6C9EC9-CCBE-4C2C-5054-7D79AD9EF684}"/>
              </a:ext>
            </a:extLst>
          </p:cNvPr>
          <p:cNvSpPr/>
          <p:nvPr/>
        </p:nvSpPr>
        <p:spPr>
          <a:xfrm>
            <a:off x="7546686" y="477526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13</a:t>
            </a:r>
          </a:p>
        </p:txBody>
      </p:sp>
      <p:sp>
        <p:nvSpPr>
          <p:cNvPr id="24" name="矩形 23">
            <a:extLst>
              <a:ext uri="{FF2B5EF4-FFF2-40B4-BE49-F238E27FC236}">
                <a16:creationId xmlns:a16="http://schemas.microsoft.com/office/drawing/2014/main" id="{00A71665-42DF-A792-7DC5-85374213EC66}"/>
              </a:ext>
            </a:extLst>
          </p:cNvPr>
          <p:cNvSpPr/>
          <p:nvPr/>
        </p:nvSpPr>
        <p:spPr>
          <a:xfrm>
            <a:off x="8593166" y="477589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12</a:t>
            </a:r>
          </a:p>
        </p:txBody>
      </p:sp>
      <p:sp>
        <p:nvSpPr>
          <p:cNvPr id="25" name="矩形 24">
            <a:extLst>
              <a:ext uri="{FF2B5EF4-FFF2-40B4-BE49-F238E27FC236}">
                <a16:creationId xmlns:a16="http://schemas.microsoft.com/office/drawing/2014/main" id="{B23C872D-70B8-61EE-0C87-D2A50EDFED3F}"/>
              </a:ext>
            </a:extLst>
          </p:cNvPr>
          <p:cNvSpPr/>
          <p:nvPr/>
        </p:nvSpPr>
        <p:spPr>
          <a:xfrm>
            <a:off x="7546686" y="490226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15</a:t>
            </a:r>
          </a:p>
        </p:txBody>
      </p:sp>
      <p:sp>
        <p:nvSpPr>
          <p:cNvPr id="26" name="矩形 25">
            <a:extLst>
              <a:ext uri="{FF2B5EF4-FFF2-40B4-BE49-F238E27FC236}">
                <a16:creationId xmlns:a16="http://schemas.microsoft.com/office/drawing/2014/main" id="{1FE5F1DE-6D8B-997E-A995-929F47C0A4A7}"/>
              </a:ext>
            </a:extLst>
          </p:cNvPr>
          <p:cNvSpPr/>
          <p:nvPr/>
        </p:nvSpPr>
        <p:spPr>
          <a:xfrm>
            <a:off x="8593166" y="490289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14</a:t>
            </a:r>
          </a:p>
        </p:txBody>
      </p:sp>
      <p:sp>
        <p:nvSpPr>
          <p:cNvPr id="27" name="矩形 26">
            <a:extLst>
              <a:ext uri="{FF2B5EF4-FFF2-40B4-BE49-F238E27FC236}">
                <a16:creationId xmlns:a16="http://schemas.microsoft.com/office/drawing/2014/main" id="{581F08CD-8A2E-2CA9-CE70-8A76023F3EDA}"/>
              </a:ext>
            </a:extLst>
          </p:cNvPr>
          <p:cNvSpPr/>
          <p:nvPr/>
        </p:nvSpPr>
        <p:spPr>
          <a:xfrm>
            <a:off x="7546686" y="502799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16</a:t>
            </a:r>
          </a:p>
        </p:txBody>
      </p:sp>
      <p:sp>
        <p:nvSpPr>
          <p:cNvPr id="28" name="矩形 27">
            <a:extLst>
              <a:ext uri="{FF2B5EF4-FFF2-40B4-BE49-F238E27FC236}">
                <a16:creationId xmlns:a16="http://schemas.microsoft.com/office/drawing/2014/main" id="{543D8AD4-80C7-3910-2510-97595CA33EEA}"/>
              </a:ext>
            </a:extLst>
          </p:cNvPr>
          <p:cNvSpPr/>
          <p:nvPr/>
        </p:nvSpPr>
        <p:spPr>
          <a:xfrm>
            <a:off x="8593166" y="502862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17</a:t>
            </a:r>
          </a:p>
        </p:txBody>
      </p:sp>
      <p:sp>
        <p:nvSpPr>
          <p:cNvPr id="29" name="矩形 28">
            <a:extLst>
              <a:ext uri="{FF2B5EF4-FFF2-40B4-BE49-F238E27FC236}">
                <a16:creationId xmlns:a16="http://schemas.microsoft.com/office/drawing/2014/main" id="{438A7CB1-BC8A-163D-7161-A322676D4722}"/>
              </a:ext>
            </a:extLst>
          </p:cNvPr>
          <p:cNvSpPr/>
          <p:nvPr/>
        </p:nvSpPr>
        <p:spPr>
          <a:xfrm>
            <a:off x="7546686" y="515499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18</a:t>
            </a:r>
          </a:p>
        </p:txBody>
      </p:sp>
      <p:sp>
        <p:nvSpPr>
          <p:cNvPr id="30" name="矩形 29">
            <a:extLst>
              <a:ext uri="{FF2B5EF4-FFF2-40B4-BE49-F238E27FC236}">
                <a16:creationId xmlns:a16="http://schemas.microsoft.com/office/drawing/2014/main" id="{88D61CA1-0E09-8E53-105A-5FCEF8C168EB}"/>
              </a:ext>
            </a:extLst>
          </p:cNvPr>
          <p:cNvSpPr/>
          <p:nvPr/>
        </p:nvSpPr>
        <p:spPr>
          <a:xfrm>
            <a:off x="8593166" y="515562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19</a:t>
            </a:r>
          </a:p>
        </p:txBody>
      </p:sp>
      <p:sp>
        <p:nvSpPr>
          <p:cNvPr id="31" name="矩形 30">
            <a:extLst>
              <a:ext uri="{FF2B5EF4-FFF2-40B4-BE49-F238E27FC236}">
                <a16:creationId xmlns:a16="http://schemas.microsoft.com/office/drawing/2014/main" id="{2C225877-5FF6-B119-E55D-2812A0416DA5}"/>
              </a:ext>
            </a:extLst>
          </p:cNvPr>
          <p:cNvSpPr/>
          <p:nvPr/>
        </p:nvSpPr>
        <p:spPr>
          <a:xfrm>
            <a:off x="7546686" y="528072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20</a:t>
            </a:r>
          </a:p>
        </p:txBody>
      </p:sp>
      <p:sp>
        <p:nvSpPr>
          <p:cNvPr id="32" name="矩形 31">
            <a:extLst>
              <a:ext uri="{FF2B5EF4-FFF2-40B4-BE49-F238E27FC236}">
                <a16:creationId xmlns:a16="http://schemas.microsoft.com/office/drawing/2014/main" id="{62BD95CF-E1D4-3386-340F-2A77DE33751E}"/>
              </a:ext>
            </a:extLst>
          </p:cNvPr>
          <p:cNvSpPr/>
          <p:nvPr/>
        </p:nvSpPr>
        <p:spPr>
          <a:xfrm>
            <a:off x="8593166" y="528135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21</a:t>
            </a:r>
          </a:p>
        </p:txBody>
      </p:sp>
      <p:sp>
        <p:nvSpPr>
          <p:cNvPr id="33" name="矩形 32">
            <a:extLst>
              <a:ext uri="{FF2B5EF4-FFF2-40B4-BE49-F238E27FC236}">
                <a16:creationId xmlns:a16="http://schemas.microsoft.com/office/drawing/2014/main" id="{7591E976-F335-D160-52E3-D7DAEE1F9BD7}"/>
              </a:ext>
            </a:extLst>
          </p:cNvPr>
          <p:cNvSpPr/>
          <p:nvPr/>
        </p:nvSpPr>
        <p:spPr>
          <a:xfrm>
            <a:off x="7546686" y="5407720"/>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22</a:t>
            </a:r>
          </a:p>
        </p:txBody>
      </p:sp>
      <p:sp>
        <p:nvSpPr>
          <p:cNvPr id="34" name="矩形 33">
            <a:extLst>
              <a:ext uri="{FF2B5EF4-FFF2-40B4-BE49-F238E27FC236}">
                <a16:creationId xmlns:a16="http://schemas.microsoft.com/office/drawing/2014/main" id="{068B5D9A-BD74-9E0D-1BA4-2736636E1D3D}"/>
              </a:ext>
            </a:extLst>
          </p:cNvPr>
          <p:cNvSpPr/>
          <p:nvPr/>
        </p:nvSpPr>
        <p:spPr>
          <a:xfrm>
            <a:off x="8593166" y="5408355"/>
            <a:ext cx="1046480" cy="126365"/>
          </a:xfrm>
          <a:prstGeom prst="rect">
            <a:avLst/>
          </a:prstGeom>
          <a:solidFill>
            <a:schemeClr val="bg1">
              <a:lumMod val="50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23</a:t>
            </a:r>
          </a:p>
        </p:txBody>
      </p:sp>
      <p:sp>
        <p:nvSpPr>
          <p:cNvPr id="35" name="矩形 34">
            <a:extLst>
              <a:ext uri="{FF2B5EF4-FFF2-40B4-BE49-F238E27FC236}">
                <a16:creationId xmlns:a16="http://schemas.microsoft.com/office/drawing/2014/main" id="{49D9714F-4DF8-9F1B-E6AA-6C22CC043B27}"/>
              </a:ext>
            </a:extLst>
          </p:cNvPr>
          <p:cNvSpPr/>
          <p:nvPr/>
        </p:nvSpPr>
        <p:spPr>
          <a:xfrm>
            <a:off x="7546686" y="553345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25</a:t>
            </a:r>
          </a:p>
        </p:txBody>
      </p:sp>
      <p:sp>
        <p:nvSpPr>
          <p:cNvPr id="36" name="矩形 35">
            <a:extLst>
              <a:ext uri="{FF2B5EF4-FFF2-40B4-BE49-F238E27FC236}">
                <a16:creationId xmlns:a16="http://schemas.microsoft.com/office/drawing/2014/main" id="{539113E6-0273-DD85-9BFF-80A621044E43}"/>
              </a:ext>
            </a:extLst>
          </p:cNvPr>
          <p:cNvSpPr/>
          <p:nvPr/>
        </p:nvSpPr>
        <p:spPr>
          <a:xfrm>
            <a:off x="8593166" y="553408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24</a:t>
            </a:r>
          </a:p>
        </p:txBody>
      </p:sp>
      <p:sp>
        <p:nvSpPr>
          <p:cNvPr id="37" name="矩形 36">
            <a:extLst>
              <a:ext uri="{FF2B5EF4-FFF2-40B4-BE49-F238E27FC236}">
                <a16:creationId xmlns:a16="http://schemas.microsoft.com/office/drawing/2014/main" id="{1CE10F95-B3FD-B505-29B1-F9DC7FB322E2}"/>
              </a:ext>
            </a:extLst>
          </p:cNvPr>
          <p:cNvSpPr/>
          <p:nvPr/>
        </p:nvSpPr>
        <p:spPr>
          <a:xfrm>
            <a:off x="7546686" y="566045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27</a:t>
            </a:r>
          </a:p>
        </p:txBody>
      </p:sp>
      <p:sp>
        <p:nvSpPr>
          <p:cNvPr id="166" name="矩形 165">
            <a:extLst>
              <a:ext uri="{FF2B5EF4-FFF2-40B4-BE49-F238E27FC236}">
                <a16:creationId xmlns:a16="http://schemas.microsoft.com/office/drawing/2014/main" id="{3404D838-3697-2BBA-A7AF-E626C9E84EC3}"/>
              </a:ext>
            </a:extLst>
          </p:cNvPr>
          <p:cNvSpPr/>
          <p:nvPr/>
        </p:nvSpPr>
        <p:spPr>
          <a:xfrm>
            <a:off x="8593166" y="566108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26</a:t>
            </a:r>
          </a:p>
        </p:txBody>
      </p:sp>
      <p:sp>
        <p:nvSpPr>
          <p:cNvPr id="167" name="矩形 166">
            <a:extLst>
              <a:ext uri="{FF2B5EF4-FFF2-40B4-BE49-F238E27FC236}">
                <a16:creationId xmlns:a16="http://schemas.microsoft.com/office/drawing/2014/main" id="{ABF900F3-EA09-FC90-722E-E8943E975860}"/>
              </a:ext>
            </a:extLst>
          </p:cNvPr>
          <p:cNvSpPr/>
          <p:nvPr/>
        </p:nvSpPr>
        <p:spPr>
          <a:xfrm>
            <a:off x="7546686" y="578618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29</a:t>
            </a:r>
          </a:p>
        </p:txBody>
      </p:sp>
      <p:sp>
        <p:nvSpPr>
          <p:cNvPr id="168" name="矩形 167">
            <a:extLst>
              <a:ext uri="{FF2B5EF4-FFF2-40B4-BE49-F238E27FC236}">
                <a16:creationId xmlns:a16="http://schemas.microsoft.com/office/drawing/2014/main" id="{042102E9-AF6D-39F5-817A-5318074E2CE9}"/>
              </a:ext>
            </a:extLst>
          </p:cNvPr>
          <p:cNvSpPr/>
          <p:nvPr/>
        </p:nvSpPr>
        <p:spPr>
          <a:xfrm>
            <a:off x="8593166" y="578681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28</a:t>
            </a:r>
          </a:p>
        </p:txBody>
      </p:sp>
      <p:sp>
        <p:nvSpPr>
          <p:cNvPr id="169" name="矩形 168">
            <a:extLst>
              <a:ext uri="{FF2B5EF4-FFF2-40B4-BE49-F238E27FC236}">
                <a16:creationId xmlns:a16="http://schemas.microsoft.com/office/drawing/2014/main" id="{37B4DE26-7388-EA96-2820-4146EE670EB6}"/>
              </a:ext>
            </a:extLst>
          </p:cNvPr>
          <p:cNvSpPr/>
          <p:nvPr/>
        </p:nvSpPr>
        <p:spPr>
          <a:xfrm>
            <a:off x="7546686" y="5913180"/>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31</a:t>
            </a:r>
          </a:p>
        </p:txBody>
      </p:sp>
      <p:sp>
        <p:nvSpPr>
          <p:cNvPr id="170" name="矩形 169">
            <a:extLst>
              <a:ext uri="{FF2B5EF4-FFF2-40B4-BE49-F238E27FC236}">
                <a16:creationId xmlns:a16="http://schemas.microsoft.com/office/drawing/2014/main" id="{FAB14463-52B2-DA0C-E92A-6047932D48AA}"/>
              </a:ext>
            </a:extLst>
          </p:cNvPr>
          <p:cNvSpPr/>
          <p:nvPr/>
        </p:nvSpPr>
        <p:spPr>
          <a:xfrm>
            <a:off x="8593166" y="5913815"/>
            <a:ext cx="1046480" cy="126365"/>
          </a:xfrm>
          <a:prstGeom prst="rect">
            <a:avLst/>
          </a:prstGeom>
          <a:solidFill>
            <a:schemeClr val="tx1">
              <a:lumMod val="65000"/>
              <a:lumOff val="35000"/>
            </a:schemeClr>
          </a:solidFill>
          <a:ln w="12700" cmpd="sng">
            <a:solidFill>
              <a:schemeClr val="tx1"/>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t>30</a:t>
            </a:r>
          </a:p>
        </p:txBody>
      </p:sp>
      <p:sp>
        <p:nvSpPr>
          <p:cNvPr id="173" name="文本框 172">
            <a:extLst>
              <a:ext uri="{FF2B5EF4-FFF2-40B4-BE49-F238E27FC236}">
                <a16:creationId xmlns:a16="http://schemas.microsoft.com/office/drawing/2014/main" id="{3974819A-1302-C92C-E085-F203837705DF}"/>
              </a:ext>
            </a:extLst>
          </p:cNvPr>
          <p:cNvSpPr txBox="1"/>
          <p:nvPr/>
        </p:nvSpPr>
        <p:spPr>
          <a:xfrm>
            <a:off x="7159971" y="3942656"/>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t0</a:t>
            </a:r>
          </a:p>
        </p:txBody>
      </p:sp>
      <p:sp>
        <p:nvSpPr>
          <p:cNvPr id="174" name="文本框 173">
            <a:extLst>
              <a:ext uri="{FF2B5EF4-FFF2-40B4-BE49-F238E27FC236}">
                <a16:creationId xmlns:a16="http://schemas.microsoft.com/office/drawing/2014/main" id="{D3391B47-9AA4-4887-FA0D-6DF174C8559A}"/>
              </a:ext>
            </a:extLst>
          </p:cNvPr>
          <p:cNvSpPr txBox="1"/>
          <p:nvPr/>
        </p:nvSpPr>
        <p:spPr>
          <a:xfrm>
            <a:off x="7163146" y="4079181"/>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t1</a:t>
            </a:r>
          </a:p>
        </p:txBody>
      </p:sp>
      <p:sp>
        <p:nvSpPr>
          <p:cNvPr id="175" name="文本框 174">
            <a:extLst>
              <a:ext uri="{FF2B5EF4-FFF2-40B4-BE49-F238E27FC236}">
                <a16:creationId xmlns:a16="http://schemas.microsoft.com/office/drawing/2014/main" id="{22E3202B-5745-FE00-779F-976315876270}"/>
              </a:ext>
            </a:extLst>
          </p:cNvPr>
          <p:cNvSpPr txBox="1"/>
          <p:nvPr/>
        </p:nvSpPr>
        <p:spPr>
          <a:xfrm>
            <a:off x="7166321" y="4342706"/>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t3</a:t>
            </a:r>
          </a:p>
        </p:txBody>
      </p:sp>
      <p:sp>
        <p:nvSpPr>
          <p:cNvPr id="176" name="文本框 175">
            <a:extLst>
              <a:ext uri="{FF2B5EF4-FFF2-40B4-BE49-F238E27FC236}">
                <a16:creationId xmlns:a16="http://schemas.microsoft.com/office/drawing/2014/main" id="{E0438275-8ED1-5D6E-7F81-9DA1197182D3}"/>
              </a:ext>
            </a:extLst>
          </p:cNvPr>
          <p:cNvSpPr txBox="1"/>
          <p:nvPr/>
        </p:nvSpPr>
        <p:spPr>
          <a:xfrm>
            <a:off x="7166321" y="4206181"/>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t2</a:t>
            </a:r>
          </a:p>
        </p:txBody>
      </p:sp>
      <p:sp>
        <p:nvSpPr>
          <p:cNvPr id="177" name="文本框 176">
            <a:extLst>
              <a:ext uri="{FF2B5EF4-FFF2-40B4-BE49-F238E27FC236}">
                <a16:creationId xmlns:a16="http://schemas.microsoft.com/office/drawing/2014/main" id="{5565632F-4F37-8CF5-CE64-C46DB3C64D91}"/>
              </a:ext>
            </a:extLst>
          </p:cNvPr>
          <p:cNvSpPr txBox="1"/>
          <p:nvPr/>
        </p:nvSpPr>
        <p:spPr>
          <a:xfrm>
            <a:off x="8442671" y="4460181"/>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t4</a:t>
            </a:r>
          </a:p>
        </p:txBody>
      </p:sp>
      <p:sp>
        <p:nvSpPr>
          <p:cNvPr id="178" name="文本框 177">
            <a:extLst>
              <a:ext uri="{FF2B5EF4-FFF2-40B4-BE49-F238E27FC236}">
                <a16:creationId xmlns:a16="http://schemas.microsoft.com/office/drawing/2014/main" id="{7B8E262A-9DAE-AAB7-BCA0-34848F098735}"/>
              </a:ext>
            </a:extLst>
          </p:cNvPr>
          <p:cNvSpPr txBox="1"/>
          <p:nvPr/>
        </p:nvSpPr>
        <p:spPr>
          <a:xfrm>
            <a:off x="8445846" y="4596706"/>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t5</a:t>
            </a:r>
          </a:p>
        </p:txBody>
      </p:sp>
      <p:sp>
        <p:nvSpPr>
          <p:cNvPr id="179" name="文本框 178">
            <a:extLst>
              <a:ext uri="{FF2B5EF4-FFF2-40B4-BE49-F238E27FC236}">
                <a16:creationId xmlns:a16="http://schemas.microsoft.com/office/drawing/2014/main" id="{A2BA32EC-7E36-988B-B27C-19F1D1BB536F}"/>
              </a:ext>
            </a:extLst>
          </p:cNvPr>
          <p:cNvSpPr txBox="1"/>
          <p:nvPr/>
        </p:nvSpPr>
        <p:spPr>
          <a:xfrm>
            <a:off x="8449021" y="4860231"/>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t7</a:t>
            </a:r>
          </a:p>
        </p:txBody>
      </p:sp>
      <p:sp>
        <p:nvSpPr>
          <p:cNvPr id="180" name="文本框 179">
            <a:extLst>
              <a:ext uri="{FF2B5EF4-FFF2-40B4-BE49-F238E27FC236}">
                <a16:creationId xmlns:a16="http://schemas.microsoft.com/office/drawing/2014/main" id="{5AB8B05D-A8DB-659E-0560-34A26906079B}"/>
              </a:ext>
            </a:extLst>
          </p:cNvPr>
          <p:cNvSpPr txBox="1"/>
          <p:nvPr/>
        </p:nvSpPr>
        <p:spPr>
          <a:xfrm>
            <a:off x="8449021" y="4723706"/>
            <a:ext cx="478631" cy="261610"/>
          </a:xfrm>
          <a:prstGeom prst="rect">
            <a:avLst/>
          </a:prstGeom>
          <a:noFill/>
        </p:spPr>
        <p:txBody>
          <a:bodyPr wrap="square">
            <a:spAutoFit/>
          </a:bodyPr>
          <a:lstStyle/>
          <a:p>
            <a:pPr algn="ctr"/>
            <a:r>
              <a:rPr lang="en-US" altLang="zh-CN" sz="1100">
                <a:solidFill>
                  <a:srgbClr val="FF0000"/>
                </a:solidFill>
                <a:latin typeface="字制区喜脉体" panose="02000603000000000000" pitchFamily="2" charset="-122"/>
                <a:ea typeface="字制区喜脉体" panose="02000603000000000000" pitchFamily="2" charset="-122"/>
              </a:rPr>
              <a:t>t6</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FD0D1D-0A10-C834-F504-9490D7BDA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45" y="2079677"/>
            <a:ext cx="11573164" cy="285109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CC38E95-FEC2-DEC7-2C2C-560D5F12AF82}"/>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A4CBF8E2-2A04-1995-F688-847D9CD5547E}"/>
              </a:ext>
            </a:extLst>
          </p:cNvPr>
          <p:cNvSpPr txBox="1"/>
          <p:nvPr/>
        </p:nvSpPr>
        <p:spPr>
          <a:xfrm>
            <a:off x="5631543" y="6114165"/>
            <a:ext cx="332472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3"/>
              </a:rPr>
              <a:t>实用 </a:t>
            </a:r>
            <a:r>
              <a:rPr lang="en-US" altLang="zh-CN">
                <a:latin typeface="字制区喜脉体" panose="02000603000000000000" pitchFamily="2" charset="-122"/>
                <a:ea typeface="字制区喜脉体" panose="02000603000000000000" pitchFamily="2" charset="-122"/>
                <a:hlinkClick r:id="rId3"/>
              </a:rPr>
              <a:t>Swizzle </a:t>
            </a:r>
            <a:r>
              <a:rPr lang="zh-CN" altLang="en-US">
                <a:latin typeface="字制区喜脉体" panose="02000603000000000000" pitchFamily="2" charset="-122"/>
                <a:ea typeface="字制区喜脉体" panose="02000603000000000000" pitchFamily="2" charset="-122"/>
                <a:hlinkClick r:id="rId3"/>
              </a:rPr>
              <a:t>教程（一）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819C9C3C-12F3-0605-7A55-210C1440FFE1}"/>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cxnSp>
        <p:nvCxnSpPr>
          <p:cNvPr id="7" name="直接连接符 6">
            <a:extLst>
              <a:ext uri="{FF2B5EF4-FFF2-40B4-BE49-F238E27FC236}">
                <a16:creationId xmlns:a16="http://schemas.microsoft.com/office/drawing/2014/main" id="{9E6432CD-28ED-D21C-D6CE-C3C2C5F5E84B}"/>
              </a:ext>
            </a:extLst>
          </p:cNvPr>
          <p:cNvCxnSpPr>
            <a:cxnSpLocks/>
          </p:cNvCxnSpPr>
          <p:nvPr/>
        </p:nvCxnSpPr>
        <p:spPr>
          <a:xfrm>
            <a:off x="983096" y="2349297"/>
            <a:ext cx="10743330" cy="0"/>
          </a:xfrm>
          <a:prstGeom prst="line">
            <a:avLst/>
          </a:prstGeom>
          <a:ln w="38100">
            <a:solidFill>
              <a:schemeClr val="tx1"/>
            </a:solidFill>
            <a:prstDash val="dash"/>
          </a:ln>
        </p:spPr>
        <p:style>
          <a:lnRef idx="2">
            <a:schemeClr val="accent1"/>
          </a:lnRef>
          <a:fillRef idx="0">
            <a:srgbClr val="FFFFFF"/>
          </a:fillRef>
          <a:effectRef idx="0">
            <a:srgbClr val="FFFFFF"/>
          </a:effectRef>
          <a:fontRef idx="minor">
            <a:schemeClr val="tx1"/>
          </a:fontRef>
        </p:style>
      </p:cxnSp>
      <p:pic>
        <p:nvPicPr>
          <p:cNvPr id="9" name="图片 8">
            <a:extLst>
              <a:ext uri="{FF2B5EF4-FFF2-40B4-BE49-F238E27FC236}">
                <a16:creationId xmlns:a16="http://schemas.microsoft.com/office/drawing/2014/main" id="{2AAB8E6E-C180-9089-EDB0-25B367A1238E}"/>
              </a:ext>
            </a:extLst>
          </p:cNvPr>
          <p:cNvPicPr>
            <a:picLocks noChangeAspect="1"/>
          </p:cNvPicPr>
          <p:nvPr/>
        </p:nvPicPr>
        <p:blipFill>
          <a:blip r:embed="rId5"/>
          <a:stretch>
            <a:fillRect/>
          </a:stretch>
        </p:blipFill>
        <p:spPr>
          <a:xfrm>
            <a:off x="1443759" y="5445305"/>
            <a:ext cx="419048" cy="238095"/>
          </a:xfrm>
          <a:prstGeom prst="rect">
            <a:avLst/>
          </a:prstGeom>
        </p:spPr>
      </p:pic>
      <p:sp>
        <p:nvSpPr>
          <p:cNvPr id="10" name="文本框 9">
            <a:extLst>
              <a:ext uri="{FF2B5EF4-FFF2-40B4-BE49-F238E27FC236}">
                <a16:creationId xmlns:a16="http://schemas.microsoft.com/office/drawing/2014/main" id="{C92A58BF-87B1-BFA0-5178-465E6CB33BCF}"/>
              </a:ext>
            </a:extLst>
          </p:cNvPr>
          <p:cNvSpPr txBox="1"/>
          <p:nvPr/>
        </p:nvSpPr>
        <p:spPr>
          <a:xfrm>
            <a:off x="1862807" y="5406050"/>
            <a:ext cx="1032899"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conflict</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53195655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5A182F6-D289-F6B0-6A61-9E77CD5042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110" y="1139795"/>
            <a:ext cx="4813091" cy="42950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C23B2CA-367B-0490-7821-E6033CEE5C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7800" y="1139795"/>
            <a:ext cx="4375984" cy="457840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71E154A-432B-728C-7D27-D245522F0E76}"/>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ECE780D4-D67B-6795-EC7E-03CBF54844F9}"/>
              </a:ext>
            </a:extLst>
          </p:cNvPr>
          <p:cNvSpPr txBox="1"/>
          <p:nvPr/>
        </p:nvSpPr>
        <p:spPr>
          <a:xfrm>
            <a:off x="5631543" y="6114165"/>
            <a:ext cx="332472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4"/>
              </a:rPr>
              <a:t>实用 </a:t>
            </a:r>
            <a:r>
              <a:rPr lang="en-US" altLang="zh-CN">
                <a:latin typeface="字制区喜脉体" panose="02000603000000000000" pitchFamily="2" charset="-122"/>
                <a:ea typeface="字制区喜脉体" panose="02000603000000000000" pitchFamily="2" charset="-122"/>
                <a:hlinkClick r:id="rId4"/>
              </a:rPr>
              <a:t>Swizzle </a:t>
            </a:r>
            <a:r>
              <a:rPr lang="zh-CN" altLang="en-US">
                <a:latin typeface="字制区喜脉体" panose="02000603000000000000" pitchFamily="2" charset="-122"/>
                <a:ea typeface="字制区喜脉体" panose="02000603000000000000" pitchFamily="2" charset="-122"/>
                <a:hlinkClick r:id="rId4"/>
              </a:rPr>
              <a:t>教程（一） </a:t>
            </a:r>
            <a:r>
              <a:rPr lang="en-US" altLang="zh-CN">
                <a:latin typeface="字制区喜脉体" panose="02000603000000000000" pitchFamily="2" charset="-122"/>
                <a:ea typeface="字制区喜脉体" panose="02000603000000000000" pitchFamily="2" charset="-122"/>
                <a:hlinkClick r:id="rId4"/>
              </a:rPr>
              <a:t>- </a:t>
            </a:r>
            <a:r>
              <a:rPr lang="zh-CN" altLang="en-US">
                <a:latin typeface="字制区喜脉体" panose="02000603000000000000" pitchFamily="2" charset="-122"/>
                <a:ea typeface="字制区喜脉体" panose="02000603000000000000" pitchFamily="2" charset="-122"/>
                <a:hlinkClick r:id="rId4"/>
              </a:rPr>
              <a:t>知乎</a:t>
            </a:r>
            <a:endParaRPr lang="zh-CN" altLang="en-US">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DA21A18D-AF80-6C80-266B-A4DF7783CD36}"/>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5"/>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08272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E43CD-53EB-EEA0-F4DA-4A337E6BBAAA}"/>
            </a:ext>
          </a:extLst>
        </p:cNvPr>
        <p:cNvGrpSpPr/>
        <p:nvPr/>
      </p:nvGrpSpPr>
      <p:grpSpPr>
        <a:xfrm>
          <a:off x="0" y="0"/>
          <a:ext cx="0" cy="0"/>
          <a:chOff x="0" y="0"/>
          <a:chExt cx="0" cy="0"/>
        </a:xfrm>
      </p:grpSpPr>
      <p:pic>
        <p:nvPicPr>
          <p:cNvPr id="19" name="图片 18">
            <a:extLst>
              <a:ext uri="{FF2B5EF4-FFF2-40B4-BE49-F238E27FC236}">
                <a16:creationId xmlns:a16="http://schemas.microsoft.com/office/drawing/2014/main" id="{21629C1D-35C3-EB4A-B14C-B1DE4DDE5EEF}"/>
              </a:ext>
            </a:extLst>
          </p:cNvPr>
          <p:cNvPicPr>
            <a:picLocks noChangeAspect="1"/>
          </p:cNvPicPr>
          <p:nvPr/>
        </p:nvPicPr>
        <p:blipFill>
          <a:blip r:embed="rId3"/>
          <a:stretch>
            <a:fillRect/>
          </a:stretch>
        </p:blipFill>
        <p:spPr>
          <a:xfrm>
            <a:off x="6581503" y="1446261"/>
            <a:ext cx="4957354" cy="3329566"/>
          </a:xfrm>
          <a:prstGeom prst="rect">
            <a:avLst/>
          </a:prstGeom>
        </p:spPr>
      </p:pic>
      <p:sp>
        <p:nvSpPr>
          <p:cNvPr id="4" name="文本框 3">
            <a:extLst>
              <a:ext uri="{FF2B5EF4-FFF2-40B4-BE49-F238E27FC236}">
                <a16:creationId xmlns:a16="http://schemas.microsoft.com/office/drawing/2014/main" id="{5E5A9193-5235-8DAB-ABAE-4163AD16ABAC}"/>
              </a:ext>
            </a:extLst>
          </p:cNvPr>
          <p:cNvSpPr txBox="1"/>
          <p:nvPr/>
        </p:nvSpPr>
        <p:spPr>
          <a:xfrm>
            <a:off x="195077" y="220691"/>
            <a:ext cx="9034648" cy="769441"/>
          </a:xfrm>
          <a:prstGeom prst="rect">
            <a:avLst/>
          </a:prstGeom>
          <a:noFill/>
        </p:spPr>
        <p:txBody>
          <a:bodyPr wrap="square" rtlCol="0">
            <a:spAutoFit/>
          </a:bodyPr>
          <a:lstStyle/>
          <a:p>
            <a:r>
              <a:rPr lang="en-US" altLang="zh-CN" sz="4400">
                <a:latin typeface="字制区喜脉体" panose="02000603000000000000" pitchFamily="2" charset="-122"/>
                <a:ea typeface="字制区喜脉体" panose="02000603000000000000" pitchFamily="2" charset="-122"/>
              </a:rPr>
              <a:t>Tensor Core</a:t>
            </a:r>
            <a:r>
              <a:rPr lang="zh-CN" altLang="en-US" sz="4400">
                <a:latin typeface="字制区喜脉体" panose="02000603000000000000" pitchFamily="2" charset="-122"/>
                <a:ea typeface="字制区喜脉体" panose="02000603000000000000" pitchFamily="2" charset="-122"/>
              </a:rPr>
              <a:t>详解之</a:t>
            </a:r>
            <a:r>
              <a:rPr lang="en-US" altLang="zh-CN" sz="4400">
                <a:latin typeface="字制区喜脉体" panose="02000603000000000000" pitchFamily="2" charset="-122"/>
                <a:ea typeface="字制区喜脉体" panose="02000603000000000000" pitchFamily="2" charset="-122"/>
              </a:rPr>
              <a:t>Bank Conflict</a:t>
            </a:r>
            <a:endParaRPr lang="zh-CN" altLang="en-US" sz="4400">
              <a:latin typeface="字制区喜脉体" panose="02000603000000000000" pitchFamily="2" charset="-122"/>
              <a:ea typeface="字制区喜脉体" panose="02000603000000000000" pitchFamily="2" charset="-122"/>
            </a:endParaRPr>
          </a:p>
        </p:txBody>
      </p:sp>
      <p:sp>
        <p:nvSpPr>
          <p:cNvPr id="62" name="文本框 61">
            <a:extLst>
              <a:ext uri="{FF2B5EF4-FFF2-40B4-BE49-F238E27FC236}">
                <a16:creationId xmlns:a16="http://schemas.microsoft.com/office/drawing/2014/main" id="{344FA9B1-BF96-D90F-9313-18B5EF419D7C}"/>
              </a:ext>
            </a:extLst>
          </p:cNvPr>
          <p:cNvSpPr txBox="1"/>
          <p:nvPr/>
        </p:nvSpPr>
        <p:spPr>
          <a:xfrm>
            <a:off x="815068" y="898129"/>
            <a:ext cx="3867768" cy="368300"/>
          </a:xfrm>
          <a:prstGeom prst="rect">
            <a:avLst/>
          </a:prstGeom>
          <a:noFill/>
        </p:spPr>
        <p:txBody>
          <a:bodyPr wrap="square" rtlCol="0" anchor="t">
            <a:spAutoFit/>
          </a:bodyPr>
          <a:lstStyle/>
          <a:p>
            <a:r>
              <a:rPr lang="zh-CN" altLang="en-US">
                <a:latin typeface="字制区喜脉体" panose="02000603000000000000" pitchFamily="2" charset="-122"/>
                <a:ea typeface="字制区喜脉体" panose="02000603000000000000" pitchFamily="2" charset="-122"/>
              </a:rPr>
              <a:t>通过</a:t>
            </a:r>
            <a:r>
              <a:rPr lang="en-US" altLang="zh-CN">
                <a:solidFill>
                  <a:srgbClr val="FF0000"/>
                </a:solidFill>
                <a:latin typeface="字制区喜脉体" panose="02000603000000000000" pitchFamily="2" charset="-122"/>
                <a:ea typeface="字制区喜脉体" panose="02000603000000000000" pitchFamily="2" charset="-122"/>
              </a:rPr>
              <a:t>swizzle</a:t>
            </a:r>
            <a:r>
              <a:rPr lang="zh-CN" altLang="en-US">
                <a:latin typeface="字制区喜脉体" panose="02000603000000000000" pitchFamily="2" charset="-122"/>
                <a:ea typeface="字制区喜脉体" panose="02000603000000000000" pitchFamily="2" charset="-122"/>
              </a:rPr>
              <a:t>去解决</a:t>
            </a:r>
            <a:r>
              <a:rPr lang="en-US" altLang="zh-CN">
                <a:latin typeface="字制区喜脉体" panose="02000603000000000000" pitchFamily="2" charset="-122"/>
                <a:ea typeface="字制区喜脉体" panose="02000603000000000000" pitchFamily="2" charset="-122"/>
              </a:rPr>
              <a:t>bank conflict</a:t>
            </a: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39B6A67F-A7F0-DA4B-46B3-1C84100782F0}"/>
              </a:ext>
            </a:extLst>
          </p:cNvPr>
          <p:cNvSpPr txBox="1"/>
          <p:nvPr/>
        </p:nvSpPr>
        <p:spPr>
          <a:xfrm>
            <a:off x="5631543" y="6452643"/>
            <a:ext cx="644434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Chtholly-Boss/swizzle: A practical way of learning Swizzle</a:t>
            </a:r>
            <a:endParaRPr lang="zh-CN" altLang="en-US">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7E08A14B-ACDF-1414-EDF5-5C66E6A85ADC}"/>
              </a:ext>
            </a:extLst>
          </p:cNvPr>
          <p:cNvSpPr txBox="1"/>
          <p:nvPr/>
        </p:nvSpPr>
        <p:spPr>
          <a:xfrm>
            <a:off x="5631543" y="6083311"/>
            <a:ext cx="3598182"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5"/>
              </a:rPr>
              <a:t>实用 </a:t>
            </a:r>
            <a:r>
              <a:rPr lang="en-US" altLang="zh-CN">
                <a:latin typeface="字制区喜脉体" panose="02000603000000000000" pitchFamily="2" charset="-122"/>
                <a:ea typeface="字制区喜脉体" panose="02000603000000000000" pitchFamily="2" charset="-122"/>
                <a:hlinkClick r:id="rId5"/>
              </a:rPr>
              <a:t>Swizzle </a:t>
            </a:r>
            <a:r>
              <a:rPr lang="zh-CN" altLang="en-US">
                <a:latin typeface="字制区喜脉体" panose="02000603000000000000" pitchFamily="2" charset="-122"/>
                <a:ea typeface="字制区喜脉体" panose="02000603000000000000" pitchFamily="2" charset="-122"/>
                <a:hlinkClick r:id="rId5"/>
              </a:rPr>
              <a:t>教程（二） </a:t>
            </a:r>
            <a:r>
              <a:rPr lang="en-US" altLang="zh-CN">
                <a:latin typeface="字制区喜脉体" panose="02000603000000000000" pitchFamily="2" charset="-122"/>
                <a:ea typeface="字制区喜脉体" panose="02000603000000000000" pitchFamily="2" charset="-122"/>
                <a:hlinkClick r:id="rId5"/>
              </a:rPr>
              <a:t>- </a:t>
            </a:r>
            <a:r>
              <a:rPr lang="zh-CN" altLang="en-US">
                <a:latin typeface="字制区喜脉体" panose="02000603000000000000" pitchFamily="2" charset="-122"/>
                <a:ea typeface="字制区喜脉体" panose="02000603000000000000" pitchFamily="2" charset="-122"/>
                <a:hlinkClick r:id="rId5"/>
              </a:rPr>
              <a:t>知乎</a:t>
            </a:r>
            <a:endParaRPr lang="zh-CN" altLang="en-US">
              <a:latin typeface="字制区喜脉体" panose="02000603000000000000" pitchFamily="2" charset="-122"/>
              <a:ea typeface="字制区喜脉体" panose="02000603000000000000" pitchFamily="2" charset="-122"/>
            </a:endParaRPr>
          </a:p>
        </p:txBody>
      </p:sp>
      <p:pic>
        <p:nvPicPr>
          <p:cNvPr id="12" name="图片 11">
            <a:extLst>
              <a:ext uri="{FF2B5EF4-FFF2-40B4-BE49-F238E27FC236}">
                <a16:creationId xmlns:a16="http://schemas.microsoft.com/office/drawing/2014/main" id="{C8BBF1AD-9BAA-BE7A-08CE-199564E093BD}"/>
              </a:ext>
            </a:extLst>
          </p:cNvPr>
          <p:cNvPicPr>
            <a:picLocks noChangeAspect="1"/>
          </p:cNvPicPr>
          <p:nvPr/>
        </p:nvPicPr>
        <p:blipFill>
          <a:blip r:embed="rId6"/>
          <a:stretch>
            <a:fillRect/>
          </a:stretch>
        </p:blipFill>
        <p:spPr>
          <a:xfrm>
            <a:off x="447077" y="1398462"/>
            <a:ext cx="5648924" cy="703859"/>
          </a:xfrm>
          <a:prstGeom prst="rect">
            <a:avLst/>
          </a:prstGeom>
        </p:spPr>
      </p:pic>
      <p:pic>
        <p:nvPicPr>
          <p:cNvPr id="1026" name="Picture 2">
            <a:extLst>
              <a:ext uri="{FF2B5EF4-FFF2-40B4-BE49-F238E27FC236}">
                <a16:creationId xmlns:a16="http://schemas.microsoft.com/office/drawing/2014/main" id="{812BE570-6B33-2675-E928-69C6939CB8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871" y="2232643"/>
            <a:ext cx="5648924" cy="2523037"/>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E9CC5857-1350-98D7-32E8-C487F8ED5634}"/>
              </a:ext>
            </a:extLst>
          </p:cNvPr>
          <p:cNvSpPr txBox="1"/>
          <p:nvPr/>
        </p:nvSpPr>
        <p:spPr>
          <a:xfrm>
            <a:off x="7089253" y="2726682"/>
            <a:ext cx="682761" cy="276999"/>
          </a:xfrm>
          <a:prstGeom prst="rect">
            <a:avLst/>
          </a:prstGeom>
          <a:noFill/>
        </p:spPr>
        <p:txBody>
          <a:bodyPr wrap="square" rtlCol="0">
            <a:spAutoFit/>
          </a:bodyPr>
          <a:lstStyle/>
          <a:p>
            <a:r>
              <a:rPr lang="en-US" altLang="zh-CN" sz="1200">
                <a:latin typeface="字制区喜脉体" panose="02000603000000000000" pitchFamily="2" charset="-122"/>
                <a:ea typeface="字制区喜脉体" panose="02000603000000000000" pitchFamily="2" charset="-122"/>
              </a:rPr>
              <a:t>B=3</a:t>
            </a:r>
            <a:endParaRPr lang="zh-CN" altLang="en-US" sz="1200">
              <a:latin typeface="字制区喜脉体" panose="02000603000000000000" pitchFamily="2" charset="-122"/>
              <a:ea typeface="字制区喜脉体" panose="02000603000000000000" pitchFamily="2" charset="-122"/>
            </a:endParaRPr>
          </a:p>
        </p:txBody>
      </p:sp>
      <p:sp>
        <p:nvSpPr>
          <p:cNvPr id="20" name="文本框 19">
            <a:extLst>
              <a:ext uri="{FF2B5EF4-FFF2-40B4-BE49-F238E27FC236}">
                <a16:creationId xmlns:a16="http://schemas.microsoft.com/office/drawing/2014/main" id="{10A89002-3A9D-E6C7-8D6B-73CBE17CC20C}"/>
              </a:ext>
            </a:extLst>
          </p:cNvPr>
          <p:cNvSpPr txBox="1"/>
          <p:nvPr/>
        </p:nvSpPr>
        <p:spPr>
          <a:xfrm>
            <a:off x="7745887" y="2726682"/>
            <a:ext cx="682761" cy="276999"/>
          </a:xfrm>
          <a:prstGeom prst="rect">
            <a:avLst/>
          </a:prstGeom>
          <a:noFill/>
        </p:spPr>
        <p:txBody>
          <a:bodyPr wrap="square" rtlCol="0">
            <a:spAutoFit/>
          </a:bodyPr>
          <a:lstStyle/>
          <a:p>
            <a:r>
              <a:rPr lang="en-US" altLang="zh-CN" sz="1200">
                <a:latin typeface="字制区喜脉体" panose="02000603000000000000" pitchFamily="2" charset="-122"/>
                <a:ea typeface="字制区喜脉体" panose="02000603000000000000" pitchFamily="2" charset="-122"/>
              </a:rPr>
              <a:t>M=3</a:t>
            </a:r>
            <a:endParaRPr lang="zh-CN" altLang="en-US" sz="1200">
              <a:latin typeface="字制区喜脉体" panose="02000603000000000000" pitchFamily="2" charset="-122"/>
              <a:ea typeface="字制区喜脉体" panose="02000603000000000000" pitchFamily="2" charset="-122"/>
            </a:endParaRPr>
          </a:p>
        </p:txBody>
      </p:sp>
      <p:sp>
        <p:nvSpPr>
          <p:cNvPr id="26" name="文本框 25">
            <a:extLst>
              <a:ext uri="{FF2B5EF4-FFF2-40B4-BE49-F238E27FC236}">
                <a16:creationId xmlns:a16="http://schemas.microsoft.com/office/drawing/2014/main" id="{CEC60275-A8B1-41AE-EE78-F7E7F4BBEBB9}"/>
              </a:ext>
            </a:extLst>
          </p:cNvPr>
          <p:cNvSpPr txBox="1"/>
          <p:nvPr/>
        </p:nvSpPr>
        <p:spPr>
          <a:xfrm>
            <a:off x="7745887" y="3090710"/>
            <a:ext cx="682761" cy="276999"/>
          </a:xfrm>
          <a:prstGeom prst="rect">
            <a:avLst/>
          </a:prstGeom>
          <a:noFill/>
        </p:spPr>
        <p:txBody>
          <a:bodyPr wrap="square" rtlCol="0">
            <a:spAutoFit/>
          </a:bodyPr>
          <a:lstStyle/>
          <a:p>
            <a:r>
              <a:rPr lang="en-US" altLang="zh-CN" sz="1200">
                <a:latin typeface="字制区喜脉体" panose="02000603000000000000" pitchFamily="2" charset="-122"/>
                <a:ea typeface="字制区喜脉体" panose="02000603000000000000" pitchFamily="2" charset="-122"/>
              </a:rPr>
              <a:t>S=3</a:t>
            </a:r>
            <a:endParaRPr lang="zh-CN" altLang="en-US" sz="1200">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1509FA17-3EC5-8BB5-041C-AD8070DA3AFE}"/>
              </a:ext>
            </a:extLst>
          </p:cNvPr>
          <p:cNvSpPr txBox="1"/>
          <p:nvPr/>
        </p:nvSpPr>
        <p:spPr>
          <a:xfrm>
            <a:off x="667067" y="4957830"/>
            <a:ext cx="7928293" cy="646331"/>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1 &lt;&lt; B </a:t>
            </a:r>
            <a:r>
              <a:rPr lang="zh-CN" altLang="en-US">
                <a:latin typeface="字制区喜脉体" panose="02000603000000000000" pitchFamily="2" charset="-122"/>
                <a:ea typeface="字制区喜脉体" panose="02000603000000000000" pitchFamily="2" charset="-122"/>
              </a:rPr>
              <a:t>→ </a:t>
            </a:r>
            <a:r>
              <a:rPr lang="en-US" altLang="zh-CN">
                <a:latin typeface="字制区喜脉体" panose="02000603000000000000" pitchFamily="2" charset="-122"/>
                <a:ea typeface="字制区喜脉体" panose="02000603000000000000" pitchFamily="2" charset="-122"/>
              </a:rPr>
              <a:t>0b 1000 - 1 </a:t>
            </a:r>
            <a:r>
              <a:rPr lang="zh-CN" altLang="en-US">
                <a:latin typeface="字制区喜脉体" panose="02000603000000000000" pitchFamily="2" charset="-122"/>
                <a:ea typeface="字制区喜脉体" panose="02000603000000000000" pitchFamily="2" charset="-122"/>
              </a:rPr>
              <a:t>→ </a:t>
            </a:r>
            <a:r>
              <a:rPr lang="en-US" altLang="zh-CN">
                <a:latin typeface="字制区喜脉体" panose="02000603000000000000" pitchFamily="2" charset="-122"/>
                <a:ea typeface="字制区喜脉体" panose="02000603000000000000" pitchFamily="2" charset="-122"/>
              </a:rPr>
              <a:t>0b 111 &lt;&lt; M </a:t>
            </a:r>
            <a:r>
              <a:rPr lang="zh-CN" altLang="en-US">
                <a:latin typeface="字制区喜脉体" panose="02000603000000000000" pitchFamily="2" charset="-122"/>
                <a:ea typeface="字制区喜脉体" panose="02000603000000000000" pitchFamily="2" charset="-122"/>
              </a:rPr>
              <a:t>→ </a:t>
            </a:r>
            <a:r>
              <a:rPr lang="en-US" altLang="zh-CN">
                <a:latin typeface="字制区喜脉体" panose="02000603000000000000" pitchFamily="2" charset="-122"/>
                <a:ea typeface="字制区喜脉体" panose="02000603000000000000" pitchFamily="2" charset="-122"/>
              </a:rPr>
              <a:t>0b</a:t>
            </a:r>
            <a:r>
              <a:rPr lang="zh-CN" altLang="en-US">
                <a:latin typeface="字制区喜脉体" panose="02000603000000000000" pitchFamily="2" charset="-122"/>
                <a:ea typeface="字制区喜脉体" panose="02000603000000000000" pitchFamily="2" charset="-122"/>
              </a:rPr>
              <a:t> </a:t>
            </a:r>
            <a:r>
              <a:rPr lang="en-US" altLang="zh-CN">
                <a:latin typeface="字制区喜脉体" panose="02000603000000000000" pitchFamily="2" charset="-122"/>
                <a:ea typeface="字制区喜脉体" panose="02000603000000000000" pitchFamily="2" charset="-122"/>
              </a:rPr>
              <a:t>111</a:t>
            </a:r>
            <a:r>
              <a:rPr lang="zh-CN" altLang="en-US">
                <a:latin typeface="字制区喜脉体" panose="02000603000000000000" pitchFamily="2" charset="-122"/>
                <a:ea typeface="字制区喜脉体" panose="02000603000000000000" pitchFamily="2" charset="-122"/>
              </a:rPr>
              <a:t> </a:t>
            </a:r>
            <a:r>
              <a:rPr lang="en-US" altLang="zh-CN">
                <a:latin typeface="字制区喜脉体" panose="02000603000000000000" pitchFamily="2" charset="-122"/>
                <a:ea typeface="字制区喜脉体" panose="02000603000000000000" pitchFamily="2" charset="-122"/>
              </a:rPr>
              <a:t>000 (</a:t>
            </a:r>
            <a:r>
              <a:rPr lang="en-US" altLang="zh-CN" sz="1800">
                <a:latin typeface="字制区喜脉体" panose="02000603000000000000" pitchFamily="2" charset="-122"/>
                <a:ea typeface="字制区喜脉体" panose="02000603000000000000" pitchFamily="2" charset="-122"/>
              </a:rPr>
              <a:t>Bmask </a:t>
            </a:r>
            <a:r>
              <a:rPr lang="en-US" altLang="zh-CN">
                <a:latin typeface="字制区喜脉体" panose="02000603000000000000" pitchFamily="2" charset="-122"/>
                <a:ea typeface="字制区喜脉体" panose="02000603000000000000" pitchFamily="2" charset="-122"/>
              </a:rPr>
              <a:t>)</a:t>
            </a:r>
          </a:p>
          <a:p>
            <a:r>
              <a:rPr lang="en-US" altLang="zh-CN" sz="1800">
                <a:latin typeface="字制区喜脉体" panose="02000603000000000000" pitchFamily="2" charset="-122"/>
                <a:ea typeface="字制区喜脉体" panose="02000603000000000000" pitchFamily="2" charset="-122"/>
              </a:rPr>
              <a:t>Addr 0b 0 100 </a:t>
            </a:r>
            <a:r>
              <a:rPr lang="en-US" altLang="zh-CN" sz="1800">
                <a:solidFill>
                  <a:srgbClr val="FF0000"/>
                </a:solidFill>
                <a:latin typeface="字制区喜脉体" panose="02000603000000000000" pitchFamily="2" charset="-122"/>
                <a:ea typeface="字制区喜脉体" panose="02000603000000000000" pitchFamily="2" charset="-122"/>
              </a:rPr>
              <a:t>001 </a:t>
            </a:r>
            <a:r>
              <a:rPr lang="en-US" altLang="zh-CN" sz="1800">
                <a:latin typeface="字制区喜脉体" panose="02000603000000000000" pitchFamily="2" charset="-122"/>
                <a:ea typeface="字制区喜脉体" panose="02000603000000000000" pitchFamily="2" charset="-122"/>
              </a:rPr>
              <a:t>000</a:t>
            </a:r>
            <a:r>
              <a:rPr lang="zh-CN" altLang="en-US" sz="1800">
                <a:latin typeface="字制区喜脉体" panose="02000603000000000000" pitchFamily="2" charset="-122"/>
                <a:ea typeface="字制区喜脉体" panose="02000603000000000000" pitchFamily="2" charset="-122"/>
              </a:rPr>
              <a:t> </a:t>
            </a:r>
            <a:r>
              <a:rPr lang="en-US" altLang="zh-CN" sz="1800">
                <a:latin typeface="字制区喜脉体" panose="02000603000000000000" pitchFamily="2" charset="-122"/>
                <a:ea typeface="字制区喜脉体" panose="02000603000000000000" pitchFamily="2" charset="-122"/>
              </a:rPr>
              <a:t>&gt;&gt;</a:t>
            </a:r>
            <a:r>
              <a:rPr lang="zh-CN" altLang="en-US" sz="1800">
                <a:latin typeface="字制区喜脉体" panose="02000603000000000000" pitchFamily="2" charset="-122"/>
                <a:ea typeface="字制区喜脉体" panose="02000603000000000000" pitchFamily="2" charset="-122"/>
              </a:rPr>
              <a:t> </a:t>
            </a:r>
            <a:r>
              <a:rPr lang="en-US" altLang="zh-CN" sz="1800">
                <a:latin typeface="字制区喜脉体" panose="02000603000000000000" pitchFamily="2" charset="-122"/>
                <a:ea typeface="字制区喜脉体" panose="02000603000000000000" pitchFamily="2" charset="-122"/>
              </a:rPr>
              <a:t>S</a:t>
            </a:r>
            <a:r>
              <a:rPr lang="zh-CN" altLang="en-US" sz="1800">
                <a:latin typeface="字制区喜脉体" panose="02000603000000000000" pitchFamily="2" charset="-122"/>
                <a:ea typeface="字制区喜脉体" panose="02000603000000000000" pitchFamily="2" charset="-122"/>
              </a:rPr>
              <a:t> → </a:t>
            </a:r>
            <a:r>
              <a:rPr lang="en-US" altLang="zh-CN" sz="1800">
                <a:latin typeface="字制区喜脉体" panose="02000603000000000000" pitchFamily="2" charset="-122"/>
                <a:ea typeface="字制区喜脉体" panose="02000603000000000000" pitchFamily="2" charset="-122"/>
              </a:rPr>
              <a:t>0b 0 100 001 &amp; Bmask </a:t>
            </a:r>
            <a:r>
              <a:rPr lang="zh-CN" altLang="en-US" sz="1800">
                <a:latin typeface="字制区喜脉体" panose="02000603000000000000" pitchFamily="2" charset="-122"/>
                <a:ea typeface="字制区喜脉体" panose="02000603000000000000" pitchFamily="2" charset="-122"/>
              </a:rPr>
              <a:t>→ </a:t>
            </a:r>
            <a:r>
              <a:rPr lang="en-US" altLang="zh-CN" sz="1800">
                <a:latin typeface="字制区喜脉体" panose="02000603000000000000" pitchFamily="2" charset="-122"/>
                <a:ea typeface="字制区喜脉体" panose="02000603000000000000" pitchFamily="2" charset="-122"/>
              </a:rPr>
              <a:t>0b </a:t>
            </a:r>
            <a:r>
              <a:rPr lang="en-US" altLang="zh-CN" sz="1800">
                <a:solidFill>
                  <a:srgbClr val="FF0000"/>
                </a:solidFill>
                <a:latin typeface="字制区喜脉体" panose="02000603000000000000" pitchFamily="2" charset="-122"/>
                <a:ea typeface="字制区喜脉体" panose="02000603000000000000" pitchFamily="2" charset="-122"/>
              </a:rPr>
              <a:t>100</a:t>
            </a:r>
            <a:r>
              <a:rPr lang="en-US" altLang="zh-CN" sz="1800">
                <a:latin typeface="字制区喜脉体" panose="02000603000000000000" pitchFamily="2" charset="-122"/>
                <a:ea typeface="字制区喜脉体" panose="02000603000000000000" pitchFamily="2" charset="-122"/>
              </a:rPr>
              <a:t> 000</a:t>
            </a:r>
            <a:endParaRPr lang="zh-CN" altLang="en-US" sz="18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99992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3D17E-F11C-1D2E-18AF-11B102462D57}"/>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0DD784E-9442-0BFB-61F3-04132BC3AD9F}"/>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Reduce_v3_no_bank_conflict</a:t>
            </a:r>
            <a:endParaRPr lang="zh-CN" altLang="en-US" b="1">
              <a:latin typeface="字制区喜脉体" panose="02000603000000000000" pitchFamily="2" charset="-122"/>
              <a:ea typeface="字制区喜脉体" panose="02000603000000000000" pitchFamily="2" charset="-122"/>
            </a:endParaRPr>
          </a:p>
        </p:txBody>
      </p:sp>
      <p:pic>
        <p:nvPicPr>
          <p:cNvPr id="1026" name="Picture 2">
            <a:extLst>
              <a:ext uri="{FF2B5EF4-FFF2-40B4-BE49-F238E27FC236}">
                <a16:creationId xmlns:a16="http://schemas.microsoft.com/office/drawing/2014/main" id="{5E4B8A8E-B19D-08F4-4F87-52ECA197E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006" y="1329748"/>
            <a:ext cx="5119411" cy="5312451"/>
          </a:xfrm>
          <a:prstGeom prst="rect">
            <a:avLst/>
          </a:prstGeom>
          <a:noFill/>
          <a:extLst>
            <a:ext uri="{909E8E84-426E-40DD-AFC4-6F175D3DCCD1}">
              <a14:hiddenFill xmlns:a14="http://schemas.microsoft.com/office/drawing/2010/main">
                <a:solidFill>
                  <a:srgbClr val="FFFFFF"/>
                </a:solidFill>
              </a14:hiddenFill>
            </a:ext>
          </a:extLst>
        </p:spPr>
      </p:pic>
      <p:sp>
        <p:nvSpPr>
          <p:cNvPr id="274" name="文本框 273">
            <a:extLst>
              <a:ext uri="{FF2B5EF4-FFF2-40B4-BE49-F238E27FC236}">
                <a16:creationId xmlns:a16="http://schemas.microsoft.com/office/drawing/2014/main" id="{199997D6-2C9B-CD7D-EF3A-F2FC03A64B05}"/>
              </a:ext>
            </a:extLst>
          </p:cNvPr>
          <p:cNvSpPr txBox="1"/>
          <p:nvPr/>
        </p:nvSpPr>
        <p:spPr>
          <a:xfrm>
            <a:off x="1173086" y="3663851"/>
            <a:ext cx="3295650" cy="2585323"/>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只看一个</a:t>
            </a:r>
            <a:r>
              <a:rPr lang="en-US" altLang="zh-CN">
                <a:latin typeface="字制区喜脉体" panose="02000603000000000000" pitchFamily="2" charset="-122"/>
                <a:ea typeface="字制区喜脉体" panose="02000603000000000000" pitchFamily="2" charset="-122"/>
              </a:rPr>
              <a:t>block</a:t>
            </a:r>
            <a:r>
              <a:rPr lang="zh-CN" altLang="en-US">
                <a:latin typeface="字制区喜脉体" panose="02000603000000000000" pitchFamily="2" charset="-122"/>
                <a:ea typeface="字制区喜脉体" panose="02000603000000000000" pitchFamily="2" charset="-122"/>
              </a:rPr>
              <a:t>中的</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warp</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第一次迭代：</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thread0</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thread16</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32</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33</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第二次迭代：</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thread0</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2</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thread8</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32</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34</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thread16</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64</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66</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thread24</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96</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98</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p:txBody>
      </p:sp>
      <p:pic>
        <p:nvPicPr>
          <p:cNvPr id="276" name="图片 275">
            <a:extLst>
              <a:ext uri="{FF2B5EF4-FFF2-40B4-BE49-F238E27FC236}">
                <a16:creationId xmlns:a16="http://schemas.microsoft.com/office/drawing/2014/main" id="{DB0B0329-4EAE-E216-54B0-32277AAE1429}"/>
              </a:ext>
            </a:extLst>
          </p:cNvPr>
          <p:cNvPicPr>
            <a:picLocks noChangeAspect="1"/>
          </p:cNvPicPr>
          <p:nvPr/>
        </p:nvPicPr>
        <p:blipFill>
          <a:blip r:embed="rId3"/>
          <a:stretch>
            <a:fillRect/>
          </a:stretch>
        </p:blipFill>
        <p:spPr>
          <a:xfrm>
            <a:off x="828364" y="1329748"/>
            <a:ext cx="4759430" cy="1940601"/>
          </a:xfrm>
          <a:prstGeom prst="rect">
            <a:avLst/>
          </a:prstGeom>
        </p:spPr>
      </p:pic>
    </p:spTree>
    <p:extLst>
      <p:ext uri="{BB962C8B-B14F-4D97-AF65-F5344CB8AC3E}">
        <p14:creationId xmlns:p14="http://schemas.microsoft.com/office/powerpoint/2010/main" val="415199284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60F53510-F183-823C-9CA0-ABD4CBFF4DC0}"/>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E537106F-C1C2-3109-781D-A1638628D1C3}"/>
              </a:ext>
            </a:extLst>
          </p:cNvPr>
          <p:cNvSpPr txBox="1"/>
          <p:nvPr/>
        </p:nvSpPr>
        <p:spPr>
          <a:xfrm>
            <a:off x="2131912" y="782122"/>
            <a:ext cx="7453745" cy="2646878"/>
          </a:xfrm>
          <a:prstGeom prst="rect">
            <a:avLst/>
          </a:prstGeom>
          <a:noFill/>
        </p:spPr>
        <p:txBody>
          <a:bodyPr wrap="square" rtlCol="0">
            <a:spAutoFit/>
          </a:bodyPr>
          <a:lstStyle/>
          <a:p>
            <a:r>
              <a:rPr lang="en-US" altLang="zh-CN" sz="16600" b="1">
                <a:latin typeface="字制区喜脉体" panose="02000603000000000000" pitchFamily="2" charset="-122"/>
                <a:ea typeface="字制区喜脉体" panose="02000603000000000000" pitchFamily="2" charset="-122"/>
              </a:rPr>
              <a:t>cutlass</a:t>
            </a:r>
            <a:endParaRPr lang="zh-CN" altLang="en-US" sz="16600" b="1">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12212A68-8F17-F80B-7D26-715944BA0B78}"/>
              </a:ext>
            </a:extLst>
          </p:cNvPr>
          <p:cNvSpPr txBox="1"/>
          <p:nvPr/>
        </p:nvSpPr>
        <p:spPr>
          <a:xfrm rot="21116557">
            <a:off x="6975771" y="2538834"/>
            <a:ext cx="2655826" cy="3770263"/>
          </a:xfrm>
          <a:prstGeom prst="rect">
            <a:avLst/>
          </a:prstGeom>
          <a:noFill/>
        </p:spPr>
        <p:txBody>
          <a:bodyPr wrap="square">
            <a:spAutoFit/>
          </a:bodyPr>
          <a:lstStyle/>
          <a:p>
            <a:r>
              <a:rPr lang="zh-CN" altLang="en-US" sz="23900">
                <a:solidFill>
                  <a:schemeClr val="bg1"/>
                </a:solidFill>
                <a:latin typeface="字制区喜脉体" panose="02000603000000000000" pitchFamily="2" charset="-122"/>
                <a:ea typeface="字制区喜脉体" panose="02000603000000000000" pitchFamily="2" charset="-122"/>
              </a:rPr>
              <a:t>🚀</a:t>
            </a:r>
            <a:endParaRPr lang="zh-CN" altLang="en-US" sz="3600"/>
          </a:p>
        </p:txBody>
      </p:sp>
      <p:sp>
        <p:nvSpPr>
          <p:cNvPr id="2" name="文本框 1">
            <a:extLst>
              <a:ext uri="{FF2B5EF4-FFF2-40B4-BE49-F238E27FC236}">
                <a16:creationId xmlns:a16="http://schemas.microsoft.com/office/drawing/2014/main" id="{241187E3-8347-B7E8-2701-67FFD250F94F}"/>
              </a:ext>
            </a:extLst>
          </p:cNvPr>
          <p:cNvSpPr txBox="1"/>
          <p:nvPr/>
        </p:nvSpPr>
        <p:spPr>
          <a:xfrm>
            <a:off x="2131912" y="2852950"/>
            <a:ext cx="7591425" cy="2800767"/>
          </a:xfrm>
          <a:prstGeom prst="rect">
            <a:avLst/>
          </a:prstGeom>
          <a:noFill/>
        </p:spPr>
        <p:txBody>
          <a:bodyPr wrap="square" rtlCol="0">
            <a:spAutoFit/>
          </a:bodyPr>
          <a:lstStyle/>
          <a:p>
            <a:r>
              <a:rPr lang="zh-CN" altLang="en-US" sz="8800">
                <a:latin typeface="字制区喜脉体" panose="02000603000000000000" pitchFamily="2" charset="-122"/>
                <a:ea typeface="字制区喜脉体" panose="02000603000000000000" pitchFamily="2" charset="-122"/>
              </a:rPr>
              <a:t>软件抽象分层</a:t>
            </a:r>
            <a:endParaRPr lang="en-US" altLang="zh-CN" sz="8800">
              <a:latin typeface="字制区喜脉体" panose="02000603000000000000" pitchFamily="2" charset="-122"/>
              <a:ea typeface="字制区喜脉体" panose="02000603000000000000" pitchFamily="2" charset="-122"/>
            </a:endParaRPr>
          </a:p>
          <a:p>
            <a:r>
              <a:rPr lang="zh-CN" altLang="en-US" sz="8800">
                <a:latin typeface="字制区喜脉体" panose="02000603000000000000" pitchFamily="2" charset="-122"/>
                <a:ea typeface="字制区喜脉体" panose="02000603000000000000" pitchFamily="2" charset="-122"/>
              </a:rPr>
              <a:t>与源码</a:t>
            </a:r>
            <a:r>
              <a:rPr lang="zh-CN" altLang="en-US" sz="8800">
                <a:solidFill>
                  <a:srgbClr val="7030A0"/>
                </a:solidFill>
                <a:latin typeface="字制区喜脉体" panose="02000603000000000000" pitchFamily="2" charset="-122"/>
                <a:ea typeface="字制区喜脉体" panose="02000603000000000000" pitchFamily="2" charset="-122"/>
              </a:rPr>
              <a:t>浅</a:t>
            </a:r>
            <a:r>
              <a:rPr lang="zh-CN" altLang="en-US" sz="8800">
                <a:latin typeface="字制区喜脉体" panose="02000603000000000000" pitchFamily="2" charset="-122"/>
                <a:ea typeface="字制区喜脉体" panose="02000603000000000000" pitchFamily="2" charset="-122"/>
              </a:rPr>
              <a:t>析</a:t>
            </a:r>
          </a:p>
        </p:txBody>
      </p:sp>
      <p:sp>
        <p:nvSpPr>
          <p:cNvPr id="3" name="文本框 2">
            <a:extLst>
              <a:ext uri="{FF2B5EF4-FFF2-40B4-BE49-F238E27FC236}">
                <a16:creationId xmlns:a16="http://schemas.microsoft.com/office/drawing/2014/main" id="{378A283D-8D57-D028-D528-78518879203D}"/>
              </a:ext>
            </a:extLst>
          </p:cNvPr>
          <p:cNvSpPr txBox="1"/>
          <p:nvPr/>
        </p:nvSpPr>
        <p:spPr>
          <a:xfrm>
            <a:off x="8736571" y="4008349"/>
            <a:ext cx="1323517"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准备起飞！</a:t>
            </a:r>
          </a:p>
        </p:txBody>
      </p:sp>
    </p:spTree>
    <p:extLst>
      <p:ext uri="{BB962C8B-B14F-4D97-AF65-F5344CB8AC3E}">
        <p14:creationId xmlns:p14="http://schemas.microsoft.com/office/powerpoint/2010/main" val="20141454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6156ADF-B5EB-0B77-35B8-C2C641434013}"/>
              </a:ext>
            </a:extLst>
          </p:cNvPr>
          <p:cNvSpPr txBox="1"/>
          <p:nvPr/>
        </p:nvSpPr>
        <p:spPr>
          <a:xfrm>
            <a:off x="2471737" y="2302602"/>
            <a:ext cx="7248525" cy="2252796"/>
          </a:xfrm>
          <a:prstGeom prst="rect">
            <a:avLst/>
          </a:prstGeom>
          <a:noFill/>
        </p:spPr>
        <p:txBody>
          <a:bodyPr wrap="square">
            <a:spAutoFit/>
          </a:bodyPr>
          <a:lstStyle/>
          <a:p>
            <a:pPr>
              <a:lnSpc>
                <a:spcPct val="150000"/>
              </a:lnSpc>
            </a:pPr>
            <a:r>
              <a:rPr lang="en-US" altLang="zh-CN" sz="2400">
                <a:latin typeface="字制区喜脉体" panose="02000603000000000000" pitchFamily="2" charset="-122"/>
                <a:ea typeface="字制区喜脉体" panose="02000603000000000000" pitchFamily="2" charset="-122"/>
                <a:hlinkClick r:id="rId2"/>
              </a:rPr>
              <a:t>cutlass</a:t>
            </a:r>
            <a:r>
              <a:rPr lang="zh-CN" altLang="en-US" sz="2400">
                <a:latin typeface="字制区喜脉体" panose="02000603000000000000" pitchFamily="2" charset="-122"/>
                <a:ea typeface="字制区喜脉体" panose="02000603000000000000" pitchFamily="2" charset="-122"/>
                <a:hlinkClick r:id="rId2"/>
              </a:rPr>
              <a:t>源码导读（</a:t>
            </a:r>
            <a:r>
              <a:rPr lang="en-US" altLang="zh-CN" sz="2400">
                <a:latin typeface="字制区喜脉体" panose="02000603000000000000" pitchFamily="2" charset="-122"/>
                <a:ea typeface="字制区喜脉体" panose="02000603000000000000" pitchFamily="2" charset="-122"/>
                <a:hlinkClick r:id="rId2"/>
              </a:rPr>
              <a:t>1</a:t>
            </a:r>
            <a:r>
              <a:rPr lang="zh-CN" altLang="en-US" sz="2400">
                <a:latin typeface="字制区喜脉体" panose="02000603000000000000" pitchFamily="2" charset="-122"/>
                <a:ea typeface="字制区喜脉体" panose="02000603000000000000" pitchFamily="2" charset="-122"/>
                <a:hlinkClick r:id="rId2"/>
              </a:rPr>
              <a:t>）</a:t>
            </a:r>
            <a:r>
              <a:rPr lang="en-US" altLang="zh-CN" sz="2400">
                <a:latin typeface="字制区喜脉体" panose="02000603000000000000" pitchFamily="2" charset="-122"/>
                <a:ea typeface="字制区喜脉体" panose="02000603000000000000" pitchFamily="2" charset="-122"/>
                <a:hlinkClick r:id="rId2"/>
              </a:rPr>
              <a:t>——API</a:t>
            </a:r>
            <a:r>
              <a:rPr lang="zh-CN" altLang="en-US" sz="2400">
                <a:latin typeface="字制区喜脉体" panose="02000603000000000000" pitchFamily="2" charset="-122"/>
                <a:ea typeface="字制区喜脉体" panose="02000603000000000000" pitchFamily="2" charset="-122"/>
                <a:hlinkClick r:id="rId2"/>
              </a:rPr>
              <a:t>与设计理念 </a:t>
            </a:r>
            <a:r>
              <a:rPr lang="en-US" altLang="zh-CN" sz="2400">
                <a:latin typeface="字制区喜脉体" panose="02000603000000000000" pitchFamily="2" charset="-122"/>
                <a:ea typeface="字制区喜脉体" panose="02000603000000000000" pitchFamily="2" charset="-122"/>
                <a:hlinkClick r:id="rId2"/>
              </a:rPr>
              <a:t>- </a:t>
            </a:r>
            <a:r>
              <a:rPr lang="zh-CN" altLang="en-US" sz="2400">
                <a:latin typeface="字制区喜脉体" panose="02000603000000000000" pitchFamily="2" charset="-122"/>
                <a:ea typeface="字制区喜脉体" panose="02000603000000000000" pitchFamily="2" charset="-122"/>
                <a:hlinkClick r:id="rId2"/>
              </a:rPr>
              <a:t>知乎</a:t>
            </a:r>
            <a:endParaRPr lang="en-US" altLang="zh-CN" sz="2400">
              <a:latin typeface="字制区喜脉体" panose="02000603000000000000" pitchFamily="2" charset="-122"/>
              <a:ea typeface="字制区喜脉体" panose="02000603000000000000" pitchFamily="2" charset="-122"/>
            </a:endParaRPr>
          </a:p>
          <a:p>
            <a:pPr>
              <a:lnSpc>
                <a:spcPct val="150000"/>
              </a:lnSpc>
            </a:pPr>
            <a:r>
              <a:rPr lang="en-US" altLang="zh-CN" sz="2400">
                <a:latin typeface="字制区喜脉体" panose="02000603000000000000" pitchFamily="2" charset="-122"/>
                <a:ea typeface="字制区喜脉体" panose="02000603000000000000" pitchFamily="2" charset="-122"/>
                <a:hlinkClick r:id="rId3"/>
              </a:rPr>
              <a:t>cutlass</a:t>
            </a:r>
            <a:r>
              <a:rPr lang="zh-CN" altLang="en-US" sz="2400">
                <a:latin typeface="字制区喜脉体" panose="02000603000000000000" pitchFamily="2" charset="-122"/>
                <a:ea typeface="字制区喜脉体" panose="02000603000000000000" pitchFamily="2" charset="-122"/>
                <a:hlinkClick r:id="rId3"/>
              </a:rPr>
              <a:t>源码导读（</a:t>
            </a:r>
            <a:r>
              <a:rPr lang="en-US" altLang="zh-CN" sz="2400">
                <a:latin typeface="字制区喜脉体" panose="02000603000000000000" pitchFamily="2" charset="-122"/>
                <a:ea typeface="字制区喜脉体" panose="02000603000000000000" pitchFamily="2" charset="-122"/>
                <a:hlinkClick r:id="rId3"/>
              </a:rPr>
              <a:t>2</a:t>
            </a:r>
            <a:r>
              <a:rPr lang="zh-CN" altLang="en-US" sz="2400">
                <a:latin typeface="字制区喜脉体" panose="02000603000000000000" pitchFamily="2" charset="-122"/>
                <a:ea typeface="字制区喜脉体" panose="02000603000000000000" pitchFamily="2" charset="-122"/>
                <a:hlinkClick r:id="rId3"/>
              </a:rPr>
              <a:t>）</a:t>
            </a:r>
            <a:r>
              <a:rPr lang="en-US" altLang="zh-CN" sz="2400">
                <a:latin typeface="字制区喜脉体" panose="02000603000000000000" pitchFamily="2" charset="-122"/>
                <a:ea typeface="字制区喜脉体" panose="02000603000000000000" pitchFamily="2" charset="-122"/>
                <a:hlinkClick r:id="rId3"/>
              </a:rPr>
              <a:t>——Gemm</a:t>
            </a:r>
            <a:r>
              <a:rPr lang="zh-CN" altLang="en-US" sz="2400">
                <a:latin typeface="字制区喜脉体" panose="02000603000000000000" pitchFamily="2" charset="-122"/>
                <a:ea typeface="字制区喜脉体" panose="02000603000000000000" pitchFamily="2" charset="-122"/>
                <a:hlinkClick r:id="rId3"/>
              </a:rPr>
              <a:t>的计算流程 </a:t>
            </a:r>
            <a:r>
              <a:rPr lang="en-US" altLang="zh-CN" sz="2400">
                <a:latin typeface="字制区喜脉体" panose="02000603000000000000" pitchFamily="2" charset="-122"/>
                <a:ea typeface="字制区喜脉体" panose="02000603000000000000" pitchFamily="2" charset="-122"/>
                <a:hlinkClick r:id="rId3"/>
              </a:rPr>
              <a:t>- </a:t>
            </a:r>
            <a:r>
              <a:rPr lang="zh-CN" altLang="en-US" sz="2400">
                <a:latin typeface="字制区喜脉体" panose="02000603000000000000" pitchFamily="2" charset="-122"/>
                <a:ea typeface="字制区喜脉体" panose="02000603000000000000" pitchFamily="2" charset="-122"/>
                <a:hlinkClick r:id="rId3"/>
              </a:rPr>
              <a:t>知乎</a:t>
            </a:r>
            <a:endParaRPr lang="en-US" altLang="zh-CN" sz="2400">
              <a:latin typeface="字制区喜脉体" panose="02000603000000000000" pitchFamily="2" charset="-122"/>
              <a:ea typeface="字制区喜脉体" panose="02000603000000000000" pitchFamily="2" charset="-122"/>
            </a:endParaRPr>
          </a:p>
          <a:p>
            <a:pPr>
              <a:lnSpc>
                <a:spcPct val="150000"/>
              </a:lnSpc>
            </a:pPr>
            <a:r>
              <a:rPr lang="en-US" altLang="zh-CN" sz="2400">
                <a:latin typeface="字制区喜脉体" panose="02000603000000000000" pitchFamily="2" charset="-122"/>
                <a:ea typeface="字制区喜脉体" panose="02000603000000000000" pitchFamily="2" charset="-122"/>
                <a:hlinkClick r:id="rId4"/>
              </a:rPr>
              <a:t>cutlass</a:t>
            </a:r>
            <a:r>
              <a:rPr lang="zh-CN" altLang="en-US" sz="2400">
                <a:latin typeface="字制区喜脉体" panose="02000603000000000000" pitchFamily="2" charset="-122"/>
                <a:ea typeface="字制区喜脉体" panose="02000603000000000000" pitchFamily="2" charset="-122"/>
                <a:hlinkClick r:id="rId4"/>
              </a:rPr>
              <a:t>源码导读（</a:t>
            </a:r>
            <a:r>
              <a:rPr lang="en-US" altLang="zh-CN" sz="2400">
                <a:latin typeface="字制区喜脉体" panose="02000603000000000000" pitchFamily="2" charset="-122"/>
                <a:ea typeface="字制区喜脉体" panose="02000603000000000000" pitchFamily="2" charset="-122"/>
                <a:hlinkClick r:id="rId4"/>
              </a:rPr>
              <a:t>3</a:t>
            </a:r>
            <a:r>
              <a:rPr lang="zh-CN" altLang="en-US" sz="2400">
                <a:latin typeface="字制区喜脉体" panose="02000603000000000000" pitchFamily="2" charset="-122"/>
                <a:ea typeface="字制区喜脉体" panose="02000603000000000000" pitchFamily="2" charset="-122"/>
                <a:hlinkClick r:id="rId4"/>
              </a:rPr>
              <a:t>）</a:t>
            </a:r>
            <a:r>
              <a:rPr lang="en-US" altLang="zh-CN" sz="2400">
                <a:latin typeface="字制区喜脉体" panose="02000603000000000000" pitchFamily="2" charset="-122"/>
                <a:ea typeface="字制区喜脉体" panose="02000603000000000000" pitchFamily="2" charset="-122"/>
                <a:hlinkClick r:id="rId4"/>
              </a:rPr>
              <a:t>——</a:t>
            </a:r>
            <a:r>
              <a:rPr lang="zh-CN" altLang="en-US" sz="2400">
                <a:latin typeface="字制区喜脉体" panose="02000603000000000000" pitchFamily="2" charset="-122"/>
                <a:ea typeface="字制区喜脉体" panose="02000603000000000000" pitchFamily="2" charset="-122"/>
                <a:hlinkClick r:id="rId4"/>
              </a:rPr>
              <a:t>核心软件抽象 </a:t>
            </a:r>
            <a:r>
              <a:rPr lang="en-US" altLang="zh-CN" sz="2400">
                <a:latin typeface="字制区喜脉体" panose="02000603000000000000" pitchFamily="2" charset="-122"/>
                <a:ea typeface="字制区喜脉体" panose="02000603000000000000" pitchFamily="2" charset="-122"/>
                <a:hlinkClick r:id="rId4"/>
              </a:rPr>
              <a:t>- </a:t>
            </a:r>
            <a:r>
              <a:rPr lang="zh-CN" altLang="en-US" sz="2400">
                <a:latin typeface="字制区喜脉体" panose="02000603000000000000" pitchFamily="2" charset="-122"/>
                <a:ea typeface="字制区喜脉体" panose="02000603000000000000" pitchFamily="2" charset="-122"/>
                <a:hlinkClick r:id="rId4"/>
              </a:rPr>
              <a:t>知乎</a:t>
            </a:r>
            <a:endParaRPr lang="en-US" altLang="zh-CN" sz="2400">
              <a:latin typeface="字制区喜脉体" panose="02000603000000000000" pitchFamily="2" charset="-122"/>
              <a:ea typeface="字制区喜脉体" panose="02000603000000000000" pitchFamily="2" charset="-122"/>
            </a:endParaRPr>
          </a:p>
          <a:p>
            <a:pPr>
              <a:lnSpc>
                <a:spcPct val="150000"/>
              </a:lnSpc>
            </a:pPr>
            <a:r>
              <a:rPr lang="en-US" altLang="zh-CN" sz="2400">
                <a:latin typeface="字制区喜脉体" panose="02000603000000000000" pitchFamily="2" charset="-122"/>
                <a:ea typeface="字制区喜脉体" panose="02000603000000000000" pitchFamily="2" charset="-122"/>
                <a:hlinkClick r:id="rId5"/>
              </a:rPr>
              <a:t>cutlass</a:t>
            </a:r>
            <a:r>
              <a:rPr lang="zh-CN" altLang="en-US" sz="2400">
                <a:latin typeface="字制区喜脉体" panose="02000603000000000000" pitchFamily="2" charset="-122"/>
                <a:ea typeface="字制区喜脉体" panose="02000603000000000000" pitchFamily="2" charset="-122"/>
                <a:hlinkClick r:id="rId5"/>
              </a:rPr>
              <a:t>源码导读（</a:t>
            </a:r>
            <a:r>
              <a:rPr lang="en-US" altLang="zh-CN" sz="2400">
                <a:latin typeface="字制区喜脉体" panose="02000603000000000000" pitchFamily="2" charset="-122"/>
                <a:ea typeface="字制区喜脉体" panose="02000603000000000000" pitchFamily="2" charset="-122"/>
                <a:hlinkClick r:id="rId5"/>
              </a:rPr>
              <a:t>4</a:t>
            </a:r>
            <a:r>
              <a:rPr lang="zh-CN" altLang="en-US" sz="2400">
                <a:latin typeface="字制区喜脉体" panose="02000603000000000000" pitchFamily="2" charset="-122"/>
                <a:ea typeface="字制区喜脉体" panose="02000603000000000000" pitchFamily="2" charset="-122"/>
                <a:hlinkClick r:id="rId5"/>
              </a:rPr>
              <a:t>）</a:t>
            </a:r>
            <a:r>
              <a:rPr lang="en-US" altLang="zh-CN" sz="2400">
                <a:latin typeface="字制区喜脉体" panose="02000603000000000000" pitchFamily="2" charset="-122"/>
                <a:ea typeface="字制区喜脉体" panose="02000603000000000000" pitchFamily="2" charset="-122"/>
                <a:hlinkClick r:id="rId5"/>
              </a:rPr>
              <a:t>——</a:t>
            </a:r>
            <a:r>
              <a:rPr lang="zh-CN" altLang="en-US" sz="2400">
                <a:latin typeface="字制区喜脉体" panose="02000603000000000000" pitchFamily="2" charset="-122"/>
                <a:ea typeface="字制区喜脉体" panose="02000603000000000000" pitchFamily="2" charset="-122"/>
                <a:hlinkClick r:id="rId5"/>
              </a:rPr>
              <a:t>软件分层与源码目录 </a:t>
            </a:r>
            <a:r>
              <a:rPr lang="en-US" altLang="zh-CN" sz="2400">
                <a:latin typeface="字制区喜脉体" panose="02000603000000000000" pitchFamily="2" charset="-122"/>
                <a:ea typeface="字制区喜脉体" panose="02000603000000000000" pitchFamily="2" charset="-122"/>
                <a:hlinkClick r:id="rId5"/>
              </a:rPr>
              <a:t>- </a:t>
            </a:r>
            <a:r>
              <a:rPr lang="zh-CN" altLang="en-US" sz="2400">
                <a:latin typeface="字制区喜脉体" panose="02000603000000000000" pitchFamily="2" charset="-122"/>
                <a:ea typeface="字制区喜脉体" panose="02000603000000000000" pitchFamily="2" charset="-122"/>
                <a:hlinkClick r:id="rId5"/>
              </a:rPr>
              <a:t>知乎</a:t>
            </a:r>
            <a:endParaRPr lang="zh-CN" altLang="en-US" sz="24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51486536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E8A06AF-E255-AEFD-5A2E-CE5AB1753853}"/>
              </a:ext>
            </a:extLst>
          </p:cNvPr>
          <p:cNvSpPr/>
          <p:nvPr/>
        </p:nvSpPr>
        <p:spPr>
          <a:xfrm>
            <a:off x="1189323" y="2879395"/>
            <a:ext cx="1717636" cy="21848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A8896CE9-98F8-52C1-A3E8-E85F915A9A0C}"/>
              </a:ext>
            </a:extLst>
          </p:cNvPr>
          <p:cNvSpPr/>
          <p:nvPr/>
        </p:nvSpPr>
        <p:spPr>
          <a:xfrm>
            <a:off x="3013001" y="914539"/>
            <a:ext cx="1882575" cy="18230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14E68377-73FF-3C3D-1459-16DEDDB86AFD}"/>
              </a:ext>
            </a:extLst>
          </p:cNvPr>
          <p:cNvSpPr/>
          <p:nvPr/>
        </p:nvSpPr>
        <p:spPr>
          <a:xfrm>
            <a:off x="3026541" y="2869469"/>
            <a:ext cx="1882575" cy="219148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72BB85F-0F61-48C7-90DA-93D645562ED7}"/>
              </a:ext>
            </a:extLst>
          </p:cNvPr>
          <p:cNvSpPr txBox="1"/>
          <p:nvPr/>
        </p:nvSpPr>
        <p:spPr>
          <a:xfrm>
            <a:off x="1037924" y="3673533"/>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5120</a:t>
            </a:r>
            <a:endParaRPr lang="zh-CN" altLang="en-US" b="1">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E8E554FD-62FB-9C57-77DC-D5C7B88AA06D}"/>
              </a:ext>
            </a:extLst>
          </p:cNvPr>
          <p:cNvSpPr txBox="1"/>
          <p:nvPr/>
        </p:nvSpPr>
        <p:spPr>
          <a:xfrm>
            <a:off x="1698830" y="2888702"/>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4096</a:t>
            </a:r>
            <a:endParaRPr lang="zh-CN" altLang="en-US" b="1">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90ECC4B3-4B82-3718-A469-C874F80506F3}"/>
              </a:ext>
            </a:extLst>
          </p:cNvPr>
          <p:cNvSpPr txBox="1"/>
          <p:nvPr/>
        </p:nvSpPr>
        <p:spPr>
          <a:xfrm>
            <a:off x="3545188" y="914539"/>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4096</a:t>
            </a:r>
            <a:endParaRPr lang="zh-CN" altLang="en-US" b="1">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770D9E71-4900-B87C-CD4E-0ADFCF148FBC}"/>
              </a:ext>
            </a:extLst>
          </p:cNvPr>
          <p:cNvSpPr txBox="1"/>
          <p:nvPr/>
        </p:nvSpPr>
        <p:spPr>
          <a:xfrm>
            <a:off x="5568950" y="2893752"/>
            <a:ext cx="4421832" cy="923330"/>
          </a:xfrm>
          <a:prstGeom prst="rect">
            <a:avLst/>
          </a:prstGeom>
          <a:noFill/>
        </p:spPr>
        <p:txBody>
          <a:bodyPr wrap="square">
            <a:spAutoFit/>
          </a:bodyPr>
          <a:lstStyle/>
          <a:p>
            <a:r>
              <a:rPr lang="zh-CN" altLang="en-US" b="0" i="0">
                <a:effectLst/>
                <a:latin typeface="字制区喜脉体" panose="02000603000000000000" pitchFamily="2" charset="-122"/>
                <a:ea typeface="字制区喜脉体" panose="02000603000000000000" pitchFamily="2" charset="-122"/>
              </a:rPr>
              <a:t>我们分别将线程块、线程束和 </a:t>
            </a:r>
            <a:r>
              <a:rPr lang="en-US" altLang="zh-CN" b="0" i="0">
                <a:effectLst/>
                <a:latin typeface="字制区喜脉体" panose="02000603000000000000" pitchFamily="2" charset="-122"/>
                <a:ea typeface="字制区喜脉体" panose="02000603000000000000" pitchFamily="2" charset="-122"/>
              </a:rPr>
              <a:t>MMA </a:t>
            </a:r>
            <a:r>
              <a:rPr lang="zh-CN" altLang="en-US" b="0" i="0">
                <a:effectLst/>
                <a:latin typeface="字制区喜脉体" panose="02000603000000000000" pitchFamily="2" charset="-122"/>
                <a:ea typeface="字制区喜脉体" panose="02000603000000000000" pitchFamily="2" charset="-122"/>
              </a:rPr>
              <a:t>操作的分块大小模板变量设置为 </a:t>
            </a:r>
            <a:r>
              <a:rPr lang="en-US" altLang="zh-CN" b="0" i="0">
                <a:effectLst/>
                <a:latin typeface="字制区喜脉体" panose="02000603000000000000" pitchFamily="2" charset="-122"/>
                <a:ea typeface="字制区喜脉体" panose="02000603000000000000" pitchFamily="2" charset="-122"/>
              </a:rPr>
              <a:t>128x256x64</a:t>
            </a:r>
            <a:r>
              <a:rPr lang="zh-CN" altLang="en-US" b="0" i="0">
                <a:effectLst/>
                <a:latin typeface="字制区喜脉体" panose="02000603000000000000" pitchFamily="2" charset="-122"/>
                <a:ea typeface="字制区喜脉体" panose="02000603000000000000" pitchFamily="2" charset="-122"/>
              </a:rPr>
              <a:t>、</a:t>
            </a:r>
            <a:r>
              <a:rPr lang="en-US" altLang="zh-CN" b="0" i="0">
                <a:effectLst/>
                <a:latin typeface="字制区喜脉体" panose="02000603000000000000" pitchFamily="2" charset="-122"/>
                <a:ea typeface="字制区喜脉体" panose="02000603000000000000" pitchFamily="2" charset="-122"/>
              </a:rPr>
              <a:t>64x64x16</a:t>
            </a:r>
            <a:r>
              <a:rPr lang="zh-CN" altLang="en-US" b="0" i="0">
                <a:effectLst/>
                <a:latin typeface="字制区喜脉体" panose="02000603000000000000" pitchFamily="2" charset="-122"/>
                <a:ea typeface="字制区喜脉体" panose="02000603000000000000" pitchFamily="2" charset="-122"/>
              </a:rPr>
              <a:t>、</a:t>
            </a:r>
            <a:r>
              <a:rPr lang="en-US" altLang="zh-CN" b="0" i="0">
                <a:effectLst/>
                <a:latin typeface="字制区喜脉体" panose="02000603000000000000" pitchFamily="2" charset="-122"/>
                <a:ea typeface="字制区喜脉体" panose="02000603000000000000" pitchFamily="2" charset="-122"/>
              </a:rPr>
              <a:t>8x8x16</a:t>
            </a:r>
            <a:r>
              <a:rPr lang="zh-CN" altLang="en-US" b="0" i="0">
                <a:effectLst/>
                <a:latin typeface="字制区喜脉体" panose="02000603000000000000" pitchFamily="2" charset="-122"/>
                <a:ea typeface="字制区喜脉体" panose="02000603000000000000" pitchFamily="2" charset="-122"/>
              </a:rPr>
              <a:t>（</a:t>
            </a:r>
            <a:r>
              <a:rPr lang="en-US" altLang="zh-CN" b="0" i="0">
                <a:effectLst/>
                <a:latin typeface="字制区喜脉体" panose="02000603000000000000" pitchFamily="2" charset="-122"/>
                <a:ea typeface="字制区喜脉体" panose="02000603000000000000" pitchFamily="2" charset="-122"/>
              </a:rPr>
              <a:t>M x N x K</a:t>
            </a:r>
            <a:r>
              <a:rPr lang="zh-CN" altLang="en-US" b="0" i="0">
                <a:effectLst/>
                <a:latin typeface="字制区喜脉体" panose="02000603000000000000" pitchFamily="2" charset="-122"/>
                <a:ea typeface="字制区喜脉体" panose="02000603000000000000" pitchFamily="2" charset="-122"/>
              </a:rPr>
              <a:t>）</a:t>
            </a:r>
            <a:endParaRPr lang="zh-CN" altLang="en-US">
              <a:latin typeface="字制区喜脉体" panose="02000603000000000000" pitchFamily="2" charset="-122"/>
              <a:ea typeface="字制区喜脉体" panose="02000603000000000000" pitchFamily="2" charset="-122"/>
            </a:endParaRPr>
          </a:p>
        </p:txBody>
      </p:sp>
      <p:sp>
        <p:nvSpPr>
          <p:cNvPr id="15" name="文本框 14">
            <a:extLst>
              <a:ext uri="{FF2B5EF4-FFF2-40B4-BE49-F238E27FC236}">
                <a16:creationId xmlns:a16="http://schemas.microsoft.com/office/drawing/2014/main" id="{A67E442A-F2D5-4BE7-F9AC-4A6040F635E3}"/>
              </a:ext>
            </a:extLst>
          </p:cNvPr>
          <p:cNvSpPr txBox="1"/>
          <p:nvPr/>
        </p:nvSpPr>
        <p:spPr>
          <a:xfrm>
            <a:off x="5568950" y="1602641"/>
            <a:ext cx="4743450" cy="1200329"/>
          </a:xfrm>
          <a:prstGeom prst="rect">
            <a:avLst/>
          </a:prstGeom>
          <a:noFill/>
        </p:spPr>
        <p:txBody>
          <a:bodyPr wrap="square">
            <a:spAutoFit/>
          </a:bodyPr>
          <a:lstStyle/>
          <a:p>
            <a:r>
              <a:rPr lang="en-US" altLang="zh-CN" b="0" i="0">
                <a:effectLst/>
                <a:latin typeface="字制区喜脉体" panose="02000603000000000000" pitchFamily="2" charset="-122"/>
                <a:ea typeface="字制区喜脉体" panose="02000603000000000000" pitchFamily="2" charset="-122"/>
              </a:rPr>
              <a:t>we create template variables of tile sizes for thread-block, warp and mma-op to 128x256x64, 64x64x16, 8x8x16 (MxNxK) respectively. </a:t>
            </a:r>
            <a:endParaRPr lang="zh-CN" altLang="en-US">
              <a:latin typeface="字制区喜脉体" panose="02000603000000000000" pitchFamily="2" charset="-122"/>
              <a:ea typeface="字制区喜脉体" panose="02000603000000000000" pitchFamily="2" charset="-122"/>
            </a:endParaRPr>
          </a:p>
        </p:txBody>
      </p:sp>
      <p:sp>
        <p:nvSpPr>
          <p:cNvPr id="17" name="文本框 16">
            <a:extLst>
              <a:ext uri="{FF2B5EF4-FFF2-40B4-BE49-F238E27FC236}">
                <a16:creationId xmlns:a16="http://schemas.microsoft.com/office/drawing/2014/main" id="{BC68D630-B7C6-0E12-301F-258CCC4E5313}"/>
              </a:ext>
            </a:extLst>
          </p:cNvPr>
          <p:cNvSpPr txBox="1"/>
          <p:nvPr/>
        </p:nvSpPr>
        <p:spPr>
          <a:xfrm>
            <a:off x="0" y="5134142"/>
            <a:ext cx="12192000" cy="1620508"/>
          </a:xfrm>
          <a:prstGeom prst="rect">
            <a:avLst/>
          </a:prstGeom>
          <a:noFill/>
        </p:spPr>
        <p:txBody>
          <a:bodyPr wrap="square">
            <a:spAutoFit/>
          </a:bodyPr>
          <a:lstStyle/>
          <a:p>
            <a:pPr>
              <a:lnSpc>
                <a:spcPts val="2025"/>
              </a:lnSpc>
              <a:buNone/>
            </a:pPr>
            <a:r>
              <a:rPr lang="en-US" altLang="zh-CN" sz="1600" b="0">
                <a:solidFill>
                  <a:srgbClr val="6A9955"/>
                </a:solidFill>
                <a:effectLst/>
                <a:latin typeface="字制区喜脉体" panose="02000603000000000000" pitchFamily="2" charset="-122"/>
                <a:ea typeface="字制区喜脉体" panose="02000603000000000000" pitchFamily="2" charset="-122"/>
              </a:rPr>
              <a:t>// This code section describes the tile size a thread block will compute</a:t>
            </a:r>
            <a:endParaRPr lang="en-US" altLang="zh-CN" sz="16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600" b="0">
                <a:solidFill>
                  <a:srgbClr val="C586C0"/>
                </a:solidFill>
                <a:effectLst/>
                <a:latin typeface="字制区喜脉体" panose="02000603000000000000" pitchFamily="2" charset="-122"/>
                <a:ea typeface="字制区喜脉体" panose="02000603000000000000" pitchFamily="2" charset="-122"/>
              </a:rPr>
              <a:t>using</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4EC9B0"/>
                </a:solidFill>
                <a:effectLst/>
                <a:latin typeface="字制区喜脉体" panose="02000603000000000000" pitchFamily="2" charset="-122"/>
                <a:ea typeface="字制区喜脉体" panose="02000603000000000000" pitchFamily="2" charset="-122"/>
              </a:rPr>
              <a:t>ShapeMMAThreadBlock</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D4D4D4"/>
                </a:solidFill>
                <a:effectLst/>
                <a:latin typeface="字制区喜脉体" panose="02000603000000000000" pitchFamily="2" charset="-122"/>
                <a:ea typeface="字制区喜脉体" panose="02000603000000000000" pitchFamily="2" charset="-122"/>
              </a:rPr>
              <a:t>= </a:t>
            </a:r>
            <a:r>
              <a:rPr lang="en-US" altLang="zh-CN" sz="1600" b="0">
                <a:solidFill>
                  <a:srgbClr val="4EC9B0"/>
                </a:solidFill>
                <a:effectLst/>
                <a:latin typeface="字制区喜脉体" panose="02000603000000000000" pitchFamily="2" charset="-122"/>
                <a:ea typeface="字制区喜脉体" panose="02000603000000000000" pitchFamily="2" charset="-122"/>
              </a:rPr>
              <a:t>cutlass</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4EC9B0"/>
                </a:solidFill>
                <a:effectLst/>
                <a:latin typeface="字制区喜脉体" panose="02000603000000000000" pitchFamily="2" charset="-122"/>
                <a:ea typeface="字制区喜脉体" panose="02000603000000000000" pitchFamily="2" charset="-122"/>
              </a:rPr>
              <a:t>gemm</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4EC9B0"/>
                </a:solidFill>
                <a:effectLst/>
                <a:latin typeface="字制区喜脉体" panose="02000603000000000000" pitchFamily="2" charset="-122"/>
                <a:ea typeface="字制区喜脉体" panose="02000603000000000000" pitchFamily="2" charset="-122"/>
              </a:rPr>
              <a:t>GemmShape</a:t>
            </a:r>
            <a:r>
              <a:rPr lang="en-US" altLang="zh-CN" sz="1600" b="0">
                <a:solidFill>
                  <a:srgbClr val="D4D4D4"/>
                </a:solidFill>
                <a:effectLst/>
                <a:latin typeface="字制区喜脉体" panose="02000603000000000000" pitchFamily="2" charset="-122"/>
                <a:ea typeface="字制区喜脉体" panose="02000603000000000000" pitchFamily="2" charset="-122"/>
              </a:rPr>
              <a:t>&lt;</a:t>
            </a:r>
            <a:r>
              <a:rPr lang="en-US" altLang="zh-CN" sz="1600" b="0">
                <a:solidFill>
                  <a:srgbClr val="B5CEA8"/>
                </a:solidFill>
                <a:effectLst/>
                <a:latin typeface="字制区喜脉体" panose="02000603000000000000" pitchFamily="2" charset="-122"/>
                <a:ea typeface="字制区喜脉体" panose="02000603000000000000" pitchFamily="2" charset="-122"/>
              </a:rPr>
              <a:t>128</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B5CEA8"/>
                </a:solidFill>
                <a:effectLst/>
                <a:latin typeface="字制区喜脉体" panose="02000603000000000000" pitchFamily="2" charset="-122"/>
                <a:ea typeface="字制区喜脉体" panose="02000603000000000000" pitchFamily="2" charset="-122"/>
              </a:rPr>
              <a:t>256</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B5CEA8"/>
                </a:solidFill>
                <a:effectLst/>
                <a:latin typeface="字制区喜脉体" panose="02000603000000000000" pitchFamily="2" charset="-122"/>
                <a:ea typeface="字制区喜脉体" panose="02000603000000000000" pitchFamily="2" charset="-122"/>
              </a:rPr>
              <a:t>64</a:t>
            </a:r>
            <a:r>
              <a:rPr lang="en-US" altLang="zh-CN" sz="1600" b="0">
                <a:solidFill>
                  <a:srgbClr val="D4D4D4"/>
                </a:solidFill>
                <a:effectLst/>
                <a:latin typeface="字制区喜脉体" panose="02000603000000000000" pitchFamily="2" charset="-122"/>
                <a:ea typeface="字制区喜脉体" panose="02000603000000000000" pitchFamily="2" charset="-122"/>
              </a:rPr>
              <a:t>&gt;</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6A9955"/>
                </a:solidFill>
                <a:effectLst/>
                <a:latin typeface="字制区喜脉体" panose="02000603000000000000" pitchFamily="2" charset="-122"/>
                <a:ea typeface="字制区喜脉体" panose="02000603000000000000" pitchFamily="2" charset="-122"/>
              </a:rPr>
              <a:t>  // &lt;- threadblock tile M = 128, N = 256, K = 64</a:t>
            </a:r>
            <a:endParaRPr lang="en-US" altLang="zh-CN" sz="16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600" b="0">
                <a:solidFill>
                  <a:srgbClr val="6A9955"/>
                </a:solidFill>
                <a:effectLst/>
                <a:latin typeface="字制区喜脉体" panose="02000603000000000000" pitchFamily="2" charset="-122"/>
                <a:ea typeface="字制区喜脉体" panose="02000603000000000000" pitchFamily="2" charset="-122"/>
              </a:rPr>
              <a:t>// This code section describes tile size a warp will compute</a:t>
            </a:r>
            <a:endParaRPr lang="en-US" altLang="zh-CN" sz="16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600" b="0">
                <a:solidFill>
                  <a:srgbClr val="C586C0"/>
                </a:solidFill>
                <a:effectLst/>
                <a:latin typeface="字制区喜脉体" panose="02000603000000000000" pitchFamily="2" charset="-122"/>
                <a:ea typeface="字制区喜脉体" panose="02000603000000000000" pitchFamily="2" charset="-122"/>
              </a:rPr>
              <a:t>using</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4EC9B0"/>
                </a:solidFill>
                <a:effectLst/>
                <a:latin typeface="字制区喜脉体" panose="02000603000000000000" pitchFamily="2" charset="-122"/>
                <a:ea typeface="字制区喜脉体" panose="02000603000000000000" pitchFamily="2" charset="-122"/>
              </a:rPr>
              <a:t>ShapeMMAWarp</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D4D4D4"/>
                </a:solidFill>
                <a:effectLst/>
                <a:latin typeface="字制区喜脉体" panose="02000603000000000000" pitchFamily="2" charset="-122"/>
                <a:ea typeface="字制区喜脉体" panose="02000603000000000000" pitchFamily="2" charset="-122"/>
              </a:rPr>
              <a:t>=</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4EC9B0"/>
                </a:solidFill>
                <a:effectLst/>
                <a:latin typeface="字制区喜脉体" panose="02000603000000000000" pitchFamily="2" charset="-122"/>
                <a:ea typeface="字制区喜脉体" panose="02000603000000000000" pitchFamily="2" charset="-122"/>
              </a:rPr>
              <a:t>cutlass</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4EC9B0"/>
                </a:solidFill>
                <a:effectLst/>
                <a:latin typeface="字制区喜脉体" panose="02000603000000000000" pitchFamily="2" charset="-122"/>
                <a:ea typeface="字制区喜脉体" panose="02000603000000000000" pitchFamily="2" charset="-122"/>
              </a:rPr>
              <a:t>gemm</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4EC9B0"/>
                </a:solidFill>
                <a:effectLst/>
                <a:latin typeface="字制区喜脉体" panose="02000603000000000000" pitchFamily="2" charset="-122"/>
                <a:ea typeface="字制区喜脉体" panose="02000603000000000000" pitchFamily="2" charset="-122"/>
              </a:rPr>
              <a:t>GemmShape</a:t>
            </a:r>
            <a:r>
              <a:rPr lang="en-US" altLang="zh-CN" sz="1600" b="0">
                <a:solidFill>
                  <a:srgbClr val="CCCCCC"/>
                </a:solidFill>
                <a:effectLst/>
                <a:latin typeface="字制区喜脉体" panose="02000603000000000000" pitchFamily="2" charset="-122"/>
                <a:ea typeface="字制区喜脉体" panose="02000603000000000000" pitchFamily="2" charset="-122"/>
              </a:rPr>
              <a:t>&lt;</a:t>
            </a:r>
            <a:r>
              <a:rPr lang="en-US" altLang="zh-CN" sz="1600" b="0">
                <a:solidFill>
                  <a:srgbClr val="B5CEA8"/>
                </a:solidFill>
                <a:effectLst/>
                <a:latin typeface="字制区喜脉体" panose="02000603000000000000" pitchFamily="2" charset="-122"/>
                <a:ea typeface="字制区喜脉体" panose="02000603000000000000" pitchFamily="2" charset="-122"/>
              </a:rPr>
              <a:t>64</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B5CEA8"/>
                </a:solidFill>
                <a:effectLst/>
                <a:latin typeface="字制区喜脉体" panose="02000603000000000000" pitchFamily="2" charset="-122"/>
                <a:ea typeface="字制区喜脉体" panose="02000603000000000000" pitchFamily="2" charset="-122"/>
              </a:rPr>
              <a:t>64</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B5CEA8"/>
                </a:solidFill>
                <a:effectLst/>
                <a:latin typeface="字制区喜脉体" panose="02000603000000000000" pitchFamily="2" charset="-122"/>
                <a:ea typeface="字制区喜脉体" panose="02000603000000000000" pitchFamily="2" charset="-122"/>
              </a:rPr>
              <a:t>16</a:t>
            </a:r>
            <a:r>
              <a:rPr lang="en-US" altLang="zh-CN" sz="1600" b="0">
                <a:solidFill>
                  <a:srgbClr val="CCCCCC"/>
                </a:solidFill>
                <a:effectLst/>
                <a:latin typeface="字制区喜脉体" panose="02000603000000000000" pitchFamily="2" charset="-122"/>
                <a:ea typeface="字制区喜脉体" panose="02000603000000000000" pitchFamily="2" charset="-122"/>
              </a:rPr>
              <a:t>&gt;;</a:t>
            </a:r>
            <a:r>
              <a:rPr lang="en-US" altLang="zh-CN" sz="1600" b="0">
                <a:solidFill>
                  <a:srgbClr val="6A9955"/>
                </a:solidFill>
                <a:effectLst/>
                <a:latin typeface="字制区喜脉体" panose="02000603000000000000" pitchFamily="2" charset="-122"/>
                <a:ea typeface="字制区喜脉体" panose="02000603000000000000" pitchFamily="2" charset="-122"/>
              </a:rPr>
              <a:t>  // &lt;- warp tile M = 64, N = 64, K = 64 </a:t>
            </a:r>
            <a:endParaRPr lang="en-US" altLang="zh-CN" sz="16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600" b="0">
                <a:solidFill>
                  <a:srgbClr val="6A9955"/>
                </a:solidFill>
                <a:effectLst/>
                <a:latin typeface="字制区喜脉体" panose="02000603000000000000" pitchFamily="2" charset="-122"/>
                <a:ea typeface="字制区喜脉体" panose="02000603000000000000" pitchFamily="2" charset="-122"/>
              </a:rPr>
              <a:t>// This code section describes the size of MMA op</a:t>
            </a:r>
            <a:endParaRPr lang="en-US" altLang="zh-CN" sz="1600"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en-US" altLang="zh-CN" sz="1600" b="0">
                <a:solidFill>
                  <a:srgbClr val="C586C0"/>
                </a:solidFill>
                <a:effectLst/>
                <a:latin typeface="字制区喜脉体" panose="02000603000000000000" pitchFamily="2" charset="-122"/>
                <a:ea typeface="字制区喜脉体" panose="02000603000000000000" pitchFamily="2" charset="-122"/>
              </a:rPr>
              <a:t>using</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4EC9B0"/>
                </a:solidFill>
                <a:effectLst/>
                <a:latin typeface="字制区喜脉体" panose="02000603000000000000" pitchFamily="2" charset="-122"/>
                <a:ea typeface="字制区喜脉体" panose="02000603000000000000" pitchFamily="2" charset="-122"/>
              </a:rPr>
              <a:t>ShapeMMAOp</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D4D4D4"/>
                </a:solidFill>
                <a:effectLst/>
                <a:latin typeface="字制区喜脉体" panose="02000603000000000000" pitchFamily="2" charset="-122"/>
                <a:ea typeface="字制区喜脉体" panose="02000603000000000000" pitchFamily="2" charset="-122"/>
              </a:rPr>
              <a:t>=</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4EC9B0"/>
                </a:solidFill>
                <a:effectLst/>
                <a:latin typeface="字制区喜脉体" panose="02000603000000000000" pitchFamily="2" charset="-122"/>
                <a:ea typeface="字制区喜脉体" panose="02000603000000000000" pitchFamily="2" charset="-122"/>
              </a:rPr>
              <a:t>cutlass</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4EC9B0"/>
                </a:solidFill>
                <a:effectLst/>
                <a:latin typeface="字制区喜脉体" panose="02000603000000000000" pitchFamily="2" charset="-122"/>
                <a:ea typeface="字制区喜脉体" panose="02000603000000000000" pitchFamily="2" charset="-122"/>
              </a:rPr>
              <a:t>gemm</a:t>
            </a:r>
            <a:r>
              <a:rPr lang="en-US" altLang="zh-CN" sz="1600" b="0">
                <a:solidFill>
                  <a:srgbClr val="CCCCCC"/>
                </a:solidFill>
                <a:effectLst/>
                <a:latin typeface="字制区喜脉体" panose="02000603000000000000" pitchFamily="2" charset="-122"/>
                <a:ea typeface="字制区喜脉体" panose="02000603000000000000" pitchFamily="2" charset="-122"/>
              </a:rPr>
              <a:t>::</a:t>
            </a:r>
            <a:r>
              <a:rPr lang="en-US" altLang="zh-CN" sz="1600" b="0">
                <a:solidFill>
                  <a:srgbClr val="4EC9B0"/>
                </a:solidFill>
                <a:effectLst/>
                <a:latin typeface="字制区喜脉体" panose="02000603000000000000" pitchFamily="2" charset="-122"/>
                <a:ea typeface="字制区喜脉体" panose="02000603000000000000" pitchFamily="2" charset="-122"/>
              </a:rPr>
              <a:t>GemmShape</a:t>
            </a:r>
            <a:r>
              <a:rPr lang="en-US" altLang="zh-CN" sz="1600" b="0">
                <a:solidFill>
                  <a:srgbClr val="CCCCCC"/>
                </a:solidFill>
                <a:effectLst/>
                <a:latin typeface="字制区喜脉体" panose="02000603000000000000" pitchFamily="2" charset="-122"/>
                <a:ea typeface="字制区喜脉体" panose="02000603000000000000" pitchFamily="2" charset="-122"/>
              </a:rPr>
              <a:t>&lt;</a:t>
            </a:r>
            <a:r>
              <a:rPr lang="en-US" altLang="zh-CN" sz="1600" b="0">
                <a:solidFill>
                  <a:srgbClr val="B5CEA8"/>
                </a:solidFill>
                <a:effectLst/>
                <a:latin typeface="字制区喜脉体" panose="02000603000000000000" pitchFamily="2" charset="-122"/>
                <a:ea typeface="字制区喜脉体" panose="02000603000000000000" pitchFamily="2" charset="-122"/>
              </a:rPr>
              <a:t>8</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B5CEA8"/>
                </a:solidFill>
                <a:effectLst/>
                <a:latin typeface="字制区喜脉体" panose="02000603000000000000" pitchFamily="2" charset="-122"/>
                <a:ea typeface="字制区喜脉体" panose="02000603000000000000" pitchFamily="2" charset="-122"/>
              </a:rPr>
              <a:t>8</a:t>
            </a:r>
            <a:r>
              <a:rPr lang="en-US" altLang="zh-CN" sz="1600" b="0">
                <a:solidFill>
                  <a:srgbClr val="CCCCCC"/>
                </a:solidFill>
                <a:effectLst/>
                <a:latin typeface="字制区喜脉体" panose="02000603000000000000" pitchFamily="2" charset="-122"/>
                <a:ea typeface="字制区喜脉体" panose="02000603000000000000" pitchFamily="2" charset="-122"/>
              </a:rPr>
              <a:t>, </a:t>
            </a:r>
            <a:r>
              <a:rPr lang="en-US" altLang="zh-CN" sz="1600" b="0">
                <a:solidFill>
                  <a:srgbClr val="B5CEA8"/>
                </a:solidFill>
                <a:effectLst/>
                <a:latin typeface="字制区喜脉体" panose="02000603000000000000" pitchFamily="2" charset="-122"/>
                <a:ea typeface="字制区喜脉体" panose="02000603000000000000" pitchFamily="2" charset="-122"/>
              </a:rPr>
              <a:t>16</a:t>
            </a:r>
            <a:r>
              <a:rPr lang="en-US" altLang="zh-CN" sz="1600" b="0">
                <a:solidFill>
                  <a:srgbClr val="CCCCCC"/>
                </a:solidFill>
                <a:effectLst/>
                <a:latin typeface="字制区喜脉体" panose="02000603000000000000" pitchFamily="2" charset="-122"/>
                <a:ea typeface="字制区喜脉体" panose="02000603000000000000" pitchFamily="2" charset="-122"/>
              </a:rPr>
              <a:t>&gt;;</a:t>
            </a:r>
            <a:r>
              <a:rPr lang="en-US" altLang="zh-CN" sz="1600" b="0">
                <a:solidFill>
                  <a:srgbClr val="6A9955"/>
                </a:solidFill>
                <a:effectLst/>
                <a:latin typeface="字制区喜脉体" panose="02000603000000000000" pitchFamily="2" charset="-122"/>
                <a:ea typeface="字制区喜脉体" panose="02000603000000000000" pitchFamily="2" charset="-122"/>
              </a:rPr>
              <a:t>  // &lt;- MMA Op tile M = 8, N = 8, K = 16</a:t>
            </a:r>
            <a:endParaRPr lang="en-US" altLang="zh-CN" sz="1600" b="0">
              <a:solidFill>
                <a:srgbClr val="CCCCCC"/>
              </a:solidFill>
              <a:effectLst/>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93FD16DD-C06D-69A9-3045-8DC8D5593075}"/>
              </a:ext>
            </a:extLst>
          </p:cNvPr>
          <p:cNvSpPr txBox="1"/>
          <p:nvPr/>
        </p:nvSpPr>
        <p:spPr>
          <a:xfrm>
            <a:off x="92867" y="136779"/>
            <a:ext cx="8241507" cy="707886"/>
          </a:xfrm>
          <a:prstGeom prst="rect">
            <a:avLst/>
          </a:prstGeom>
          <a:noFill/>
        </p:spPr>
        <p:txBody>
          <a:bodyPr wrap="square">
            <a:spAutoFit/>
          </a:bodyPr>
          <a:lstStyle/>
          <a:p>
            <a:pPr algn="l" fontAlgn="base">
              <a:spcBef>
                <a:spcPts val="2250"/>
              </a:spcBef>
              <a:spcAft>
                <a:spcPts val="1200"/>
              </a:spcAft>
            </a:pPr>
            <a:r>
              <a:rPr lang="en-US" altLang="zh-CN" sz="4000" b="1" i="0">
                <a:solidFill>
                  <a:srgbClr val="000000"/>
                </a:solidFill>
                <a:effectLst/>
                <a:latin typeface="字制区喜脉体" panose="02000603000000000000" pitchFamily="2" charset="-122"/>
                <a:ea typeface="字制区喜脉体" panose="02000603000000000000" pitchFamily="2" charset="-122"/>
              </a:rPr>
              <a:t>Hierarchical GEMM Structure</a:t>
            </a:r>
          </a:p>
        </p:txBody>
      </p:sp>
    </p:spTree>
    <p:extLst>
      <p:ext uri="{BB962C8B-B14F-4D97-AF65-F5344CB8AC3E}">
        <p14:creationId xmlns:p14="http://schemas.microsoft.com/office/powerpoint/2010/main" val="18614772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2EAE2D4-789F-AC6F-47E1-948ED6D47603}"/>
              </a:ext>
            </a:extLst>
          </p:cNvPr>
          <p:cNvSpPr txBox="1"/>
          <p:nvPr/>
        </p:nvSpPr>
        <p:spPr>
          <a:xfrm>
            <a:off x="6756400" y="6393934"/>
            <a:ext cx="529590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cutlass</a:t>
            </a:r>
            <a:r>
              <a:rPr lang="zh-CN" altLang="en-US">
                <a:latin typeface="字制区喜脉体" panose="02000603000000000000" pitchFamily="2" charset="-122"/>
                <a:ea typeface="字制区喜脉体" panose="02000603000000000000" pitchFamily="2" charset="-122"/>
                <a:hlinkClick r:id="rId2"/>
              </a:rPr>
              <a:t>源码导读（</a:t>
            </a:r>
            <a:r>
              <a:rPr lang="en-US" altLang="zh-CN">
                <a:latin typeface="字制区喜脉体" panose="02000603000000000000" pitchFamily="2" charset="-122"/>
                <a:ea typeface="字制区喜脉体" panose="02000603000000000000" pitchFamily="2" charset="-122"/>
                <a:hlinkClick r:id="rId2"/>
              </a:rPr>
              <a:t>2</a:t>
            </a:r>
            <a:r>
              <a:rPr lang="zh-CN" altLang="en-US">
                <a:latin typeface="字制区喜脉体" panose="02000603000000000000" pitchFamily="2" charset="-122"/>
                <a:ea typeface="字制区喜脉体" panose="02000603000000000000" pitchFamily="2" charset="-122"/>
                <a:hlinkClick r:id="rId2"/>
              </a:rPr>
              <a:t>）</a:t>
            </a:r>
            <a:r>
              <a:rPr lang="en-US" altLang="zh-CN">
                <a:latin typeface="字制区喜脉体" panose="02000603000000000000" pitchFamily="2" charset="-122"/>
                <a:ea typeface="字制区喜脉体" panose="02000603000000000000" pitchFamily="2" charset="-122"/>
                <a:hlinkClick r:id="rId2"/>
              </a:rPr>
              <a:t>——Gemm</a:t>
            </a:r>
            <a:r>
              <a:rPr lang="zh-CN" altLang="en-US">
                <a:latin typeface="字制区喜脉体" panose="02000603000000000000" pitchFamily="2" charset="-122"/>
                <a:ea typeface="字制区喜脉体" panose="02000603000000000000" pitchFamily="2" charset="-122"/>
                <a:hlinkClick r:id="rId2"/>
              </a:rPr>
              <a:t>的计算流程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FEA88D49-9DEA-3D11-3D97-00957B733630}"/>
              </a:ext>
            </a:extLst>
          </p:cNvPr>
          <p:cNvSpPr txBox="1"/>
          <p:nvPr/>
        </p:nvSpPr>
        <p:spPr>
          <a:xfrm>
            <a:off x="1270000" y="1271994"/>
            <a:ext cx="9232900"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the tile size a thread block will compute</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ShapeMMAThreadBlock</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D4D4D4"/>
                </a:solidFill>
                <a:effectLst/>
                <a:latin typeface="字制区喜脉体" panose="02000603000000000000" pitchFamily="2" charset="-122"/>
                <a:ea typeface="字制区喜脉体" panose="02000603000000000000" pitchFamily="2" charset="-122"/>
              </a:rPr>
              <a:t>&lt;</a:t>
            </a:r>
            <a:r>
              <a:rPr lang="en-US" altLang="zh-CN" sz="1800" b="0">
                <a:solidFill>
                  <a:srgbClr val="B5CEA8"/>
                </a:solidFill>
                <a:effectLst/>
                <a:latin typeface="字制区喜脉体" panose="02000603000000000000" pitchFamily="2" charset="-122"/>
                <a:ea typeface="字制区喜脉体" panose="02000603000000000000" pitchFamily="2" charset="-122"/>
              </a:rPr>
              <a:t>128</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256</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D4D4D4"/>
                </a:solidFill>
                <a:effectLst/>
                <a:latin typeface="字制区喜脉体" panose="02000603000000000000" pitchFamily="2" charset="-122"/>
                <a:ea typeface="字制区喜脉体" panose="02000603000000000000" pitchFamily="2" charset="-122"/>
              </a:rPr>
              <a:t>&gt;</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&lt;- threadblock tile M = 128, N = 256, K = 64</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E604AD10-B404-E067-D69C-960C5598105E}"/>
              </a:ext>
            </a:extLst>
          </p:cNvPr>
          <p:cNvSpPr txBox="1"/>
          <p:nvPr/>
        </p:nvSpPr>
        <p:spPr>
          <a:xfrm>
            <a:off x="1270000" y="2094305"/>
            <a:ext cx="8369300" cy="646331"/>
          </a:xfrm>
          <a:prstGeom prst="rect">
            <a:avLst/>
          </a:prstGeom>
          <a:noFill/>
        </p:spPr>
        <p:txBody>
          <a:bodyPr wrap="square">
            <a:spAutoFit/>
          </a:bodyPr>
          <a:lstStyle/>
          <a:p>
            <a:r>
              <a:rPr lang="zh-CN" altLang="en-US" b="0" i="0">
                <a:solidFill>
                  <a:srgbClr val="191B1F"/>
                </a:solidFill>
                <a:effectLst/>
                <a:latin typeface="字制区喜脉体" panose="02000603000000000000" pitchFamily="2" charset="-122"/>
                <a:ea typeface="字制区喜脉体" panose="02000603000000000000" pitchFamily="2" charset="-122"/>
              </a:rPr>
              <a:t>我们称之为</a:t>
            </a:r>
            <a:r>
              <a:rPr lang="en-US" altLang="zh-CN" b="0" i="0">
                <a:solidFill>
                  <a:srgbClr val="191B1F"/>
                </a:solidFill>
                <a:effectLst/>
                <a:latin typeface="字制区喜脉体" panose="02000603000000000000" pitchFamily="2" charset="-122"/>
                <a:ea typeface="字制区喜脉体" panose="02000603000000000000" pitchFamily="2" charset="-122"/>
              </a:rPr>
              <a:t>tile size</a:t>
            </a:r>
            <a:r>
              <a:rPr lang="zh-CN" altLang="en-US" b="0" i="0">
                <a:solidFill>
                  <a:srgbClr val="191B1F"/>
                </a:solidFill>
                <a:effectLst/>
                <a:latin typeface="字制区喜脉体" panose="02000603000000000000" pitchFamily="2" charset="-122"/>
                <a:ea typeface="字制区喜脉体" panose="02000603000000000000" pitchFamily="2" charset="-122"/>
              </a:rPr>
              <a:t>。含义是每个</a:t>
            </a:r>
            <a:r>
              <a:rPr lang="en-US" altLang="zh-CN" b="0" i="0">
                <a:solidFill>
                  <a:srgbClr val="191B1F"/>
                </a:solidFill>
                <a:effectLst/>
                <a:latin typeface="字制区喜脉体" panose="02000603000000000000" pitchFamily="2" charset="-122"/>
                <a:ea typeface="字制区喜脉体" panose="02000603000000000000" pitchFamily="2" charset="-122"/>
              </a:rPr>
              <a:t>CTA</a:t>
            </a:r>
            <a:r>
              <a:rPr lang="zh-CN" altLang="en-US" b="0" i="0">
                <a:solidFill>
                  <a:srgbClr val="191B1F"/>
                </a:solidFill>
                <a:effectLst/>
                <a:latin typeface="字制区喜脉体" panose="02000603000000000000" pitchFamily="2" charset="-122"/>
                <a:ea typeface="字制区喜脉体" panose="02000603000000000000" pitchFamily="2" charset="-122"/>
              </a:rPr>
              <a:t>负责结果矩阵中</a:t>
            </a:r>
            <a:r>
              <a:rPr lang="en-US" altLang="zh-CN" b="0" i="0">
                <a:solidFill>
                  <a:srgbClr val="191B1F"/>
                </a:solidFill>
                <a:effectLst/>
                <a:latin typeface="字制区喜脉体" panose="02000603000000000000" pitchFamily="2" charset="-122"/>
                <a:ea typeface="字制区喜脉体" panose="02000603000000000000" pitchFamily="2" charset="-122"/>
              </a:rPr>
              <a:t>M * N</a:t>
            </a:r>
            <a:r>
              <a:rPr lang="zh-CN" altLang="en-US" b="0" i="0">
                <a:solidFill>
                  <a:srgbClr val="191B1F"/>
                </a:solidFill>
                <a:effectLst/>
                <a:latin typeface="字制区喜脉体" panose="02000603000000000000" pitchFamily="2" charset="-122"/>
                <a:ea typeface="字制区喜脉体" panose="02000603000000000000" pitchFamily="2" charset="-122"/>
              </a:rPr>
              <a:t>（</a:t>
            </a:r>
            <a:r>
              <a:rPr lang="en-US" altLang="zh-CN" b="0" i="0">
                <a:solidFill>
                  <a:srgbClr val="191B1F"/>
                </a:solidFill>
                <a:effectLst/>
                <a:latin typeface="字制区喜脉体" panose="02000603000000000000" pitchFamily="2" charset="-122"/>
                <a:ea typeface="字制区喜脉体" panose="02000603000000000000" pitchFamily="2" charset="-122"/>
              </a:rPr>
              <a:t>128 * 256</a:t>
            </a:r>
            <a:r>
              <a:rPr lang="zh-CN" altLang="en-US" b="0" i="0">
                <a:solidFill>
                  <a:srgbClr val="191B1F"/>
                </a:solidFill>
                <a:effectLst/>
                <a:latin typeface="字制区喜脉体" panose="02000603000000000000" pitchFamily="2" charset="-122"/>
                <a:ea typeface="字制区喜脉体" panose="02000603000000000000" pitchFamily="2" charset="-122"/>
              </a:rPr>
              <a:t>）的部分，每次把</a:t>
            </a:r>
            <a:r>
              <a:rPr lang="en-US" altLang="zh-CN" b="0" i="0">
                <a:solidFill>
                  <a:srgbClr val="191B1F"/>
                </a:solidFill>
                <a:effectLst/>
                <a:latin typeface="字制区喜脉体" panose="02000603000000000000" pitchFamily="2" charset="-122"/>
                <a:ea typeface="字制区喜脉体" panose="02000603000000000000" pitchFamily="2" charset="-122"/>
              </a:rPr>
              <a:t>A</a:t>
            </a:r>
            <a:r>
              <a:rPr lang="zh-CN" altLang="en-US" b="0" i="0">
                <a:solidFill>
                  <a:srgbClr val="191B1F"/>
                </a:solidFill>
                <a:effectLst/>
                <a:latin typeface="字制区喜脉体" panose="02000603000000000000" pitchFamily="2" charset="-122"/>
                <a:ea typeface="字制区喜脉体" panose="02000603000000000000" pitchFamily="2" charset="-122"/>
              </a:rPr>
              <a:t>矩阵的</a:t>
            </a:r>
            <a:r>
              <a:rPr lang="en-US" altLang="zh-CN" b="0" i="0">
                <a:solidFill>
                  <a:srgbClr val="191B1F"/>
                </a:solidFill>
                <a:effectLst/>
                <a:latin typeface="字制区喜脉体" panose="02000603000000000000" pitchFamily="2" charset="-122"/>
                <a:ea typeface="字制区喜脉体" panose="02000603000000000000" pitchFamily="2" charset="-122"/>
              </a:rPr>
              <a:t>M * K</a:t>
            </a:r>
            <a:r>
              <a:rPr lang="zh-CN" altLang="en-US" b="0" i="0">
                <a:solidFill>
                  <a:srgbClr val="191B1F"/>
                </a:solidFill>
                <a:effectLst/>
                <a:latin typeface="字制区喜脉体" panose="02000603000000000000" pitchFamily="2" charset="-122"/>
                <a:ea typeface="字制区喜脉体" panose="02000603000000000000" pitchFamily="2" charset="-122"/>
              </a:rPr>
              <a:t>（</a:t>
            </a:r>
            <a:r>
              <a:rPr lang="en-US" altLang="zh-CN" b="0" i="0">
                <a:solidFill>
                  <a:srgbClr val="191B1F"/>
                </a:solidFill>
                <a:effectLst/>
                <a:latin typeface="字制区喜脉体" panose="02000603000000000000" pitchFamily="2" charset="-122"/>
                <a:ea typeface="字制区喜脉体" panose="02000603000000000000" pitchFamily="2" charset="-122"/>
              </a:rPr>
              <a:t>128 * 64</a:t>
            </a:r>
            <a:r>
              <a:rPr lang="zh-CN" altLang="en-US" b="0" i="0">
                <a:solidFill>
                  <a:srgbClr val="191B1F"/>
                </a:solidFill>
                <a:effectLst/>
                <a:latin typeface="字制区喜脉体" panose="02000603000000000000" pitchFamily="2" charset="-122"/>
                <a:ea typeface="字制区喜脉体" panose="02000603000000000000" pitchFamily="2" charset="-122"/>
              </a:rPr>
              <a:t>）和</a:t>
            </a:r>
            <a:r>
              <a:rPr lang="en-US" altLang="zh-CN" b="0" i="0">
                <a:solidFill>
                  <a:srgbClr val="191B1F"/>
                </a:solidFill>
                <a:effectLst/>
                <a:latin typeface="字制区喜脉体" panose="02000603000000000000" pitchFamily="2" charset="-122"/>
                <a:ea typeface="字制区喜脉体" panose="02000603000000000000" pitchFamily="2" charset="-122"/>
              </a:rPr>
              <a:t>B</a:t>
            </a:r>
            <a:r>
              <a:rPr lang="zh-CN" altLang="en-US" b="0" i="0">
                <a:solidFill>
                  <a:srgbClr val="191B1F"/>
                </a:solidFill>
                <a:effectLst/>
                <a:latin typeface="字制区喜脉体" panose="02000603000000000000" pitchFamily="2" charset="-122"/>
                <a:ea typeface="字制区喜脉体" panose="02000603000000000000" pitchFamily="2" charset="-122"/>
              </a:rPr>
              <a:t>矩阵的 </a:t>
            </a:r>
            <a:r>
              <a:rPr lang="en-US" altLang="zh-CN" b="0" i="0">
                <a:solidFill>
                  <a:srgbClr val="191B1F"/>
                </a:solidFill>
                <a:effectLst/>
                <a:latin typeface="字制区喜脉体" panose="02000603000000000000" pitchFamily="2" charset="-122"/>
                <a:ea typeface="字制区喜脉体" panose="02000603000000000000" pitchFamily="2" charset="-122"/>
              </a:rPr>
              <a:t>K * M</a:t>
            </a:r>
            <a:r>
              <a:rPr lang="zh-CN" altLang="en-US" b="0" i="0">
                <a:solidFill>
                  <a:srgbClr val="191B1F"/>
                </a:solidFill>
                <a:effectLst/>
                <a:latin typeface="字制区喜脉体" panose="02000603000000000000" pitchFamily="2" charset="-122"/>
                <a:ea typeface="字制区喜脉体" panose="02000603000000000000" pitchFamily="2" charset="-122"/>
              </a:rPr>
              <a:t>放入</a:t>
            </a:r>
            <a:r>
              <a:rPr lang="en-US" altLang="zh-CN" b="0" i="0">
                <a:solidFill>
                  <a:srgbClr val="191B1F"/>
                </a:solidFill>
                <a:effectLst/>
                <a:latin typeface="字制区喜脉体" panose="02000603000000000000" pitchFamily="2" charset="-122"/>
                <a:ea typeface="字制区喜脉体" panose="02000603000000000000" pitchFamily="2" charset="-122"/>
              </a:rPr>
              <a:t>Shared Memory</a:t>
            </a:r>
            <a:r>
              <a:rPr lang="zh-CN" altLang="en-US" b="0" i="0">
                <a:solidFill>
                  <a:srgbClr val="191B1F"/>
                </a:solidFill>
                <a:effectLst/>
                <a:latin typeface="字制区喜脉体" panose="02000603000000000000" pitchFamily="2" charset="-122"/>
                <a:ea typeface="字制区喜脉体" panose="02000603000000000000" pitchFamily="2" charset="-122"/>
              </a:rPr>
              <a:t>中</a:t>
            </a:r>
            <a:r>
              <a:rPr lang="zh-CN" altLang="en-US">
                <a:solidFill>
                  <a:srgbClr val="191B1F"/>
                </a:solidFill>
                <a:latin typeface="字制区喜脉体" panose="02000603000000000000" pitchFamily="2" charset="-122"/>
                <a:ea typeface="字制区喜脉体" panose="02000603000000000000" pitchFamily="2" charset="-122"/>
              </a:rPr>
              <a:t>。</a:t>
            </a:r>
            <a:endParaRPr lang="zh-CN" altLang="en-US">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DCF6A621-AB1E-ACDE-2282-70179BB1F237}"/>
              </a:ext>
            </a:extLst>
          </p:cNvPr>
          <p:cNvSpPr txBox="1"/>
          <p:nvPr/>
        </p:nvSpPr>
        <p:spPr>
          <a:xfrm>
            <a:off x="1270000" y="2880051"/>
            <a:ext cx="8026400"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tile size a warp will compute</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ShapeMMAWarp</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CCCCCC"/>
                </a:solidFill>
                <a:effectLst/>
                <a:latin typeface="字制区喜脉体" panose="02000603000000000000" pitchFamily="2" charset="-122"/>
                <a:ea typeface="字制区喜脉体" panose="02000603000000000000" pitchFamily="2" charset="-122"/>
              </a:rPr>
              <a:t>&lt;</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16</a:t>
            </a:r>
            <a:r>
              <a:rPr lang="en-US" altLang="zh-CN" sz="1800" b="0">
                <a:solidFill>
                  <a:srgbClr val="CCCCCC"/>
                </a:solidFill>
                <a:effectLst/>
                <a:latin typeface="字制区喜脉体" panose="02000603000000000000" pitchFamily="2" charset="-122"/>
                <a:ea typeface="字制区喜脉体" panose="02000603000000000000" pitchFamily="2" charset="-122"/>
              </a:rPr>
              <a:t>&gt;;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&lt;- warp tile M = 64, N = 64, K = 16 </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9D44123D-762C-0FC9-A8F0-F82D5E483971}"/>
              </a:ext>
            </a:extLst>
          </p:cNvPr>
          <p:cNvSpPr txBox="1"/>
          <p:nvPr/>
        </p:nvSpPr>
        <p:spPr>
          <a:xfrm>
            <a:off x="1270000" y="3734221"/>
            <a:ext cx="8369300" cy="646331"/>
          </a:xfrm>
          <a:prstGeom prst="rect">
            <a:avLst/>
          </a:prstGeom>
          <a:noFill/>
        </p:spPr>
        <p:txBody>
          <a:bodyPr wrap="square">
            <a:spAutoFit/>
          </a:bodyPr>
          <a:lstStyle/>
          <a:p>
            <a:r>
              <a:rPr lang="zh-CN" altLang="en-US" b="0" i="0">
                <a:solidFill>
                  <a:srgbClr val="191B1F"/>
                </a:solidFill>
                <a:effectLst/>
                <a:latin typeface="字制区喜脉体" panose="02000603000000000000" pitchFamily="2" charset="-122"/>
                <a:ea typeface="字制区喜脉体" panose="02000603000000000000" pitchFamily="2" charset="-122"/>
              </a:rPr>
              <a:t>我们称之为</a:t>
            </a:r>
            <a:r>
              <a:rPr lang="en-US" altLang="zh-CN" b="0" i="0">
                <a:solidFill>
                  <a:srgbClr val="191B1F"/>
                </a:solidFill>
                <a:effectLst/>
                <a:latin typeface="字制区喜脉体" panose="02000603000000000000" pitchFamily="2" charset="-122"/>
                <a:ea typeface="字制区喜脉体" panose="02000603000000000000" pitchFamily="2" charset="-122"/>
              </a:rPr>
              <a:t>warp size</a:t>
            </a:r>
            <a:r>
              <a:rPr lang="zh-CN" altLang="en-US" b="0" i="0">
                <a:solidFill>
                  <a:srgbClr val="191B1F"/>
                </a:solidFill>
                <a:effectLst/>
                <a:latin typeface="字制区喜脉体" panose="02000603000000000000" pitchFamily="2" charset="-122"/>
                <a:ea typeface="字制区喜脉体" panose="02000603000000000000" pitchFamily="2" charset="-122"/>
              </a:rPr>
              <a:t>。用</a:t>
            </a:r>
            <a:r>
              <a:rPr lang="en-US" altLang="zh-CN" b="0" i="0">
                <a:solidFill>
                  <a:srgbClr val="191B1F"/>
                </a:solidFill>
                <a:effectLst/>
                <a:latin typeface="字制区喜脉体" panose="02000603000000000000" pitchFamily="2" charset="-122"/>
                <a:ea typeface="字制区喜脉体" panose="02000603000000000000" pitchFamily="2" charset="-122"/>
              </a:rPr>
              <a:t>tile size</a:t>
            </a:r>
            <a:r>
              <a:rPr lang="zh-CN" altLang="en-US" b="0" i="0">
                <a:solidFill>
                  <a:srgbClr val="191B1F"/>
                </a:solidFill>
                <a:effectLst/>
                <a:latin typeface="字制区喜脉体" panose="02000603000000000000" pitchFamily="2" charset="-122"/>
                <a:ea typeface="字制区喜脉体" panose="02000603000000000000" pitchFamily="2" charset="-122"/>
              </a:rPr>
              <a:t>来除以</a:t>
            </a:r>
            <a:r>
              <a:rPr lang="en-US" altLang="zh-CN" b="0" i="0">
                <a:solidFill>
                  <a:srgbClr val="191B1F"/>
                </a:solidFill>
                <a:effectLst/>
                <a:latin typeface="字制区喜脉体" panose="02000603000000000000" pitchFamily="2" charset="-122"/>
                <a:ea typeface="字制区喜脉体" panose="02000603000000000000" pitchFamily="2" charset="-122"/>
              </a:rPr>
              <a:t>warp size</a:t>
            </a:r>
            <a:r>
              <a:rPr lang="zh-CN" altLang="en-US" b="0" i="0">
                <a:solidFill>
                  <a:srgbClr val="191B1F"/>
                </a:solidFill>
                <a:effectLst/>
                <a:latin typeface="字制区喜脉体" panose="02000603000000000000" pitchFamily="2" charset="-122"/>
                <a:ea typeface="字制区喜脉体" panose="02000603000000000000" pitchFamily="2" charset="-122"/>
              </a:rPr>
              <a:t>就是每个</a:t>
            </a:r>
            <a:r>
              <a:rPr lang="en-US" altLang="zh-CN" b="0" i="0">
                <a:solidFill>
                  <a:srgbClr val="191B1F"/>
                </a:solidFill>
                <a:effectLst/>
                <a:latin typeface="字制区喜脉体" panose="02000603000000000000" pitchFamily="2" charset="-122"/>
                <a:ea typeface="字制区喜脉体" panose="02000603000000000000" pitchFamily="2" charset="-122"/>
              </a:rPr>
              <a:t>CTA</a:t>
            </a:r>
            <a:r>
              <a:rPr lang="zh-CN" altLang="en-US" b="0" i="0">
                <a:solidFill>
                  <a:srgbClr val="191B1F"/>
                </a:solidFill>
                <a:effectLst/>
                <a:latin typeface="字制区喜脉体" panose="02000603000000000000" pitchFamily="2" charset="-122"/>
                <a:ea typeface="字制区喜脉体" panose="02000603000000000000" pitchFamily="2" charset="-122"/>
              </a:rPr>
              <a:t>的</a:t>
            </a:r>
            <a:r>
              <a:rPr lang="en-US" altLang="zh-CN" b="0" i="0">
                <a:solidFill>
                  <a:srgbClr val="191B1F"/>
                </a:solidFill>
                <a:effectLst/>
                <a:latin typeface="字制区喜脉体" panose="02000603000000000000" pitchFamily="2" charset="-122"/>
                <a:ea typeface="字制区喜脉体" panose="02000603000000000000" pitchFamily="2" charset="-122"/>
              </a:rPr>
              <a:t>warp</a:t>
            </a:r>
            <a:r>
              <a:rPr lang="zh-CN" altLang="en-US" b="0" i="0">
                <a:solidFill>
                  <a:srgbClr val="191B1F"/>
                </a:solidFill>
                <a:effectLst/>
                <a:latin typeface="字制区喜脉体" panose="02000603000000000000" pitchFamily="2" charset="-122"/>
                <a:ea typeface="字制区喜脉体" panose="02000603000000000000" pitchFamily="2" charset="-122"/>
              </a:rPr>
              <a:t>数（每一维前者都必须是后者的整数倍）。</a:t>
            </a:r>
            <a:r>
              <a:rPr lang="en-US" altLang="zh-CN" b="0" i="0">
                <a:solidFill>
                  <a:srgbClr val="191B1F"/>
                </a:solidFill>
                <a:effectLst/>
                <a:latin typeface="字制区喜脉体" panose="02000603000000000000" pitchFamily="2" charset="-122"/>
                <a:ea typeface="字制区喜脉体" panose="02000603000000000000" pitchFamily="2" charset="-122"/>
              </a:rPr>
              <a:t>M</a:t>
            </a:r>
            <a:r>
              <a:rPr lang="zh-CN" altLang="en-US" b="0" i="0">
                <a:solidFill>
                  <a:srgbClr val="191B1F"/>
                </a:solidFill>
                <a:effectLst/>
                <a:latin typeface="字制区喜脉体" panose="02000603000000000000" pitchFamily="2" charset="-122"/>
                <a:ea typeface="字制区喜脉体" panose="02000603000000000000" pitchFamily="2" charset="-122"/>
              </a:rPr>
              <a:t>与</a:t>
            </a:r>
            <a:r>
              <a:rPr lang="en-US" altLang="zh-CN" b="0" i="0">
                <a:solidFill>
                  <a:srgbClr val="191B1F"/>
                </a:solidFill>
                <a:effectLst/>
                <a:latin typeface="字制区喜脉体" panose="02000603000000000000" pitchFamily="2" charset="-122"/>
                <a:ea typeface="字制区喜脉体" panose="02000603000000000000" pitchFamily="2" charset="-122"/>
              </a:rPr>
              <a:t>N</a:t>
            </a:r>
            <a:r>
              <a:rPr lang="zh-CN" altLang="en-US" b="0" i="0">
                <a:solidFill>
                  <a:srgbClr val="191B1F"/>
                </a:solidFill>
                <a:effectLst/>
                <a:latin typeface="字制区喜脉体" panose="02000603000000000000" pitchFamily="2" charset="-122"/>
                <a:ea typeface="字制区喜脉体" panose="02000603000000000000" pitchFamily="2" charset="-122"/>
              </a:rPr>
              <a:t>的含义是该</a:t>
            </a:r>
            <a:r>
              <a:rPr lang="en-US" altLang="zh-CN" b="0" i="0">
                <a:solidFill>
                  <a:srgbClr val="191B1F"/>
                </a:solidFill>
                <a:effectLst/>
                <a:latin typeface="字制区喜脉体" panose="02000603000000000000" pitchFamily="2" charset="-122"/>
                <a:ea typeface="字制区喜脉体" panose="02000603000000000000" pitchFamily="2" charset="-122"/>
              </a:rPr>
              <a:t>warp</a:t>
            </a:r>
            <a:r>
              <a:rPr lang="zh-CN" altLang="en-US" b="0" i="0">
                <a:solidFill>
                  <a:srgbClr val="191B1F"/>
                </a:solidFill>
                <a:effectLst/>
                <a:latin typeface="字制区喜脉体" panose="02000603000000000000" pitchFamily="2" charset="-122"/>
                <a:ea typeface="字制区喜脉体" panose="02000603000000000000" pitchFamily="2" charset="-122"/>
              </a:rPr>
              <a:t>负责的大小。</a:t>
            </a:r>
            <a:endParaRPr lang="zh-CN" altLang="en-US">
              <a:latin typeface="字制区喜脉体" panose="02000603000000000000" pitchFamily="2" charset="-122"/>
              <a:ea typeface="字制区喜脉体" panose="02000603000000000000" pitchFamily="2" charset="-122"/>
            </a:endParaRPr>
          </a:p>
        </p:txBody>
      </p:sp>
      <p:sp>
        <p:nvSpPr>
          <p:cNvPr id="15" name="文本框 14">
            <a:extLst>
              <a:ext uri="{FF2B5EF4-FFF2-40B4-BE49-F238E27FC236}">
                <a16:creationId xmlns:a16="http://schemas.microsoft.com/office/drawing/2014/main" id="{CFA75620-F763-4823-76C1-F7CBA880C958}"/>
              </a:ext>
            </a:extLst>
          </p:cNvPr>
          <p:cNvSpPr txBox="1"/>
          <p:nvPr/>
        </p:nvSpPr>
        <p:spPr>
          <a:xfrm>
            <a:off x="1270000" y="4512363"/>
            <a:ext cx="8026400"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the size of MMA op</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ShapeMMAOp</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CCCCCC"/>
                </a:solidFill>
                <a:effectLst/>
                <a:latin typeface="字制区喜脉体" panose="02000603000000000000" pitchFamily="2" charset="-122"/>
                <a:ea typeface="字制区喜脉体" panose="02000603000000000000" pitchFamily="2" charset="-122"/>
              </a:rPr>
              <a:t>&lt;</a:t>
            </a:r>
            <a:r>
              <a:rPr lang="en-US" altLang="zh-CN" sz="1800" b="0">
                <a:solidFill>
                  <a:srgbClr val="B5CEA8"/>
                </a:solidFill>
                <a:effectLst/>
                <a:latin typeface="字制区喜脉体" panose="02000603000000000000" pitchFamily="2" charset="-122"/>
                <a:ea typeface="字制区喜脉体" panose="02000603000000000000" pitchFamily="2" charset="-122"/>
              </a:rPr>
              <a:t>8</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8</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16</a:t>
            </a:r>
            <a:r>
              <a:rPr lang="en-US" altLang="zh-CN" sz="1800" b="0">
                <a:solidFill>
                  <a:srgbClr val="CCCCCC"/>
                </a:solidFill>
                <a:effectLst/>
                <a:latin typeface="字制区喜脉体" panose="02000603000000000000" pitchFamily="2" charset="-122"/>
                <a:ea typeface="字制区喜脉体" panose="02000603000000000000" pitchFamily="2" charset="-122"/>
              </a:rPr>
              <a:t>&gt;;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pPr>
            <a:r>
              <a:rPr lang="en-US" altLang="zh-CN" sz="1800" b="0">
                <a:solidFill>
                  <a:srgbClr val="6A9955"/>
                </a:solidFill>
                <a:effectLst/>
                <a:latin typeface="字制区喜脉体" panose="02000603000000000000" pitchFamily="2" charset="-122"/>
                <a:ea typeface="字制区喜脉体" panose="02000603000000000000" pitchFamily="2" charset="-122"/>
              </a:rPr>
              <a:t>// &lt;- MMA Op tile M = 8, N = 8, K = 16</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sp>
        <p:nvSpPr>
          <p:cNvPr id="17" name="文本框 16">
            <a:extLst>
              <a:ext uri="{FF2B5EF4-FFF2-40B4-BE49-F238E27FC236}">
                <a16:creationId xmlns:a16="http://schemas.microsoft.com/office/drawing/2014/main" id="{ECC7D4AB-5FDF-5488-C19D-15DFCBB23BFE}"/>
              </a:ext>
            </a:extLst>
          </p:cNvPr>
          <p:cNvSpPr txBox="1"/>
          <p:nvPr/>
        </p:nvSpPr>
        <p:spPr>
          <a:xfrm>
            <a:off x="1270000" y="5383488"/>
            <a:ext cx="6096000" cy="369332"/>
          </a:xfrm>
          <a:prstGeom prst="rect">
            <a:avLst/>
          </a:prstGeom>
          <a:noFill/>
        </p:spPr>
        <p:txBody>
          <a:bodyPr wrap="square">
            <a:spAutoFit/>
          </a:bodyPr>
          <a:lstStyle/>
          <a:p>
            <a:pPr>
              <a:buNone/>
            </a:pPr>
            <a:r>
              <a:rPr lang="zh-CN" altLang="en-US">
                <a:effectLst/>
                <a:latin typeface="字制区喜脉体" panose="02000603000000000000" pitchFamily="2" charset="-122"/>
                <a:ea typeface="字制区喜脉体" panose="02000603000000000000" pitchFamily="2" charset="-122"/>
              </a:rPr>
              <a:t>单条</a:t>
            </a:r>
            <a:r>
              <a:rPr lang="en-US" altLang="zh-CN">
                <a:effectLst/>
                <a:latin typeface="字制区喜脉体" panose="02000603000000000000" pitchFamily="2" charset="-122"/>
                <a:ea typeface="字制区喜脉体" panose="02000603000000000000" pitchFamily="2" charset="-122"/>
              </a:rPr>
              <a:t>Tensor Core</a:t>
            </a:r>
            <a:r>
              <a:rPr lang="zh-CN" altLang="en-US">
                <a:effectLst/>
                <a:latin typeface="字制区喜脉体" panose="02000603000000000000" pitchFamily="2" charset="-122"/>
                <a:ea typeface="字制区喜脉体" panose="02000603000000000000" pitchFamily="2" charset="-122"/>
              </a:rPr>
              <a:t>指令负责的部分的大小，这个比较好理解。</a:t>
            </a:r>
          </a:p>
        </p:txBody>
      </p:sp>
      <p:sp>
        <p:nvSpPr>
          <p:cNvPr id="2" name="文本框 1">
            <a:extLst>
              <a:ext uri="{FF2B5EF4-FFF2-40B4-BE49-F238E27FC236}">
                <a16:creationId xmlns:a16="http://schemas.microsoft.com/office/drawing/2014/main" id="{340FF96A-36D8-4847-600D-B25942D4910B}"/>
              </a:ext>
            </a:extLst>
          </p:cNvPr>
          <p:cNvSpPr txBox="1"/>
          <p:nvPr/>
        </p:nvSpPr>
        <p:spPr>
          <a:xfrm>
            <a:off x="92867" y="136779"/>
            <a:ext cx="8241507" cy="707886"/>
          </a:xfrm>
          <a:prstGeom prst="rect">
            <a:avLst/>
          </a:prstGeom>
          <a:noFill/>
        </p:spPr>
        <p:txBody>
          <a:bodyPr wrap="square">
            <a:spAutoFit/>
          </a:bodyPr>
          <a:lstStyle/>
          <a:p>
            <a:pPr algn="l" fontAlgn="base">
              <a:spcBef>
                <a:spcPts val="2250"/>
              </a:spcBef>
              <a:spcAft>
                <a:spcPts val="1200"/>
              </a:spcAft>
            </a:pPr>
            <a:r>
              <a:rPr lang="en-US" altLang="zh-CN" sz="4000" b="1" i="0">
                <a:solidFill>
                  <a:srgbClr val="000000"/>
                </a:solidFill>
                <a:effectLst/>
                <a:latin typeface="字制区喜脉体" panose="02000603000000000000" pitchFamily="2" charset="-122"/>
                <a:ea typeface="字制区喜脉体" panose="02000603000000000000" pitchFamily="2" charset="-122"/>
              </a:rPr>
              <a:t>Hierarchical GEMM Structure</a:t>
            </a:r>
          </a:p>
        </p:txBody>
      </p:sp>
    </p:spTree>
    <p:extLst>
      <p:ext uri="{BB962C8B-B14F-4D97-AF65-F5344CB8AC3E}">
        <p14:creationId xmlns:p14="http://schemas.microsoft.com/office/powerpoint/2010/main" val="349492286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DFC2473-B4EF-5940-791F-84B373C35EF3}"/>
              </a:ext>
            </a:extLst>
          </p:cNvPr>
          <p:cNvPicPr>
            <a:picLocks noChangeAspect="1"/>
          </p:cNvPicPr>
          <p:nvPr/>
        </p:nvPicPr>
        <p:blipFill>
          <a:blip r:embed="rId2"/>
          <a:stretch>
            <a:fillRect/>
          </a:stretch>
        </p:blipFill>
        <p:spPr>
          <a:xfrm>
            <a:off x="355600" y="3766229"/>
            <a:ext cx="11480800" cy="2675624"/>
          </a:xfrm>
          <a:prstGeom prst="rect">
            <a:avLst/>
          </a:prstGeom>
        </p:spPr>
      </p:pic>
      <p:sp>
        <p:nvSpPr>
          <p:cNvPr id="4" name="文本框 3">
            <a:extLst>
              <a:ext uri="{FF2B5EF4-FFF2-40B4-BE49-F238E27FC236}">
                <a16:creationId xmlns:a16="http://schemas.microsoft.com/office/drawing/2014/main" id="{A92F7D02-7AE6-A390-F4DD-E6AC77DD7809}"/>
              </a:ext>
            </a:extLst>
          </p:cNvPr>
          <p:cNvSpPr txBox="1"/>
          <p:nvPr/>
        </p:nvSpPr>
        <p:spPr>
          <a:xfrm>
            <a:off x="4915354" y="6441853"/>
            <a:ext cx="7431314"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CUTLASS: Fast Linear Algebra in CUDA C++ | NVIDIA Technical Blog</a:t>
            </a:r>
            <a:endParaRPr lang="zh-CN" altLang="en-US">
              <a:latin typeface="字制区喜脉体" panose="02000603000000000000" pitchFamily="2" charset="-122"/>
              <a:ea typeface="字制区喜脉体" panose="02000603000000000000" pitchFamily="2" charset="-122"/>
            </a:endParaRPr>
          </a:p>
        </p:txBody>
      </p:sp>
      <p:pic>
        <p:nvPicPr>
          <p:cNvPr id="3074" name="Picture 2" descr="Figure 1. The complete GEMM hierarchy transfers data from slower memory to faster memory where it is reused in many math operations.">
            <a:extLst>
              <a:ext uri="{FF2B5EF4-FFF2-40B4-BE49-F238E27FC236}">
                <a16:creationId xmlns:a16="http://schemas.microsoft.com/office/drawing/2014/main" id="{CC919046-746E-C9B4-22DD-0033488001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8650" y="626768"/>
            <a:ext cx="8394700" cy="290754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08C9066-0680-0E5E-9A58-E91494E21913}"/>
              </a:ext>
            </a:extLst>
          </p:cNvPr>
          <p:cNvSpPr txBox="1"/>
          <p:nvPr/>
        </p:nvSpPr>
        <p:spPr>
          <a:xfrm>
            <a:off x="92867" y="136779"/>
            <a:ext cx="8241507" cy="707886"/>
          </a:xfrm>
          <a:prstGeom prst="rect">
            <a:avLst/>
          </a:prstGeom>
          <a:noFill/>
        </p:spPr>
        <p:txBody>
          <a:bodyPr wrap="square">
            <a:spAutoFit/>
          </a:bodyPr>
          <a:lstStyle/>
          <a:p>
            <a:pPr algn="l" fontAlgn="base">
              <a:spcBef>
                <a:spcPts val="2250"/>
              </a:spcBef>
              <a:spcAft>
                <a:spcPts val="1200"/>
              </a:spcAft>
            </a:pPr>
            <a:r>
              <a:rPr lang="en-US" altLang="zh-CN" sz="4000" b="1" i="0">
                <a:solidFill>
                  <a:srgbClr val="000000"/>
                </a:solidFill>
                <a:effectLst/>
                <a:latin typeface="字制区喜脉体" panose="02000603000000000000" pitchFamily="2" charset="-122"/>
                <a:ea typeface="字制区喜脉体" panose="02000603000000000000" pitchFamily="2" charset="-122"/>
              </a:rPr>
              <a:t>Hierarchical GEMM Structure</a:t>
            </a:r>
          </a:p>
        </p:txBody>
      </p:sp>
    </p:spTree>
    <p:extLst>
      <p:ext uri="{BB962C8B-B14F-4D97-AF65-F5344CB8AC3E}">
        <p14:creationId xmlns:p14="http://schemas.microsoft.com/office/powerpoint/2010/main" val="14198934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75DCA89-53FE-CA79-D38F-EE3F76F3581E}"/>
              </a:ext>
            </a:extLst>
          </p:cNvPr>
          <p:cNvSpPr txBox="1"/>
          <p:nvPr/>
        </p:nvSpPr>
        <p:spPr>
          <a:xfrm>
            <a:off x="4905829" y="6460903"/>
            <a:ext cx="7409996"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CUTLASS: Fast Linear Algebra in CUDA C++ | NVIDIA Technical Blog</a:t>
            </a:r>
            <a:endParaRPr lang="zh-CN" altLang="en-US">
              <a:latin typeface="字制区喜脉体" panose="02000603000000000000" pitchFamily="2" charset="-122"/>
              <a:ea typeface="字制区喜脉体" panose="02000603000000000000" pitchFamily="2" charset="-122"/>
            </a:endParaRPr>
          </a:p>
        </p:txBody>
      </p:sp>
      <p:pic>
        <p:nvPicPr>
          <p:cNvPr id="2052" name="Picture 4" descr="Figure 2. A GEMM problem decomposed into the computation performed by a single thread block. The submatrix of C shown in green is computed by the matrix product of a tile of A and a submatrix of B. This is performed by looping over the K dimension, partitioned into tiles, and accumulating the results of matrix products of each tile.">
            <a:extLst>
              <a:ext uri="{FF2B5EF4-FFF2-40B4-BE49-F238E27FC236}">
                <a16:creationId xmlns:a16="http://schemas.microsoft.com/office/drawing/2014/main" id="{90D5853C-599E-3653-F72F-E3B64F6704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969" y="1621191"/>
            <a:ext cx="4145416" cy="38322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9980428-2930-F073-4ABC-ACA61DEBD551}"/>
              </a:ext>
            </a:extLst>
          </p:cNvPr>
          <p:cNvSpPr txBox="1"/>
          <p:nvPr/>
        </p:nvSpPr>
        <p:spPr>
          <a:xfrm>
            <a:off x="3716082" y="4750637"/>
            <a:ext cx="64583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tile</a:t>
            </a:r>
            <a:endParaRPr lang="zh-CN" altLang="en-US">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49629F1C-46FA-260C-9392-08A7EFD5B63B}"/>
              </a:ext>
            </a:extLst>
          </p:cNvPr>
          <p:cNvSpPr txBox="1"/>
          <p:nvPr/>
        </p:nvSpPr>
        <p:spPr>
          <a:xfrm>
            <a:off x="96199" y="5639941"/>
            <a:ext cx="8764587"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the tile size a thread block will compute</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ShapeMMAThreadBlock</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D4D4D4"/>
                </a:solidFill>
                <a:effectLst/>
                <a:latin typeface="字制区喜脉体" panose="02000603000000000000" pitchFamily="2" charset="-122"/>
                <a:ea typeface="字制区喜脉体" panose="02000603000000000000" pitchFamily="2" charset="-122"/>
              </a:rPr>
              <a:t>&lt;</a:t>
            </a:r>
            <a:r>
              <a:rPr lang="en-US" altLang="zh-CN" sz="1800" b="0">
                <a:solidFill>
                  <a:srgbClr val="B5CEA8"/>
                </a:solidFill>
                <a:effectLst/>
                <a:latin typeface="字制区喜脉体" panose="02000603000000000000" pitchFamily="2" charset="-122"/>
                <a:ea typeface="字制区喜脉体" panose="02000603000000000000" pitchFamily="2" charset="-122"/>
              </a:rPr>
              <a:t>128</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128</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D4D4D4"/>
                </a:solidFill>
                <a:effectLst/>
                <a:latin typeface="字制区喜脉体" panose="02000603000000000000" pitchFamily="2" charset="-122"/>
                <a:ea typeface="字制区喜脉体" panose="02000603000000000000" pitchFamily="2" charset="-122"/>
              </a:rPr>
              <a:t>&gt;</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&lt;- threadblock tile M = 128, N = 128, K = 64</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pic>
        <p:nvPicPr>
          <p:cNvPr id="2054" name="Picture 6" descr="Figure 3. The thread block structure partitions the tile of C across several warps, with each warp storing a non-overlapping 2D tile. Each warp stores its accumulator elements in registers. Tiles of A and B are stored in shared memory accessible to all of the warps in the thread block.">
            <a:extLst>
              <a:ext uri="{FF2B5EF4-FFF2-40B4-BE49-F238E27FC236}">
                <a16:creationId xmlns:a16="http://schemas.microsoft.com/office/drawing/2014/main" id="{26C95E53-0840-BA32-EDE4-480FBF4324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5538" y="1383590"/>
            <a:ext cx="5610497" cy="44710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D45ED66-EA66-5A6A-A96D-9DC3D156711C}"/>
              </a:ext>
            </a:extLst>
          </p:cNvPr>
          <p:cNvSpPr txBox="1"/>
          <p:nvPr/>
        </p:nvSpPr>
        <p:spPr>
          <a:xfrm>
            <a:off x="4623480" y="624104"/>
            <a:ext cx="7568520"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tile size a warp will compute</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ShapeMMAWarp</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CCCCCC"/>
                </a:solidFill>
                <a:effectLst/>
                <a:latin typeface="字制区喜脉体" panose="02000603000000000000" pitchFamily="2" charset="-122"/>
                <a:ea typeface="字制区喜脉体" panose="02000603000000000000" pitchFamily="2" charset="-122"/>
              </a:rPr>
              <a:t>&lt;</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32</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CCCCCC"/>
                </a:solidFill>
                <a:effectLst/>
                <a:latin typeface="字制区喜脉体" panose="02000603000000000000" pitchFamily="2" charset="-122"/>
                <a:ea typeface="字制区喜脉体" panose="02000603000000000000" pitchFamily="2" charset="-122"/>
              </a:rPr>
              <a:t>&gt;;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&lt;- warp tile M = 64, N = </a:t>
            </a:r>
            <a:r>
              <a:rPr lang="en-US" altLang="zh-CN">
                <a:solidFill>
                  <a:srgbClr val="6A9955"/>
                </a:solidFill>
                <a:latin typeface="字制区喜脉体" panose="02000603000000000000" pitchFamily="2" charset="-122"/>
                <a:ea typeface="字制区喜脉体" panose="02000603000000000000" pitchFamily="2" charset="-122"/>
              </a:rPr>
              <a:t>32</a:t>
            </a:r>
            <a:r>
              <a:rPr lang="en-US" altLang="zh-CN" sz="1800" b="0">
                <a:solidFill>
                  <a:srgbClr val="6A9955"/>
                </a:solidFill>
                <a:effectLst/>
                <a:latin typeface="字制区喜脉体" panose="02000603000000000000" pitchFamily="2" charset="-122"/>
                <a:ea typeface="字制区喜脉体" panose="02000603000000000000" pitchFamily="2" charset="-122"/>
              </a:rPr>
              <a:t>, K = 64</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61C911A4-607B-4AE5-C48D-AF73E5802694}"/>
              </a:ext>
            </a:extLst>
          </p:cNvPr>
          <p:cNvSpPr txBox="1"/>
          <p:nvPr/>
        </p:nvSpPr>
        <p:spPr>
          <a:xfrm>
            <a:off x="3405134" y="4804498"/>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128</a:t>
            </a:r>
            <a:endParaRPr lang="zh-CN" altLang="en-US" sz="1100"/>
          </a:p>
        </p:txBody>
      </p:sp>
      <p:sp>
        <p:nvSpPr>
          <p:cNvPr id="15" name="文本框 14">
            <a:extLst>
              <a:ext uri="{FF2B5EF4-FFF2-40B4-BE49-F238E27FC236}">
                <a16:creationId xmlns:a16="http://schemas.microsoft.com/office/drawing/2014/main" id="{485E52AA-3326-6A14-CDFD-0CB8494CA6D7}"/>
              </a:ext>
            </a:extLst>
          </p:cNvPr>
          <p:cNvSpPr txBox="1"/>
          <p:nvPr/>
        </p:nvSpPr>
        <p:spPr>
          <a:xfrm>
            <a:off x="3781197" y="4511195"/>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128</a:t>
            </a:r>
            <a:endParaRPr lang="zh-CN" altLang="en-US" sz="1100"/>
          </a:p>
        </p:txBody>
      </p:sp>
      <p:sp>
        <p:nvSpPr>
          <p:cNvPr id="16" name="文本框 15">
            <a:extLst>
              <a:ext uri="{FF2B5EF4-FFF2-40B4-BE49-F238E27FC236}">
                <a16:creationId xmlns:a16="http://schemas.microsoft.com/office/drawing/2014/main" id="{45790456-0D19-1FF6-8806-AFBE810D50B7}"/>
              </a:ext>
            </a:extLst>
          </p:cNvPr>
          <p:cNvSpPr txBox="1"/>
          <p:nvPr/>
        </p:nvSpPr>
        <p:spPr>
          <a:xfrm>
            <a:off x="1941482" y="4502462"/>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64</a:t>
            </a:r>
            <a:endParaRPr lang="zh-CN" altLang="en-US" sz="1100"/>
          </a:p>
        </p:txBody>
      </p:sp>
      <p:sp>
        <p:nvSpPr>
          <p:cNvPr id="17" name="文本框 16">
            <a:extLst>
              <a:ext uri="{FF2B5EF4-FFF2-40B4-BE49-F238E27FC236}">
                <a16:creationId xmlns:a16="http://schemas.microsoft.com/office/drawing/2014/main" id="{2C086477-4DA8-E82B-37EC-7361E777CF9C}"/>
              </a:ext>
            </a:extLst>
          </p:cNvPr>
          <p:cNvSpPr txBox="1"/>
          <p:nvPr/>
        </p:nvSpPr>
        <p:spPr>
          <a:xfrm>
            <a:off x="9427919" y="2286057"/>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128</a:t>
            </a:r>
            <a:endParaRPr lang="zh-CN" altLang="en-US" sz="1100"/>
          </a:p>
        </p:txBody>
      </p:sp>
      <p:sp>
        <p:nvSpPr>
          <p:cNvPr id="18" name="文本框 17">
            <a:extLst>
              <a:ext uri="{FF2B5EF4-FFF2-40B4-BE49-F238E27FC236}">
                <a16:creationId xmlns:a16="http://schemas.microsoft.com/office/drawing/2014/main" id="{565F0373-8C81-0EB1-C0F3-4F6890D119FD}"/>
              </a:ext>
            </a:extLst>
          </p:cNvPr>
          <p:cNvSpPr txBox="1"/>
          <p:nvPr/>
        </p:nvSpPr>
        <p:spPr>
          <a:xfrm>
            <a:off x="7386429" y="4293275"/>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128</a:t>
            </a:r>
            <a:endParaRPr lang="zh-CN" altLang="en-US" sz="1100"/>
          </a:p>
        </p:txBody>
      </p:sp>
      <p:sp>
        <p:nvSpPr>
          <p:cNvPr id="21" name="文本框 20">
            <a:extLst>
              <a:ext uri="{FF2B5EF4-FFF2-40B4-BE49-F238E27FC236}">
                <a16:creationId xmlns:a16="http://schemas.microsoft.com/office/drawing/2014/main" id="{CC8A3360-2427-C4A0-B51A-151FBE1EFBB9}"/>
              </a:ext>
            </a:extLst>
          </p:cNvPr>
          <p:cNvSpPr txBox="1"/>
          <p:nvPr/>
        </p:nvSpPr>
        <p:spPr>
          <a:xfrm>
            <a:off x="8691156" y="3327238"/>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32</a:t>
            </a:r>
            <a:endParaRPr lang="zh-CN" altLang="en-US" sz="1100"/>
          </a:p>
        </p:txBody>
      </p:sp>
      <p:sp>
        <p:nvSpPr>
          <p:cNvPr id="22" name="文本框 21">
            <a:extLst>
              <a:ext uri="{FF2B5EF4-FFF2-40B4-BE49-F238E27FC236}">
                <a16:creationId xmlns:a16="http://schemas.microsoft.com/office/drawing/2014/main" id="{35EBA05C-F860-A88B-1CFD-90DCF8E34393}"/>
              </a:ext>
            </a:extLst>
          </p:cNvPr>
          <p:cNvSpPr txBox="1"/>
          <p:nvPr/>
        </p:nvSpPr>
        <p:spPr>
          <a:xfrm>
            <a:off x="8533121" y="3870678"/>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64</a:t>
            </a:r>
            <a:endParaRPr lang="zh-CN" altLang="en-US" sz="1100"/>
          </a:p>
        </p:txBody>
      </p:sp>
      <p:sp>
        <p:nvSpPr>
          <p:cNvPr id="23" name="文本框 22">
            <a:extLst>
              <a:ext uri="{FF2B5EF4-FFF2-40B4-BE49-F238E27FC236}">
                <a16:creationId xmlns:a16="http://schemas.microsoft.com/office/drawing/2014/main" id="{B14EEE3B-9304-9DCF-B933-18DA544090A1}"/>
              </a:ext>
            </a:extLst>
          </p:cNvPr>
          <p:cNvSpPr txBox="1"/>
          <p:nvPr/>
        </p:nvSpPr>
        <p:spPr>
          <a:xfrm>
            <a:off x="8019317" y="2882644"/>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64</a:t>
            </a:r>
            <a:endParaRPr lang="zh-CN" altLang="en-US" sz="1100"/>
          </a:p>
        </p:txBody>
      </p:sp>
      <p:sp>
        <p:nvSpPr>
          <p:cNvPr id="24" name="文本框 23">
            <a:extLst>
              <a:ext uri="{FF2B5EF4-FFF2-40B4-BE49-F238E27FC236}">
                <a16:creationId xmlns:a16="http://schemas.microsoft.com/office/drawing/2014/main" id="{159C10AA-FA6B-A514-DC41-41901200E23E}"/>
              </a:ext>
            </a:extLst>
          </p:cNvPr>
          <p:cNvSpPr txBox="1"/>
          <p:nvPr/>
        </p:nvSpPr>
        <p:spPr>
          <a:xfrm>
            <a:off x="92867" y="136779"/>
            <a:ext cx="8241507" cy="707886"/>
          </a:xfrm>
          <a:prstGeom prst="rect">
            <a:avLst/>
          </a:prstGeom>
          <a:noFill/>
        </p:spPr>
        <p:txBody>
          <a:bodyPr wrap="square">
            <a:spAutoFit/>
          </a:bodyPr>
          <a:lstStyle/>
          <a:p>
            <a:pPr algn="l" fontAlgn="base">
              <a:spcBef>
                <a:spcPts val="2250"/>
              </a:spcBef>
              <a:spcAft>
                <a:spcPts val="1200"/>
              </a:spcAft>
            </a:pPr>
            <a:r>
              <a:rPr lang="en-US" altLang="zh-CN" sz="4000" b="1" i="0">
                <a:solidFill>
                  <a:srgbClr val="000000"/>
                </a:solidFill>
                <a:effectLst/>
                <a:latin typeface="字制区喜脉体" panose="02000603000000000000" pitchFamily="2" charset="-122"/>
                <a:ea typeface="字制区喜脉体" panose="02000603000000000000" pitchFamily="2" charset="-122"/>
              </a:rPr>
              <a:t>Hierarchical GEMM Structure</a:t>
            </a:r>
          </a:p>
        </p:txBody>
      </p:sp>
      <p:sp>
        <p:nvSpPr>
          <p:cNvPr id="2" name="文本框 1">
            <a:extLst>
              <a:ext uri="{FF2B5EF4-FFF2-40B4-BE49-F238E27FC236}">
                <a16:creationId xmlns:a16="http://schemas.microsoft.com/office/drawing/2014/main" id="{F8EC1500-BD00-A2A7-E35C-31AC37EE68A7}"/>
              </a:ext>
            </a:extLst>
          </p:cNvPr>
          <p:cNvSpPr txBox="1"/>
          <p:nvPr/>
        </p:nvSpPr>
        <p:spPr>
          <a:xfrm>
            <a:off x="3461525" y="2554057"/>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64</a:t>
            </a:r>
            <a:endParaRPr lang="zh-CN" altLang="en-US" sz="1100"/>
          </a:p>
        </p:txBody>
      </p:sp>
    </p:spTree>
    <p:extLst>
      <p:ext uri="{BB962C8B-B14F-4D97-AF65-F5344CB8AC3E}">
        <p14:creationId xmlns:p14="http://schemas.microsoft.com/office/powerpoint/2010/main" val="5239593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 4. An individual warp computes an accumulated matrix product by iteratively loading fragments of A and B from the corresponding shared memory (SMEM) tiles into registers (RF) and computing an outer product.">
            <a:extLst>
              <a:ext uri="{FF2B5EF4-FFF2-40B4-BE49-F238E27FC236}">
                <a16:creationId xmlns:a16="http://schemas.microsoft.com/office/drawing/2014/main" id="{95C63241-2639-6128-8651-24F7B77E6E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114" y="806411"/>
            <a:ext cx="5499355" cy="44892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1576310-8DFC-38EE-A816-F13D9570B2A4}"/>
              </a:ext>
            </a:extLst>
          </p:cNvPr>
          <p:cNvSpPr txBox="1"/>
          <p:nvPr/>
        </p:nvSpPr>
        <p:spPr>
          <a:xfrm>
            <a:off x="4691022" y="5234719"/>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32</a:t>
            </a:r>
            <a:endParaRPr lang="zh-CN" altLang="en-US" sz="1100"/>
          </a:p>
        </p:txBody>
      </p:sp>
      <p:sp>
        <p:nvSpPr>
          <p:cNvPr id="5" name="文本框 4">
            <a:extLst>
              <a:ext uri="{FF2B5EF4-FFF2-40B4-BE49-F238E27FC236}">
                <a16:creationId xmlns:a16="http://schemas.microsoft.com/office/drawing/2014/main" id="{1DEEED65-370C-9C5E-D1E3-A65E5996CAB0}"/>
              </a:ext>
            </a:extLst>
          </p:cNvPr>
          <p:cNvSpPr txBox="1"/>
          <p:nvPr/>
        </p:nvSpPr>
        <p:spPr>
          <a:xfrm>
            <a:off x="3914676" y="3370805"/>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64</a:t>
            </a:r>
            <a:endParaRPr lang="zh-CN" altLang="en-US" sz="1100"/>
          </a:p>
        </p:txBody>
      </p:sp>
      <p:sp>
        <p:nvSpPr>
          <p:cNvPr id="6" name="文本框 5">
            <a:extLst>
              <a:ext uri="{FF2B5EF4-FFF2-40B4-BE49-F238E27FC236}">
                <a16:creationId xmlns:a16="http://schemas.microsoft.com/office/drawing/2014/main" id="{E8BF3383-E8DF-FED5-4941-18F2B6389769}"/>
              </a:ext>
            </a:extLst>
          </p:cNvPr>
          <p:cNvSpPr txBox="1"/>
          <p:nvPr/>
        </p:nvSpPr>
        <p:spPr>
          <a:xfrm>
            <a:off x="4042236" y="1777212"/>
            <a:ext cx="91436" cy="261610"/>
          </a:xfrm>
          <a:prstGeom prst="rect">
            <a:avLst/>
          </a:prstGeom>
          <a:noFill/>
        </p:spPr>
        <p:txBody>
          <a:bodyPr wrap="square">
            <a:spAutoFit/>
          </a:bodyPr>
          <a:lstStyle/>
          <a:p>
            <a:r>
              <a:rPr lang="en-US" altLang="zh-CN" sz="1100" b="1">
                <a:solidFill>
                  <a:srgbClr val="FF0000"/>
                </a:solidFill>
                <a:latin typeface="字制区喜脉体" panose="02000603000000000000" pitchFamily="2" charset="-122"/>
                <a:ea typeface="字制区喜脉体" panose="02000603000000000000" pitchFamily="2" charset="-122"/>
              </a:rPr>
              <a:t>1</a:t>
            </a:r>
            <a:endParaRPr lang="zh-CN" altLang="en-US" sz="1100">
              <a:solidFill>
                <a:srgbClr val="FF0000"/>
              </a:solidFill>
            </a:endParaRPr>
          </a:p>
        </p:txBody>
      </p:sp>
      <p:pic>
        <p:nvPicPr>
          <p:cNvPr id="4100" name="Picture 4" descr="Figure 5. An individual thread (right) participates in a warp-level matrix product (left) by computing an outer product of a fragment of A and a fragment of B held in registers. The warp’s accumulators in green are partitioned among the threads within the warp and typically arranged as a set of 2D tiles.">
            <a:extLst>
              <a:ext uri="{FF2B5EF4-FFF2-40B4-BE49-F238E27FC236}">
                <a16:creationId xmlns:a16="http://schemas.microsoft.com/office/drawing/2014/main" id="{16C37FA8-E85C-74A6-2E70-4550713890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469" y="1555350"/>
            <a:ext cx="5815256" cy="37473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9C90A41-7FB5-0548-E619-F246B5A7F404}"/>
              </a:ext>
            </a:extLst>
          </p:cNvPr>
          <p:cNvSpPr txBox="1"/>
          <p:nvPr/>
        </p:nvSpPr>
        <p:spPr>
          <a:xfrm>
            <a:off x="4905829" y="6460903"/>
            <a:ext cx="7409996"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CUTLASS: Fast Linear Algebra in CUDA C++ | NVIDIA Technical Blog</a:t>
            </a: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AAFBE2B7-9F10-A5E5-D5A8-9C0ECC548969}"/>
              </a:ext>
            </a:extLst>
          </p:cNvPr>
          <p:cNvSpPr txBox="1"/>
          <p:nvPr/>
        </p:nvSpPr>
        <p:spPr>
          <a:xfrm>
            <a:off x="4604913" y="5390655"/>
            <a:ext cx="7220437" cy="1077218"/>
          </a:xfrm>
          <a:prstGeom prst="rect">
            <a:avLst/>
          </a:prstGeom>
          <a:noFill/>
        </p:spPr>
        <p:txBody>
          <a:bodyPr wrap="square">
            <a:spAutoFit/>
          </a:bodyPr>
          <a:lstStyle/>
          <a:p>
            <a:pPr algn="l" fontAlgn="base">
              <a:spcBef>
                <a:spcPts val="2250"/>
              </a:spcBef>
              <a:spcAft>
                <a:spcPts val="1200"/>
              </a:spcAft>
            </a:pPr>
            <a:r>
              <a:rPr lang="en-US" altLang="zh-CN" sz="1600">
                <a:solidFill>
                  <a:srgbClr val="1A1A1A"/>
                </a:solidFill>
                <a:latin typeface="字制区喜脉体" panose="02000603000000000000" pitchFamily="2" charset="-122"/>
                <a:ea typeface="字制区喜脉体" panose="02000603000000000000" pitchFamily="2" charset="-122"/>
              </a:rPr>
              <a:t>Warp tile</a:t>
            </a:r>
            <a:r>
              <a:rPr lang="zh-CN" altLang="en-US" sz="1600">
                <a:solidFill>
                  <a:srgbClr val="1A1A1A"/>
                </a:solidFill>
                <a:latin typeface="字制区喜脉体" panose="02000603000000000000" pitchFamily="2" charset="-122"/>
                <a:ea typeface="字制区喜脉体" panose="02000603000000000000" pitchFamily="2" charset="-122"/>
              </a:rPr>
              <a:t>的</a:t>
            </a:r>
            <a:r>
              <a:rPr lang="zh-CN" altLang="en-US" sz="1600" b="0" i="0">
                <a:solidFill>
                  <a:srgbClr val="1A1A1A"/>
                </a:solidFill>
                <a:effectLst/>
                <a:latin typeface="字制区喜脉体" panose="02000603000000000000" pitchFamily="2" charset="-122"/>
                <a:ea typeface="字制区喜脉体" panose="02000603000000000000" pitchFamily="2" charset="-122"/>
              </a:rPr>
              <a:t>左上象限以灰色阴影显示。</a:t>
            </a:r>
            <a:r>
              <a:rPr lang="en-US" altLang="zh-CN" sz="1600" b="0" i="0">
                <a:solidFill>
                  <a:srgbClr val="1A1A1A"/>
                </a:solidFill>
                <a:effectLst/>
                <a:latin typeface="字制区喜脉体" panose="02000603000000000000" pitchFamily="2" charset="-122"/>
                <a:ea typeface="字制区喜脉体" panose="02000603000000000000" pitchFamily="2" charset="-122"/>
              </a:rPr>
              <a:t>32</a:t>
            </a:r>
            <a:r>
              <a:rPr lang="zh-CN" altLang="en-US" sz="1600" b="0" i="0">
                <a:solidFill>
                  <a:srgbClr val="1A1A1A"/>
                </a:solidFill>
                <a:effectLst/>
                <a:latin typeface="字制区喜脉体" panose="02000603000000000000" pitchFamily="2" charset="-122"/>
                <a:ea typeface="字制区喜脉体" panose="02000603000000000000" pitchFamily="2" charset="-122"/>
              </a:rPr>
              <a:t>个单元格对应于一个</a:t>
            </a:r>
            <a:r>
              <a:rPr lang="en-US" altLang="zh-CN" sz="1600" b="0" i="0">
                <a:solidFill>
                  <a:srgbClr val="1A1A1A"/>
                </a:solidFill>
                <a:effectLst/>
                <a:latin typeface="字制区喜脉体" panose="02000603000000000000" pitchFamily="2" charset="-122"/>
                <a:ea typeface="字制区喜脉体" panose="02000603000000000000" pitchFamily="2" charset="-122"/>
              </a:rPr>
              <a:t>warp</a:t>
            </a:r>
            <a:r>
              <a:rPr lang="zh-CN" altLang="en-US" sz="1600" b="0" i="0">
                <a:solidFill>
                  <a:srgbClr val="1A1A1A"/>
                </a:solidFill>
                <a:effectLst/>
                <a:latin typeface="字制区喜脉体" panose="02000603000000000000" pitchFamily="2" charset="-122"/>
                <a:ea typeface="字制区喜脉体" panose="02000603000000000000" pitchFamily="2" charset="-122"/>
              </a:rPr>
              <a:t>内的</a:t>
            </a:r>
            <a:r>
              <a:rPr lang="en-US" altLang="zh-CN" sz="1600" b="0" i="0">
                <a:solidFill>
                  <a:srgbClr val="1A1A1A"/>
                </a:solidFill>
                <a:effectLst/>
                <a:latin typeface="字制区喜脉体" panose="02000603000000000000" pitchFamily="2" charset="-122"/>
                <a:ea typeface="字制区喜脉体" panose="02000603000000000000" pitchFamily="2" charset="-122"/>
              </a:rPr>
              <a:t>32</a:t>
            </a:r>
            <a:r>
              <a:rPr lang="zh-CN" altLang="en-US" sz="1600" b="0" i="0">
                <a:solidFill>
                  <a:srgbClr val="1A1A1A"/>
                </a:solidFill>
                <a:effectLst/>
                <a:latin typeface="字制区喜脉体" panose="02000603000000000000" pitchFamily="2" charset="-122"/>
                <a:ea typeface="字制区喜脉体" panose="02000603000000000000" pitchFamily="2" charset="-122"/>
              </a:rPr>
              <a:t>个线程。这种排列导致同一行或同一列的多个线程分别获取</a:t>
            </a:r>
            <a:r>
              <a:rPr lang="en-US" altLang="zh-CN" sz="1600" b="0" i="0">
                <a:solidFill>
                  <a:srgbClr val="1A1A1A"/>
                </a:solidFill>
                <a:effectLst/>
                <a:latin typeface="字制区喜脉体" panose="02000603000000000000" pitchFamily="2" charset="-122"/>
                <a:ea typeface="字制区喜脉体" panose="02000603000000000000" pitchFamily="2" charset="-122"/>
              </a:rPr>
              <a:t>A</a:t>
            </a:r>
            <a:r>
              <a:rPr lang="zh-CN" altLang="en-US" sz="1600" b="0" i="0">
                <a:solidFill>
                  <a:srgbClr val="1A1A1A"/>
                </a:solidFill>
                <a:effectLst/>
                <a:latin typeface="字制区喜脉体" panose="02000603000000000000" pitchFamily="2" charset="-122"/>
                <a:ea typeface="字制区喜脉体" panose="02000603000000000000" pitchFamily="2" charset="-122"/>
              </a:rPr>
              <a:t>和</a:t>
            </a:r>
            <a:r>
              <a:rPr lang="en-US" altLang="zh-CN" sz="1600" b="0" i="0">
                <a:solidFill>
                  <a:srgbClr val="1A1A1A"/>
                </a:solidFill>
                <a:effectLst/>
                <a:latin typeface="字制区喜脉体" panose="02000603000000000000" pitchFamily="2" charset="-122"/>
                <a:ea typeface="字制区喜脉体" panose="02000603000000000000" pitchFamily="2" charset="-122"/>
              </a:rPr>
              <a:t>B</a:t>
            </a:r>
            <a:r>
              <a:rPr lang="zh-CN" altLang="en-US" sz="1600" b="0" i="0">
                <a:solidFill>
                  <a:srgbClr val="1A1A1A"/>
                </a:solidFill>
                <a:effectLst/>
                <a:latin typeface="字制区喜脉体" panose="02000603000000000000" pitchFamily="2" charset="-122"/>
                <a:ea typeface="字制区喜脉体" panose="02000603000000000000" pitchFamily="2" charset="-122"/>
              </a:rPr>
              <a:t>片段的相同元素。为了最大化计算强度，这种基本结构可以从完整的</a:t>
            </a:r>
            <a:r>
              <a:rPr lang="en-US" altLang="zh-CN" sz="1600" b="0" i="0">
                <a:solidFill>
                  <a:srgbClr val="1A1A1A"/>
                </a:solidFill>
                <a:effectLst/>
                <a:latin typeface="字制区喜脉体" panose="02000603000000000000" pitchFamily="2" charset="-122"/>
                <a:ea typeface="字制区喜脉体" panose="02000603000000000000" pitchFamily="2" charset="-122"/>
              </a:rPr>
              <a:t>warp-level</a:t>
            </a:r>
            <a:r>
              <a:rPr lang="zh-CN" altLang="en-US" sz="1600" b="0" i="0">
                <a:solidFill>
                  <a:srgbClr val="1A1A1A"/>
                </a:solidFill>
                <a:effectLst/>
                <a:latin typeface="字制区喜脉体" panose="02000603000000000000" pitchFamily="2" charset="-122"/>
                <a:ea typeface="字制区喜脉体" panose="02000603000000000000" pitchFamily="2" charset="-122"/>
              </a:rPr>
              <a:t>累加器</a:t>
            </a:r>
            <a:r>
              <a:rPr lang="en-US" altLang="zh-CN" sz="1600" b="0" i="0">
                <a:solidFill>
                  <a:srgbClr val="1A1A1A"/>
                </a:solidFill>
                <a:effectLst/>
                <a:latin typeface="字制区喜脉体" panose="02000603000000000000" pitchFamily="2" charset="-122"/>
                <a:ea typeface="字制区喜脉体" panose="02000603000000000000" pitchFamily="2" charset="-122"/>
              </a:rPr>
              <a:t>tile</a:t>
            </a:r>
            <a:r>
              <a:rPr lang="zh-CN" altLang="en-US" sz="1600" b="0" i="0">
                <a:solidFill>
                  <a:srgbClr val="1A1A1A"/>
                </a:solidFill>
                <a:effectLst/>
                <a:latin typeface="字制区喜脉体" panose="02000603000000000000" pitchFamily="2" charset="-122"/>
                <a:ea typeface="字制区喜脉体" panose="02000603000000000000" pitchFamily="2" charset="-122"/>
              </a:rPr>
              <a:t>中复制，从而得到一个由 </a:t>
            </a:r>
            <a:r>
              <a:rPr lang="en-US" altLang="zh-CN" sz="1600" b="0" i="0">
                <a:solidFill>
                  <a:srgbClr val="1A1A1A"/>
                </a:solidFill>
                <a:effectLst/>
                <a:latin typeface="字制区喜脉体" panose="02000603000000000000" pitchFamily="2" charset="-122"/>
                <a:ea typeface="字制区喜脉体" panose="02000603000000000000" pitchFamily="2" charset="-122"/>
              </a:rPr>
              <a:t>8x1 </a:t>
            </a:r>
            <a:r>
              <a:rPr lang="zh-CN" altLang="en-US" sz="1600" b="0" i="0">
                <a:solidFill>
                  <a:srgbClr val="1A1A1A"/>
                </a:solidFill>
                <a:effectLst/>
                <a:latin typeface="字制区喜脉体" panose="02000603000000000000" pitchFamily="2" charset="-122"/>
                <a:ea typeface="字制区喜脉体" panose="02000603000000000000" pitchFamily="2" charset="-122"/>
              </a:rPr>
              <a:t>和 </a:t>
            </a:r>
            <a:r>
              <a:rPr lang="en-US" altLang="zh-CN" sz="1600" b="0" i="0">
                <a:solidFill>
                  <a:srgbClr val="1A1A1A"/>
                </a:solidFill>
                <a:effectLst/>
                <a:latin typeface="字制区喜脉体" panose="02000603000000000000" pitchFamily="2" charset="-122"/>
                <a:ea typeface="字制区喜脉体" panose="02000603000000000000" pitchFamily="2" charset="-122"/>
              </a:rPr>
              <a:t>1x8 </a:t>
            </a:r>
            <a:r>
              <a:rPr lang="zh-CN" altLang="en-US" sz="1600" b="0" i="0">
                <a:solidFill>
                  <a:srgbClr val="1A1A1A"/>
                </a:solidFill>
                <a:effectLst/>
                <a:latin typeface="字制区喜脉体" panose="02000603000000000000" pitchFamily="2" charset="-122"/>
                <a:ea typeface="字制区喜脉体" panose="02000603000000000000" pitchFamily="2" charset="-122"/>
              </a:rPr>
              <a:t>片段的外积计算出的 </a:t>
            </a:r>
            <a:r>
              <a:rPr lang="en-US" altLang="zh-CN" sz="1600" b="0" i="0">
                <a:solidFill>
                  <a:srgbClr val="1A1A1A"/>
                </a:solidFill>
                <a:effectLst/>
                <a:latin typeface="字制区喜脉体" panose="02000603000000000000" pitchFamily="2" charset="-122"/>
                <a:ea typeface="字制区喜脉体" panose="02000603000000000000" pitchFamily="2" charset="-122"/>
              </a:rPr>
              <a:t>8x8 </a:t>
            </a:r>
            <a:r>
              <a:rPr lang="zh-CN" altLang="en-US" sz="1600" b="0" i="0">
                <a:solidFill>
                  <a:srgbClr val="1A1A1A"/>
                </a:solidFill>
                <a:effectLst/>
                <a:latin typeface="字制区喜脉体" panose="02000603000000000000" pitchFamily="2" charset="-122"/>
                <a:ea typeface="字制区喜脉体" panose="02000603000000000000" pitchFamily="2" charset="-122"/>
              </a:rPr>
              <a:t>整体线程</a:t>
            </a:r>
            <a:r>
              <a:rPr lang="en-US" altLang="zh-CN" sz="1600" b="0" i="0">
                <a:solidFill>
                  <a:srgbClr val="1A1A1A"/>
                </a:solidFill>
                <a:effectLst/>
                <a:latin typeface="字制区喜脉体" panose="02000603000000000000" pitchFamily="2" charset="-122"/>
                <a:ea typeface="字制区喜脉体" panose="02000603000000000000" pitchFamily="2" charset="-122"/>
              </a:rPr>
              <a:t>warp</a:t>
            </a:r>
            <a:r>
              <a:rPr lang="zh-CN" altLang="en-US" sz="1600" b="0" i="0">
                <a:solidFill>
                  <a:srgbClr val="1A1A1A"/>
                </a:solidFill>
                <a:effectLst/>
                <a:latin typeface="字制区喜脉体" panose="02000603000000000000" pitchFamily="2" charset="-122"/>
                <a:ea typeface="字制区喜脉体" panose="02000603000000000000" pitchFamily="2" charset="-122"/>
              </a:rPr>
              <a:t>。</a:t>
            </a:r>
            <a:endParaRPr lang="en-US" altLang="zh-CN" sz="1600" b="1" i="0">
              <a:solidFill>
                <a:srgbClr val="000000"/>
              </a:solidFill>
              <a:effectLst/>
              <a:latin typeface="字制区喜脉体" panose="02000603000000000000" pitchFamily="2" charset="-122"/>
              <a:ea typeface="字制区喜脉体" panose="02000603000000000000" pitchFamily="2" charset="-122"/>
            </a:endParaRPr>
          </a:p>
        </p:txBody>
      </p:sp>
      <p:sp>
        <p:nvSpPr>
          <p:cNvPr id="2" name="文本框 1">
            <a:extLst>
              <a:ext uri="{FF2B5EF4-FFF2-40B4-BE49-F238E27FC236}">
                <a16:creationId xmlns:a16="http://schemas.microsoft.com/office/drawing/2014/main" id="{FC8095B0-C6FA-9F6F-AD65-FFCBFDE08A96}"/>
              </a:ext>
            </a:extLst>
          </p:cNvPr>
          <p:cNvSpPr txBox="1"/>
          <p:nvPr/>
        </p:nvSpPr>
        <p:spPr>
          <a:xfrm>
            <a:off x="92867" y="136779"/>
            <a:ext cx="8241507" cy="707886"/>
          </a:xfrm>
          <a:prstGeom prst="rect">
            <a:avLst/>
          </a:prstGeom>
          <a:noFill/>
        </p:spPr>
        <p:txBody>
          <a:bodyPr wrap="square">
            <a:spAutoFit/>
          </a:bodyPr>
          <a:lstStyle/>
          <a:p>
            <a:pPr algn="l" fontAlgn="base">
              <a:spcBef>
                <a:spcPts val="2250"/>
              </a:spcBef>
              <a:spcAft>
                <a:spcPts val="1200"/>
              </a:spcAft>
            </a:pPr>
            <a:r>
              <a:rPr lang="en-US" altLang="zh-CN" sz="4000" b="1" i="0">
                <a:solidFill>
                  <a:srgbClr val="000000"/>
                </a:solidFill>
                <a:effectLst/>
                <a:latin typeface="字制区喜脉体" panose="02000603000000000000" pitchFamily="2" charset="-122"/>
                <a:ea typeface="字制区喜脉体" panose="02000603000000000000" pitchFamily="2" charset="-122"/>
              </a:rPr>
              <a:t>Hierarchical GEMM Structure</a:t>
            </a:r>
          </a:p>
        </p:txBody>
      </p:sp>
    </p:spTree>
    <p:extLst>
      <p:ext uri="{BB962C8B-B14F-4D97-AF65-F5344CB8AC3E}">
        <p14:creationId xmlns:p14="http://schemas.microsoft.com/office/powerpoint/2010/main" val="203724716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3F11D-EB03-8841-6701-36EB29A845B4}"/>
            </a:ext>
          </a:extLst>
        </p:cNvPr>
        <p:cNvGrpSpPr/>
        <p:nvPr/>
      </p:nvGrpSpPr>
      <p:grpSpPr>
        <a:xfrm>
          <a:off x="0" y="0"/>
          <a:ext cx="0" cy="0"/>
          <a:chOff x="0" y="0"/>
          <a:chExt cx="0" cy="0"/>
        </a:xfrm>
      </p:grpSpPr>
      <p:pic>
        <p:nvPicPr>
          <p:cNvPr id="4098" name="Picture 2" descr="Figure 4. An individual warp computes an accumulated matrix product by iteratively loading fragments of A and B from the corresponding shared memory (SMEM) tiles into registers (RF) and computing an outer product.">
            <a:extLst>
              <a:ext uri="{FF2B5EF4-FFF2-40B4-BE49-F238E27FC236}">
                <a16:creationId xmlns:a16="http://schemas.microsoft.com/office/drawing/2014/main" id="{3D60C7AA-3D46-08EA-15B4-BAC2844129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342" y="809896"/>
            <a:ext cx="5499355" cy="44892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A039662-E092-DC32-950E-F77ED95D3D55}"/>
              </a:ext>
            </a:extLst>
          </p:cNvPr>
          <p:cNvSpPr txBox="1"/>
          <p:nvPr/>
        </p:nvSpPr>
        <p:spPr>
          <a:xfrm>
            <a:off x="4415250" y="5238204"/>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32</a:t>
            </a:r>
            <a:endParaRPr lang="zh-CN" altLang="en-US" sz="1100"/>
          </a:p>
        </p:txBody>
      </p:sp>
      <p:sp>
        <p:nvSpPr>
          <p:cNvPr id="5" name="文本框 4">
            <a:extLst>
              <a:ext uri="{FF2B5EF4-FFF2-40B4-BE49-F238E27FC236}">
                <a16:creationId xmlns:a16="http://schemas.microsoft.com/office/drawing/2014/main" id="{6ACE559E-1732-CA7A-50B1-1ABA240A5068}"/>
              </a:ext>
            </a:extLst>
          </p:cNvPr>
          <p:cNvSpPr txBox="1"/>
          <p:nvPr/>
        </p:nvSpPr>
        <p:spPr>
          <a:xfrm>
            <a:off x="3638904" y="3374290"/>
            <a:ext cx="509113"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64</a:t>
            </a:r>
            <a:endParaRPr lang="zh-CN" altLang="en-US" sz="1100"/>
          </a:p>
        </p:txBody>
      </p:sp>
      <p:sp>
        <p:nvSpPr>
          <p:cNvPr id="6" name="文本框 5">
            <a:extLst>
              <a:ext uri="{FF2B5EF4-FFF2-40B4-BE49-F238E27FC236}">
                <a16:creationId xmlns:a16="http://schemas.microsoft.com/office/drawing/2014/main" id="{79A8FEA6-EF5E-EBE2-9431-17D80B505EAD}"/>
              </a:ext>
            </a:extLst>
          </p:cNvPr>
          <p:cNvSpPr txBox="1"/>
          <p:nvPr/>
        </p:nvSpPr>
        <p:spPr>
          <a:xfrm>
            <a:off x="3638904" y="1790717"/>
            <a:ext cx="371750"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16</a:t>
            </a:r>
            <a:endParaRPr lang="zh-CN" altLang="en-US" sz="1100"/>
          </a:p>
        </p:txBody>
      </p:sp>
      <p:sp>
        <p:nvSpPr>
          <p:cNvPr id="7" name="文本框 6">
            <a:extLst>
              <a:ext uri="{FF2B5EF4-FFF2-40B4-BE49-F238E27FC236}">
                <a16:creationId xmlns:a16="http://schemas.microsoft.com/office/drawing/2014/main" id="{8EBCEF69-F426-E172-BDCF-45380CBCBFCE}"/>
              </a:ext>
            </a:extLst>
          </p:cNvPr>
          <p:cNvSpPr txBox="1"/>
          <p:nvPr/>
        </p:nvSpPr>
        <p:spPr>
          <a:xfrm>
            <a:off x="2587534" y="5643675"/>
            <a:ext cx="8472352"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the size of MMA op</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ShapeMMAOp</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CCCCCC"/>
                </a:solidFill>
                <a:effectLst/>
                <a:latin typeface="字制区喜脉体" panose="02000603000000000000" pitchFamily="2" charset="-122"/>
                <a:ea typeface="字制区喜脉体" panose="02000603000000000000" pitchFamily="2" charset="-122"/>
              </a:rPr>
              <a:t>&lt;</a:t>
            </a:r>
            <a:r>
              <a:rPr lang="en-US" altLang="zh-CN">
                <a:solidFill>
                  <a:srgbClr val="B5CEA8"/>
                </a:solidFill>
                <a:latin typeface="字制区喜脉体" panose="02000603000000000000" pitchFamily="2" charset="-122"/>
                <a:ea typeface="字制区喜脉体" panose="02000603000000000000" pitchFamily="2" charset="-122"/>
              </a:rPr>
              <a:t>16</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a:solidFill>
                  <a:srgbClr val="B5CEA8"/>
                </a:solidFill>
                <a:latin typeface="字制区喜脉体" panose="02000603000000000000" pitchFamily="2" charset="-122"/>
                <a:ea typeface="字制区喜脉体" panose="02000603000000000000" pitchFamily="2" charset="-122"/>
              </a:rPr>
              <a:t>16</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16</a:t>
            </a:r>
            <a:r>
              <a:rPr lang="en-US" altLang="zh-CN" sz="1800" b="0">
                <a:solidFill>
                  <a:srgbClr val="CCCCCC"/>
                </a:solidFill>
                <a:effectLst/>
                <a:latin typeface="字制区喜脉体" panose="02000603000000000000" pitchFamily="2" charset="-122"/>
                <a:ea typeface="字制区喜脉体" panose="02000603000000000000" pitchFamily="2" charset="-122"/>
              </a:rPr>
              <a:t>&gt;;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pPr>
            <a:r>
              <a:rPr lang="en-US" altLang="zh-CN" sz="1800" b="0">
                <a:solidFill>
                  <a:srgbClr val="6A9955"/>
                </a:solidFill>
                <a:effectLst/>
                <a:latin typeface="字制区喜脉体" panose="02000603000000000000" pitchFamily="2" charset="-122"/>
                <a:ea typeface="字制区喜脉体" panose="02000603000000000000" pitchFamily="2" charset="-122"/>
              </a:rPr>
              <a:t>// &lt;- MMA Op tile M = 16, N = 16, K = 16</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02E0780C-8AEA-FD20-E345-7F70C459F433}"/>
              </a:ext>
            </a:extLst>
          </p:cNvPr>
          <p:cNvSpPr txBox="1"/>
          <p:nvPr/>
        </p:nvSpPr>
        <p:spPr>
          <a:xfrm>
            <a:off x="92867" y="136779"/>
            <a:ext cx="8241507" cy="707886"/>
          </a:xfrm>
          <a:prstGeom prst="rect">
            <a:avLst/>
          </a:prstGeom>
          <a:noFill/>
        </p:spPr>
        <p:txBody>
          <a:bodyPr wrap="square">
            <a:spAutoFit/>
          </a:bodyPr>
          <a:lstStyle/>
          <a:p>
            <a:pPr algn="l" fontAlgn="base">
              <a:spcBef>
                <a:spcPts val="2250"/>
              </a:spcBef>
              <a:spcAft>
                <a:spcPts val="1200"/>
              </a:spcAft>
            </a:pPr>
            <a:r>
              <a:rPr lang="en-US" altLang="zh-CN" sz="4000" b="1" i="0">
                <a:solidFill>
                  <a:srgbClr val="000000"/>
                </a:solidFill>
                <a:effectLst/>
                <a:latin typeface="字制区喜脉体" panose="02000603000000000000" pitchFamily="2" charset="-122"/>
                <a:ea typeface="字制区喜脉体" panose="02000603000000000000" pitchFamily="2" charset="-122"/>
              </a:rPr>
              <a:t>Hierarchical GEMM Structure</a:t>
            </a:r>
          </a:p>
        </p:txBody>
      </p:sp>
      <p:sp>
        <p:nvSpPr>
          <p:cNvPr id="19" name="文本框 18">
            <a:extLst>
              <a:ext uri="{FF2B5EF4-FFF2-40B4-BE49-F238E27FC236}">
                <a16:creationId xmlns:a16="http://schemas.microsoft.com/office/drawing/2014/main" id="{1551C803-DB19-43D1-4451-B33FF470F153}"/>
              </a:ext>
            </a:extLst>
          </p:cNvPr>
          <p:cNvSpPr txBox="1"/>
          <p:nvPr/>
        </p:nvSpPr>
        <p:spPr>
          <a:xfrm>
            <a:off x="4905829" y="6460903"/>
            <a:ext cx="7409996"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CUTLASS: Fast Linear Algebra in CUDA C++ | NVIDIA Technical Blog</a:t>
            </a:r>
            <a:endParaRPr lang="zh-CN" altLang="en-US">
              <a:latin typeface="字制区喜脉体" panose="02000603000000000000" pitchFamily="2" charset="-122"/>
              <a:ea typeface="字制区喜脉体" panose="02000603000000000000" pitchFamily="2" charset="-122"/>
            </a:endParaRPr>
          </a:p>
        </p:txBody>
      </p:sp>
      <p:pic>
        <p:nvPicPr>
          <p:cNvPr id="5122" name="Picture 2" descr="Figure 7. The warp tile structure can be implemented using the CUDA WMMA API to target Volta V100’s Tensor Cores. This API provides abstractions for loading matrix fragments and performing matrix multiply-accumulate.">
            <a:extLst>
              <a:ext uri="{FF2B5EF4-FFF2-40B4-BE49-F238E27FC236}">
                <a16:creationId xmlns:a16="http://schemas.microsoft.com/office/drawing/2014/main" id="{F214AD07-4D4F-8CC2-BA05-DBA511E640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6697" y="1237014"/>
            <a:ext cx="5405437" cy="4162476"/>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06E1D6C6-625F-8AB1-343C-7510C4C2263C}"/>
              </a:ext>
            </a:extLst>
          </p:cNvPr>
          <p:cNvSpPr txBox="1"/>
          <p:nvPr/>
        </p:nvSpPr>
        <p:spPr>
          <a:xfrm>
            <a:off x="9068154" y="1964075"/>
            <a:ext cx="371750" cy="261610"/>
          </a:xfrm>
          <a:prstGeom prst="rect">
            <a:avLst/>
          </a:prstGeom>
          <a:noFill/>
        </p:spPr>
        <p:txBody>
          <a:bodyPr wrap="square">
            <a:spAutoFit/>
          </a:bodyPr>
          <a:lstStyle/>
          <a:p>
            <a:r>
              <a:rPr lang="en-US" altLang="zh-CN" sz="1100" b="1">
                <a:latin typeface="字制区喜脉体" panose="02000603000000000000" pitchFamily="2" charset="-122"/>
                <a:ea typeface="字制区喜脉体" panose="02000603000000000000" pitchFamily="2" charset="-122"/>
              </a:rPr>
              <a:t>16</a:t>
            </a:r>
            <a:endParaRPr lang="zh-CN" altLang="en-US" sz="1100"/>
          </a:p>
        </p:txBody>
      </p:sp>
    </p:spTree>
    <p:extLst>
      <p:ext uri="{BB962C8B-B14F-4D97-AF65-F5344CB8AC3E}">
        <p14:creationId xmlns:p14="http://schemas.microsoft.com/office/powerpoint/2010/main" val="84253780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876F287-CA84-802D-4FFB-EFFB4B63681F}"/>
              </a:ext>
            </a:extLst>
          </p:cNvPr>
          <p:cNvSpPr txBox="1"/>
          <p:nvPr/>
        </p:nvSpPr>
        <p:spPr>
          <a:xfrm>
            <a:off x="190500" y="5831126"/>
            <a:ext cx="8928100" cy="861774"/>
          </a:xfrm>
          <a:prstGeom prst="rect">
            <a:avLst/>
          </a:prstGeom>
          <a:noFill/>
        </p:spPr>
        <p:txBody>
          <a:bodyPr wrap="square">
            <a:spAutoFit/>
          </a:bodyPr>
          <a:lstStyle/>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This code section describes the tile size a thread block will compute</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800" b="0">
                <a:solidFill>
                  <a:srgbClr val="C586C0"/>
                </a:solidFill>
                <a:effectLst/>
                <a:latin typeface="字制区喜脉体" panose="02000603000000000000" pitchFamily="2" charset="-122"/>
                <a:ea typeface="字制区喜脉体" panose="02000603000000000000" pitchFamily="2" charset="-122"/>
              </a:rPr>
              <a:t>using</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ShapeMMAThreadBlock</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D4D4D4"/>
                </a:solidFill>
                <a:effectLst/>
                <a:latin typeface="字制区喜脉体" panose="02000603000000000000" pitchFamily="2" charset="-122"/>
                <a:ea typeface="字制区喜脉体" panose="02000603000000000000" pitchFamily="2" charset="-122"/>
              </a:rPr>
              <a:t>= </a:t>
            </a:r>
            <a:r>
              <a:rPr lang="en-US" altLang="zh-CN" sz="1800" b="0">
                <a:solidFill>
                  <a:srgbClr val="4EC9B0"/>
                </a:solidFill>
                <a:effectLst/>
                <a:latin typeface="字制区喜脉体" panose="02000603000000000000" pitchFamily="2" charset="-122"/>
                <a:ea typeface="字制区喜脉体" panose="02000603000000000000" pitchFamily="2" charset="-122"/>
              </a:rPr>
              <a:t>cutlass</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4EC9B0"/>
                </a:solidFill>
                <a:effectLst/>
                <a:latin typeface="字制区喜脉体" panose="02000603000000000000" pitchFamily="2" charset="-122"/>
                <a:ea typeface="字制区喜脉体" panose="02000603000000000000" pitchFamily="2" charset="-122"/>
              </a:rPr>
              <a:t>GemmShape</a:t>
            </a:r>
            <a:r>
              <a:rPr lang="en-US" altLang="zh-CN" sz="1800" b="0">
                <a:solidFill>
                  <a:srgbClr val="D4D4D4"/>
                </a:solidFill>
                <a:effectLst/>
                <a:latin typeface="字制区喜脉体" panose="02000603000000000000" pitchFamily="2" charset="-122"/>
                <a:ea typeface="字制区喜脉体" panose="02000603000000000000" pitchFamily="2" charset="-122"/>
              </a:rPr>
              <a:t>&lt;</a:t>
            </a:r>
            <a:r>
              <a:rPr lang="en-US" altLang="zh-CN" sz="1800" b="0">
                <a:solidFill>
                  <a:srgbClr val="B5CEA8"/>
                </a:solidFill>
                <a:effectLst/>
                <a:latin typeface="字制区喜脉体" panose="02000603000000000000" pitchFamily="2" charset="-122"/>
                <a:ea typeface="字制区喜脉体" panose="02000603000000000000" pitchFamily="2" charset="-122"/>
              </a:rPr>
              <a:t>128</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256</a:t>
            </a:r>
            <a:r>
              <a:rPr lang="en-US" altLang="zh-CN" sz="1800" b="0">
                <a:solidFill>
                  <a:srgbClr val="CCCCCC"/>
                </a:solidFill>
                <a:effectLst/>
                <a:latin typeface="字制区喜脉体" panose="02000603000000000000" pitchFamily="2" charset="-122"/>
                <a:ea typeface="字制区喜脉体" panose="02000603000000000000" pitchFamily="2" charset="-122"/>
              </a:rPr>
              <a:t>, </a:t>
            </a:r>
            <a:r>
              <a:rPr lang="en-US" altLang="zh-CN" sz="1800" b="0">
                <a:solidFill>
                  <a:srgbClr val="B5CEA8"/>
                </a:solidFill>
                <a:effectLst/>
                <a:latin typeface="字制区喜脉体" panose="02000603000000000000" pitchFamily="2" charset="-122"/>
                <a:ea typeface="字制区喜脉体" panose="02000603000000000000" pitchFamily="2" charset="-122"/>
              </a:rPr>
              <a:t>64</a:t>
            </a:r>
            <a:r>
              <a:rPr lang="en-US" altLang="zh-CN" sz="1800" b="0">
                <a:solidFill>
                  <a:srgbClr val="D4D4D4"/>
                </a:solidFill>
                <a:effectLst/>
                <a:latin typeface="字制区喜脉体" panose="02000603000000000000" pitchFamily="2" charset="-122"/>
                <a:ea typeface="字制区喜脉体" panose="02000603000000000000" pitchFamily="2" charset="-122"/>
              </a:rPr>
              <a:t>&gt;</a:t>
            </a:r>
            <a:r>
              <a:rPr lang="en-US" altLang="zh-CN" sz="1800" b="0">
                <a:solidFill>
                  <a:srgbClr val="CCCCCC"/>
                </a:solidFill>
                <a:effectLst/>
                <a:latin typeface="字制区喜脉体" panose="02000603000000000000" pitchFamily="2" charset="-122"/>
                <a:ea typeface="字制区喜脉体" panose="02000603000000000000" pitchFamily="2" charset="-122"/>
              </a:rPr>
              <a:t>;</a:t>
            </a:r>
            <a:r>
              <a:rPr lang="en-US" altLang="zh-CN" sz="18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sz="1800" b="0">
                <a:solidFill>
                  <a:srgbClr val="6A9955"/>
                </a:solidFill>
                <a:effectLst/>
                <a:latin typeface="字制区喜脉体" panose="02000603000000000000" pitchFamily="2" charset="-122"/>
                <a:ea typeface="字制区喜脉体" panose="02000603000000000000" pitchFamily="2" charset="-122"/>
              </a:rPr>
              <a:t>// &lt;- threadblock tile M = 128, N = 256, K = 64</a:t>
            </a:r>
            <a:endParaRPr lang="en-US" altLang="zh-CN" sz="1800" b="0">
              <a:solidFill>
                <a:srgbClr val="CCCCCC"/>
              </a:solidFill>
              <a:effectLst/>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4C652770-D915-41F8-7619-001D00716E83}"/>
              </a:ext>
            </a:extLst>
          </p:cNvPr>
          <p:cNvSpPr/>
          <p:nvPr/>
        </p:nvSpPr>
        <p:spPr>
          <a:xfrm>
            <a:off x="1181340" y="3271279"/>
            <a:ext cx="1717636" cy="21848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70101017-F672-8150-1DEB-AB742E391D19}"/>
              </a:ext>
            </a:extLst>
          </p:cNvPr>
          <p:cNvSpPr/>
          <p:nvPr/>
        </p:nvSpPr>
        <p:spPr>
          <a:xfrm>
            <a:off x="3005018" y="1306423"/>
            <a:ext cx="1882575" cy="18230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矩形 7">
            <a:extLst>
              <a:ext uri="{FF2B5EF4-FFF2-40B4-BE49-F238E27FC236}">
                <a16:creationId xmlns:a16="http://schemas.microsoft.com/office/drawing/2014/main" id="{44875B92-D7F1-F19A-AB03-9C8664ACC75F}"/>
              </a:ext>
            </a:extLst>
          </p:cNvPr>
          <p:cNvSpPr/>
          <p:nvPr/>
        </p:nvSpPr>
        <p:spPr>
          <a:xfrm>
            <a:off x="3018558" y="3261353"/>
            <a:ext cx="1882575" cy="219148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04B2ED2-A580-C6DF-30A8-BBD5712EF164}"/>
              </a:ext>
            </a:extLst>
          </p:cNvPr>
          <p:cNvSpPr txBox="1"/>
          <p:nvPr/>
        </p:nvSpPr>
        <p:spPr>
          <a:xfrm>
            <a:off x="336060" y="4040549"/>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5120</a:t>
            </a:r>
            <a:endParaRPr lang="zh-CN" altLang="en-US" b="1">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068C5AC7-3367-F9BA-F294-77A03814EC21}"/>
              </a:ext>
            </a:extLst>
          </p:cNvPr>
          <p:cNvSpPr txBox="1"/>
          <p:nvPr/>
        </p:nvSpPr>
        <p:spPr>
          <a:xfrm>
            <a:off x="1617518" y="2615022"/>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4096</a:t>
            </a:r>
            <a:endParaRPr lang="zh-CN" altLang="en-US"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409AC3DB-0F4F-EF47-9035-455ED5E93501}"/>
              </a:ext>
            </a:extLst>
          </p:cNvPr>
          <p:cNvSpPr txBox="1"/>
          <p:nvPr/>
        </p:nvSpPr>
        <p:spPr>
          <a:xfrm>
            <a:off x="3537205" y="736600"/>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4096</a:t>
            </a:r>
            <a:endParaRPr lang="zh-CN" altLang="en-US" b="1">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CD4495BC-30C7-EB4C-AADD-2D9DA028B559}"/>
              </a:ext>
            </a:extLst>
          </p:cNvPr>
          <p:cNvSpPr/>
          <p:nvPr/>
        </p:nvSpPr>
        <p:spPr>
          <a:xfrm>
            <a:off x="3018558" y="3261353"/>
            <a:ext cx="386452" cy="243133"/>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latin typeface="字制区喜脉体" panose="02000603000000000000" pitchFamily="2" charset="-122"/>
                <a:ea typeface="字制区喜脉体" panose="02000603000000000000" pitchFamily="2" charset="-122"/>
              </a:rPr>
              <a:t>tile</a:t>
            </a:r>
            <a:endParaRPr lang="zh-CN" altLang="en-US" sz="1000">
              <a:latin typeface="字制区喜脉体" panose="02000603000000000000" pitchFamily="2" charset="-122"/>
              <a:ea typeface="字制区喜脉体" panose="02000603000000000000" pitchFamily="2" charset="-122"/>
            </a:endParaRPr>
          </a:p>
        </p:txBody>
      </p:sp>
      <p:sp>
        <p:nvSpPr>
          <p:cNvPr id="14" name="文本框 13">
            <a:extLst>
              <a:ext uri="{FF2B5EF4-FFF2-40B4-BE49-F238E27FC236}">
                <a16:creationId xmlns:a16="http://schemas.microsoft.com/office/drawing/2014/main" id="{5781C36D-24F2-357D-CC70-D3252C73CE50}"/>
              </a:ext>
            </a:extLst>
          </p:cNvPr>
          <p:cNvSpPr txBox="1"/>
          <p:nvPr/>
        </p:nvSpPr>
        <p:spPr>
          <a:xfrm>
            <a:off x="2698059" y="3251414"/>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128</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5" name="文本框 14">
            <a:extLst>
              <a:ext uri="{FF2B5EF4-FFF2-40B4-BE49-F238E27FC236}">
                <a16:creationId xmlns:a16="http://schemas.microsoft.com/office/drawing/2014/main" id="{92512E54-3D30-18B0-2894-779602C170A5}"/>
              </a:ext>
            </a:extLst>
          </p:cNvPr>
          <p:cNvSpPr txBox="1"/>
          <p:nvPr/>
        </p:nvSpPr>
        <p:spPr>
          <a:xfrm>
            <a:off x="2925026" y="3071087"/>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256</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E7586664-224B-7C32-55D5-361DEC470C51}"/>
              </a:ext>
            </a:extLst>
          </p:cNvPr>
          <p:cNvSpPr/>
          <p:nvPr/>
        </p:nvSpPr>
        <p:spPr>
          <a:xfrm>
            <a:off x="1181540" y="3271278"/>
            <a:ext cx="127468" cy="233208"/>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DC47307B-2C5E-D586-B549-C31B2409E1FA}"/>
              </a:ext>
            </a:extLst>
          </p:cNvPr>
          <p:cNvSpPr txBox="1"/>
          <p:nvPr/>
        </p:nvSpPr>
        <p:spPr>
          <a:xfrm>
            <a:off x="832741" y="3258265"/>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128</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B5F11CC1-C1FC-DD54-CA9C-809E6F1D73D0}"/>
              </a:ext>
            </a:extLst>
          </p:cNvPr>
          <p:cNvSpPr txBox="1"/>
          <p:nvPr/>
        </p:nvSpPr>
        <p:spPr>
          <a:xfrm>
            <a:off x="1021026" y="3071087"/>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64</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FC273A0F-D8EF-25C0-7716-513FDF9DC06C}"/>
              </a:ext>
            </a:extLst>
          </p:cNvPr>
          <p:cNvSpPr/>
          <p:nvPr/>
        </p:nvSpPr>
        <p:spPr>
          <a:xfrm rot="5400000">
            <a:off x="3130432" y="1181009"/>
            <a:ext cx="123112" cy="373942"/>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05D85F1-351D-D40A-8C7B-093C1FCE37AA}"/>
              </a:ext>
            </a:extLst>
          </p:cNvPr>
          <p:cNvSpPr txBox="1"/>
          <p:nvPr/>
        </p:nvSpPr>
        <p:spPr>
          <a:xfrm>
            <a:off x="2877547" y="1085628"/>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256</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21" name="文本框 20">
            <a:extLst>
              <a:ext uri="{FF2B5EF4-FFF2-40B4-BE49-F238E27FC236}">
                <a16:creationId xmlns:a16="http://schemas.microsoft.com/office/drawing/2014/main" id="{75B73686-3738-8BC3-6C5A-700C8D7C7D89}"/>
              </a:ext>
            </a:extLst>
          </p:cNvPr>
          <p:cNvSpPr txBox="1"/>
          <p:nvPr/>
        </p:nvSpPr>
        <p:spPr>
          <a:xfrm>
            <a:off x="2701979" y="1208738"/>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64</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22" name="文本框 21">
            <a:extLst>
              <a:ext uri="{FF2B5EF4-FFF2-40B4-BE49-F238E27FC236}">
                <a16:creationId xmlns:a16="http://schemas.microsoft.com/office/drawing/2014/main" id="{F78835AB-5BBA-8480-64DB-50E14A3AC565}"/>
              </a:ext>
            </a:extLst>
          </p:cNvPr>
          <p:cNvSpPr txBox="1"/>
          <p:nvPr/>
        </p:nvSpPr>
        <p:spPr>
          <a:xfrm>
            <a:off x="5164182" y="4806511"/>
            <a:ext cx="3648892" cy="646331"/>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tile_num</a:t>
            </a:r>
          </a:p>
          <a:p>
            <a:r>
              <a:rPr lang="en-US" altLang="zh-CN">
                <a:latin typeface="字制区喜脉体" panose="02000603000000000000" pitchFamily="2" charset="-122"/>
                <a:ea typeface="字制区喜脉体" panose="02000603000000000000" pitchFamily="2" charset="-122"/>
              </a:rPr>
              <a:t>4096/256=16</a:t>
            </a: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5120/128=40</a:t>
            </a:r>
            <a:endParaRPr lang="zh-CN" altLang="en-US">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5841337E-D732-0A0E-F8F3-751EE6BB3234}"/>
              </a:ext>
            </a:extLst>
          </p:cNvPr>
          <p:cNvSpPr txBox="1"/>
          <p:nvPr/>
        </p:nvSpPr>
        <p:spPr>
          <a:xfrm>
            <a:off x="1149732" y="449956"/>
            <a:ext cx="4014450" cy="348813"/>
          </a:xfrm>
          <a:prstGeom prst="rect">
            <a:avLst/>
          </a:prstGeom>
          <a:noFill/>
        </p:spPr>
        <p:txBody>
          <a:bodyPr wrap="square">
            <a:spAutoFit/>
          </a:bodyPr>
          <a:lstStyle/>
          <a:p>
            <a:pPr>
              <a:lnSpc>
                <a:spcPts val="2025"/>
              </a:lnSpc>
            </a:pPr>
            <a:r>
              <a:rPr lang="pt-BR" altLang="zh-CN" b="0">
                <a:solidFill>
                  <a:srgbClr val="6A9955"/>
                </a:solidFill>
                <a:effectLst/>
                <a:latin typeface="字制区喜脉体" panose="02000603000000000000" pitchFamily="2" charset="-122"/>
                <a:ea typeface="字制区喜脉体" panose="02000603000000000000" pitchFamily="2" charset="-122"/>
              </a:rPr>
              <a:t> D = alpha * A * B + beta * C</a:t>
            </a:r>
            <a:endParaRPr lang="pt-BR" altLang="zh-CN" b="0">
              <a:solidFill>
                <a:srgbClr val="CCCCCC"/>
              </a:solidFill>
              <a:effectLst/>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6021808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BFE076-33CB-6060-2939-6FC0A575E8CD}"/>
              </a:ext>
            </a:extLst>
          </p:cNvPr>
          <p:cNvSpPr txBox="1"/>
          <p:nvPr/>
        </p:nvSpPr>
        <p:spPr>
          <a:xfrm>
            <a:off x="6627223" y="5976348"/>
            <a:ext cx="5477691" cy="881652"/>
          </a:xfrm>
          <a:prstGeom prst="rect">
            <a:avLst/>
          </a:prstGeom>
          <a:noFill/>
        </p:spPr>
        <p:txBody>
          <a:bodyPr wrap="square">
            <a:spAutoFit/>
          </a:bodyPr>
          <a:lstStyle/>
          <a:p>
            <a:pPr>
              <a:lnSpc>
                <a:spcPct val="150000"/>
              </a:lnSpc>
            </a:pPr>
            <a:r>
              <a:rPr lang="en-US" altLang="zh-CN" sz="1800">
                <a:latin typeface="字制区喜脉体" panose="02000603000000000000" pitchFamily="2" charset="-122"/>
                <a:ea typeface="字制区喜脉体" panose="02000603000000000000" pitchFamily="2" charset="-122"/>
                <a:hlinkClick r:id="rId2"/>
              </a:rPr>
              <a:t>cutlass</a:t>
            </a:r>
            <a:r>
              <a:rPr lang="zh-CN" altLang="en-US" sz="1800">
                <a:latin typeface="字制区喜脉体" panose="02000603000000000000" pitchFamily="2" charset="-122"/>
                <a:ea typeface="字制区喜脉体" panose="02000603000000000000" pitchFamily="2" charset="-122"/>
                <a:hlinkClick r:id="rId2"/>
              </a:rPr>
              <a:t>源码导读（</a:t>
            </a:r>
            <a:r>
              <a:rPr lang="en-US" altLang="zh-CN" sz="1800">
                <a:latin typeface="字制区喜脉体" panose="02000603000000000000" pitchFamily="2" charset="-122"/>
                <a:ea typeface="字制区喜脉体" panose="02000603000000000000" pitchFamily="2" charset="-122"/>
                <a:hlinkClick r:id="rId2"/>
              </a:rPr>
              <a:t>3</a:t>
            </a:r>
            <a:r>
              <a:rPr lang="zh-CN" altLang="en-US" sz="1800">
                <a:latin typeface="字制区喜脉体" panose="02000603000000000000" pitchFamily="2" charset="-122"/>
                <a:ea typeface="字制区喜脉体" panose="02000603000000000000" pitchFamily="2" charset="-122"/>
                <a:hlinkClick r:id="rId2"/>
              </a:rPr>
              <a:t>）</a:t>
            </a:r>
            <a:r>
              <a:rPr lang="en-US" altLang="zh-CN" sz="1800">
                <a:latin typeface="字制区喜脉体" panose="02000603000000000000" pitchFamily="2" charset="-122"/>
                <a:ea typeface="字制区喜脉体" panose="02000603000000000000" pitchFamily="2" charset="-122"/>
                <a:hlinkClick r:id="rId2"/>
              </a:rPr>
              <a:t>——</a:t>
            </a:r>
            <a:r>
              <a:rPr lang="zh-CN" altLang="en-US" sz="1800">
                <a:latin typeface="字制区喜脉体" panose="02000603000000000000" pitchFamily="2" charset="-122"/>
                <a:ea typeface="字制区喜脉体" panose="02000603000000000000" pitchFamily="2" charset="-122"/>
                <a:hlinkClick r:id="rId2"/>
              </a:rPr>
              <a:t>核心软件抽象 </a:t>
            </a:r>
            <a:r>
              <a:rPr lang="en-US" altLang="zh-CN" sz="1800">
                <a:latin typeface="字制区喜脉体" panose="02000603000000000000" pitchFamily="2" charset="-122"/>
                <a:ea typeface="字制区喜脉体" panose="02000603000000000000" pitchFamily="2" charset="-122"/>
                <a:hlinkClick r:id="rId2"/>
              </a:rPr>
              <a:t>- </a:t>
            </a:r>
            <a:r>
              <a:rPr lang="zh-CN" altLang="en-US" sz="1800">
                <a:latin typeface="字制区喜脉体" panose="02000603000000000000" pitchFamily="2" charset="-122"/>
                <a:ea typeface="字制区喜脉体" panose="02000603000000000000" pitchFamily="2" charset="-122"/>
                <a:hlinkClick r:id="rId2"/>
              </a:rPr>
              <a:t>知乎</a:t>
            </a:r>
            <a:endParaRPr lang="en-US" altLang="zh-CN" sz="1800">
              <a:latin typeface="字制区喜脉体" panose="02000603000000000000" pitchFamily="2" charset="-122"/>
              <a:ea typeface="字制区喜脉体" panose="02000603000000000000" pitchFamily="2" charset="-122"/>
            </a:endParaRPr>
          </a:p>
          <a:p>
            <a:pPr>
              <a:lnSpc>
                <a:spcPct val="150000"/>
              </a:lnSpc>
            </a:pPr>
            <a:r>
              <a:rPr lang="en-US" altLang="zh-CN" sz="1800">
                <a:latin typeface="字制区喜脉体" panose="02000603000000000000" pitchFamily="2" charset="-122"/>
                <a:ea typeface="字制区喜脉体" panose="02000603000000000000" pitchFamily="2" charset="-122"/>
                <a:hlinkClick r:id="rId3"/>
              </a:rPr>
              <a:t>cutlass</a:t>
            </a:r>
            <a:r>
              <a:rPr lang="zh-CN" altLang="en-US" sz="1800">
                <a:latin typeface="字制区喜脉体" panose="02000603000000000000" pitchFamily="2" charset="-122"/>
                <a:ea typeface="字制区喜脉体" panose="02000603000000000000" pitchFamily="2" charset="-122"/>
                <a:hlinkClick r:id="rId3"/>
              </a:rPr>
              <a:t>源码导读（</a:t>
            </a:r>
            <a:r>
              <a:rPr lang="en-US" altLang="zh-CN" sz="1800">
                <a:latin typeface="字制区喜脉体" panose="02000603000000000000" pitchFamily="2" charset="-122"/>
                <a:ea typeface="字制区喜脉体" panose="02000603000000000000" pitchFamily="2" charset="-122"/>
                <a:hlinkClick r:id="rId3"/>
              </a:rPr>
              <a:t>4</a:t>
            </a:r>
            <a:r>
              <a:rPr lang="zh-CN" altLang="en-US" sz="1800">
                <a:latin typeface="字制区喜脉体" panose="02000603000000000000" pitchFamily="2" charset="-122"/>
                <a:ea typeface="字制区喜脉体" panose="02000603000000000000" pitchFamily="2" charset="-122"/>
                <a:hlinkClick r:id="rId3"/>
              </a:rPr>
              <a:t>）</a:t>
            </a:r>
            <a:r>
              <a:rPr lang="en-US" altLang="zh-CN" sz="1800">
                <a:latin typeface="字制区喜脉体" panose="02000603000000000000" pitchFamily="2" charset="-122"/>
                <a:ea typeface="字制区喜脉体" panose="02000603000000000000" pitchFamily="2" charset="-122"/>
                <a:hlinkClick r:id="rId3"/>
              </a:rPr>
              <a:t>——</a:t>
            </a:r>
            <a:r>
              <a:rPr lang="zh-CN" altLang="en-US" sz="1800">
                <a:latin typeface="字制区喜脉体" panose="02000603000000000000" pitchFamily="2" charset="-122"/>
                <a:ea typeface="字制区喜脉体" panose="02000603000000000000" pitchFamily="2" charset="-122"/>
                <a:hlinkClick r:id="rId3"/>
              </a:rPr>
              <a:t>软件分层与源码目录 </a:t>
            </a:r>
            <a:r>
              <a:rPr lang="en-US" altLang="zh-CN" sz="1800">
                <a:latin typeface="字制区喜脉体" panose="02000603000000000000" pitchFamily="2" charset="-122"/>
                <a:ea typeface="字制区喜脉体" panose="02000603000000000000" pitchFamily="2" charset="-122"/>
                <a:hlinkClick r:id="rId3"/>
              </a:rPr>
              <a:t>- </a:t>
            </a:r>
            <a:r>
              <a:rPr lang="zh-CN" altLang="en-US" sz="1800">
                <a:latin typeface="字制区喜脉体" panose="02000603000000000000" pitchFamily="2" charset="-122"/>
                <a:ea typeface="字制区喜脉体" panose="02000603000000000000" pitchFamily="2" charset="-122"/>
                <a:hlinkClick r:id="rId3"/>
              </a:rPr>
              <a:t>知乎</a:t>
            </a:r>
            <a:endParaRPr lang="zh-CN" altLang="en-US" sz="18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7F9A985E-3A95-3D31-CF6C-AA69A00962B4}"/>
              </a:ext>
            </a:extLst>
          </p:cNvPr>
          <p:cNvSpPr txBox="1"/>
          <p:nvPr/>
        </p:nvSpPr>
        <p:spPr>
          <a:xfrm>
            <a:off x="92867" y="136779"/>
            <a:ext cx="4383339"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device</a:t>
            </a:r>
          </a:p>
        </p:txBody>
      </p:sp>
      <p:sp>
        <p:nvSpPr>
          <p:cNvPr id="7" name="文本框 6">
            <a:extLst>
              <a:ext uri="{FF2B5EF4-FFF2-40B4-BE49-F238E27FC236}">
                <a16:creationId xmlns:a16="http://schemas.microsoft.com/office/drawing/2014/main" id="{31C9E0F5-1624-33DD-20EF-EECD6B8D1173}"/>
              </a:ext>
            </a:extLst>
          </p:cNvPr>
          <p:cNvSpPr txBox="1"/>
          <p:nvPr/>
        </p:nvSpPr>
        <p:spPr>
          <a:xfrm>
            <a:off x="92867" y="1055514"/>
            <a:ext cx="7824651" cy="369332"/>
          </a:xfrm>
          <a:prstGeom prst="rect">
            <a:avLst/>
          </a:prstGeom>
          <a:noFill/>
        </p:spPr>
        <p:txBody>
          <a:bodyPr wrap="square">
            <a:spAutoFit/>
          </a:bodyPr>
          <a:lstStyle/>
          <a:p>
            <a:r>
              <a:rPr lang="zh-CN" altLang="en-US" b="1" i="0">
                <a:solidFill>
                  <a:srgbClr val="FF0000"/>
                </a:solidFill>
                <a:effectLst/>
                <a:latin typeface="字制区喜脉体" panose="02000603000000000000" pitchFamily="2" charset="-122"/>
                <a:ea typeface="字制区喜脉体" panose="02000603000000000000" pitchFamily="2" charset="-122"/>
              </a:rPr>
              <a:t>它对外提供</a:t>
            </a:r>
            <a:r>
              <a:rPr lang="en-US" altLang="zh-CN" b="1" i="0">
                <a:solidFill>
                  <a:srgbClr val="FF0000"/>
                </a:solidFill>
                <a:effectLst/>
                <a:latin typeface="字制区喜脉体" panose="02000603000000000000" pitchFamily="2" charset="-122"/>
                <a:ea typeface="字制区喜脉体" panose="02000603000000000000" pitchFamily="2" charset="-122"/>
              </a:rPr>
              <a:t>API</a:t>
            </a:r>
            <a:r>
              <a:rPr lang="zh-CN" altLang="en-US" b="1" i="0">
                <a:solidFill>
                  <a:srgbClr val="FF0000"/>
                </a:solidFill>
                <a:effectLst/>
                <a:latin typeface="字制区喜脉体" panose="02000603000000000000" pitchFamily="2" charset="-122"/>
                <a:ea typeface="字制区喜脉体" panose="02000603000000000000" pitchFamily="2" charset="-122"/>
              </a:rPr>
              <a:t>的接口类，对内完成对</a:t>
            </a:r>
            <a:r>
              <a:rPr lang="en-US" altLang="zh-CN" b="1" i="0">
                <a:solidFill>
                  <a:srgbClr val="FF0000"/>
                </a:solidFill>
                <a:effectLst/>
                <a:latin typeface="字制区喜脉体" panose="02000603000000000000" pitchFamily="2" charset="-122"/>
                <a:ea typeface="字制区喜脉体" panose="02000603000000000000" pitchFamily="2" charset="-122"/>
              </a:rPr>
              <a:t>Kernel</a:t>
            </a:r>
            <a:r>
              <a:rPr lang="zh-CN" altLang="en-US" b="1" i="0">
                <a:solidFill>
                  <a:srgbClr val="FF0000"/>
                </a:solidFill>
                <a:effectLst/>
                <a:latin typeface="字制区喜脉体" panose="02000603000000000000" pitchFamily="2" charset="-122"/>
                <a:ea typeface="字制区喜脉体" panose="02000603000000000000" pitchFamily="2" charset="-122"/>
              </a:rPr>
              <a:t>的调用，</a:t>
            </a:r>
            <a:r>
              <a:rPr lang="zh-CN" altLang="en-US" b="0" i="0">
                <a:solidFill>
                  <a:srgbClr val="FF0000"/>
                </a:solidFill>
                <a:effectLst/>
                <a:latin typeface="字制区喜脉体" panose="02000603000000000000" pitchFamily="2" charset="-122"/>
                <a:ea typeface="字制区喜脉体" panose="02000603000000000000" pitchFamily="2" charset="-122"/>
              </a:rPr>
              <a:t>可以理解是</a:t>
            </a:r>
            <a:r>
              <a:rPr lang="en-US" altLang="zh-CN" b="0" i="0">
                <a:solidFill>
                  <a:srgbClr val="FF0000"/>
                </a:solidFill>
                <a:effectLst/>
                <a:latin typeface="字制区喜脉体" panose="02000603000000000000" pitchFamily="2" charset="-122"/>
                <a:ea typeface="字制区喜脉体" panose="02000603000000000000" pitchFamily="2" charset="-122"/>
              </a:rPr>
              <a:t>host</a:t>
            </a:r>
            <a:r>
              <a:rPr lang="zh-CN" altLang="en-US" b="0" i="0">
                <a:solidFill>
                  <a:srgbClr val="FF0000"/>
                </a:solidFill>
                <a:effectLst/>
                <a:latin typeface="字制区喜脉体" panose="02000603000000000000" pitchFamily="2" charset="-122"/>
                <a:ea typeface="字制区喜脉体" panose="02000603000000000000" pitchFamily="2" charset="-122"/>
              </a:rPr>
              <a:t>端的代码</a:t>
            </a:r>
            <a:endParaRPr lang="zh-CN" altLang="en-US">
              <a:solidFill>
                <a:srgbClr val="FF0000"/>
              </a:solidFill>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7974744A-D1BE-9642-FE13-3669588C8465}"/>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device</a:t>
            </a:r>
            <a:r>
              <a:rPr lang="en-US" altLang="zh-CN" b="1" i="0">
                <a:solidFill>
                  <a:srgbClr val="FF0000"/>
                </a:solidFill>
                <a:effectLst/>
                <a:latin typeface="字制区喜脉体" panose="02000603000000000000" pitchFamily="2" charset="-122"/>
                <a:ea typeface="字制区喜脉体" panose="02000603000000000000" pitchFamily="2" charset="-122"/>
              </a:rPr>
              <a:t>-&gt;kernel-&gt;threadblock-&gt;warp-&gt;thread</a:t>
            </a:r>
            <a:endParaRPr lang="zh-CN" altLang="en-US">
              <a:solidFill>
                <a:srgbClr val="FF0000"/>
              </a:solidFill>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FC2F3C86-85F3-E347-133B-2ED00915C9DE}"/>
              </a:ext>
            </a:extLst>
          </p:cNvPr>
          <p:cNvSpPr txBox="1"/>
          <p:nvPr/>
        </p:nvSpPr>
        <p:spPr>
          <a:xfrm>
            <a:off x="251207" y="1919906"/>
            <a:ext cx="5477692" cy="4196020"/>
          </a:xfrm>
          <a:prstGeom prst="rect">
            <a:avLst/>
          </a:prstGeom>
          <a:noFill/>
        </p:spPr>
        <p:txBody>
          <a:bodyPr wrap="square">
            <a:spAutoFit/>
          </a:bodyPr>
          <a:lstStyle/>
          <a:p>
            <a:pPr>
              <a:lnSpc>
                <a:spcPts val="2025"/>
              </a:lnSpc>
              <a:buNone/>
            </a:pPr>
            <a:r>
              <a:rPr lang="en-US" altLang="zh-CN" b="0">
                <a:solidFill>
                  <a:srgbClr val="C586C0"/>
                </a:solidFill>
                <a:effectLst/>
                <a:latin typeface="字制区喜脉体" panose="02000603000000000000" pitchFamily="2" charset="-122"/>
                <a:ea typeface="字制区喜脉体" panose="02000603000000000000" pitchFamily="2" charset="-122"/>
              </a:rPr>
              <a:t>using</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Gemm</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cutlass</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4EC9B0"/>
                </a:solidFill>
                <a:effectLst/>
                <a:latin typeface="字制区喜脉体" panose="02000603000000000000" pitchFamily="2" charset="-122"/>
                <a:ea typeface="字制区喜脉体" panose="02000603000000000000" pitchFamily="2" charset="-122"/>
              </a:rPr>
              <a:t>gemm</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4EC9B0"/>
                </a:solidFill>
                <a:effectLst/>
                <a:highlight>
                  <a:srgbClr val="FFFF00"/>
                </a:highlight>
                <a:latin typeface="字制区喜脉体" panose="02000603000000000000" pitchFamily="2" charset="-122"/>
                <a:ea typeface="字制区喜脉体" panose="02000603000000000000" pitchFamily="2" charset="-122"/>
              </a:rPr>
              <a:t>device</a:t>
            </a:r>
            <a:r>
              <a:rPr lang="en-US" altLang="zh-CN" b="0">
                <a:solidFill>
                  <a:srgbClr val="CCCCCC"/>
                </a:solidFill>
                <a:effectLst/>
                <a:latin typeface="字制区喜脉体" panose="02000603000000000000" pitchFamily="2" charset="-122"/>
                <a:ea typeface="字制区喜脉体" panose="02000603000000000000" pitchFamily="2" charset="-122"/>
              </a:rPr>
              <a:t>::</a:t>
            </a:r>
            <a:r>
              <a:rPr lang="en-US" altLang="zh-CN" b="0">
                <a:solidFill>
                  <a:srgbClr val="4EC9B0"/>
                </a:solidFill>
                <a:effectLst/>
                <a:latin typeface="字制区喜脉体" panose="02000603000000000000" pitchFamily="2" charset="-122"/>
                <a:ea typeface="字制区喜脉体" panose="02000603000000000000" pitchFamily="2" charset="-122"/>
              </a:rPr>
              <a:t>Gemm</a:t>
            </a:r>
            <a:r>
              <a:rPr lang="en-US" altLang="zh-CN" b="0">
                <a:solidFill>
                  <a:srgbClr val="D4D4D4"/>
                </a:solidFill>
                <a:effectLst/>
                <a:latin typeface="字制区喜脉体" panose="02000603000000000000" pitchFamily="2" charset="-122"/>
                <a:ea typeface="字制区喜脉体" panose="02000603000000000000" pitchFamily="2" charset="-122"/>
              </a:rPr>
              <a:t>&lt;</a:t>
            </a:r>
          </a:p>
          <a:p>
            <a:pPr>
              <a:lnSpc>
                <a:spcPts val="2025"/>
              </a:lnSpc>
              <a:buNone/>
            </a:pPr>
            <a:r>
              <a:rPr lang="en-US" altLang="zh-CN">
                <a:solidFill>
                  <a:srgbClr val="D4D4D4"/>
                </a:solidFill>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ElementInputA</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LayoutInputA</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ElementInputB</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LayoutInputB</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ElementOutput</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LayoutOutput</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ElementAccumulator</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MMAOp</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SmArch</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ShapeMMAThreadBlock</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ShapeMMAWarp</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ShapeMMAOp</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EpilogueOp</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buNone/>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4EC9B0"/>
                </a:solidFill>
                <a:effectLst/>
                <a:latin typeface="字制区喜脉体" panose="02000603000000000000" pitchFamily="2" charset="-122"/>
                <a:ea typeface="字制区喜脉体" panose="02000603000000000000" pitchFamily="2" charset="-122"/>
              </a:rPr>
              <a:t>SwizzleThreadBlock</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NumStages</a:t>
            </a:r>
            <a:r>
              <a:rPr lang="en-US" altLang="zh-CN" b="0">
                <a:solidFill>
                  <a:srgbClr val="D4D4D4"/>
                </a:solidFill>
                <a:effectLst/>
                <a:latin typeface="字制区喜脉体" panose="02000603000000000000" pitchFamily="2" charset="-122"/>
                <a:ea typeface="字制区喜脉体" panose="02000603000000000000" pitchFamily="2" charset="-122"/>
              </a:rPr>
              <a:t>&gt;</a:t>
            </a:r>
            <a:r>
              <a:rPr lang="en-US" altLang="zh-CN" b="0">
                <a:solidFill>
                  <a:srgbClr val="CCCCCC"/>
                </a:solidFill>
                <a:effectLst/>
                <a:latin typeface="字制区喜脉体" panose="02000603000000000000" pitchFamily="2" charset="-122"/>
                <a:ea typeface="字制区喜脉体" panose="02000603000000000000" pitchFamily="2" charset="-122"/>
              </a:rPr>
              <a:t>;</a:t>
            </a:r>
          </a:p>
        </p:txBody>
      </p:sp>
      <p:pic>
        <p:nvPicPr>
          <p:cNvPr id="10" name="图片 9">
            <a:extLst>
              <a:ext uri="{FF2B5EF4-FFF2-40B4-BE49-F238E27FC236}">
                <a16:creationId xmlns:a16="http://schemas.microsoft.com/office/drawing/2014/main" id="{C305FAA3-0F72-8D7B-F9DC-1B7550E015C4}"/>
              </a:ext>
            </a:extLst>
          </p:cNvPr>
          <p:cNvPicPr>
            <a:picLocks noChangeAspect="1"/>
          </p:cNvPicPr>
          <p:nvPr/>
        </p:nvPicPr>
        <p:blipFill>
          <a:blip r:embed="rId4"/>
          <a:stretch>
            <a:fillRect/>
          </a:stretch>
        </p:blipFill>
        <p:spPr>
          <a:xfrm>
            <a:off x="6278921" y="2233346"/>
            <a:ext cx="5477691" cy="3569140"/>
          </a:xfrm>
          <a:prstGeom prst="rect">
            <a:avLst/>
          </a:prstGeom>
        </p:spPr>
      </p:pic>
      <p:sp>
        <p:nvSpPr>
          <p:cNvPr id="11" name="矩形 10">
            <a:extLst>
              <a:ext uri="{FF2B5EF4-FFF2-40B4-BE49-F238E27FC236}">
                <a16:creationId xmlns:a16="http://schemas.microsoft.com/office/drawing/2014/main" id="{0CBA6894-A2C0-506C-0387-17ABFE9743CD}"/>
              </a:ext>
            </a:extLst>
          </p:cNvPr>
          <p:cNvSpPr/>
          <p:nvPr/>
        </p:nvSpPr>
        <p:spPr>
          <a:xfrm>
            <a:off x="6278921" y="4552591"/>
            <a:ext cx="4545833" cy="1249895"/>
          </a:xfrm>
          <a:prstGeom prst="rect">
            <a:avLst/>
          </a:prstGeom>
          <a:noFill/>
          <a:ln w="34925">
            <a:solidFill>
              <a:srgbClr val="FF0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1459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7F13A-FB67-45AE-6F08-F5857494DA46}"/>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88964709-472C-A851-B815-23C33359D045}"/>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Reduce_v3_no_bank_conflict</a:t>
            </a:r>
            <a:endParaRPr lang="zh-CN" altLang="en-US" b="1">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E3B51E63-EC94-6071-403C-BE5FA642D38E}"/>
              </a:ext>
            </a:extLst>
          </p:cNvPr>
          <p:cNvSpPr/>
          <p:nvPr/>
        </p:nvSpPr>
        <p:spPr>
          <a:xfrm>
            <a:off x="745358"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3F0B89C-422A-82E3-2C00-1B473F2E4E46}"/>
              </a:ext>
            </a:extLst>
          </p:cNvPr>
          <p:cNvSpPr/>
          <p:nvPr/>
        </p:nvSpPr>
        <p:spPr>
          <a:xfrm>
            <a:off x="991837"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97F7AD8-A494-10AC-7040-DB73401EF0FE}"/>
              </a:ext>
            </a:extLst>
          </p:cNvPr>
          <p:cNvSpPr/>
          <p:nvPr/>
        </p:nvSpPr>
        <p:spPr>
          <a:xfrm>
            <a:off x="1238316"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7F04AC4-349F-9492-D1DF-37DC3C30C933}"/>
              </a:ext>
            </a:extLst>
          </p:cNvPr>
          <p:cNvSpPr/>
          <p:nvPr/>
        </p:nvSpPr>
        <p:spPr>
          <a:xfrm>
            <a:off x="1484795"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FB5BA9C-879A-1AF2-A5BE-F014A9B28697}"/>
              </a:ext>
            </a:extLst>
          </p:cNvPr>
          <p:cNvSpPr/>
          <p:nvPr/>
        </p:nvSpPr>
        <p:spPr>
          <a:xfrm>
            <a:off x="173127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5A686A5D-5C66-20F9-0554-F1B588B15FEA}"/>
              </a:ext>
            </a:extLst>
          </p:cNvPr>
          <p:cNvSpPr/>
          <p:nvPr/>
        </p:nvSpPr>
        <p:spPr>
          <a:xfrm>
            <a:off x="197775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2FD352A-B840-8A67-585B-AF74BEB1FDC3}"/>
              </a:ext>
            </a:extLst>
          </p:cNvPr>
          <p:cNvSpPr/>
          <p:nvPr/>
        </p:nvSpPr>
        <p:spPr>
          <a:xfrm>
            <a:off x="2224232"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9D61BD9-A30F-F858-B0A0-7256EEA007CE}"/>
              </a:ext>
            </a:extLst>
          </p:cNvPr>
          <p:cNvSpPr/>
          <p:nvPr/>
        </p:nvSpPr>
        <p:spPr>
          <a:xfrm>
            <a:off x="2470711"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DD6B9E2-0633-38E8-4024-B01D62AAEA60}"/>
              </a:ext>
            </a:extLst>
          </p:cNvPr>
          <p:cNvSpPr/>
          <p:nvPr/>
        </p:nvSpPr>
        <p:spPr>
          <a:xfrm>
            <a:off x="2717190"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BA9E2FD-BE67-8C28-FA43-8DCEC796049E}"/>
              </a:ext>
            </a:extLst>
          </p:cNvPr>
          <p:cNvSpPr/>
          <p:nvPr/>
        </p:nvSpPr>
        <p:spPr>
          <a:xfrm>
            <a:off x="2963669"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D887A58-FC82-2F13-3C40-F73DD4F85CA9}"/>
              </a:ext>
            </a:extLst>
          </p:cNvPr>
          <p:cNvSpPr/>
          <p:nvPr/>
        </p:nvSpPr>
        <p:spPr>
          <a:xfrm>
            <a:off x="3210148"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59D68F4-8870-9537-C23A-6B4DFFFCD29B}"/>
              </a:ext>
            </a:extLst>
          </p:cNvPr>
          <p:cNvSpPr/>
          <p:nvPr/>
        </p:nvSpPr>
        <p:spPr>
          <a:xfrm>
            <a:off x="3456627"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2CC82007-9673-AF39-AB14-1F73D958FF47}"/>
              </a:ext>
            </a:extLst>
          </p:cNvPr>
          <p:cNvSpPr/>
          <p:nvPr/>
        </p:nvSpPr>
        <p:spPr>
          <a:xfrm>
            <a:off x="3703106"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268F47A-72C8-011B-C5F2-A934A9AD907D}"/>
              </a:ext>
            </a:extLst>
          </p:cNvPr>
          <p:cNvSpPr/>
          <p:nvPr/>
        </p:nvSpPr>
        <p:spPr>
          <a:xfrm>
            <a:off x="3949585"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F08D8B4-7683-9E15-34C1-056C42FD6199}"/>
              </a:ext>
            </a:extLst>
          </p:cNvPr>
          <p:cNvSpPr/>
          <p:nvPr/>
        </p:nvSpPr>
        <p:spPr>
          <a:xfrm>
            <a:off x="419606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FC0FBB7-C5CD-6EA1-5F6D-302DDECDE43C}"/>
              </a:ext>
            </a:extLst>
          </p:cNvPr>
          <p:cNvSpPr/>
          <p:nvPr/>
        </p:nvSpPr>
        <p:spPr>
          <a:xfrm>
            <a:off x="444254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3E81DE5-533B-7439-2C6B-DFAEFF1DBA55}"/>
              </a:ext>
            </a:extLst>
          </p:cNvPr>
          <p:cNvSpPr/>
          <p:nvPr/>
        </p:nvSpPr>
        <p:spPr>
          <a:xfrm>
            <a:off x="745358"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C4819BE-0F5C-52B2-85F2-A1EAA6735563}"/>
              </a:ext>
            </a:extLst>
          </p:cNvPr>
          <p:cNvSpPr/>
          <p:nvPr/>
        </p:nvSpPr>
        <p:spPr>
          <a:xfrm>
            <a:off x="991837"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3D6444A-D73D-9292-2846-00794F94EB5C}"/>
              </a:ext>
            </a:extLst>
          </p:cNvPr>
          <p:cNvSpPr/>
          <p:nvPr/>
        </p:nvSpPr>
        <p:spPr>
          <a:xfrm>
            <a:off x="1238316"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B5B02F0-4D0A-F49F-DA6D-ECCB25A8D444}"/>
              </a:ext>
            </a:extLst>
          </p:cNvPr>
          <p:cNvSpPr/>
          <p:nvPr/>
        </p:nvSpPr>
        <p:spPr>
          <a:xfrm>
            <a:off x="1484795"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FB696BE-1C09-B3E2-1A34-A7FCDB4B1AB7}"/>
              </a:ext>
            </a:extLst>
          </p:cNvPr>
          <p:cNvSpPr/>
          <p:nvPr/>
        </p:nvSpPr>
        <p:spPr>
          <a:xfrm>
            <a:off x="1731274"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2A0BB2E-F7E1-5E77-0260-97BF8D27F3E1}"/>
              </a:ext>
            </a:extLst>
          </p:cNvPr>
          <p:cNvSpPr/>
          <p:nvPr/>
        </p:nvSpPr>
        <p:spPr>
          <a:xfrm>
            <a:off x="1977753"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B7E02B3-D5B1-A643-FFCC-3E6A81730529}"/>
              </a:ext>
            </a:extLst>
          </p:cNvPr>
          <p:cNvSpPr/>
          <p:nvPr/>
        </p:nvSpPr>
        <p:spPr>
          <a:xfrm>
            <a:off x="2224232"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78D27C5-2D7D-86A4-994B-E54E1FA7974F}"/>
              </a:ext>
            </a:extLst>
          </p:cNvPr>
          <p:cNvSpPr/>
          <p:nvPr/>
        </p:nvSpPr>
        <p:spPr>
          <a:xfrm>
            <a:off x="2470711"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A54F114-C7A4-CF73-3373-F466A6C51319}"/>
              </a:ext>
            </a:extLst>
          </p:cNvPr>
          <p:cNvSpPr/>
          <p:nvPr/>
        </p:nvSpPr>
        <p:spPr>
          <a:xfrm>
            <a:off x="2717190"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A867B63-242A-DAAB-0B3B-E10566D352D6}"/>
              </a:ext>
            </a:extLst>
          </p:cNvPr>
          <p:cNvSpPr/>
          <p:nvPr/>
        </p:nvSpPr>
        <p:spPr>
          <a:xfrm>
            <a:off x="2963669"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75CF68A-FCE5-BFC4-4BED-A1CF64F44D08}"/>
              </a:ext>
            </a:extLst>
          </p:cNvPr>
          <p:cNvSpPr/>
          <p:nvPr/>
        </p:nvSpPr>
        <p:spPr>
          <a:xfrm>
            <a:off x="3210148"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0C27A2A-4CA9-C52F-690A-C96BF497CF6F}"/>
              </a:ext>
            </a:extLst>
          </p:cNvPr>
          <p:cNvSpPr/>
          <p:nvPr/>
        </p:nvSpPr>
        <p:spPr>
          <a:xfrm>
            <a:off x="3456627"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E670C04-1C05-D442-E413-67979C77508C}"/>
              </a:ext>
            </a:extLst>
          </p:cNvPr>
          <p:cNvSpPr/>
          <p:nvPr/>
        </p:nvSpPr>
        <p:spPr>
          <a:xfrm>
            <a:off x="3703106"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39873D0B-DA56-D2B9-36EC-577E8EF3085A}"/>
              </a:ext>
            </a:extLst>
          </p:cNvPr>
          <p:cNvSpPr/>
          <p:nvPr/>
        </p:nvSpPr>
        <p:spPr>
          <a:xfrm>
            <a:off x="3949585"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4EF42C5-A93F-F4B8-EEF8-754408D40A27}"/>
              </a:ext>
            </a:extLst>
          </p:cNvPr>
          <p:cNvSpPr/>
          <p:nvPr/>
        </p:nvSpPr>
        <p:spPr>
          <a:xfrm>
            <a:off x="4196064"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E49E838-75D9-CC24-7E69-AA7373BDC682}"/>
              </a:ext>
            </a:extLst>
          </p:cNvPr>
          <p:cNvSpPr/>
          <p:nvPr/>
        </p:nvSpPr>
        <p:spPr>
          <a:xfrm>
            <a:off x="4442543"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373966F-DB42-6FA3-5FFB-A164730EDED3}"/>
              </a:ext>
            </a:extLst>
          </p:cNvPr>
          <p:cNvSpPr/>
          <p:nvPr/>
        </p:nvSpPr>
        <p:spPr>
          <a:xfrm>
            <a:off x="777974" y="205765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3590A2A6-93CC-8487-BDCF-B2B0FDECA85E}"/>
              </a:ext>
            </a:extLst>
          </p:cNvPr>
          <p:cNvCxnSpPr>
            <a:cxnSpLocks/>
            <a:stCxn id="2" idx="2"/>
            <a:endCxn id="35" idx="0"/>
          </p:cNvCxnSpPr>
          <p:nvPr/>
        </p:nvCxnSpPr>
        <p:spPr>
          <a:xfrm>
            <a:off x="868598"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290453B2-7285-2B1F-CA65-953E1ACE9A03}"/>
              </a:ext>
            </a:extLst>
          </p:cNvPr>
          <p:cNvCxnSpPr>
            <a:cxnSpLocks/>
            <a:stCxn id="11" idx="2"/>
            <a:endCxn id="35" idx="0"/>
          </p:cNvCxnSpPr>
          <p:nvPr/>
        </p:nvCxnSpPr>
        <p:spPr>
          <a:xfrm flipH="1">
            <a:off x="868598" y="1711063"/>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4E9A66B7-FF1D-7B70-4EC9-FD2896FE802E}"/>
              </a:ext>
            </a:extLst>
          </p:cNvPr>
          <p:cNvSpPr/>
          <p:nvPr/>
        </p:nvSpPr>
        <p:spPr>
          <a:xfrm>
            <a:off x="1024452" y="204900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3A7E9AA-F666-F8B3-938C-E319849A4769}"/>
              </a:ext>
            </a:extLst>
          </p:cNvPr>
          <p:cNvSpPr/>
          <p:nvPr/>
        </p:nvSpPr>
        <p:spPr>
          <a:xfrm>
            <a:off x="1270930" y="206248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827E98E-93BF-1685-B71A-1CB6A2F0D4E1}"/>
              </a:ext>
            </a:extLst>
          </p:cNvPr>
          <p:cNvSpPr/>
          <p:nvPr/>
        </p:nvSpPr>
        <p:spPr>
          <a:xfrm>
            <a:off x="1517408" y="205382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59F0D03B-67C6-2856-BFE3-4AEA220C8ED1}"/>
              </a:ext>
            </a:extLst>
          </p:cNvPr>
          <p:cNvSpPr/>
          <p:nvPr/>
        </p:nvSpPr>
        <p:spPr>
          <a:xfrm>
            <a:off x="1767507" y="206149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5F76F98-3865-29C1-349E-28236FFDEEFF}"/>
              </a:ext>
            </a:extLst>
          </p:cNvPr>
          <p:cNvSpPr/>
          <p:nvPr/>
        </p:nvSpPr>
        <p:spPr>
          <a:xfrm>
            <a:off x="2013985" y="205283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F2E60C21-839C-6F57-C064-DC1CC8A3A59B}"/>
              </a:ext>
            </a:extLst>
          </p:cNvPr>
          <p:cNvSpPr/>
          <p:nvPr/>
        </p:nvSpPr>
        <p:spPr>
          <a:xfrm>
            <a:off x="2260463" y="206631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C403B694-06D1-34A9-3A67-1C3259094E35}"/>
              </a:ext>
            </a:extLst>
          </p:cNvPr>
          <p:cNvSpPr/>
          <p:nvPr/>
        </p:nvSpPr>
        <p:spPr>
          <a:xfrm>
            <a:off x="2506941" y="205765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A8AA1B18-3F59-7D6B-3347-EC4492A641F2}"/>
              </a:ext>
            </a:extLst>
          </p:cNvPr>
          <p:cNvCxnSpPr>
            <a:cxnSpLocks/>
          </p:cNvCxnSpPr>
          <p:nvPr/>
        </p:nvCxnSpPr>
        <p:spPr>
          <a:xfrm>
            <a:off x="1121010"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595EEE9-8AB5-63C2-81FF-BE57F262C677}"/>
              </a:ext>
            </a:extLst>
          </p:cNvPr>
          <p:cNvCxnSpPr>
            <a:cxnSpLocks/>
          </p:cNvCxnSpPr>
          <p:nvPr/>
        </p:nvCxnSpPr>
        <p:spPr>
          <a:xfrm>
            <a:off x="1359135"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906AD6F-0EA2-7734-B162-4846DEEAC58D}"/>
              </a:ext>
            </a:extLst>
          </p:cNvPr>
          <p:cNvCxnSpPr>
            <a:cxnSpLocks/>
          </p:cNvCxnSpPr>
          <p:nvPr/>
        </p:nvCxnSpPr>
        <p:spPr>
          <a:xfrm>
            <a:off x="1611547"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52A618A8-F61B-1D4A-8CC2-C58DC3C426DD}"/>
              </a:ext>
            </a:extLst>
          </p:cNvPr>
          <p:cNvCxnSpPr>
            <a:cxnSpLocks/>
          </p:cNvCxnSpPr>
          <p:nvPr/>
        </p:nvCxnSpPr>
        <p:spPr>
          <a:xfrm>
            <a:off x="1849673"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20070A0-165B-D435-03BA-A7CD6A5FF1D6}"/>
              </a:ext>
            </a:extLst>
          </p:cNvPr>
          <p:cNvCxnSpPr>
            <a:cxnSpLocks/>
          </p:cNvCxnSpPr>
          <p:nvPr/>
        </p:nvCxnSpPr>
        <p:spPr>
          <a:xfrm>
            <a:off x="2102085"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8AABCC7-DDBD-3AD8-55DF-6471F0EE602B}"/>
              </a:ext>
            </a:extLst>
          </p:cNvPr>
          <p:cNvCxnSpPr>
            <a:cxnSpLocks/>
          </p:cNvCxnSpPr>
          <p:nvPr/>
        </p:nvCxnSpPr>
        <p:spPr>
          <a:xfrm>
            <a:off x="2340210"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FF049EF-DC64-F645-C169-27609EDBE338}"/>
              </a:ext>
            </a:extLst>
          </p:cNvPr>
          <p:cNvCxnSpPr>
            <a:cxnSpLocks/>
          </p:cNvCxnSpPr>
          <p:nvPr/>
        </p:nvCxnSpPr>
        <p:spPr>
          <a:xfrm>
            <a:off x="2592622"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E0EF3BE-F617-F278-23CB-EB19F7751131}"/>
              </a:ext>
            </a:extLst>
          </p:cNvPr>
          <p:cNvCxnSpPr>
            <a:cxnSpLocks/>
          </p:cNvCxnSpPr>
          <p:nvPr/>
        </p:nvCxnSpPr>
        <p:spPr>
          <a:xfrm flipH="1">
            <a:off x="1115076" y="1719733"/>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09C87325-5F41-BA5F-F9CE-FF8BDC026C74}"/>
              </a:ext>
            </a:extLst>
          </p:cNvPr>
          <p:cNvCxnSpPr>
            <a:cxnSpLocks/>
            <a:stCxn id="13" idx="2"/>
          </p:cNvCxnSpPr>
          <p:nvPr/>
        </p:nvCxnSpPr>
        <p:spPr>
          <a:xfrm flipH="1">
            <a:off x="1373422" y="1711063"/>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ECFAD42-6198-8F45-C172-7A3E31CEF9EA}"/>
              </a:ext>
            </a:extLst>
          </p:cNvPr>
          <p:cNvCxnSpPr>
            <a:cxnSpLocks/>
            <a:stCxn id="14" idx="2"/>
          </p:cNvCxnSpPr>
          <p:nvPr/>
        </p:nvCxnSpPr>
        <p:spPr>
          <a:xfrm flipH="1">
            <a:off x="1619900" y="1711063"/>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5844F16-B250-3B75-29CB-44A6C53D3A33}"/>
              </a:ext>
            </a:extLst>
          </p:cNvPr>
          <p:cNvCxnSpPr>
            <a:cxnSpLocks/>
          </p:cNvCxnSpPr>
          <p:nvPr/>
        </p:nvCxnSpPr>
        <p:spPr>
          <a:xfrm flipH="1">
            <a:off x="1907233" y="1711063"/>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A7BA596-889B-DEDC-48E5-4EB6ACF023A7}"/>
              </a:ext>
            </a:extLst>
          </p:cNvPr>
          <p:cNvCxnSpPr>
            <a:cxnSpLocks/>
            <a:stCxn id="16" idx="2"/>
          </p:cNvCxnSpPr>
          <p:nvPr/>
        </p:nvCxnSpPr>
        <p:spPr>
          <a:xfrm flipH="1">
            <a:off x="2153711" y="1711063"/>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A4D45D88-AEEC-C08E-2A49-4E835F04417C}"/>
              </a:ext>
            </a:extLst>
          </p:cNvPr>
          <p:cNvCxnSpPr>
            <a:cxnSpLocks/>
            <a:stCxn id="17" idx="2"/>
          </p:cNvCxnSpPr>
          <p:nvPr/>
        </p:nvCxnSpPr>
        <p:spPr>
          <a:xfrm flipH="1">
            <a:off x="2412057" y="1711063"/>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5D4A580-C423-4ACA-27FA-C87854F74851}"/>
              </a:ext>
            </a:extLst>
          </p:cNvPr>
          <p:cNvCxnSpPr>
            <a:cxnSpLocks/>
            <a:stCxn id="18" idx="2"/>
          </p:cNvCxnSpPr>
          <p:nvPr/>
        </p:nvCxnSpPr>
        <p:spPr>
          <a:xfrm flipH="1">
            <a:off x="2658535" y="1711063"/>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7C3B5979-6985-0EE1-AE26-231C69A044DF}"/>
              </a:ext>
            </a:extLst>
          </p:cNvPr>
          <p:cNvSpPr/>
          <p:nvPr/>
        </p:nvSpPr>
        <p:spPr>
          <a:xfrm>
            <a:off x="745358"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049DDACB-AD9F-037C-AF42-A7505B1D084B}"/>
              </a:ext>
            </a:extLst>
          </p:cNvPr>
          <p:cNvSpPr/>
          <p:nvPr/>
        </p:nvSpPr>
        <p:spPr>
          <a:xfrm>
            <a:off x="991837"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C0EEA081-79C0-6D5D-9463-8BA3DA7A3E78}"/>
              </a:ext>
            </a:extLst>
          </p:cNvPr>
          <p:cNvSpPr/>
          <p:nvPr/>
        </p:nvSpPr>
        <p:spPr>
          <a:xfrm>
            <a:off x="1238316"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542049F7-494B-1416-8004-3980C4C0A519}"/>
              </a:ext>
            </a:extLst>
          </p:cNvPr>
          <p:cNvSpPr/>
          <p:nvPr/>
        </p:nvSpPr>
        <p:spPr>
          <a:xfrm>
            <a:off x="1484795"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4705A136-BE66-EFCE-F935-C791A931FF71}"/>
              </a:ext>
            </a:extLst>
          </p:cNvPr>
          <p:cNvSpPr/>
          <p:nvPr/>
        </p:nvSpPr>
        <p:spPr>
          <a:xfrm>
            <a:off x="1731274"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9761002E-53B8-65F1-BA49-7EC6621235F7}"/>
              </a:ext>
            </a:extLst>
          </p:cNvPr>
          <p:cNvSpPr/>
          <p:nvPr/>
        </p:nvSpPr>
        <p:spPr>
          <a:xfrm>
            <a:off x="1977753"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421D8161-C858-95FF-7785-542CE6AB86A1}"/>
              </a:ext>
            </a:extLst>
          </p:cNvPr>
          <p:cNvSpPr/>
          <p:nvPr/>
        </p:nvSpPr>
        <p:spPr>
          <a:xfrm>
            <a:off x="2224232"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BDF5D498-E580-71A7-646F-8558A6E3EBB5}"/>
              </a:ext>
            </a:extLst>
          </p:cNvPr>
          <p:cNvSpPr/>
          <p:nvPr/>
        </p:nvSpPr>
        <p:spPr>
          <a:xfrm>
            <a:off x="2470711"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3181E0D-F3E3-9045-617B-E0C9C1012206}"/>
              </a:ext>
            </a:extLst>
          </p:cNvPr>
          <p:cNvSpPr/>
          <p:nvPr/>
        </p:nvSpPr>
        <p:spPr>
          <a:xfrm>
            <a:off x="2717190"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0AFE980F-A329-3834-BA5D-0CEA15E71CC2}"/>
              </a:ext>
            </a:extLst>
          </p:cNvPr>
          <p:cNvSpPr/>
          <p:nvPr/>
        </p:nvSpPr>
        <p:spPr>
          <a:xfrm>
            <a:off x="2963669"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70B4DA19-7145-9BC6-5E22-BE24200627F6}"/>
              </a:ext>
            </a:extLst>
          </p:cNvPr>
          <p:cNvSpPr/>
          <p:nvPr/>
        </p:nvSpPr>
        <p:spPr>
          <a:xfrm>
            <a:off x="3210148"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7964A2EF-05D6-97AD-A0D3-77A3B4CEBCC1}"/>
              </a:ext>
            </a:extLst>
          </p:cNvPr>
          <p:cNvSpPr/>
          <p:nvPr/>
        </p:nvSpPr>
        <p:spPr>
          <a:xfrm>
            <a:off x="3456627"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A74C269F-F6FF-B593-6A9B-6E481CC79D6C}"/>
              </a:ext>
            </a:extLst>
          </p:cNvPr>
          <p:cNvSpPr/>
          <p:nvPr/>
        </p:nvSpPr>
        <p:spPr>
          <a:xfrm>
            <a:off x="3703106"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A6F9C1AD-114E-E914-05DD-C8C8121010F4}"/>
              </a:ext>
            </a:extLst>
          </p:cNvPr>
          <p:cNvSpPr/>
          <p:nvPr/>
        </p:nvSpPr>
        <p:spPr>
          <a:xfrm>
            <a:off x="3949585"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A34E6AA9-1CB6-6AD4-42F2-414824C9BA26}"/>
              </a:ext>
            </a:extLst>
          </p:cNvPr>
          <p:cNvSpPr/>
          <p:nvPr/>
        </p:nvSpPr>
        <p:spPr>
          <a:xfrm>
            <a:off x="4196064"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74B21617-A01D-3834-C8D7-DFFE154EB470}"/>
              </a:ext>
            </a:extLst>
          </p:cNvPr>
          <p:cNvSpPr/>
          <p:nvPr/>
        </p:nvSpPr>
        <p:spPr>
          <a:xfrm>
            <a:off x="4442543"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A176144E-C084-0EC8-0A4C-DF2D53F4393C}"/>
              </a:ext>
            </a:extLst>
          </p:cNvPr>
          <p:cNvSpPr/>
          <p:nvPr/>
        </p:nvSpPr>
        <p:spPr>
          <a:xfrm>
            <a:off x="745358"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D010BCB-15F9-2AA8-B2B8-0F545B632264}"/>
              </a:ext>
            </a:extLst>
          </p:cNvPr>
          <p:cNvSpPr/>
          <p:nvPr/>
        </p:nvSpPr>
        <p:spPr>
          <a:xfrm>
            <a:off x="991837"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EA35B50A-DA5E-8E98-2F60-4E49DC18538C}"/>
              </a:ext>
            </a:extLst>
          </p:cNvPr>
          <p:cNvSpPr/>
          <p:nvPr/>
        </p:nvSpPr>
        <p:spPr>
          <a:xfrm>
            <a:off x="1238316"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3296FAE-BB0E-5992-502F-4C8D86310B1E}"/>
              </a:ext>
            </a:extLst>
          </p:cNvPr>
          <p:cNvSpPr/>
          <p:nvPr/>
        </p:nvSpPr>
        <p:spPr>
          <a:xfrm>
            <a:off x="1484795"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E7EEC584-2DD3-CDC8-FFB0-B139AFE4991C}"/>
              </a:ext>
            </a:extLst>
          </p:cNvPr>
          <p:cNvSpPr/>
          <p:nvPr/>
        </p:nvSpPr>
        <p:spPr>
          <a:xfrm>
            <a:off x="1731274"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CDA6857C-A4DA-F900-3FE3-6D0BB04FCC49}"/>
              </a:ext>
            </a:extLst>
          </p:cNvPr>
          <p:cNvSpPr/>
          <p:nvPr/>
        </p:nvSpPr>
        <p:spPr>
          <a:xfrm>
            <a:off x="1977753"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B5241E50-6D5F-158E-3A39-AC53B4EAAA0A}"/>
              </a:ext>
            </a:extLst>
          </p:cNvPr>
          <p:cNvSpPr/>
          <p:nvPr/>
        </p:nvSpPr>
        <p:spPr>
          <a:xfrm>
            <a:off x="2224232"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2F3CC329-70D9-F039-76DB-D2D17FCBBD83}"/>
              </a:ext>
            </a:extLst>
          </p:cNvPr>
          <p:cNvSpPr/>
          <p:nvPr/>
        </p:nvSpPr>
        <p:spPr>
          <a:xfrm>
            <a:off x="2470711"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E95B038D-6879-F806-D936-E18144C2191B}"/>
              </a:ext>
            </a:extLst>
          </p:cNvPr>
          <p:cNvSpPr/>
          <p:nvPr/>
        </p:nvSpPr>
        <p:spPr>
          <a:xfrm>
            <a:off x="2717190"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D40056BB-6BB7-AF78-6C69-308B541B42CB}"/>
              </a:ext>
            </a:extLst>
          </p:cNvPr>
          <p:cNvSpPr/>
          <p:nvPr/>
        </p:nvSpPr>
        <p:spPr>
          <a:xfrm>
            <a:off x="2963669"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3330AA65-3583-A709-56B3-42D4BF5096C0}"/>
              </a:ext>
            </a:extLst>
          </p:cNvPr>
          <p:cNvSpPr/>
          <p:nvPr/>
        </p:nvSpPr>
        <p:spPr>
          <a:xfrm>
            <a:off x="3210148"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2FB300C1-1F1D-7FB0-2341-1309A7070B46}"/>
              </a:ext>
            </a:extLst>
          </p:cNvPr>
          <p:cNvSpPr/>
          <p:nvPr/>
        </p:nvSpPr>
        <p:spPr>
          <a:xfrm>
            <a:off x="3456627"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0FA6D2D0-069A-453F-F225-47E90D32E401}"/>
              </a:ext>
            </a:extLst>
          </p:cNvPr>
          <p:cNvSpPr/>
          <p:nvPr/>
        </p:nvSpPr>
        <p:spPr>
          <a:xfrm>
            <a:off x="3703106"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B5680830-3822-79C0-CAAC-55CFF27DB83D}"/>
              </a:ext>
            </a:extLst>
          </p:cNvPr>
          <p:cNvSpPr/>
          <p:nvPr/>
        </p:nvSpPr>
        <p:spPr>
          <a:xfrm>
            <a:off x="3949585"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4F85757-0546-438E-DDD2-171190D29653}"/>
              </a:ext>
            </a:extLst>
          </p:cNvPr>
          <p:cNvSpPr/>
          <p:nvPr/>
        </p:nvSpPr>
        <p:spPr>
          <a:xfrm>
            <a:off x="4196064"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0A978222-BE67-96C0-DD9C-733E92B0C1E9}"/>
              </a:ext>
            </a:extLst>
          </p:cNvPr>
          <p:cNvSpPr/>
          <p:nvPr/>
        </p:nvSpPr>
        <p:spPr>
          <a:xfrm>
            <a:off x="4442543"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063E5DBB-1E0A-5557-B624-2DFB786FF2A7}"/>
              </a:ext>
            </a:extLst>
          </p:cNvPr>
          <p:cNvSpPr/>
          <p:nvPr/>
        </p:nvSpPr>
        <p:spPr>
          <a:xfrm>
            <a:off x="777974" y="402825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箭头连接符 103">
            <a:extLst>
              <a:ext uri="{FF2B5EF4-FFF2-40B4-BE49-F238E27FC236}">
                <a16:creationId xmlns:a16="http://schemas.microsoft.com/office/drawing/2014/main" id="{56EBE7D9-6D70-197B-94D3-29220EDD70C3}"/>
              </a:ext>
            </a:extLst>
          </p:cNvPr>
          <p:cNvCxnSpPr>
            <a:cxnSpLocks/>
            <a:stCxn id="71" idx="2"/>
            <a:endCxn id="103" idx="0"/>
          </p:cNvCxnSpPr>
          <p:nvPr/>
        </p:nvCxnSpPr>
        <p:spPr>
          <a:xfrm>
            <a:off x="868598" y="368165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E0DD2A5A-386F-1AA3-5D4B-18966562E74D}"/>
              </a:ext>
            </a:extLst>
          </p:cNvPr>
          <p:cNvCxnSpPr>
            <a:cxnSpLocks/>
            <a:stCxn id="75" idx="2"/>
            <a:endCxn id="103" idx="0"/>
          </p:cNvCxnSpPr>
          <p:nvPr/>
        </p:nvCxnSpPr>
        <p:spPr>
          <a:xfrm flipH="1">
            <a:off x="868598" y="3681656"/>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40135661-5F06-420D-3355-BC15F0F6A1F6}"/>
              </a:ext>
            </a:extLst>
          </p:cNvPr>
          <p:cNvSpPr/>
          <p:nvPr/>
        </p:nvSpPr>
        <p:spPr>
          <a:xfrm>
            <a:off x="1024452" y="401959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87E3986-784B-3E20-78F0-FCCABC580DE8}"/>
              </a:ext>
            </a:extLst>
          </p:cNvPr>
          <p:cNvSpPr/>
          <p:nvPr/>
        </p:nvSpPr>
        <p:spPr>
          <a:xfrm>
            <a:off x="1270930" y="403307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A4716C9-57B0-3DBE-1865-D4EB267815A5}"/>
              </a:ext>
            </a:extLst>
          </p:cNvPr>
          <p:cNvSpPr/>
          <p:nvPr/>
        </p:nvSpPr>
        <p:spPr>
          <a:xfrm>
            <a:off x="1517408" y="402441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箭头连接符 112">
            <a:extLst>
              <a:ext uri="{FF2B5EF4-FFF2-40B4-BE49-F238E27FC236}">
                <a16:creationId xmlns:a16="http://schemas.microsoft.com/office/drawing/2014/main" id="{E1E7E706-AC8A-A5CD-0DDD-51C3DC85B2F6}"/>
              </a:ext>
            </a:extLst>
          </p:cNvPr>
          <p:cNvCxnSpPr>
            <a:cxnSpLocks/>
          </p:cNvCxnSpPr>
          <p:nvPr/>
        </p:nvCxnSpPr>
        <p:spPr>
          <a:xfrm>
            <a:off x="1121010" y="368165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C26FBBD4-87F0-A85D-20E8-9716A2EC343E}"/>
              </a:ext>
            </a:extLst>
          </p:cNvPr>
          <p:cNvCxnSpPr>
            <a:cxnSpLocks/>
          </p:cNvCxnSpPr>
          <p:nvPr/>
        </p:nvCxnSpPr>
        <p:spPr>
          <a:xfrm>
            <a:off x="1359135" y="369031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F09025D7-486D-4672-9D04-24920BEBDD1F}"/>
              </a:ext>
            </a:extLst>
          </p:cNvPr>
          <p:cNvCxnSpPr>
            <a:cxnSpLocks/>
          </p:cNvCxnSpPr>
          <p:nvPr/>
        </p:nvCxnSpPr>
        <p:spPr>
          <a:xfrm>
            <a:off x="1611547" y="369031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53867209-B53B-C66A-36D9-82A514042643}"/>
              </a:ext>
            </a:extLst>
          </p:cNvPr>
          <p:cNvCxnSpPr>
            <a:cxnSpLocks/>
            <a:stCxn id="76" idx="2"/>
          </p:cNvCxnSpPr>
          <p:nvPr/>
        </p:nvCxnSpPr>
        <p:spPr>
          <a:xfrm flipH="1">
            <a:off x="1115076" y="3681656"/>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94869B5F-C1C4-014D-4F3E-7BB339C5E654}"/>
              </a:ext>
            </a:extLst>
          </p:cNvPr>
          <p:cNvCxnSpPr>
            <a:cxnSpLocks/>
            <a:stCxn id="77" idx="2"/>
          </p:cNvCxnSpPr>
          <p:nvPr/>
        </p:nvCxnSpPr>
        <p:spPr>
          <a:xfrm flipH="1">
            <a:off x="1373422" y="3681656"/>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91612033-B80C-F614-8AE4-115871F12570}"/>
              </a:ext>
            </a:extLst>
          </p:cNvPr>
          <p:cNvCxnSpPr>
            <a:cxnSpLocks/>
            <a:stCxn id="78" idx="2"/>
          </p:cNvCxnSpPr>
          <p:nvPr/>
        </p:nvCxnSpPr>
        <p:spPr>
          <a:xfrm flipH="1">
            <a:off x="1619900" y="3681656"/>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2B24CACE-2DD9-98F9-543D-ABEF9FDAA75B}"/>
              </a:ext>
            </a:extLst>
          </p:cNvPr>
          <p:cNvSpPr/>
          <p:nvPr/>
        </p:nvSpPr>
        <p:spPr>
          <a:xfrm>
            <a:off x="532483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5AD1A046-CDC8-26D4-B56E-FD0039DC2EE5}"/>
              </a:ext>
            </a:extLst>
          </p:cNvPr>
          <p:cNvSpPr/>
          <p:nvPr/>
        </p:nvSpPr>
        <p:spPr>
          <a:xfrm>
            <a:off x="557131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0B63EC9B-AA26-46F8-230B-905959DC3BE3}"/>
              </a:ext>
            </a:extLst>
          </p:cNvPr>
          <p:cNvSpPr/>
          <p:nvPr/>
        </p:nvSpPr>
        <p:spPr>
          <a:xfrm>
            <a:off x="5817792"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56A964F5-CC52-9A15-10DE-8AA71AF15767}"/>
              </a:ext>
            </a:extLst>
          </p:cNvPr>
          <p:cNvSpPr/>
          <p:nvPr/>
        </p:nvSpPr>
        <p:spPr>
          <a:xfrm>
            <a:off x="6064271"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F6396B63-D7F1-E01E-1B3D-74A972EFBCA3}"/>
              </a:ext>
            </a:extLst>
          </p:cNvPr>
          <p:cNvSpPr/>
          <p:nvPr/>
        </p:nvSpPr>
        <p:spPr>
          <a:xfrm>
            <a:off x="6310750"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4B788151-72BE-4DD2-4F67-61349D342041}"/>
              </a:ext>
            </a:extLst>
          </p:cNvPr>
          <p:cNvSpPr/>
          <p:nvPr/>
        </p:nvSpPr>
        <p:spPr>
          <a:xfrm>
            <a:off x="6557229"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3B707B07-8660-7D8C-0B36-BDBF5074BC41}"/>
              </a:ext>
            </a:extLst>
          </p:cNvPr>
          <p:cNvSpPr/>
          <p:nvPr/>
        </p:nvSpPr>
        <p:spPr>
          <a:xfrm>
            <a:off x="6803708"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DAE4A9C4-711E-2FF5-D6D1-748090FE1EFA}"/>
              </a:ext>
            </a:extLst>
          </p:cNvPr>
          <p:cNvSpPr/>
          <p:nvPr/>
        </p:nvSpPr>
        <p:spPr>
          <a:xfrm>
            <a:off x="7050187"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FE602651-D1B0-67AD-D7A6-BA8E21BA01D0}"/>
              </a:ext>
            </a:extLst>
          </p:cNvPr>
          <p:cNvSpPr/>
          <p:nvPr/>
        </p:nvSpPr>
        <p:spPr>
          <a:xfrm>
            <a:off x="7296666"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DAC79F39-E4DD-6B42-553D-CF3EC6A61F2A}"/>
              </a:ext>
            </a:extLst>
          </p:cNvPr>
          <p:cNvSpPr/>
          <p:nvPr/>
        </p:nvSpPr>
        <p:spPr>
          <a:xfrm>
            <a:off x="7543145"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0DDE68DC-FBE2-8848-3DE4-89474F5DDE2D}"/>
              </a:ext>
            </a:extLst>
          </p:cNvPr>
          <p:cNvSpPr/>
          <p:nvPr/>
        </p:nvSpPr>
        <p:spPr>
          <a:xfrm>
            <a:off x="778962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B533EAED-AD69-A057-FBCF-062B4F775BBA}"/>
              </a:ext>
            </a:extLst>
          </p:cNvPr>
          <p:cNvSpPr/>
          <p:nvPr/>
        </p:nvSpPr>
        <p:spPr>
          <a:xfrm>
            <a:off x="803610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1AAB6A34-0550-5ACA-4C5D-A3CB1617CCD2}"/>
              </a:ext>
            </a:extLst>
          </p:cNvPr>
          <p:cNvSpPr/>
          <p:nvPr/>
        </p:nvSpPr>
        <p:spPr>
          <a:xfrm>
            <a:off x="8282582"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FEB9B380-F420-60D1-1E82-02A6B0A31EB5}"/>
              </a:ext>
            </a:extLst>
          </p:cNvPr>
          <p:cNvSpPr/>
          <p:nvPr/>
        </p:nvSpPr>
        <p:spPr>
          <a:xfrm>
            <a:off x="8529061"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571EB6C1-064A-230E-C9B0-B66DD3CA0C68}"/>
              </a:ext>
            </a:extLst>
          </p:cNvPr>
          <p:cNvSpPr/>
          <p:nvPr/>
        </p:nvSpPr>
        <p:spPr>
          <a:xfrm>
            <a:off x="8775540"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AEDBA3A7-4F47-D171-AAE1-55EA893E6845}"/>
              </a:ext>
            </a:extLst>
          </p:cNvPr>
          <p:cNvSpPr/>
          <p:nvPr/>
        </p:nvSpPr>
        <p:spPr>
          <a:xfrm>
            <a:off x="9022019"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C2AA613D-E9C5-767F-FAF0-C9E69C485198}"/>
              </a:ext>
            </a:extLst>
          </p:cNvPr>
          <p:cNvSpPr/>
          <p:nvPr/>
        </p:nvSpPr>
        <p:spPr>
          <a:xfrm>
            <a:off x="5324834"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EB6701AA-D7E9-9EF5-EDEB-DE40715A0670}"/>
              </a:ext>
            </a:extLst>
          </p:cNvPr>
          <p:cNvSpPr/>
          <p:nvPr/>
        </p:nvSpPr>
        <p:spPr>
          <a:xfrm>
            <a:off x="5571313"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B5007C12-0E87-B4BA-8EB0-31812B3DB67C}"/>
              </a:ext>
            </a:extLst>
          </p:cNvPr>
          <p:cNvSpPr/>
          <p:nvPr/>
        </p:nvSpPr>
        <p:spPr>
          <a:xfrm>
            <a:off x="5817792"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30F9214F-1174-12F8-1C08-7568931ECB8E}"/>
              </a:ext>
            </a:extLst>
          </p:cNvPr>
          <p:cNvSpPr/>
          <p:nvPr/>
        </p:nvSpPr>
        <p:spPr>
          <a:xfrm>
            <a:off x="6064271"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00747EDA-6A65-EAA1-5F5E-F11C08506139}"/>
              </a:ext>
            </a:extLst>
          </p:cNvPr>
          <p:cNvSpPr/>
          <p:nvPr/>
        </p:nvSpPr>
        <p:spPr>
          <a:xfrm>
            <a:off x="6310750"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A9690DCC-1596-F1A8-277F-0B6475B8B558}"/>
              </a:ext>
            </a:extLst>
          </p:cNvPr>
          <p:cNvSpPr/>
          <p:nvPr/>
        </p:nvSpPr>
        <p:spPr>
          <a:xfrm>
            <a:off x="6557229"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8782C794-3798-DE4A-1264-40CF9D50E0AC}"/>
              </a:ext>
            </a:extLst>
          </p:cNvPr>
          <p:cNvSpPr/>
          <p:nvPr/>
        </p:nvSpPr>
        <p:spPr>
          <a:xfrm>
            <a:off x="6803708"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80A34B3-0CCA-E0B3-6896-9D5860492A93}"/>
              </a:ext>
            </a:extLst>
          </p:cNvPr>
          <p:cNvSpPr/>
          <p:nvPr/>
        </p:nvSpPr>
        <p:spPr>
          <a:xfrm>
            <a:off x="7050187"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3CF78D03-2BC8-C683-17C8-79472DB67C24}"/>
              </a:ext>
            </a:extLst>
          </p:cNvPr>
          <p:cNvSpPr/>
          <p:nvPr/>
        </p:nvSpPr>
        <p:spPr>
          <a:xfrm>
            <a:off x="7296666"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DBC9CAE-48B0-C29C-D4B9-72D1B16AED4A}"/>
              </a:ext>
            </a:extLst>
          </p:cNvPr>
          <p:cNvSpPr/>
          <p:nvPr/>
        </p:nvSpPr>
        <p:spPr>
          <a:xfrm>
            <a:off x="7543145"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529901E-AB91-0AE1-1CF1-DE2E7759623D}"/>
              </a:ext>
            </a:extLst>
          </p:cNvPr>
          <p:cNvSpPr/>
          <p:nvPr/>
        </p:nvSpPr>
        <p:spPr>
          <a:xfrm>
            <a:off x="7789624"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DA271BCC-E34E-E101-6008-D16DB5A84156}"/>
              </a:ext>
            </a:extLst>
          </p:cNvPr>
          <p:cNvSpPr/>
          <p:nvPr/>
        </p:nvSpPr>
        <p:spPr>
          <a:xfrm>
            <a:off x="8036103"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6B145F16-0381-EC6F-EB5F-1C10B2104006}"/>
              </a:ext>
            </a:extLst>
          </p:cNvPr>
          <p:cNvSpPr/>
          <p:nvPr/>
        </p:nvSpPr>
        <p:spPr>
          <a:xfrm>
            <a:off x="8282582"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22E93E01-ABCC-1080-7AFA-DFB23C59DE98}"/>
              </a:ext>
            </a:extLst>
          </p:cNvPr>
          <p:cNvSpPr/>
          <p:nvPr/>
        </p:nvSpPr>
        <p:spPr>
          <a:xfrm>
            <a:off x="8529061"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17956808-871C-2493-6BA8-6A07D6E6720E}"/>
              </a:ext>
            </a:extLst>
          </p:cNvPr>
          <p:cNvSpPr/>
          <p:nvPr/>
        </p:nvSpPr>
        <p:spPr>
          <a:xfrm>
            <a:off x="8775540"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D15865E6-94F2-8D7D-1CC1-2967668F723C}"/>
              </a:ext>
            </a:extLst>
          </p:cNvPr>
          <p:cNvSpPr/>
          <p:nvPr/>
        </p:nvSpPr>
        <p:spPr>
          <a:xfrm>
            <a:off x="9022019"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7FE11A10-982F-842B-68A9-63D0E3BF73FD}"/>
              </a:ext>
            </a:extLst>
          </p:cNvPr>
          <p:cNvSpPr/>
          <p:nvPr/>
        </p:nvSpPr>
        <p:spPr>
          <a:xfrm>
            <a:off x="5357450" y="205765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箭头连接符 163">
            <a:extLst>
              <a:ext uri="{FF2B5EF4-FFF2-40B4-BE49-F238E27FC236}">
                <a16:creationId xmlns:a16="http://schemas.microsoft.com/office/drawing/2014/main" id="{05E09C65-15C6-A5C7-B4FB-7BE9FC0C8300}"/>
              </a:ext>
            </a:extLst>
          </p:cNvPr>
          <p:cNvCxnSpPr>
            <a:cxnSpLocks/>
            <a:stCxn id="131" idx="2"/>
            <a:endCxn id="163" idx="0"/>
          </p:cNvCxnSpPr>
          <p:nvPr/>
        </p:nvCxnSpPr>
        <p:spPr>
          <a:xfrm>
            <a:off x="5448074"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82B93102-DE21-B33B-D8EB-D4C335578FDE}"/>
              </a:ext>
            </a:extLst>
          </p:cNvPr>
          <p:cNvCxnSpPr>
            <a:cxnSpLocks/>
            <a:stCxn id="133" idx="2"/>
            <a:endCxn id="163" idx="0"/>
          </p:cNvCxnSpPr>
          <p:nvPr/>
        </p:nvCxnSpPr>
        <p:spPr>
          <a:xfrm flipH="1">
            <a:off x="5448074" y="1711063"/>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6" name="椭圆 165">
            <a:extLst>
              <a:ext uri="{FF2B5EF4-FFF2-40B4-BE49-F238E27FC236}">
                <a16:creationId xmlns:a16="http://schemas.microsoft.com/office/drawing/2014/main" id="{8450747F-910A-B593-9021-288D7D17E8A7}"/>
              </a:ext>
            </a:extLst>
          </p:cNvPr>
          <p:cNvSpPr/>
          <p:nvPr/>
        </p:nvSpPr>
        <p:spPr>
          <a:xfrm>
            <a:off x="5603928" y="204900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D3CD4DC0-4904-91C8-A9C3-33AE64599804}"/>
              </a:ext>
            </a:extLst>
          </p:cNvPr>
          <p:cNvCxnSpPr>
            <a:cxnSpLocks/>
          </p:cNvCxnSpPr>
          <p:nvPr/>
        </p:nvCxnSpPr>
        <p:spPr>
          <a:xfrm>
            <a:off x="5700486"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4AE12746-E3D8-52E0-7C89-5C0E989D02FF}"/>
              </a:ext>
            </a:extLst>
          </p:cNvPr>
          <p:cNvCxnSpPr>
            <a:cxnSpLocks/>
            <a:stCxn id="134" idx="2"/>
          </p:cNvCxnSpPr>
          <p:nvPr/>
        </p:nvCxnSpPr>
        <p:spPr>
          <a:xfrm flipH="1">
            <a:off x="5694552" y="1711063"/>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77" name="矩形 176">
            <a:extLst>
              <a:ext uri="{FF2B5EF4-FFF2-40B4-BE49-F238E27FC236}">
                <a16:creationId xmlns:a16="http://schemas.microsoft.com/office/drawing/2014/main" id="{43F0E1FE-8CC2-7183-D60C-907845CC6399}"/>
              </a:ext>
            </a:extLst>
          </p:cNvPr>
          <p:cNvSpPr/>
          <p:nvPr/>
        </p:nvSpPr>
        <p:spPr>
          <a:xfrm>
            <a:off x="5284667"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4EC2B59B-DBC0-13B1-FEC7-DD2CF7BA51FF}"/>
              </a:ext>
            </a:extLst>
          </p:cNvPr>
          <p:cNvSpPr/>
          <p:nvPr/>
        </p:nvSpPr>
        <p:spPr>
          <a:xfrm>
            <a:off x="5531146"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2AE685BC-A7CD-9AEE-3237-2C3E968E0328}"/>
              </a:ext>
            </a:extLst>
          </p:cNvPr>
          <p:cNvSpPr/>
          <p:nvPr/>
        </p:nvSpPr>
        <p:spPr>
          <a:xfrm>
            <a:off x="5777625"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EF4CC894-E9AC-B08D-8982-47C73801540A}"/>
              </a:ext>
            </a:extLst>
          </p:cNvPr>
          <p:cNvSpPr/>
          <p:nvPr/>
        </p:nvSpPr>
        <p:spPr>
          <a:xfrm>
            <a:off x="6024104"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82D12433-5F6B-C1DD-1D51-2BE4C5F62D2D}"/>
              </a:ext>
            </a:extLst>
          </p:cNvPr>
          <p:cNvSpPr/>
          <p:nvPr/>
        </p:nvSpPr>
        <p:spPr>
          <a:xfrm>
            <a:off x="6270583"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048EFCE7-8542-0646-423E-CD97898BEB0D}"/>
              </a:ext>
            </a:extLst>
          </p:cNvPr>
          <p:cNvSpPr/>
          <p:nvPr/>
        </p:nvSpPr>
        <p:spPr>
          <a:xfrm>
            <a:off x="6517062"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91D79101-C471-A52A-37FC-E404ABD8A650}"/>
              </a:ext>
            </a:extLst>
          </p:cNvPr>
          <p:cNvSpPr/>
          <p:nvPr/>
        </p:nvSpPr>
        <p:spPr>
          <a:xfrm>
            <a:off x="6763541"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B08B73B8-3CD6-2D06-21E2-DD4DF593CB87}"/>
              </a:ext>
            </a:extLst>
          </p:cNvPr>
          <p:cNvSpPr/>
          <p:nvPr/>
        </p:nvSpPr>
        <p:spPr>
          <a:xfrm>
            <a:off x="7010020"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D7E9FBFA-FF83-BE76-B844-DF5B1DF1EA44}"/>
              </a:ext>
            </a:extLst>
          </p:cNvPr>
          <p:cNvSpPr/>
          <p:nvPr/>
        </p:nvSpPr>
        <p:spPr>
          <a:xfrm>
            <a:off x="7256499"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03F8E7F9-B818-9582-541A-67E4F1A8CCB7}"/>
              </a:ext>
            </a:extLst>
          </p:cNvPr>
          <p:cNvSpPr/>
          <p:nvPr/>
        </p:nvSpPr>
        <p:spPr>
          <a:xfrm>
            <a:off x="7502978"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C5D4EEC9-DFB0-CD37-823B-9C5D62157492}"/>
              </a:ext>
            </a:extLst>
          </p:cNvPr>
          <p:cNvSpPr/>
          <p:nvPr/>
        </p:nvSpPr>
        <p:spPr>
          <a:xfrm>
            <a:off x="7749457"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5C1BBDAC-6320-8E78-FF0F-5267B92FF7CB}"/>
              </a:ext>
            </a:extLst>
          </p:cNvPr>
          <p:cNvSpPr/>
          <p:nvPr/>
        </p:nvSpPr>
        <p:spPr>
          <a:xfrm>
            <a:off x="7995936"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9F01541A-8BB8-9813-5DFA-9A54B8B18866}"/>
              </a:ext>
            </a:extLst>
          </p:cNvPr>
          <p:cNvSpPr/>
          <p:nvPr/>
        </p:nvSpPr>
        <p:spPr>
          <a:xfrm>
            <a:off x="8242415"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DC7A678F-61BF-4346-3B85-8ED33DE8026C}"/>
              </a:ext>
            </a:extLst>
          </p:cNvPr>
          <p:cNvSpPr/>
          <p:nvPr/>
        </p:nvSpPr>
        <p:spPr>
          <a:xfrm>
            <a:off x="8488894"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A26983D5-6305-F49E-50CB-DB466315CDBB}"/>
              </a:ext>
            </a:extLst>
          </p:cNvPr>
          <p:cNvSpPr/>
          <p:nvPr/>
        </p:nvSpPr>
        <p:spPr>
          <a:xfrm>
            <a:off x="8735373"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C139DCC2-CB90-7604-ACD6-3E14C4D66FAD}"/>
              </a:ext>
            </a:extLst>
          </p:cNvPr>
          <p:cNvSpPr/>
          <p:nvPr/>
        </p:nvSpPr>
        <p:spPr>
          <a:xfrm>
            <a:off x="8981852"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109E669B-2701-E064-D5F8-AE7A30715D4B}"/>
              </a:ext>
            </a:extLst>
          </p:cNvPr>
          <p:cNvSpPr/>
          <p:nvPr/>
        </p:nvSpPr>
        <p:spPr>
          <a:xfrm>
            <a:off x="5284667" y="447985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EB9BE217-9D13-912D-3D49-F1FCAC57F449}"/>
              </a:ext>
            </a:extLst>
          </p:cNvPr>
          <p:cNvSpPr/>
          <p:nvPr/>
        </p:nvSpPr>
        <p:spPr>
          <a:xfrm>
            <a:off x="5531146"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999B4B64-5291-9425-BC7A-1F83B8400C74}"/>
              </a:ext>
            </a:extLst>
          </p:cNvPr>
          <p:cNvSpPr/>
          <p:nvPr/>
        </p:nvSpPr>
        <p:spPr>
          <a:xfrm>
            <a:off x="5777625"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D0C4E0D6-20D1-255F-C743-08C0401B084A}"/>
              </a:ext>
            </a:extLst>
          </p:cNvPr>
          <p:cNvSpPr/>
          <p:nvPr/>
        </p:nvSpPr>
        <p:spPr>
          <a:xfrm>
            <a:off x="6024104"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BF14552E-D2BF-E63A-0DB7-468E87E588A9}"/>
              </a:ext>
            </a:extLst>
          </p:cNvPr>
          <p:cNvSpPr/>
          <p:nvPr/>
        </p:nvSpPr>
        <p:spPr>
          <a:xfrm>
            <a:off x="6270583"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DF423EE0-CEC9-707A-7A69-F32B59A5B8F7}"/>
              </a:ext>
            </a:extLst>
          </p:cNvPr>
          <p:cNvSpPr/>
          <p:nvPr/>
        </p:nvSpPr>
        <p:spPr>
          <a:xfrm>
            <a:off x="6517062"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F0CB97CC-0E25-6684-F855-F1C14EA772FB}"/>
              </a:ext>
            </a:extLst>
          </p:cNvPr>
          <p:cNvSpPr/>
          <p:nvPr/>
        </p:nvSpPr>
        <p:spPr>
          <a:xfrm>
            <a:off x="6763541"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BB32671E-3760-548C-E8B0-4B03DA368305}"/>
              </a:ext>
            </a:extLst>
          </p:cNvPr>
          <p:cNvSpPr/>
          <p:nvPr/>
        </p:nvSpPr>
        <p:spPr>
          <a:xfrm>
            <a:off x="7010020"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E1BCEE80-B31B-155C-46E9-69309C46D48D}"/>
              </a:ext>
            </a:extLst>
          </p:cNvPr>
          <p:cNvSpPr/>
          <p:nvPr/>
        </p:nvSpPr>
        <p:spPr>
          <a:xfrm>
            <a:off x="7256499"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9426A53D-6C3C-5E37-1074-DD9E959D4E38}"/>
              </a:ext>
            </a:extLst>
          </p:cNvPr>
          <p:cNvSpPr/>
          <p:nvPr/>
        </p:nvSpPr>
        <p:spPr>
          <a:xfrm>
            <a:off x="7502978"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FE8A5C53-5CB3-9C5B-F5C8-C5B831820BDA}"/>
              </a:ext>
            </a:extLst>
          </p:cNvPr>
          <p:cNvSpPr/>
          <p:nvPr/>
        </p:nvSpPr>
        <p:spPr>
          <a:xfrm>
            <a:off x="7749457"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66727B60-4122-99FB-8A75-0465F8D7C592}"/>
              </a:ext>
            </a:extLst>
          </p:cNvPr>
          <p:cNvSpPr/>
          <p:nvPr/>
        </p:nvSpPr>
        <p:spPr>
          <a:xfrm>
            <a:off x="7995936"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6AB169DB-D85A-DB8E-6061-7DB1ECD2797A}"/>
              </a:ext>
            </a:extLst>
          </p:cNvPr>
          <p:cNvSpPr/>
          <p:nvPr/>
        </p:nvSpPr>
        <p:spPr>
          <a:xfrm>
            <a:off x="8242415"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439906D8-9DBF-933A-377D-5184A6847C78}"/>
              </a:ext>
            </a:extLst>
          </p:cNvPr>
          <p:cNvSpPr/>
          <p:nvPr/>
        </p:nvSpPr>
        <p:spPr>
          <a:xfrm>
            <a:off x="8488894"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732CC9C3-942F-023C-AD2A-E59A7E79A036}"/>
              </a:ext>
            </a:extLst>
          </p:cNvPr>
          <p:cNvSpPr/>
          <p:nvPr/>
        </p:nvSpPr>
        <p:spPr>
          <a:xfrm>
            <a:off x="8735373"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790A45C1-8C02-439C-69E3-AD55665987B4}"/>
              </a:ext>
            </a:extLst>
          </p:cNvPr>
          <p:cNvSpPr/>
          <p:nvPr/>
        </p:nvSpPr>
        <p:spPr>
          <a:xfrm>
            <a:off x="8981852"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D5D57394-E3A5-9BAD-8BD9-FC9120BED576}"/>
              </a:ext>
            </a:extLst>
          </p:cNvPr>
          <p:cNvSpPr/>
          <p:nvPr/>
        </p:nvSpPr>
        <p:spPr>
          <a:xfrm>
            <a:off x="5317283" y="396780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0" name="直接箭头连接符 209">
            <a:extLst>
              <a:ext uri="{FF2B5EF4-FFF2-40B4-BE49-F238E27FC236}">
                <a16:creationId xmlns:a16="http://schemas.microsoft.com/office/drawing/2014/main" id="{188C7D08-CAB0-685A-7D4E-04575287B4E3}"/>
              </a:ext>
            </a:extLst>
          </p:cNvPr>
          <p:cNvCxnSpPr>
            <a:cxnSpLocks/>
            <a:stCxn id="177" idx="2"/>
            <a:endCxn id="209" idx="0"/>
          </p:cNvCxnSpPr>
          <p:nvPr/>
        </p:nvCxnSpPr>
        <p:spPr>
          <a:xfrm>
            <a:off x="5407907" y="362121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00063F7B-FFE8-A4A5-811C-12E11021791E}"/>
              </a:ext>
            </a:extLst>
          </p:cNvPr>
          <p:cNvCxnSpPr>
            <a:cxnSpLocks/>
            <a:stCxn id="178" idx="2"/>
            <a:endCxn id="209" idx="0"/>
          </p:cNvCxnSpPr>
          <p:nvPr/>
        </p:nvCxnSpPr>
        <p:spPr>
          <a:xfrm flipH="1">
            <a:off x="5407907" y="3621213"/>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866AD17-F987-FDAC-043F-E897FAECF00E}"/>
              </a:ext>
            </a:extLst>
          </p:cNvPr>
          <p:cNvSpPr txBox="1"/>
          <p:nvPr/>
        </p:nvSpPr>
        <p:spPr>
          <a:xfrm>
            <a:off x="728259" y="5027551"/>
            <a:ext cx="3367595" cy="1754326"/>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只看一个</a:t>
            </a:r>
            <a:r>
              <a:rPr lang="en-US" altLang="zh-CN">
                <a:latin typeface="字制区喜脉体" panose="02000603000000000000" pitchFamily="2" charset="-122"/>
                <a:ea typeface="字制区喜脉体" panose="02000603000000000000" pitchFamily="2" charset="-122"/>
              </a:rPr>
              <a:t>block</a:t>
            </a:r>
            <a:r>
              <a:rPr lang="zh-CN" altLang="en-US">
                <a:latin typeface="字制区喜脉体" panose="02000603000000000000" pitchFamily="2" charset="-122"/>
                <a:ea typeface="字制区喜脉体" panose="02000603000000000000" pitchFamily="2" charset="-122"/>
              </a:rPr>
              <a:t>中的</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warp</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第一次迭代：</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thread0</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128</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thread8</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136</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thread16</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16</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144</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thread24</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24</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152</a:t>
            </a:r>
            <a:r>
              <a:rPr lang="zh-CN" altLang="en-US">
                <a:latin typeface="字制区喜脉体" panose="02000603000000000000" pitchFamily="2" charset="-122"/>
                <a:ea typeface="字制区喜脉体" panose="02000603000000000000" pitchFamily="2" charset="-122"/>
              </a:rPr>
              <a:t>号</a:t>
            </a:r>
            <a:endParaRPr lang="zh-CN" altLang="en-US"/>
          </a:p>
        </p:txBody>
      </p:sp>
      <p:sp>
        <p:nvSpPr>
          <p:cNvPr id="40" name="文本框 39">
            <a:extLst>
              <a:ext uri="{FF2B5EF4-FFF2-40B4-BE49-F238E27FC236}">
                <a16:creationId xmlns:a16="http://schemas.microsoft.com/office/drawing/2014/main" id="{1AD012C0-751D-F090-496B-48B54C0125D7}"/>
              </a:ext>
            </a:extLst>
          </p:cNvPr>
          <p:cNvSpPr txBox="1"/>
          <p:nvPr/>
        </p:nvSpPr>
        <p:spPr>
          <a:xfrm>
            <a:off x="4767399" y="5313086"/>
            <a:ext cx="3391988" cy="1477328"/>
          </a:xfrm>
          <a:prstGeom prst="rect">
            <a:avLst/>
          </a:prstGeom>
          <a:noFill/>
        </p:spPr>
        <p:txBody>
          <a:bodyPr wrap="square">
            <a:spAutoFit/>
          </a:bodyPr>
          <a:lstStyle/>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第二次迭代：</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thread0</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64</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thread8</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72</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thread16</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16</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80</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thread24</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24</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88</a:t>
            </a:r>
            <a:r>
              <a:rPr lang="zh-CN" altLang="en-US">
                <a:latin typeface="字制区喜脉体" panose="02000603000000000000" pitchFamily="2" charset="-122"/>
                <a:ea typeface="字制区喜脉体" panose="02000603000000000000" pitchFamily="2" charset="-122"/>
              </a:rPr>
              <a:t>号</a:t>
            </a:r>
            <a:endParaRPr lang="zh-CN" altLang="en-US"/>
          </a:p>
        </p:txBody>
      </p:sp>
    </p:spTree>
    <p:extLst>
      <p:ext uri="{BB962C8B-B14F-4D97-AF65-F5344CB8AC3E}">
        <p14:creationId xmlns:p14="http://schemas.microsoft.com/office/powerpoint/2010/main" val="326617728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7E145D-081A-B0AB-DE6E-A1412B654663}"/>
              </a:ext>
            </a:extLst>
          </p:cNvPr>
          <p:cNvPicPr>
            <a:picLocks noChangeAspect="1"/>
          </p:cNvPicPr>
          <p:nvPr/>
        </p:nvPicPr>
        <p:blipFill>
          <a:blip r:embed="rId2"/>
          <a:stretch>
            <a:fillRect/>
          </a:stretch>
        </p:blipFill>
        <p:spPr>
          <a:xfrm>
            <a:off x="493626" y="1635695"/>
            <a:ext cx="4500405" cy="3971296"/>
          </a:xfrm>
          <a:prstGeom prst="rect">
            <a:avLst/>
          </a:prstGeom>
        </p:spPr>
      </p:pic>
      <p:sp>
        <p:nvSpPr>
          <p:cNvPr id="6" name="文本框 5">
            <a:extLst>
              <a:ext uri="{FF2B5EF4-FFF2-40B4-BE49-F238E27FC236}">
                <a16:creationId xmlns:a16="http://schemas.microsoft.com/office/drawing/2014/main" id="{75A36865-6B78-5071-3A8E-DBF15AB829E8}"/>
              </a:ext>
            </a:extLst>
          </p:cNvPr>
          <p:cNvSpPr txBox="1"/>
          <p:nvPr/>
        </p:nvSpPr>
        <p:spPr>
          <a:xfrm>
            <a:off x="92867" y="136779"/>
            <a:ext cx="4383339"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device</a:t>
            </a:r>
          </a:p>
        </p:txBody>
      </p:sp>
      <p:sp>
        <p:nvSpPr>
          <p:cNvPr id="7" name="文本框 6">
            <a:extLst>
              <a:ext uri="{FF2B5EF4-FFF2-40B4-BE49-F238E27FC236}">
                <a16:creationId xmlns:a16="http://schemas.microsoft.com/office/drawing/2014/main" id="{6C1DE58A-283A-C5C1-DE6D-5124079B2452}"/>
              </a:ext>
            </a:extLst>
          </p:cNvPr>
          <p:cNvSpPr txBox="1"/>
          <p:nvPr/>
        </p:nvSpPr>
        <p:spPr>
          <a:xfrm>
            <a:off x="92867" y="1055514"/>
            <a:ext cx="7824651" cy="369332"/>
          </a:xfrm>
          <a:prstGeom prst="rect">
            <a:avLst/>
          </a:prstGeom>
          <a:noFill/>
        </p:spPr>
        <p:txBody>
          <a:bodyPr wrap="square">
            <a:spAutoFit/>
          </a:bodyPr>
          <a:lstStyle/>
          <a:p>
            <a:r>
              <a:rPr lang="zh-CN" altLang="en-US" b="1" i="0">
                <a:solidFill>
                  <a:srgbClr val="FF0000"/>
                </a:solidFill>
                <a:effectLst/>
                <a:latin typeface="字制区喜脉体" panose="02000603000000000000" pitchFamily="2" charset="-122"/>
                <a:ea typeface="字制区喜脉体" panose="02000603000000000000" pitchFamily="2" charset="-122"/>
              </a:rPr>
              <a:t>它对外提供</a:t>
            </a:r>
            <a:r>
              <a:rPr lang="en-US" altLang="zh-CN" b="1" i="0">
                <a:solidFill>
                  <a:srgbClr val="FF0000"/>
                </a:solidFill>
                <a:effectLst/>
                <a:latin typeface="字制区喜脉体" panose="02000603000000000000" pitchFamily="2" charset="-122"/>
                <a:ea typeface="字制区喜脉体" panose="02000603000000000000" pitchFamily="2" charset="-122"/>
              </a:rPr>
              <a:t>API</a:t>
            </a:r>
            <a:r>
              <a:rPr lang="zh-CN" altLang="en-US" b="1" i="0">
                <a:solidFill>
                  <a:srgbClr val="FF0000"/>
                </a:solidFill>
                <a:effectLst/>
                <a:latin typeface="字制区喜脉体" panose="02000603000000000000" pitchFamily="2" charset="-122"/>
                <a:ea typeface="字制区喜脉体" panose="02000603000000000000" pitchFamily="2" charset="-122"/>
              </a:rPr>
              <a:t>的接口类，对内完成对</a:t>
            </a:r>
            <a:r>
              <a:rPr lang="en-US" altLang="zh-CN" b="1" i="0">
                <a:solidFill>
                  <a:srgbClr val="FF0000"/>
                </a:solidFill>
                <a:effectLst/>
                <a:latin typeface="字制区喜脉体" panose="02000603000000000000" pitchFamily="2" charset="-122"/>
                <a:ea typeface="字制区喜脉体" panose="02000603000000000000" pitchFamily="2" charset="-122"/>
              </a:rPr>
              <a:t>Kernel</a:t>
            </a:r>
            <a:r>
              <a:rPr lang="zh-CN" altLang="en-US" b="1" i="0">
                <a:solidFill>
                  <a:srgbClr val="FF0000"/>
                </a:solidFill>
                <a:effectLst/>
                <a:latin typeface="字制区喜脉体" panose="02000603000000000000" pitchFamily="2" charset="-122"/>
                <a:ea typeface="字制区喜脉体" panose="02000603000000000000" pitchFamily="2" charset="-122"/>
              </a:rPr>
              <a:t>的调用，</a:t>
            </a:r>
            <a:r>
              <a:rPr lang="zh-CN" altLang="en-US" b="0" i="0">
                <a:solidFill>
                  <a:srgbClr val="FF0000"/>
                </a:solidFill>
                <a:effectLst/>
                <a:latin typeface="字制区喜脉体" panose="02000603000000000000" pitchFamily="2" charset="-122"/>
                <a:ea typeface="字制区喜脉体" panose="02000603000000000000" pitchFamily="2" charset="-122"/>
              </a:rPr>
              <a:t>可以理解是</a:t>
            </a:r>
            <a:r>
              <a:rPr lang="en-US" altLang="zh-CN" b="0" i="0">
                <a:solidFill>
                  <a:srgbClr val="FF0000"/>
                </a:solidFill>
                <a:effectLst/>
                <a:latin typeface="字制区喜脉体" panose="02000603000000000000" pitchFamily="2" charset="-122"/>
                <a:ea typeface="字制区喜脉体" panose="02000603000000000000" pitchFamily="2" charset="-122"/>
              </a:rPr>
              <a:t>host</a:t>
            </a:r>
            <a:r>
              <a:rPr lang="zh-CN" altLang="en-US" b="0" i="0">
                <a:solidFill>
                  <a:srgbClr val="FF0000"/>
                </a:solidFill>
                <a:effectLst/>
                <a:latin typeface="字制区喜脉体" panose="02000603000000000000" pitchFamily="2" charset="-122"/>
                <a:ea typeface="字制区喜脉体" panose="02000603000000000000" pitchFamily="2" charset="-122"/>
              </a:rPr>
              <a:t>端的代码</a:t>
            </a:r>
            <a:endParaRPr lang="zh-CN" altLang="en-US">
              <a:solidFill>
                <a:srgbClr val="FF0000"/>
              </a:solidFill>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B6DFB2D5-F18D-4CD0-6B27-A6FE223124A8}"/>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device</a:t>
            </a:r>
            <a:r>
              <a:rPr lang="en-US" altLang="zh-CN" b="1" i="0">
                <a:solidFill>
                  <a:srgbClr val="FF0000"/>
                </a:solidFill>
                <a:effectLst/>
                <a:latin typeface="字制区喜脉体" panose="02000603000000000000" pitchFamily="2" charset="-122"/>
                <a:ea typeface="字制区喜脉体" panose="02000603000000000000" pitchFamily="2" charset="-122"/>
              </a:rPr>
              <a:t>-&gt;kernel-&gt;threadblock-&gt;warp-&gt;thread</a:t>
            </a:r>
            <a:endParaRPr lang="zh-CN" altLang="en-US">
              <a:solidFill>
                <a:srgbClr val="FF0000"/>
              </a:solidFill>
              <a:latin typeface="字制区喜脉体" panose="02000603000000000000" pitchFamily="2" charset="-122"/>
              <a:ea typeface="字制区喜脉体" panose="02000603000000000000" pitchFamily="2" charset="-122"/>
            </a:endParaRPr>
          </a:p>
        </p:txBody>
      </p:sp>
      <p:pic>
        <p:nvPicPr>
          <p:cNvPr id="10" name="图片 9">
            <a:extLst>
              <a:ext uri="{FF2B5EF4-FFF2-40B4-BE49-F238E27FC236}">
                <a16:creationId xmlns:a16="http://schemas.microsoft.com/office/drawing/2014/main" id="{82FC4F98-D002-4FAD-0FDC-BB46C8D6D026}"/>
              </a:ext>
            </a:extLst>
          </p:cNvPr>
          <p:cNvPicPr>
            <a:picLocks noChangeAspect="1"/>
          </p:cNvPicPr>
          <p:nvPr/>
        </p:nvPicPr>
        <p:blipFill>
          <a:blip r:embed="rId3"/>
          <a:stretch>
            <a:fillRect/>
          </a:stretch>
        </p:blipFill>
        <p:spPr>
          <a:xfrm>
            <a:off x="5545015" y="1835492"/>
            <a:ext cx="5114286" cy="809524"/>
          </a:xfrm>
          <a:prstGeom prst="rect">
            <a:avLst/>
          </a:prstGeom>
        </p:spPr>
      </p:pic>
      <p:pic>
        <p:nvPicPr>
          <p:cNvPr id="14" name="图片 13">
            <a:extLst>
              <a:ext uri="{FF2B5EF4-FFF2-40B4-BE49-F238E27FC236}">
                <a16:creationId xmlns:a16="http://schemas.microsoft.com/office/drawing/2014/main" id="{C26E0AD9-E75C-AFC7-BAE4-190906A29977}"/>
              </a:ext>
            </a:extLst>
          </p:cNvPr>
          <p:cNvPicPr>
            <a:picLocks noChangeAspect="1"/>
          </p:cNvPicPr>
          <p:nvPr/>
        </p:nvPicPr>
        <p:blipFill>
          <a:blip r:embed="rId4"/>
          <a:stretch>
            <a:fillRect/>
          </a:stretch>
        </p:blipFill>
        <p:spPr>
          <a:xfrm>
            <a:off x="5545015" y="2750808"/>
            <a:ext cx="2771429" cy="1323810"/>
          </a:xfrm>
          <a:prstGeom prst="rect">
            <a:avLst/>
          </a:prstGeom>
        </p:spPr>
      </p:pic>
      <p:sp>
        <p:nvSpPr>
          <p:cNvPr id="16" name="文本框 15">
            <a:extLst>
              <a:ext uri="{FF2B5EF4-FFF2-40B4-BE49-F238E27FC236}">
                <a16:creationId xmlns:a16="http://schemas.microsoft.com/office/drawing/2014/main" id="{C0AD26AD-C798-7B33-FF16-F6496559462B}"/>
              </a:ext>
            </a:extLst>
          </p:cNvPr>
          <p:cNvSpPr txBox="1"/>
          <p:nvPr/>
        </p:nvSpPr>
        <p:spPr>
          <a:xfrm>
            <a:off x="5464303" y="5094991"/>
            <a:ext cx="6631912" cy="1619867"/>
          </a:xfrm>
          <a:prstGeom prst="rect">
            <a:avLst/>
          </a:prstGeom>
          <a:noFill/>
        </p:spPr>
        <p:txBody>
          <a:bodyPr wrap="square">
            <a:spAutoFit/>
          </a:bodyPr>
          <a:lstStyle/>
          <a:p>
            <a:pPr>
              <a:lnSpc>
                <a:spcPts val="2025"/>
              </a:lnSpc>
              <a:buNone/>
            </a:pPr>
            <a:r>
              <a:rPr lang="en-US" altLang="zh-CN" sz="1400" b="0">
                <a:solidFill>
                  <a:srgbClr val="6A9955"/>
                </a:solidFill>
                <a:effectLst/>
                <a:latin typeface="字制区喜脉体" panose="02000603000000000000" pitchFamily="2" charset="-122"/>
                <a:ea typeface="字制区喜脉体" panose="02000603000000000000" pitchFamily="2" charset="-122"/>
              </a:rPr>
              <a:t>// This code section describes the tile size a thread block will compute</a:t>
            </a:r>
            <a:endParaRPr lang="en-US" altLang="zh-CN" sz="14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400" b="0">
                <a:solidFill>
                  <a:srgbClr val="C586C0"/>
                </a:solidFill>
                <a:effectLst/>
                <a:latin typeface="字制区喜脉体" panose="02000603000000000000" pitchFamily="2" charset="-122"/>
                <a:ea typeface="字制区喜脉体" panose="02000603000000000000" pitchFamily="2" charset="-122"/>
              </a:rPr>
              <a:t>using</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4EC9B0"/>
                </a:solidFill>
                <a:effectLst/>
                <a:latin typeface="字制区喜脉体" panose="02000603000000000000" pitchFamily="2" charset="-122"/>
                <a:ea typeface="字制区喜脉体" panose="02000603000000000000" pitchFamily="2" charset="-122"/>
              </a:rPr>
              <a:t>ShapeMMAThreadBlock</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 </a:t>
            </a:r>
            <a:r>
              <a:rPr lang="en-US" altLang="zh-CN" sz="1400" b="0">
                <a:solidFill>
                  <a:srgbClr val="4EC9B0"/>
                </a:solidFill>
                <a:effectLst/>
                <a:latin typeface="字制区喜脉体" panose="02000603000000000000" pitchFamily="2" charset="-122"/>
                <a:ea typeface="字制区喜脉体" panose="02000603000000000000" pitchFamily="2" charset="-122"/>
              </a:rPr>
              <a:t>cutlass</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4EC9B0"/>
                </a:solidFill>
                <a:effectLst/>
                <a:latin typeface="字制区喜脉体" panose="02000603000000000000" pitchFamily="2" charset="-122"/>
                <a:ea typeface="字制区喜脉体" panose="02000603000000000000" pitchFamily="2" charset="-122"/>
              </a:rPr>
              <a:t>gemm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4EC9B0"/>
                </a:solidFill>
                <a:effectLst/>
                <a:latin typeface="字制区喜脉体" panose="02000603000000000000" pitchFamily="2" charset="-122"/>
                <a:ea typeface="字制区喜脉体" panose="02000603000000000000" pitchFamily="2" charset="-122"/>
              </a:rPr>
              <a:t>GemmShape</a:t>
            </a:r>
            <a:r>
              <a:rPr lang="en-US" altLang="zh-CN" sz="1400" b="0">
                <a:solidFill>
                  <a:srgbClr val="D4D4D4"/>
                </a:solidFill>
                <a:effectLst/>
                <a:latin typeface="字制区喜脉体" panose="02000603000000000000" pitchFamily="2" charset="-122"/>
                <a:ea typeface="字制区喜脉体" panose="02000603000000000000" pitchFamily="2" charset="-122"/>
              </a:rPr>
              <a:t>&lt;</a:t>
            </a:r>
            <a:r>
              <a:rPr lang="en-US" altLang="zh-CN" sz="1400" b="0">
                <a:solidFill>
                  <a:srgbClr val="B5CEA8"/>
                </a:solidFill>
                <a:effectLst/>
                <a:latin typeface="字制区喜脉体" panose="02000603000000000000" pitchFamily="2" charset="-122"/>
                <a:ea typeface="字制区喜脉体" panose="02000603000000000000" pitchFamily="2" charset="-122"/>
              </a:rPr>
              <a:t>128</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256</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64</a:t>
            </a:r>
            <a:r>
              <a:rPr lang="en-US" altLang="zh-CN" sz="1400" b="0">
                <a:solidFill>
                  <a:srgbClr val="D4D4D4"/>
                </a:solidFill>
                <a:effectLst/>
                <a:latin typeface="字制区喜脉体" panose="02000603000000000000" pitchFamily="2" charset="-122"/>
                <a:ea typeface="字制区喜脉体" panose="02000603000000000000" pitchFamily="2" charset="-122"/>
              </a:rPr>
              <a:t>&gt;</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buNone/>
            </a:pPr>
            <a:r>
              <a:rPr lang="en-US" altLang="zh-CN" sz="1400" b="0">
                <a:solidFill>
                  <a:srgbClr val="6A9955"/>
                </a:solidFill>
                <a:effectLst/>
                <a:latin typeface="字制区喜脉体" panose="02000603000000000000" pitchFamily="2" charset="-122"/>
                <a:ea typeface="字制区喜脉体" panose="02000603000000000000" pitchFamily="2" charset="-122"/>
              </a:rPr>
              <a:t>// &lt;- threadblock tile M = 128, N = 256, K = 64</a:t>
            </a:r>
            <a:endParaRPr lang="en-US" altLang="zh-CN" sz="1400" b="0">
              <a:solidFill>
                <a:srgbClr val="CCCCCC"/>
              </a:solidFill>
              <a:effectLst/>
              <a:latin typeface="字制区喜脉体" panose="02000603000000000000" pitchFamily="2" charset="-122"/>
              <a:ea typeface="字制区喜脉体" panose="02000603000000000000" pitchFamily="2" charset="-122"/>
            </a:endParaRPr>
          </a:p>
          <a:p>
            <a:pPr>
              <a:lnSpc>
                <a:spcPts val="2025"/>
              </a:lnSpc>
              <a:buNone/>
            </a:pPr>
            <a:r>
              <a:rPr lang="en-US" altLang="zh-CN" sz="1400" b="0">
                <a:solidFill>
                  <a:srgbClr val="6A9955"/>
                </a:solidFill>
                <a:effectLst/>
                <a:latin typeface="字制区喜脉体" panose="02000603000000000000" pitchFamily="2" charset="-122"/>
                <a:ea typeface="字制区喜脉体" panose="02000603000000000000" pitchFamily="2" charset="-122"/>
              </a:rPr>
              <a:t>// This code section describes tile size a warp will compute</a:t>
            </a:r>
            <a:endParaRPr lang="en-US" altLang="zh-CN" sz="1400" b="0">
              <a:solidFill>
                <a:srgbClr val="CCCCCC"/>
              </a:solidFill>
              <a:effectLst/>
              <a:latin typeface="字制区喜脉体" panose="02000603000000000000" pitchFamily="2" charset="-122"/>
              <a:ea typeface="字制区喜脉体" panose="02000603000000000000" pitchFamily="2" charset="-122"/>
            </a:endParaRPr>
          </a:p>
          <a:p>
            <a:pPr>
              <a:lnSpc>
                <a:spcPts val="2025"/>
              </a:lnSpc>
            </a:pPr>
            <a:r>
              <a:rPr lang="en-US" altLang="zh-CN" sz="1400" b="0">
                <a:solidFill>
                  <a:srgbClr val="C586C0"/>
                </a:solidFill>
                <a:effectLst/>
                <a:latin typeface="字制区喜脉体" panose="02000603000000000000" pitchFamily="2" charset="-122"/>
                <a:ea typeface="字制区喜脉体" panose="02000603000000000000" pitchFamily="2" charset="-122"/>
              </a:rPr>
              <a:t>using</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4EC9B0"/>
                </a:solidFill>
                <a:effectLst/>
                <a:latin typeface="字制区喜脉体" panose="02000603000000000000" pitchFamily="2" charset="-122"/>
                <a:ea typeface="字制区喜脉体" panose="02000603000000000000" pitchFamily="2" charset="-122"/>
              </a:rPr>
              <a:t>ShapeMMAWarp</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4EC9B0"/>
                </a:solidFill>
                <a:effectLst/>
                <a:latin typeface="字制区喜脉体" panose="02000603000000000000" pitchFamily="2" charset="-122"/>
                <a:ea typeface="字制区喜脉体" panose="02000603000000000000" pitchFamily="2" charset="-122"/>
              </a:rPr>
              <a:t>cutlass</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4EC9B0"/>
                </a:solidFill>
                <a:effectLst/>
                <a:latin typeface="字制区喜脉体" panose="02000603000000000000" pitchFamily="2" charset="-122"/>
                <a:ea typeface="字制区喜脉体" panose="02000603000000000000" pitchFamily="2" charset="-122"/>
              </a:rPr>
              <a:t>gemm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4EC9B0"/>
                </a:solidFill>
                <a:effectLst/>
                <a:latin typeface="字制区喜脉体" panose="02000603000000000000" pitchFamily="2" charset="-122"/>
                <a:ea typeface="字制区喜脉体" panose="02000603000000000000" pitchFamily="2" charset="-122"/>
              </a:rPr>
              <a:t>GemmShape</a:t>
            </a:r>
            <a:r>
              <a:rPr lang="en-US" altLang="zh-CN" sz="1400" b="0">
                <a:solidFill>
                  <a:srgbClr val="CCCCCC"/>
                </a:solidFill>
                <a:effectLst/>
                <a:latin typeface="字制区喜脉体" panose="02000603000000000000" pitchFamily="2" charset="-122"/>
                <a:ea typeface="字制区喜脉体" panose="02000603000000000000" pitchFamily="2" charset="-122"/>
              </a:rPr>
              <a:t>&lt;</a:t>
            </a:r>
            <a:r>
              <a:rPr lang="en-US" altLang="zh-CN" sz="1400" b="0">
                <a:solidFill>
                  <a:srgbClr val="B5CEA8"/>
                </a:solidFill>
                <a:effectLst/>
                <a:latin typeface="字制区喜脉体" panose="02000603000000000000" pitchFamily="2" charset="-122"/>
                <a:ea typeface="字制区喜脉体" panose="02000603000000000000" pitchFamily="2" charset="-122"/>
              </a:rPr>
              <a:t>64</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64</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64</a:t>
            </a:r>
            <a:r>
              <a:rPr lang="en-US" altLang="zh-CN" sz="1400" b="0">
                <a:solidFill>
                  <a:srgbClr val="CCCCCC"/>
                </a:solidFill>
                <a:effectLst/>
                <a:latin typeface="字制区喜脉体" panose="02000603000000000000" pitchFamily="2" charset="-122"/>
                <a:ea typeface="字制区喜脉体" panose="02000603000000000000" pitchFamily="2" charset="-122"/>
              </a:rPr>
              <a:t>&gt;;</a:t>
            </a:r>
            <a:r>
              <a:rPr lang="en-US" altLang="zh-CN" sz="1400" b="0">
                <a:solidFill>
                  <a:srgbClr val="6A9955"/>
                </a:solidFill>
                <a:effectLst/>
                <a:latin typeface="字制区喜脉体" panose="02000603000000000000" pitchFamily="2" charset="-122"/>
                <a:ea typeface="字制区喜脉体" panose="02000603000000000000" pitchFamily="2" charset="-122"/>
              </a:rPr>
              <a:t> </a:t>
            </a:r>
          </a:p>
          <a:p>
            <a:pPr>
              <a:lnSpc>
                <a:spcPts val="2025"/>
              </a:lnSpc>
            </a:pPr>
            <a:r>
              <a:rPr lang="en-US" altLang="zh-CN" sz="1400" b="0">
                <a:solidFill>
                  <a:srgbClr val="6A9955"/>
                </a:solidFill>
                <a:effectLst/>
                <a:latin typeface="字制区喜脉体" panose="02000603000000000000" pitchFamily="2" charset="-122"/>
                <a:ea typeface="字制区喜脉体" panose="02000603000000000000" pitchFamily="2" charset="-122"/>
              </a:rPr>
              <a:t>// &lt;- warp tile M = 64, N = 64, K = 64</a:t>
            </a:r>
            <a:endParaRPr lang="en-US" altLang="zh-CN" sz="1400" b="0">
              <a:solidFill>
                <a:srgbClr val="CCCCCC"/>
              </a:solidFill>
              <a:effectLst/>
              <a:latin typeface="字制区喜脉体" panose="02000603000000000000" pitchFamily="2" charset="-122"/>
              <a:ea typeface="字制区喜脉体" panose="02000603000000000000" pitchFamily="2" charset="-122"/>
            </a:endParaRPr>
          </a:p>
        </p:txBody>
      </p:sp>
      <p:pic>
        <p:nvPicPr>
          <p:cNvPr id="18" name="图片 17">
            <a:extLst>
              <a:ext uri="{FF2B5EF4-FFF2-40B4-BE49-F238E27FC236}">
                <a16:creationId xmlns:a16="http://schemas.microsoft.com/office/drawing/2014/main" id="{A2DE2290-BF19-8DDB-F99C-5C6F77123FB6}"/>
              </a:ext>
            </a:extLst>
          </p:cNvPr>
          <p:cNvPicPr>
            <a:picLocks noChangeAspect="1"/>
          </p:cNvPicPr>
          <p:nvPr/>
        </p:nvPicPr>
        <p:blipFill>
          <a:blip r:embed="rId5"/>
          <a:stretch>
            <a:fillRect/>
          </a:stretch>
        </p:blipFill>
        <p:spPr>
          <a:xfrm>
            <a:off x="8573727" y="2750440"/>
            <a:ext cx="3124647" cy="2005848"/>
          </a:xfrm>
          <a:prstGeom prst="rect">
            <a:avLst/>
          </a:prstGeom>
        </p:spPr>
      </p:pic>
    </p:spTree>
    <p:extLst>
      <p:ext uri="{BB962C8B-B14F-4D97-AF65-F5344CB8AC3E}">
        <p14:creationId xmlns:p14="http://schemas.microsoft.com/office/powerpoint/2010/main" val="180252210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551BF-9C44-4DC0-3A28-41F79BB004BB}"/>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A2481B8-FE93-76AB-7D61-A4D6C03C5FA7}"/>
              </a:ext>
            </a:extLst>
          </p:cNvPr>
          <p:cNvPicPr>
            <a:picLocks noChangeAspect="1"/>
          </p:cNvPicPr>
          <p:nvPr/>
        </p:nvPicPr>
        <p:blipFill>
          <a:blip r:embed="rId2"/>
          <a:stretch>
            <a:fillRect/>
          </a:stretch>
        </p:blipFill>
        <p:spPr>
          <a:xfrm>
            <a:off x="493626" y="1635695"/>
            <a:ext cx="4500405" cy="3971296"/>
          </a:xfrm>
          <a:prstGeom prst="rect">
            <a:avLst/>
          </a:prstGeom>
        </p:spPr>
      </p:pic>
      <p:sp>
        <p:nvSpPr>
          <p:cNvPr id="6" name="文本框 5">
            <a:extLst>
              <a:ext uri="{FF2B5EF4-FFF2-40B4-BE49-F238E27FC236}">
                <a16:creationId xmlns:a16="http://schemas.microsoft.com/office/drawing/2014/main" id="{FB919765-F403-0D83-1743-12FE8981A19D}"/>
              </a:ext>
            </a:extLst>
          </p:cNvPr>
          <p:cNvSpPr txBox="1"/>
          <p:nvPr/>
        </p:nvSpPr>
        <p:spPr>
          <a:xfrm>
            <a:off x="92867" y="136779"/>
            <a:ext cx="4383339"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device</a:t>
            </a:r>
          </a:p>
        </p:txBody>
      </p:sp>
      <p:sp>
        <p:nvSpPr>
          <p:cNvPr id="7" name="文本框 6">
            <a:extLst>
              <a:ext uri="{FF2B5EF4-FFF2-40B4-BE49-F238E27FC236}">
                <a16:creationId xmlns:a16="http://schemas.microsoft.com/office/drawing/2014/main" id="{49DA78F9-34E2-1537-9FEF-98ED40273E72}"/>
              </a:ext>
            </a:extLst>
          </p:cNvPr>
          <p:cNvSpPr txBox="1"/>
          <p:nvPr/>
        </p:nvSpPr>
        <p:spPr>
          <a:xfrm>
            <a:off x="92867" y="1055514"/>
            <a:ext cx="7824651" cy="369332"/>
          </a:xfrm>
          <a:prstGeom prst="rect">
            <a:avLst/>
          </a:prstGeom>
          <a:noFill/>
        </p:spPr>
        <p:txBody>
          <a:bodyPr wrap="square">
            <a:spAutoFit/>
          </a:bodyPr>
          <a:lstStyle/>
          <a:p>
            <a:r>
              <a:rPr lang="zh-CN" altLang="en-US" b="1" i="0">
                <a:solidFill>
                  <a:srgbClr val="FF0000"/>
                </a:solidFill>
                <a:effectLst/>
                <a:latin typeface="字制区喜脉体" panose="02000603000000000000" pitchFamily="2" charset="-122"/>
                <a:ea typeface="字制区喜脉体" panose="02000603000000000000" pitchFamily="2" charset="-122"/>
              </a:rPr>
              <a:t>它对外提供</a:t>
            </a:r>
            <a:r>
              <a:rPr lang="en-US" altLang="zh-CN" b="1" i="0">
                <a:solidFill>
                  <a:srgbClr val="FF0000"/>
                </a:solidFill>
                <a:effectLst/>
                <a:latin typeface="字制区喜脉体" panose="02000603000000000000" pitchFamily="2" charset="-122"/>
                <a:ea typeface="字制区喜脉体" panose="02000603000000000000" pitchFamily="2" charset="-122"/>
              </a:rPr>
              <a:t>API</a:t>
            </a:r>
            <a:r>
              <a:rPr lang="zh-CN" altLang="en-US" b="1" i="0">
                <a:solidFill>
                  <a:srgbClr val="FF0000"/>
                </a:solidFill>
                <a:effectLst/>
                <a:latin typeface="字制区喜脉体" panose="02000603000000000000" pitchFamily="2" charset="-122"/>
                <a:ea typeface="字制区喜脉体" panose="02000603000000000000" pitchFamily="2" charset="-122"/>
              </a:rPr>
              <a:t>的接口类，对内完成对</a:t>
            </a:r>
            <a:r>
              <a:rPr lang="en-US" altLang="zh-CN" b="1" i="0">
                <a:solidFill>
                  <a:srgbClr val="FF0000"/>
                </a:solidFill>
                <a:effectLst/>
                <a:latin typeface="字制区喜脉体" panose="02000603000000000000" pitchFamily="2" charset="-122"/>
                <a:ea typeface="字制区喜脉体" panose="02000603000000000000" pitchFamily="2" charset="-122"/>
              </a:rPr>
              <a:t>Kernel</a:t>
            </a:r>
            <a:r>
              <a:rPr lang="zh-CN" altLang="en-US" b="1" i="0">
                <a:solidFill>
                  <a:srgbClr val="FF0000"/>
                </a:solidFill>
                <a:effectLst/>
                <a:latin typeface="字制区喜脉体" panose="02000603000000000000" pitchFamily="2" charset="-122"/>
                <a:ea typeface="字制区喜脉体" panose="02000603000000000000" pitchFamily="2" charset="-122"/>
              </a:rPr>
              <a:t>的调用，</a:t>
            </a:r>
            <a:r>
              <a:rPr lang="zh-CN" altLang="en-US" b="0" i="0">
                <a:solidFill>
                  <a:srgbClr val="FF0000"/>
                </a:solidFill>
                <a:effectLst/>
                <a:latin typeface="字制区喜脉体" panose="02000603000000000000" pitchFamily="2" charset="-122"/>
                <a:ea typeface="字制区喜脉体" panose="02000603000000000000" pitchFamily="2" charset="-122"/>
              </a:rPr>
              <a:t>可以理解是</a:t>
            </a:r>
            <a:r>
              <a:rPr lang="en-US" altLang="zh-CN" b="0" i="0">
                <a:solidFill>
                  <a:srgbClr val="FF0000"/>
                </a:solidFill>
                <a:effectLst/>
                <a:latin typeface="字制区喜脉体" panose="02000603000000000000" pitchFamily="2" charset="-122"/>
                <a:ea typeface="字制区喜脉体" panose="02000603000000000000" pitchFamily="2" charset="-122"/>
              </a:rPr>
              <a:t>host</a:t>
            </a:r>
            <a:r>
              <a:rPr lang="zh-CN" altLang="en-US" b="0" i="0">
                <a:solidFill>
                  <a:srgbClr val="FF0000"/>
                </a:solidFill>
                <a:effectLst/>
                <a:latin typeface="字制区喜脉体" panose="02000603000000000000" pitchFamily="2" charset="-122"/>
                <a:ea typeface="字制区喜脉体" panose="02000603000000000000" pitchFamily="2" charset="-122"/>
              </a:rPr>
              <a:t>端的代码</a:t>
            </a:r>
            <a:endParaRPr lang="zh-CN" altLang="en-US">
              <a:solidFill>
                <a:srgbClr val="FF0000"/>
              </a:solidFill>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AC52D81D-94A5-3FC6-9CA3-2FA49ED72224}"/>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device</a:t>
            </a:r>
            <a:r>
              <a:rPr lang="en-US" altLang="zh-CN" b="1" i="0">
                <a:solidFill>
                  <a:srgbClr val="FF0000"/>
                </a:solidFill>
                <a:effectLst/>
                <a:latin typeface="字制区喜脉体" panose="02000603000000000000" pitchFamily="2" charset="-122"/>
                <a:ea typeface="字制区喜脉体" panose="02000603000000000000" pitchFamily="2" charset="-122"/>
              </a:rPr>
              <a:t>-&gt;kernel-&gt;threadblock-&gt;warp-&gt;thread</a:t>
            </a:r>
            <a:endParaRPr lang="zh-CN" altLang="en-US">
              <a:solidFill>
                <a:srgbClr val="FF0000"/>
              </a:solidFill>
              <a:latin typeface="字制区喜脉体" panose="02000603000000000000" pitchFamily="2" charset="-122"/>
              <a:ea typeface="字制区喜脉体" panose="02000603000000000000" pitchFamily="2" charset="-122"/>
            </a:endParaRPr>
          </a:p>
        </p:txBody>
      </p:sp>
      <p:pic>
        <p:nvPicPr>
          <p:cNvPr id="3" name="图片 2">
            <a:extLst>
              <a:ext uri="{FF2B5EF4-FFF2-40B4-BE49-F238E27FC236}">
                <a16:creationId xmlns:a16="http://schemas.microsoft.com/office/drawing/2014/main" id="{9C348DCB-F974-B68C-E77A-17D14EE65EEA}"/>
              </a:ext>
            </a:extLst>
          </p:cNvPr>
          <p:cNvPicPr>
            <a:picLocks noChangeAspect="1"/>
          </p:cNvPicPr>
          <p:nvPr/>
        </p:nvPicPr>
        <p:blipFill>
          <a:blip r:embed="rId3"/>
          <a:stretch>
            <a:fillRect/>
          </a:stretch>
        </p:blipFill>
        <p:spPr>
          <a:xfrm>
            <a:off x="5363820" y="1635695"/>
            <a:ext cx="3971429" cy="1142857"/>
          </a:xfrm>
          <a:prstGeom prst="rect">
            <a:avLst/>
          </a:prstGeom>
        </p:spPr>
      </p:pic>
      <p:pic>
        <p:nvPicPr>
          <p:cNvPr id="9" name="图片 8">
            <a:extLst>
              <a:ext uri="{FF2B5EF4-FFF2-40B4-BE49-F238E27FC236}">
                <a16:creationId xmlns:a16="http://schemas.microsoft.com/office/drawing/2014/main" id="{73D1C081-DC09-74AF-A9AE-B0ACE61BCE30}"/>
              </a:ext>
            </a:extLst>
          </p:cNvPr>
          <p:cNvPicPr>
            <a:picLocks noChangeAspect="1"/>
          </p:cNvPicPr>
          <p:nvPr/>
        </p:nvPicPr>
        <p:blipFill>
          <a:blip r:embed="rId4"/>
          <a:stretch>
            <a:fillRect/>
          </a:stretch>
        </p:blipFill>
        <p:spPr>
          <a:xfrm>
            <a:off x="5363820" y="2989401"/>
            <a:ext cx="6371429" cy="1171429"/>
          </a:xfrm>
          <a:prstGeom prst="rect">
            <a:avLst/>
          </a:prstGeom>
        </p:spPr>
      </p:pic>
      <p:pic>
        <p:nvPicPr>
          <p:cNvPr id="15" name="图片 14">
            <a:extLst>
              <a:ext uri="{FF2B5EF4-FFF2-40B4-BE49-F238E27FC236}">
                <a16:creationId xmlns:a16="http://schemas.microsoft.com/office/drawing/2014/main" id="{6482FBD5-F3E0-545A-37A8-14E2F9EC7874}"/>
              </a:ext>
            </a:extLst>
          </p:cNvPr>
          <p:cNvPicPr>
            <a:picLocks noChangeAspect="1"/>
          </p:cNvPicPr>
          <p:nvPr/>
        </p:nvPicPr>
        <p:blipFill>
          <a:blip r:embed="rId5"/>
          <a:stretch>
            <a:fillRect/>
          </a:stretch>
        </p:blipFill>
        <p:spPr>
          <a:xfrm>
            <a:off x="5363820" y="4371679"/>
            <a:ext cx="4028571" cy="1857143"/>
          </a:xfrm>
          <a:prstGeom prst="rect">
            <a:avLst/>
          </a:prstGeom>
        </p:spPr>
      </p:pic>
    </p:spTree>
    <p:extLst>
      <p:ext uri="{BB962C8B-B14F-4D97-AF65-F5344CB8AC3E}">
        <p14:creationId xmlns:p14="http://schemas.microsoft.com/office/powerpoint/2010/main" val="11945489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13CFD70-F09A-89E7-50D6-876874C42CB9}"/>
              </a:ext>
            </a:extLst>
          </p:cNvPr>
          <p:cNvSpPr txBox="1"/>
          <p:nvPr/>
        </p:nvSpPr>
        <p:spPr>
          <a:xfrm>
            <a:off x="92867" y="136779"/>
            <a:ext cx="4383339"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kernel</a:t>
            </a:r>
          </a:p>
        </p:txBody>
      </p:sp>
      <p:sp>
        <p:nvSpPr>
          <p:cNvPr id="6" name="文本框 5">
            <a:extLst>
              <a:ext uri="{FF2B5EF4-FFF2-40B4-BE49-F238E27FC236}">
                <a16:creationId xmlns:a16="http://schemas.microsoft.com/office/drawing/2014/main" id="{637C3137-2F84-40D0-B689-F97CE0103F46}"/>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latin typeface="字制区喜脉体" panose="02000603000000000000" pitchFamily="2" charset="-122"/>
                <a:ea typeface="字制区喜脉体" panose="02000603000000000000" pitchFamily="2" charset="-122"/>
              </a:rPr>
              <a:t>device-&gt;</a:t>
            </a:r>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kernel</a:t>
            </a:r>
            <a:r>
              <a:rPr lang="en-US" altLang="zh-CN" b="1" i="0">
                <a:solidFill>
                  <a:srgbClr val="FF0000"/>
                </a:solidFill>
                <a:effectLst/>
                <a:latin typeface="字制区喜脉体" panose="02000603000000000000" pitchFamily="2" charset="-122"/>
                <a:ea typeface="字制区喜脉体" panose="02000603000000000000" pitchFamily="2" charset="-122"/>
              </a:rPr>
              <a:t>-&gt;threadblock-&gt;warp-&gt;thread</a:t>
            </a:r>
            <a:endParaRPr lang="zh-CN" altLang="en-US">
              <a:solidFill>
                <a:srgbClr val="FF0000"/>
              </a:solidFill>
              <a:latin typeface="字制区喜脉体" panose="02000603000000000000" pitchFamily="2" charset="-122"/>
              <a:ea typeface="字制区喜脉体" panose="02000603000000000000" pitchFamily="2" charset="-122"/>
            </a:endParaRPr>
          </a:p>
        </p:txBody>
      </p:sp>
      <p:pic>
        <p:nvPicPr>
          <p:cNvPr id="8" name="图片 7">
            <a:extLst>
              <a:ext uri="{FF2B5EF4-FFF2-40B4-BE49-F238E27FC236}">
                <a16:creationId xmlns:a16="http://schemas.microsoft.com/office/drawing/2014/main" id="{75BBA1F6-5257-A218-7AD9-A336FF4CF741}"/>
              </a:ext>
            </a:extLst>
          </p:cNvPr>
          <p:cNvPicPr>
            <a:picLocks noChangeAspect="1"/>
          </p:cNvPicPr>
          <p:nvPr/>
        </p:nvPicPr>
        <p:blipFill>
          <a:blip r:embed="rId2"/>
          <a:stretch>
            <a:fillRect/>
          </a:stretch>
        </p:blipFill>
        <p:spPr>
          <a:xfrm>
            <a:off x="800705" y="1523864"/>
            <a:ext cx="4810976" cy="3770947"/>
          </a:xfrm>
          <a:prstGeom prst="rect">
            <a:avLst/>
          </a:prstGeom>
        </p:spPr>
      </p:pic>
      <p:sp>
        <p:nvSpPr>
          <p:cNvPr id="2" name="矩形 1">
            <a:extLst>
              <a:ext uri="{FF2B5EF4-FFF2-40B4-BE49-F238E27FC236}">
                <a16:creationId xmlns:a16="http://schemas.microsoft.com/office/drawing/2014/main" id="{3F4F7B0F-2B52-B8E3-740D-19B26F0FA681}"/>
              </a:ext>
            </a:extLst>
          </p:cNvPr>
          <p:cNvSpPr/>
          <p:nvPr/>
        </p:nvSpPr>
        <p:spPr>
          <a:xfrm>
            <a:off x="6941280" y="3192902"/>
            <a:ext cx="1717636" cy="218487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200" b="1">
              <a:latin typeface="字制区喜脉体" panose="02000603000000000000" pitchFamily="2" charset="-122"/>
              <a:ea typeface="字制区喜脉体" panose="02000603000000000000" pitchFamily="2" charset="-122"/>
            </a:endParaRPr>
          </a:p>
        </p:txBody>
      </p:sp>
      <p:sp>
        <p:nvSpPr>
          <p:cNvPr id="3" name="矩形 2">
            <a:extLst>
              <a:ext uri="{FF2B5EF4-FFF2-40B4-BE49-F238E27FC236}">
                <a16:creationId xmlns:a16="http://schemas.microsoft.com/office/drawing/2014/main" id="{D3478A2D-E0CA-7665-5E07-AE3D25C7BC78}"/>
              </a:ext>
            </a:extLst>
          </p:cNvPr>
          <p:cNvSpPr/>
          <p:nvPr/>
        </p:nvSpPr>
        <p:spPr>
          <a:xfrm>
            <a:off x="8764958" y="1228046"/>
            <a:ext cx="1882575" cy="182308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E01CC9F5-F63F-7EF8-F624-5228C2D64115}"/>
              </a:ext>
            </a:extLst>
          </p:cNvPr>
          <p:cNvSpPr/>
          <p:nvPr/>
        </p:nvSpPr>
        <p:spPr>
          <a:xfrm>
            <a:off x="8778498" y="3182976"/>
            <a:ext cx="1882575" cy="2191489"/>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3B7403D-31BC-9D99-261C-994D38E59AF9}"/>
              </a:ext>
            </a:extLst>
          </p:cNvPr>
          <p:cNvSpPr txBox="1"/>
          <p:nvPr/>
        </p:nvSpPr>
        <p:spPr>
          <a:xfrm>
            <a:off x="6096000" y="3962172"/>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5120</a:t>
            </a:r>
            <a:endParaRPr lang="zh-CN" altLang="en-US" b="1">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02B43E69-FCFA-7D1A-D58A-90EC172FF9E4}"/>
              </a:ext>
            </a:extLst>
          </p:cNvPr>
          <p:cNvSpPr txBox="1"/>
          <p:nvPr/>
        </p:nvSpPr>
        <p:spPr>
          <a:xfrm>
            <a:off x="7377458" y="2536645"/>
            <a:ext cx="845280" cy="646331"/>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a:p>
            <a:pPr algn="ctr"/>
            <a:r>
              <a:rPr lang="en-US" altLang="zh-CN" b="1">
                <a:latin typeface="字制区喜脉体" panose="02000603000000000000" pitchFamily="2" charset="-122"/>
                <a:ea typeface="字制区喜脉体" panose="02000603000000000000" pitchFamily="2" charset="-122"/>
              </a:rPr>
              <a:t>4096</a:t>
            </a:r>
            <a:endParaRPr lang="zh-CN" altLang="en-US" b="1">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D562A7A3-8639-1A9C-2C40-6D99E89B3458}"/>
              </a:ext>
            </a:extLst>
          </p:cNvPr>
          <p:cNvSpPr/>
          <p:nvPr/>
        </p:nvSpPr>
        <p:spPr>
          <a:xfrm>
            <a:off x="8778498" y="3182976"/>
            <a:ext cx="386452" cy="243133"/>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000">
                <a:latin typeface="字制区喜脉体" panose="02000603000000000000" pitchFamily="2" charset="-122"/>
                <a:ea typeface="字制区喜脉体" panose="02000603000000000000" pitchFamily="2" charset="-122"/>
              </a:rPr>
              <a:t>tile</a:t>
            </a:r>
            <a:endParaRPr lang="zh-CN" altLang="en-US" sz="1000">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82150380-AAED-1566-749D-ABED1AB1ECC4}"/>
              </a:ext>
            </a:extLst>
          </p:cNvPr>
          <p:cNvSpPr txBox="1"/>
          <p:nvPr/>
        </p:nvSpPr>
        <p:spPr>
          <a:xfrm>
            <a:off x="8457999" y="3173037"/>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128</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2" name="文本框 11">
            <a:extLst>
              <a:ext uri="{FF2B5EF4-FFF2-40B4-BE49-F238E27FC236}">
                <a16:creationId xmlns:a16="http://schemas.microsoft.com/office/drawing/2014/main" id="{5608E807-95AE-4172-1DF6-31320EFB8360}"/>
              </a:ext>
            </a:extLst>
          </p:cNvPr>
          <p:cNvSpPr txBox="1"/>
          <p:nvPr/>
        </p:nvSpPr>
        <p:spPr>
          <a:xfrm>
            <a:off x="8684966" y="2992710"/>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256</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ACBD39B9-91A8-E97E-A924-183F171A3481}"/>
              </a:ext>
            </a:extLst>
          </p:cNvPr>
          <p:cNvSpPr/>
          <p:nvPr/>
        </p:nvSpPr>
        <p:spPr>
          <a:xfrm>
            <a:off x="6941480" y="3192901"/>
            <a:ext cx="127468" cy="233208"/>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9B321B5-4DB7-DE19-AA31-45A0F48F8CD7}"/>
              </a:ext>
            </a:extLst>
          </p:cNvPr>
          <p:cNvSpPr txBox="1"/>
          <p:nvPr/>
        </p:nvSpPr>
        <p:spPr>
          <a:xfrm>
            <a:off x="6592681" y="3179888"/>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128</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5" name="文本框 14">
            <a:extLst>
              <a:ext uri="{FF2B5EF4-FFF2-40B4-BE49-F238E27FC236}">
                <a16:creationId xmlns:a16="http://schemas.microsoft.com/office/drawing/2014/main" id="{1DB75064-7D8C-6367-4B32-C92FB4B94DC9}"/>
              </a:ext>
            </a:extLst>
          </p:cNvPr>
          <p:cNvSpPr txBox="1"/>
          <p:nvPr/>
        </p:nvSpPr>
        <p:spPr>
          <a:xfrm>
            <a:off x="6780966" y="2992710"/>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64</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4BB01041-CDD3-A598-AA91-B055D12D4343}"/>
              </a:ext>
            </a:extLst>
          </p:cNvPr>
          <p:cNvSpPr/>
          <p:nvPr/>
        </p:nvSpPr>
        <p:spPr>
          <a:xfrm rot="5400000">
            <a:off x="8890372" y="1102632"/>
            <a:ext cx="123112" cy="373942"/>
          </a:xfrm>
          <a:prstGeom prst="rect">
            <a:avLst/>
          </a:prstGeom>
          <a:solidFill>
            <a:srgbClr val="7030A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12928AA-4F1D-AAF8-8D3C-0B7E96010F85}"/>
              </a:ext>
            </a:extLst>
          </p:cNvPr>
          <p:cNvSpPr txBox="1"/>
          <p:nvPr/>
        </p:nvSpPr>
        <p:spPr>
          <a:xfrm>
            <a:off x="8637487" y="1007251"/>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256</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288483E7-72F5-4A13-7A41-28B72EA3D739}"/>
              </a:ext>
            </a:extLst>
          </p:cNvPr>
          <p:cNvSpPr txBox="1"/>
          <p:nvPr/>
        </p:nvSpPr>
        <p:spPr>
          <a:xfrm>
            <a:off x="8461919" y="1130361"/>
            <a:ext cx="453934" cy="246221"/>
          </a:xfrm>
          <a:prstGeom prst="rect">
            <a:avLst/>
          </a:prstGeom>
          <a:noFill/>
        </p:spPr>
        <p:txBody>
          <a:bodyPr wrap="square">
            <a:spAutoFit/>
          </a:bodyPr>
          <a:lstStyle/>
          <a:p>
            <a:r>
              <a:rPr lang="en-US" altLang="zh-CN" sz="1000" b="1">
                <a:solidFill>
                  <a:srgbClr val="FF0000"/>
                </a:solidFill>
                <a:latin typeface="字制区喜脉体" panose="02000603000000000000" pitchFamily="2" charset="-122"/>
                <a:ea typeface="字制区喜脉体" panose="02000603000000000000" pitchFamily="2" charset="-122"/>
              </a:rPr>
              <a:t>64</a:t>
            </a:r>
            <a:endParaRPr lang="zh-CN" altLang="en-US" sz="1000" b="1">
              <a:solidFill>
                <a:srgbClr val="FF0000"/>
              </a:solidFill>
              <a:latin typeface="字制区喜脉体" panose="02000603000000000000" pitchFamily="2" charset="-122"/>
              <a:ea typeface="字制区喜脉体" panose="02000603000000000000" pitchFamily="2" charset="-122"/>
            </a:endParaRPr>
          </a:p>
        </p:txBody>
      </p:sp>
      <p:sp>
        <p:nvSpPr>
          <p:cNvPr id="19" name="文本框 18">
            <a:extLst>
              <a:ext uri="{FF2B5EF4-FFF2-40B4-BE49-F238E27FC236}">
                <a16:creationId xmlns:a16="http://schemas.microsoft.com/office/drawing/2014/main" id="{DBDB0857-2D02-D42C-715B-F8883AD77455}"/>
              </a:ext>
            </a:extLst>
          </p:cNvPr>
          <p:cNvSpPr txBox="1"/>
          <p:nvPr/>
        </p:nvSpPr>
        <p:spPr>
          <a:xfrm>
            <a:off x="6035339" y="2889464"/>
            <a:ext cx="942317" cy="369332"/>
          </a:xfrm>
          <a:prstGeom prst="rect">
            <a:avLst/>
          </a:prstGeom>
          <a:noFill/>
        </p:spPr>
        <p:txBody>
          <a:bodyPr wrap="square" rtlCol="0">
            <a:spAutoFit/>
          </a:bodyPr>
          <a:lstStyle/>
          <a:p>
            <a:r>
              <a:rPr lang="en-US" altLang="zh-CN" b="1">
                <a:solidFill>
                  <a:schemeClr val="accent6"/>
                </a:solidFill>
                <a:latin typeface="字制区喜脉体" panose="02000603000000000000" pitchFamily="2" charset="-122"/>
                <a:ea typeface="字制区喜脉体" panose="02000603000000000000" pitchFamily="2" charset="-122"/>
              </a:rPr>
              <a:t>Iter_A</a:t>
            </a:r>
            <a:endParaRPr lang="zh-CN" altLang="en-US" b="1">
              <a:solidFill>
                <a:schemeClr val="accent6"/>
              </a:solidFill>
              <a:latin typeface="字制区喜脉体" panose="02000603000000000000" pitchFamily="2" charset="-122"/>
              <a:ea typeface="字制区喜脉体" panose="02000603000000000000" pitchFamily="2" charset="-122"/>
            </a:endParaRPr>
          </a:p>
        </p:txBody>
      </p:sp>
      <p:sp>
        <p:nvSpPr>
          <p:cNvPr id="20" name="文本框 19">
            <a:extLst>
              <a:ext uri="{FF2B5EF4-FFF2-40B4-BE49-F238E27FC236}">
                <a16:creationId xmlns:a16="http://schemas.microsoft.com/office/drawing/2014/main" id="{CB1F99A9-744F-AA19-2AEF-01F7025D0D3E}"/>
              </a:ext>
            </a:extLst>
          </p:cNvPr>
          <p:cNvSpPr txBox="1"/>
          <p:nvPr/>
        </p:nvSpPr>
        <p:spPr>
          <a:xfrm>
            <a:off x="7986840" y="856202"/>
            <a:ext cx="942317" cy="369332"/>
          </a:xfrm>
          <a:prstGeom prst="rect">
            <a:avLst/>
          </a:prstGeom>
          <a:noFill/>
        </p:spPr>
        <p:txBody>
          <a:bodyPr wrap="square" rtlCol="0">
            <a:spAutoFit/>
          </a:bodyPr>
          <a:lstStyle/>
          <a:p>
            <a:r>
              <a:rPr lang="en-US" altLang="zh-CN" b="1">
                <a:solidFill>
                  <a:schemeClr val="accent6"/>
                </a:solidFill>
                <a:latin typeface="字制区喜脉体" panose="02000603000000000000" pitchFamily="2" charset="-122"/>
                <a:ea typeface="字制区喜脉体" panose="02000603000000000000" pitchFamily="2" charset="-122"/>
              </a:rPr>
              <a:t>Iter_B</a:t>
            </a:r>
            <a:endParaRPr lang="zh-CN" altLang="en-US" b="1">
              <a:solidFill>
                <a:schemeClr val="accent6"/>
              </a:solidFill>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3859960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0AF51E-A970-B32F-A71D-88DEDDD052CD}"/>
              </a:ext>
            </a:extLst>
          </p:cNvPr>
          <p:cNvPicPr>
            <a:picLocks noChangeAspect="1"/>
          </p:cNvPicPr>
          <p:nvPr/>
        </p:nvPicPr>
        <p:blipFill>
          <a:blip r:embed="rId2"/>
          <a:stretch>
            <a:fillRect/>
          </a:stretch>
        </p:blipFill>
        <p:spPr>
          <a:xfrm>
            <a:off x="1705148" y="1315955"/>
            <a:ext cx="7123809" cy="4790476"/>
          </a:xfrm>
          <a:prstGeom prst="rect">
            <a:avLst/>
          </a:prstGeom>
        </p:spPr>
      </p:pic>
      <p:sp>
        <p:nvSpPr>
          <p:cNvPr id="6" name="文本框 5">
            <a:extLst>
              <a:ext uri="{FF2B5EF4-FFF2-40B4-BE49-F238E27FC236}">
                <a16:creationId xmlns:a16="http://schemas.microsoft.com/office/drawing/2014/main" id="{3BBC793F-9843-236D-D43C-B7AAEB3DBF96}"/>
              </a:ext>
            </a:extLst>
          </p:cNvPr>
          <p:cNvSpPr txBox="1"/>
          <p:nvPr/>
        </p:nvSpPr>
        <p:spPr>
          <a:xfrm>
            <a:off x="92867" y="136779"/>
            <a:ext cx="6003133"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threadblock</a:t>
            </a:r>
          </a:p>
        </p:txBody>
      </p:sp>
      <p:sp>
        <p:nvSpPr>
          <p:cNvPr id="7" name="文本框 6">
            <a:extLst>
              <a:ext uri="{FF2B5EF4-FFF2-40B4-BE49-F238E27FC236}">
                <a16:creationId xmlns:a16="http://schemas.microsoft.com/office/drawing/2014/main" id="{23D2F6FF-D28F-B6FC-5F4A-2209EAB991E6}"/>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latin typeface="字制区喜脉体" panose="02000603000000000000" pitchFamily="2" charset="-122"/>
                <a:ea typeface="字制区喜脉体" panose="02000603000000000000" pitchFamily="2" charset="-122"/>
              </a:rPr>
              <a:t>device-&gt;kernel-&gt;</a:t>
            </a:r>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threadblock</a:t>
            </a:r>
            <a:r>
              <a:rPr lang="en-US" altLang="zh-CN" b="1" i="0">
                <a:solidFill>
                  <a:srgbClr val="FF0000"/>
                </a:solidFill>
                <a:effectLst/>
                <a:latin typeface="字制区喜脉体" panose="02000603000000000000" pitchFamily="2" charset="-122"/>
                <a:ea typeface="字制区喜脉体" panose="02000603000000000000" pitchFamily="2" charset="-122"/>
              </a:rPr>
              <a:t>-&gt;warp-&gt;thread</a:t>
            </a:r>
            <a:endParaRPr lang="zh-CN" altLang="en-US">
              <a:solidFill>
                <a:srgbClr val="FF0000"/>
              </a:solidFill>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5072931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DA8ABA-C585-9931-8C7C-CFB8643EB7DF}"/>
              </a:ext>
            </a:extLst>
          </p:cNvPr>
          <p:cNvSpPr txBox="1"/>
          <p:nvPr/>
        </p:nvSpPr>
        <p:spPr>
          <a:xfrm>
            <a:off x="92867" y="136779"/>
            <a:ext cx="6003133"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threadblock</a:t>
            </a:r>
          </a:p>
        </p:txBody>
      </p:sp>
      <p:sp>
        <p:nvSpPr>
          <p:cNvPr id="5" name="文本框 4">
            <a:extLst>
              <a:ext uri="{FF2B5EF4-FFF2-40B4-BE49-F238E27FC236}">
                <a16:creationId xmlns:a16="http://schemas.microsoft.com/office/drawing/2014/main" id="{BE14A63B-C270-1658-80FC-2756BE566FD3}"/>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latin typeface="字制区喜脉体" panose="02000603000000000000" pitchFamily="2" charset="-122"/>
                <a:ea typeface="字制区喜脉体" panose="02000603000000000000" pitchFamily="2" charset="-122"/>
              </a:rPr>
              <a:t>device-&gt;kernel-&gt;</a:t>
            </a:r>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threadblock</a:t>
            </a:r>
            <a:r>
              <a:rPr lang="en-US" altLang="zh-CN" b="1" i="0">
                <a:solidFill>
                  <a:srgbClr val="FF0000"/>
                </a:solidFill>
                <a:effectLst/>
                <a:latin typeface="字制区喜脉体" panose="02000603000000000000" pitchFamily="2" charset="-122"/>
                <a:ea typeface="字制区喜脉体" panose="02000603000000000000" pitchFamily="2" charset="-122"/>
              </a:rPr>
              <a:t>-&gt;warp-&gt;thread</a:t>
            </a:r>
            <a:endParaRPr lang="zh-CN" altLang="en-US">
              <a:solidFill>
                <a:srgbClr val="FF0000"/>
              </a:solidFill>
              <a:latin typeface="字制区喜脉体" panose="02000603000000000000" pitchFamily="2" charset="-122"/>
              <a:ea typeface="字制区喜脉体" panose="02000603000000000000" pitchFamily="2" charset="-122"/>
            </a:endParaRPr>
          </a:p>
        </p:txBody>
      </p:sp>
      <p:pic>
        <p:nvPicPr>
          <p:cNvPr id="3" name="图片 2">
            <a:extLst>
              <a:ext uri="{FF2B5EF4-FFF2-40B4-BE49-F238E27FC236}">
                <a16:creationId xmlns:a16="http://schemas.microsoft.com/office/drawing/2014/main" id="{88538348-96FA-D2EF-3901-C60FCA7C1E69}"/>
              </a:ext>
            </a:extLst>
          </p:cNvPr>
          <p:cNvPicPr>
            <a:picLocks noChangeAspect="1"/>
          </p:cNvPicPr>
          <p:nvPr/>
        </p:nvPicPr>
        <p:blipFill>
          <a:blip r:embed="rId2"/>
          <a:stretch>
            <a:fillRect/>
          </a:stretch>
        </p:blipFill>
        <p:spPr>
          <a:xfrm>
            <a:off x="469629" y="1459455"/>
            <a:ext cx="5249608" cy="3553228"/>
          </a:xfrm>
          <a:prstGeom prst="rect">
            <a:avLst/>
          </a:prstGeom>
        </p:spPr>
      </p:pic>
      <p:sp>
        <p:nvSpPr>
          <p:cNvPr id="7" name="文本框 6">
            <a:extLst>
              <a:ext uri="{FF2B5EF4-FFF2-40B4-BE49-F238E27FC236}">
                <a16:creationId xmlns:a16="http://schemas.microsoft.com/office/drawing/2014/main" id="{FC53FC57-599A-ADC8-68C2-A95CA1375D36}"/>
              </a:ext>
            </a:extLst>
          </p:cNvPr>
          <p:cNvSpPr txBox="1"/>
          <p:nvPr/>
        </p:nvSpPr>
        <p:spPr>
          <a:xfrm>
            <a:off x="6988629" y="6315769"/>
            <a:ext cx="5203371" cy="466153"/>
          </a:xfrm>
          <a:prstGeom prst="rect">
            <a:avLst/>
          </a:prstGeom>
          <a:noFill/>
        </p:spPr>
        <p:txBody>
          <a:bodyPr wrap="square">
            <a:spAutoFit/>
          </a:bodyPr>
          <a:lstStyle/>
          <a:p>
            <a:pPr>
              <a:lnSpc>
                <a:spcPct val="150000"/>
              </a:lnSpc>
            </a:pPr>
            <a:r>
              <a:rPr lang="en-US" altLang="zh-CN" sz="1800">
                <a:latin typeface="字制区喜脉体" panose="02000603000000000000" pitchFamily="2" charset="-122"/>
                <a:ea typeface="字制区喜脉体" panose="02000603000000000000" pitchFamily="2" charset="-122"/>
                <a:hlinkClick r:id="rId3"/>
              </a:rPr>
              <a:t>cutlass</a:t>
            </a:r>
            <a:r>
              <a:rPr lang="zh-CN" altLang="en-US" sz="1800">
                <a:latin typeface="字制区喜脉体" panose="02000603000000000000" pitchFamily="2" charset="-122"/>
                <a:ea typeface="字制区喜脉体" panose="02000603000000000000" pitchFamily="2" charset="-122"/>
                <a:hlinkClick r:id="rId3"/>
              </a:rPr>
              <a:t>源码导读（</a:t>
            </a:r>
            <a:r>
              <a:rPr lang="en-US" altLang="zh-CN" sz="1800">
                <a:latin typeface="字制区喜脉体" panose="02000603000000000000" pitchFamily="2" charset="-122"/>
                <a:ea typeface="字制区喜脉体" panose="02000603000000000000" pitchFamily="2" charset="-122"/>
                <a:hlinkClick r:id="rId3"/>
              </a:rPr>
              <a:t>2</a:t>
            </a:r>
            <a:r>
              <a:rPr lang="zh-CN" altLang="en-US" sz="1800">
                <a:latin typeface="字制区喜脉体" panose="02000603000000000000" pitchFamily="2" charset="-122"/>
                <a:ea typeface="字制区喜脉体" panose="02000603000000000000" pitchFamily="2" charset="-122"/>
                <a:hlinkClick r:id="rId3"/>
              </a:rPr>
              <a:t>）</a:t>
            </a:r>
            <a:r>
              <a:rPr lang="en-US" altLang="zh-CN" sz="1800">
                <a:latin typeface="字制区喜脉体" panose="02000603000000000000" pitchFamily="2" charset="-122"/>
                <a:ea typeface="字制区喜脉体" panose="02000603000000000000" pitchFamily="2" charset="-122"/>
                <a:hlinkClick r:id="rId3"/>
              </a:rPr>
              <a:t>——Gemm</a:t>
            </a:r>
            <a:r>
              <a:rPr lang="zh-CN" altLang="en-US" sz="1800">
                <a:latin typeface="字制区喜脉体" panose="02000603000000000000" pitchFamily="2" charset="-122"/>
                <a:ea typeface="字制区喜脉体" panose="02000603000000000000" pitchFamily="2" charset="-122"/>
                <a:hlinkClick r:id="rId3"/>
              </a:rPr>
              <a:t>的计算流程 </a:t>
            </a:r>
            <a:r>
              <a:rPr lang="en-US" altLang="zh-CN" sz="1800">
                <a:latin typeface="字制区喜脉体" panose="02000603000000000000" pitchFamily="2" charset="-122"/>
                <a:ea typeface="字制区喜脉体" panose="02000603000000000000" pitchFamily="2" charset="-122"/>
                <a:hlinkClick r:id="rId3"/>
              </a:rPr>
              <a:t>- </a:t>
            </a:r>
            <a:r>
              <a:rPr lang="zh-CN" altLang="en-US" sz="1800">
                <a:latin typeface="字制区喜脉体" panose="02000603000000000000" pitchFamily="2" charset="-122"/>
                <a:ea typeface="字制区喜脉体" panose="02000603000000000000" pitchFamily="2" charset="-122"/>
                <a:hlinkClick r:id="rId3"/>
              </a:rPr>
              <a:t>知乎</a:t>
            </a:r>
            <a:endParaRPr lang="en-US" altLang="zh-CN" sz="1800">
              <a:latin typeface="字制区喜脉体" panose="02000603000000000000" pitchFamily="2" charset="-122"/>
              <a:ea typeface="字制区喜脉体" panose="02000603000000000000" pitchFamily="2" charset="-122"/>
            </a:endParaRPr>
          </a:p>
        </p:txBody>
      </p:sp>
      <p:pic>
        <p:nvPicPr>
          <p:cNvPr id="11" name="图片 10">
            <a:extLst>
              <a:ext uri="{FF2B5EF4-FFF2-40B4-BE49-F238E27FC236}">
                <a16:creationId xmlns:a16="http://schemas.microsoft.com/office/drawing/2014/main" id="{4D2065A9-8D36-2B43-E43D-6C603AE16042}"/>
              </a:ext>
            </a:extLst>
          </p:cNvPr>
          <p:cNvPicPr>
            <a:picLocks noChangeAspect="1"/>
          </p:cNvPicPr>
          <p:nvPr/>
        </p:nvPicPr>
        <p:blipFill>
          <a:blip r:embed="rId4"/>
          <a:stretch>
            <a:fillRect/>
          </a:stretch>
        </p:blipFill>
        <p:spPr>
          <a:xfrm>
            <a:off x="5947954" y="1758152"/>
            <a:ext cx="5572685" cy="3341696"/>
          </a:xfrm>
          <a:prstGeom prst="rect">
            <a:avLst/>
          </a:prstGeom>
        </p:spPr>
      </p:pic>
    </p:spTree>
    <p:extLst>
      <p:ext uri="{BB962C8B-B14F-4D97-AF65-F5344CB8AC3E}">
        <p14:creationId xmlns:p14="http://schemas.microsoft.com/office/powerpoint/2010/main" val="1565950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78DD1-FADB-6DD8-2D2F-959C1EA4C64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5B774E2-A23D-391F-2D23-D3DA2AD6547B}"/>
              </a:ext>
            </a:extLst>
          </p:cNvPr>
          <p:cNvSpPr txBox="1"/>
          <p:nvPr/>
        </p:nvSpPr>
        <p:spPr>
          <a:xfrm>
            <a:off x="92867" y="136779"/>
            <a:ext cx="6003133"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warp</a:t>
            </a:r>
          </a:p>
        </p:txBody>
      </p:sp>
      <p:sp>
        <p:nvSpPr>
          <p:cNvPr id="5" name="文本框 4">
            <a:extLst>
              <a:ext uri="{FF2B5EF4-FFF2-40B4-BE49-F238E27FC236}">
                <a16:creationId xmlns:a16="http://schemas.microsoft.com/office/drawing/2014/main" id="{8B79113A-CA61-C589-76A7-2FA0F6729EA9}"/>
              </a:ext>
            </a:extLst>
          </p:cNvPr>
          <p:cNvSpPr txBox="1"/>
          <p:nvPr/>
        </p:nvSpPr>
        <p:spPr>
          <a:xfrm>
            <a:off x="120577" y="751569"/>
            <a:ext cx="6158344" cy="369332"/>
          </a:xfrm>
          <a:prstGeom prst="rect">
            <a:avLst/>
          </a:prstGeom>
          <a:noFill/>
        </p:spPr>
        <p:txBody>
          <a:bodyPr wrap="square">
            <a:spAutoFit/>
          </a:bodyPr>
          <a:lstStyle/>
          <a:p>
            <a:r>
              <a:rPr lang="en-US" altLang="zh-CN" b="1" i="0">
                <a:solidFill>
                  <a:srgbClr val="FF0000"/>
                </a:solidFill>
                <a:effectLst/>
                <a:latin typeface="字制区喜脉体" panose="02000603000000000000" pitchFamily="2" charset="-122"/>
                <a:ea typeface="字制区喜脉体" panose="02000603000000000000" pitchFamily="2" charset="-122"/>
              </a:rPr>
              <a:t>device-&gt;kernel-&gt;</a:t>
            </a:r>
            <a:r>
              <a:rPr lang="en-US" altLang="zh-CN" b="1" i="0">
                <a:solidFill>
                  <a:srgbClr val="FF0000"/>
                </a:solidFill>
                <a:effectLst/>
                <a:highlight>
                  <a:srgbClr val="FFFFFF"/>
                </a:highlight>
                <a:latin typeface="字制区喜脉体" panose="02000603000000000000" pitchFamily="2" charset="-122"/>
                <a:ea typeface="字制区喜脉体" panose="02000603000000000000" pitchFamily="2" charset="-122"/>
              </a:rPr>
              <a:t>threadblock</a:t>
            </a:r>
            <a:r>
              <a:rPr lang="en-US" altLang="zh-CN" b="1" i="0">
                <a:solidFill>
                  <a:srgbClr val="FF0000"/>
                </a:solidFill>
                <a:effectLst/>
                <a:latin typeface="字制区喜脉体" panose="02000603000000000000" pitchFamily="2" charset="-122"/>
                <a:ea typeface="字制区喜脉体" panose="02000603000000000000" pitchFamily="2" charset="-122"/>
              </a:rPr>
              <a:t>-&gt;</a:t>
            </a:r>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warp</a:t>
            </a:r>
            <a:r>
              <a:rPr lang="en-US" altLang="zh-CN" b="1" i="0">
                <a:solidFill>
                  <a:srgbClr val="FF0000"/>
                </a:solidFill>
                <a:effectLst/>
                <a:latin typeface="字制区喜脉体" panose="02000603000000000000" pitchFamily="2" charset="-122"/>
                <a:ea typeface="字制区喜脉体" panose="02000603000000000000" pitchFamily="2" charset="-122"/>
              </a:rPr>
              <a:t>-&gt;</a:t>
            </a:r>
            <a:r>
              <a:rPr lang="en-US" altLang="zh-CN" b="1" i="0">
                <a:solidFill>
                  <a:srgbClr val="FF0000"/>
                </a:solidFill>
                <a:effectLst/>
                <a:highlight>
                  <a:srgbClr val="FFFF00"/>
                </a:highlight>
                <a:latin typeface="字制区喜脉体" panose="02000603000000000000" pitchFamily="2" charset="-122"/>
                <a:ea typeface="字制区喜脉体" panose="02000603000000000000" pitchFamily="2" charset="-122"/>
              </a:rPr>
              <a:t>arch</a:t>
            </a:r>
            <a:r>
              <a:rPr lang="zh-CN" altLang="en-US" b="1" i="0">
                <a:solidFill>
                  <a:srgbClr val="FF0000"/>
                </a:solidFill>
                <a:effectLst/>
                <a:latin typeface="字制区喜脉体" panose="02000603000000000000" pitchFamily="2" charset="-122"/>
                <a:ea typeface="字制区喜脉体" panose="02000603000000000000" pitchFamily="2" charset="-122"/>
              </a:rPr>
              <a:t>？</a:t>
            </a:r>
            <a:endParaRPr lang="zh-CN" altLang="en-US">
              <a:solidFill>
                <a:srgbClr val="FF0000"/>
              </a:solidFill>
              <a:latin typeface="字制区喜脉体" panose="02000603000000000000" pitchFamily="2" charset="-122"/>
              <a:ea typeface="字制区喜脉体" panose="02000603000000000000" pitchFamily="2" charset="-122"/>
            </a:endParaRPr>
          </a:p>
        </p:txBody>
      </p:sp>
      <p:pic>
        <p:nvPicPr>
          <p:cNvPr id="7" name="图片 6">
            <a:extLst>
              <a:ext uri="{FF2B5EF4-FFF2-40B4-BE49-F238E27FC236}">
                <a16:creationId xmlns:a16="http://schemas.microsoft.com/office/drawing/2014/main" id="{4CF79887-CFA6-71E3-41A0-9D55E37D4DAF}"/>
              </a:ext>
            </a:extLst>
          </p:cNvPr>
          <p:cNvPicPr>
            <a:picLocks noChangeAspect="1"/>
          </p:cNvPicPr>
          <p:nvPr/>
        </p:nvPicPr>
        <p:blipFill>
          <a:blip r:embed="rId2"/>
          <a:stretch>
            <a:fillRect/>
          </a:stretch>
        </p:blipFill>
        <p:spPr>
          <a:xfrm>
            <a:off x="344648" y="1158284"/>
            <a:ext cx="5751352" cy="3309240"/>
          </a:xfrm>
          <a:prstGeom prst="rect">
            <a:avLst/>
          </a:prstGeom>
        </p:spPr>
      </p:pic>
      <p:pic>
        <p:nvPicPr>
          <p:cNvPr id="9" name="图片 8">
            <a:extLst>
              <a:ext uri="{FF2B5EF4-FFF2-40B4-BE49-F238E27FC236}">
                <a16:creationId xmlns:a16="http://schemas.microsoft.com/office/drawing/2014/main" id="{55E208F7-760B-BECD-8079-FE65750558FF}"/>
              </a:ext>
            </a:extLst>
          </p:cNvPr>
          <p:cNvPicPr>
            <a:picLocks noChangeAspect="1"/>
          </p:cNvPicPr>
          <p:nvPr/>
        </p:nvPicPr>
        <p:blipFill>
          <a:blip r:embed="rId3"/>
          <a:stretch>
            <a:fillRect/>
          </a:stretch>
        </p:blipFill>
        <p:spPr>
          <a:xfrm>
            <a:off x="344648" y="4618164"/>
            <a:ext cx="8479258" cy="2103057"/>
          </a:xfrm>
          <a:prstGeom prst="rect">
            <a:avLst/>
          </a:prstGeom>
        </p:spPr>
      </p:pic>
    </p:spTree>
    <p:extLst>
      <p:ext uri="{BB962C8B-B14F-4D97-AF65-F5344CB8AC3E}">
        <p14:creationId xmlns:p14="http://schemas.microsoft.com/office/powerpoint/2010/main" val="29659342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4691FDB-96DA-F6D7-4DD7-E4633D93B00A}"/>
              </a:ext>
            </a:extLst>
          </p:cNvPr>
          <p:cNvSpPr txBox="1"/>
          <p:nvPr/>
        </p:nvSpPr>
        <p:spPr>
          <a:xfrm>
            <a:off x="6534150" y="6416159"/>
            <a:ext cx="539659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CUTLASS: Fast Linear Algebra in CUDA C++ -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9" name="图片 8">
            <a:extLst>
              <a:ext uri="{FF2B5EF4-FFF2-40B4-BE49-F238E27FC236}">
                <a16:creationId xmlns:a16="http://schemas.microsoft.com/office/drawing/2014/main" id="{D42620D0-8B6E-CAB1-ABF2-2AA3FAE46645}"/>
              </a:ext>
            </a:extLst>
          </p:cNvPr>
          <p:cNvPicPr>
            <a:picLocks noChangeAspect="1"/>
          </p:cNvPicPr>
          <p:nvPr/>
        </p:nvPicPr>
        <p:blipFill>
          <a:blip r:embed="rId3"/>
          <a:stretch>
            <a:fillRect/>
          </a:stretch>
        </p:blipFill>
        <p:spPr>
          <a:xfrm>
            <a:off x="244463" y="942190"/>
            <a:ext cx="8085465" cy="1333435"/>
          </a:xfrm>
          <a:prstGeom prst="rect">
            <a:avLst/>
          </a:prstGeom>
        </p:spPr>
      </p:pic>
      <p:sp>
        <p:nvSpPr>
          <p:cNvPr id="10" name="文本框 9">
            <a:extLst>
              <a:ext uri="{FF2B5EF4-FFF2-40B4-BE49-F238E27FC236}">
                <a16:creationId xmlns:a16="http://schemas.microsoft.com/office/drawing/2014/main" id="{DE9EC26D-0264-98BE-A790-18F63F2762AF}"/>
              </a:ext>
            </a:extLst>
          </p:cNvPr>
          <p:cNvSpPr txBox="1"/>
          <p:nvPr/>
        </p:nvSpPr>
        <p:spPr>
          <a:xfrm>
            <a:off x="92867" y="136779"/>
            <a:ext cx="6003133" cy="707886"/>
          </a:xfrm>
          <a:prstGeom prst="rect">
            <a:avLst/>
          </a:prstGeom>
          <a:noFill/>
        </p:spPr>
        <p:txBody>
          <a:bodyPr wrap="square">
            <a:spAutoFit/>
          </a:bodyPr>
          <a:lstStyle/>
          <a:p>
            <a:pPr algn="l" fontAlgn="base">
              <a:spcBef>
                <a:spcPts val="2250"/>
              </a:spcBef>
              <a:spcAft>
                <a:spcPts val="1200"/>
              </a:spcAft>
            </a:pPr>
            <a:r>
              <a:rPr lang="zh-CN" altLang="en-US" sz="4000" b="1" i="0">
                <a:solidFill>
                  <a:srgbClr val="000000"/>
                </a:solidFill>
                <a:effectLst/>
                <a:latin typeface="字制区喜脉体" panose="02000603000000000000" pitchFamily="2" charset="-122"/>
                <a:ea typeface="字制区喜脉体" panose="02000603000000000000" pitchFamily="2" charset="-122"/>
              </a:rPr>
              <a:t>软件分层之</a:t>
            </a:r>
            <a:r>
              <a:rPr lang="en-US" altLang="zh-CN" sz="4000" b="1" i="0">
                <a:solidFill>
                  <a:srgbClr val="000000"/>
                </a:solidFill>
                <a:effectLst/>
                <a:latin typeface="字制区喜脉体" panose="02000603000000000000" pitchFamily="2" charset="-122"/>
                <a:ea typeface="字制区喜脉体" panose="02000603000000000000" pitchFamily="2" charset="-122"/>
              </a:rPr>
              <a:t>epilogue</a:t>
            </a:r>
          </a:p>
        </p:txBody>
      </p:sp>
      <p:pic>
        <p:nvPicPr>
          <p:cNvPr id="3" name="图片 2">
            <a:extLst>
              <a:ext uri="{FF2B5EF4-FFF2-40B4-BE49-F238E27FC236}">
                <a16:creationId xmlns:a16="http://schemas.microsoft.com/office/drawing/2014/main" id="{C01237D0-8297-A81A-C8C2-89C6E0E8437B}"/>
              </a:ext>
            </a:extLst>
          </p:cNvPr>
          <p:cNvPicPr>
            <a:picLocks noChangeAspect="1"/>
          </p:cNvPicPr>
          <p:nvPr/>
        </p:nvPicPr>
        <p:blipFill>
          <a:blip r:embed="rId4"/>
          <a:stretch>
            <a:fillRect/>
          </a:stretch>
        </p:blipFill>
        <p:spPr>
          <a:xfrm>
            <a:off x="396193" y="2434288"/>
            <a:ext cx="5577888" cy="3823207"/>
          </a:xfrm>
          <a:prstGeom prst="rect">
            <a:avLst/>
          </a:prstGeom>
        </p:spPr>
      </p:pic>
      <p:sp>
        <p:nvSpPr>
          <p:cNvPr id="4" name="文本框 3">
            <a:extLst>
              <a:ext uri="{FF2B5EF4-FFF2-40B4-BE49-F238E27FC236}">
                <a16:creationId xmlns:a16="http://schemas.microsoft.com/office/drawing/2014/main" id="{56132765-8D2E-4213-AFAD-FDCFAC43EBB8}"/>
              </a:ext>
            </a:extLst>
          </p:cNvPr>
          <p:cNvSpPr txBox="1"/>
          <p:nvPr/>
        </p:nvSpPr>
        <p:spPr>
          <a:xfrm>
            <a:off x="6534150" y="2530010"/>
            <a:ext cx="4020639" cy="1815882"/>
          </a:xfrm>
          <a:prstGeom prst="rect">
            <a:avLst/>
          </a:prstGeom>
          <a:noFill/>
        </p:spPr>
        <p:txBody>
          <a:bodyPr wrap="square" rtlCol="0">
            <a:spAutoFit/>
          </a:bodyPr>
          <a:lstStyle/>
          <a:p>
            <a:r>
              <a:rPr lang="zh-CN" altLang="en-US" sz="2800">
                <a:latin typeface="字制区喜脉体" panose="02000603000000000000" pitchFamily="2" charset="-122"/>
                <a:ea typeface="字制区喜脉体" panose="02000603000000000000" pitchFamily="2" charset="-122"/>
              </a:rPr>
              <a:t>在</a:t>
            </a:r>
            <a:r>
              <a:rPr lang="en-US" altLang="zh-CN" sz="2800">
                <a:latin typeface="字制区喜脉体" panose="02000603000000000000" pitchFamily="2" charset="-122"/>
                <a:ea typeface="字制区喜脉体" panose="02000603000000000000" pitchFamily="2" charset="-122"/>
              </a:rPr>
              <a:t>kernel</a:t>
            </a:r>
            <a:r>
              <a:rPr lang="zh-CN" altLang="en-US" sz="2800">
                <a:latin typeface="字制区喜脉体" panose="02000603000000000000" pitchFamily="2" charset="-122"/>
                <a:ea typeface="字制区喜脉体" panose="02000603000000000000" pitchFamily="2" charset="-122"/>
              </a:rPr>
              <a:t>这个层级里面包含</a:t>
            </a:r>
            <a:r>
              <a:rPr lang="en-US" altLang="zh-CN" sz="2800">
                <a:latin typeface="字制区喜脉体" panose="02000603000000000000" pitchFamily="2" charset="-122"/>
                <a:ea typeface="字制区喜脉体" panose="02000603000000000000" pitchFamily="2" charset="-122"/>
              </a:rPr>
              <a:t>epilogue</a:t>
            </a:r>
            <a:r>
              <a:rPr lang="zh-CN" altLang="en-US" sz="2800">
                <a:latin typeface="字制区喜脉体" panose="02000603000000000000" pitchFamily="2" charset="-122"/>
                <a:ea typeface="字制区喜脉体" panose="02000603000000000000" pitchFamily="2" charset="-122"/>
              </a:rPr>
              <a:t>，并且最关键的点在于</a:t>
            </a:r>
            <a:r>
              <a:rPr lang="en-US" altLang="zh-CN" sz="2800">
                <a:latin typeface="字制区喜脉体" panose="02000603000000000000" pitchFamily="2" charset="-122"/>
                <a:ea typeface="字制区喜脉体" panose="02000603000000000000" pitchFamily="2" charset="-122"/>
              </a:rPr>
              <a:t>mma</a:t>
            </a:r>
            <a:r>
              <a:rPr lang="zh-CN" altLang="en-US" sz="2800">
                <a:latin typeface="字制区喜脉体" panose="02000603000000000000" pitchFamily="2" charset="-122"/>
                <a:ea typeface="字制区喜脉体" panose="02000603000000000000" pitchFamily="2" charset="-122"/>
              </a:rPr>
              <a:t>函数的返回值存储在寄存器中</a:t>
            </a:r>
          </a:p>
        </p:txBody>
      </p:sp>
      <p:sp>
        <p:nvSpPr>
          <p:cNvPr id="5" name="文本框 4">
            <a:extLst>
              <a:ext uri="{FF2B5EF4-FFF2-40B4-BE49-F238E27FC236}">
                <a16:creationId xmlns:a16="http://schemas.microsoft.com/office/drawing/2014/main" id="{91E766A7-460C-78FC-8759-2536198D126A}"/>
              </a:ext>
            </a:extLst>
          </p:cNvPr>
          <p:cNvSpPr txBox="1"/>
          <p:nvPr/>
        </p:nvSpPr>
        <p:spPr>
          <a:xfrm>
            <a:off x="1177912" y="2180550"/>
            <a:ext cx="4014450" cy="348813"/>
          </a:xfrm>
          <a:prstGeom prst="rect">
            <a:avLst/>
          </a:prstGeom>
          <a:noFill/>
        </p:spPr>
        <p:txBody>
          <a:bodyPr wrap="square">
            <a:spAutoFit/>
          </a:bodyPr>
          <a:lstStyle/>
          <a:p>
            <a:pPr>
              <a:lnSpc>
                <a:spcPts val="2025"/>
              </a:lnSpc>
            </a:pPr>
            <a:r>
              <a:rPr lang="pt-BR" altLang="zh-CN" b="0">
                <a:solidFill>
                  <a:srgbClr val="6A9955"/>
                </a:solidFill>
                <a:effectLst/>
                <a:latin typeface="字制区喜脉体" panose="02000603000000000000" pitchFamily="2" charset="-122"/>
                <a:ea typeface="字制区喜脉体" panose="02000603000000000000" pitchFamily="2" charset="-122"/>
              </a:rPr>
              <a:t> D = alpha * A * B + beta * C</a:t>
            </a:r>
            <a:endParaRPr lang="pt-BR" altLang="zh-CN" b="0">
              <a:solidFill>
                <a:srgbClr val="CCCCCC"/>
              </a:solidFill>
              <a:effectLst/>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80954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985E0-AE70-2ABE-D366-5C91CE9DD573}"/>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6A13117E-7F36-0076-009A-994ACFFE1640}"/>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Reduce_v3_no_bank_conflict</a:t>
            </a:r>
            <a:endParaRPr lang="zh-CN" altLang="en-US" b="1">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DDD62712-A84D-3949-70EC-623AB279815E}"/>
              </a:ext>
            </a:extLst>
          </p:cNvPr>
          <p:cNvSpPr/>
          <p:nvPr/>
        </p:nvSpPr>
        <p:spPr>
          <a:xfrm>
            <a:off x="745358"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CC23AFE-F35C-E7C6-7F52-D37B55BCAFEC}"/>
              </a:ext>
            </a:extLst>
          </p:cNvPr>
          <p:cNvSpPr/>
          <p:nvPr/>
        </p:nvSpPr>
        <p:spPr>
          <a:xfrm>
            <a:off x="991837"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AB8A88F-9F1D-51BE-17C7-96D237EAC7CE}"/>
              </a:ext>
            </a:extLst>
          </p:cNvPr>
          <p:cNvSpPr/>
          <p:nvPr/>
        </p:nvSpPr>
        <p:spPr>
          <a:xfrm>
            <a:off x="1238316"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9B15E0E-BBBE-6528-67B2-9ADD3B2438BA}"/>
              </a:ext>
            </a:extLst>
          </p:cNvPr>
          <p:cNvSpPr/>
          <p:nvPr/>
        </p:nvSpPr>
        <p:spPr>
          <a:xfrm>
            <a:off x="1484795"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4C38986-4356-8749-0919-7E83B2750FCF}"/>
              </a:ext>
            </a:extLst>
          </p:cNvPr>
          <p:cNvSpPr/>
          <p:nvPr/>
        </p:nvSpPr>
        <p:spPr>
          <a:xfrm>
            <a:off x="173127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1527F35-30A2-CC6F-0F6B-A38C5925A641}"/>
              </a:ext>
            </a:extLst>
          </p:cNvPr>
          <p:cNvSpPr/>
          <p:nvPr/>
        </p:nvSpPr>
        <p:spPr>
          <a:xfrm>
            <a:off x="197775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F9004BA-211E-FA89-5CC6-ACBA0C281380}"/>
              </a:ext>
            </a:extLst>
          </p:cNvPr>
          <p:cNvSpPr/>
          <p:nvPr/>
        </p:nvSpPr>
        <p:spPr>
          <a:xfrm>
            <a:off x="2224232"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08257A-480F-3734-BC7F-62BA09DB6DDA}"/>
              </a:ext>
            </a:extLst>
          </p:cNvPr>
          <p:cNvSpPr/>
          <p:nvPr/>
        </p:nvSpPr>
        <p:spPr>
          <a:xfrm>
            <a:off x="2470711"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646170F-CBAA-74A3-09D4-386E68A8B684}"/>
              </a:ext>
            </a:extLst>
          </p:cNvPr>
          <p:cNvSpPr/>
          <p:nvPr/>
        </p:nvSpPr>
        <p:spPr>
          <a:xfrm>
            <a:off x="2717190"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898FFD4-1BD4-93EE-7DF7-2CA4737CF48D}"/>
              </a:ext>
            </a:extLst>
          </p:cNvPr>
          <p:cNvSpPr/>
          <p:nvPr/>
        </p:nvSpPr>
        <p:spPr>
          <a:xfrm>
            <a:off x="2963669"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35CC5E0-B8D1-3473-EB96-6645B4B8CF67}"/>
              </a:ext>
            </a:extLst>
          </p:cNvPr>
          <p:cNvSpPr/>
          <p:nvPr/>
        </p:nvSpPr>
        <p:spPr>
          <a:xfrm>
            <a:off x="3210148"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E4459EB-68C4-2929-8C28-CA3F9DEB7785}"/>
              </a:ext>
            </a:extLst>
          </p:cNvPr>
          <p:cNvSpPr/>
          <p:nvPr/>
        </p:nvSpPr>
        <p:spPr>
          <a:xfrm>
            <a:off x="3456627"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521651F-F4AB-DC04-1229-E30A65850213}"/>
              </a:ext>
            </a:extLst>
          </p:cNvPr>
          <p:cNvSpPr/>
          <p:nvPr/>
        </p:nvSpPr>
        <p:spPr>
          <a:xfrm>
            <a:off x="3703106"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28A27D15-63CC-436D-872A-845286E54AA2}"/>
              </a:ext>
            </a:extLst>
          </p:cNvPr>
          <p:cNvSpPr/>
          <p:nvPr/>
        </p:nvSpPr>
        <p:spPr>
          <a:xfrm>
            <a:off x="3949585"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5CAA0A6-0F4F-608E-7EE2-3A25DE5D1552}"/>
              </a:ext>
            </a:extLst>
          </p:cNvPr>
          <p:cNvSpPr/>
          <p:nvPr/>
        </p:nvSpPr>
        <p:spPr>
          <a:xfrm>
            <a:off x="419606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6D95E6E-EAC9-E0AB-75AA-96D86FB9C4D3}"/>
              </a:ext>
            </a:extLst>
          </p:cNvPr>
          <p:cNvSpPr/>
          <p:nvPr/>
        </p:nvSpPr>
        <p:spPr>
          <a:xfrm>
            <a:off x="444254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20BA4E9-F7BF-9CD4-4A77-0F8ED5F346F4}"/>
              </a:ext>
            </a:extLst>
          </p:cNvPr>
          <p:cNvSpPr/>
          <p:nvPr/>
        </p:nvSpPr>
        <p:spPr>
          <a:xfrm>
            <a:off x="745358"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9EC7E63-EAB3-9A49-0622-E9E426AC2F07}"/>
              </a:ext>
            </a:extLst>
          </p:cNvPr>
          <p:cNvSpPr/>
          <p:nvPr/>
        </p:nvSpPr>
        <p:spPr>
          <a:xfrm>
            <a:off x="991837"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4960E7A-21E6-655B-B060-FBB99E42D632}"/>
              </a:ext>
            </a:extLst>
          </p:cNvPr>
          <p:cNvSpPr/>
          <p:nvPr/>
        </p:nvSpPr>
        <p:spPr>
          <a:xfrm>
            <a:off x="1238316"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1C3FB9A-A22B-7537-FD3D-4FE72CAC3A61}"/>
              </a:ext>
            </a:extLst>
          </p:cNvPr>
          <p:cNvSpPr/>
          <p:nvPr/>
        </p:nvSpPr>
        <p:spPr>
          <a:xfrm>
            <a:off x="1484795"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6D8A77C-9E8E-9B72-865E-C06CC2DD41DF}"/>
              </a:ext>
            </a:extLst>
          </p:cNvPr>
          <p:cNvSpPr/>
          <p:nvPr/>
        </p:nvSpPr>
        <p:spPr>
          <a:xfrm>
            <a:off x="1731274"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291C791-943B-AC9C-A73E-96DBD1B6D8A9}"/>
              </a:ext>
            </a:extLst>
          </p:cNvPr>
          <p:cNvSpPr/>
          <p:nvPr/>
        </p:nvSpPr>
        <p:spPr>
          <a:xfrm>
            <a:off x="1977753"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8E9E29C-B4AE-9202-CB31-CE2940972C3E}"/>
              </a:ext>
            </a:extLst>
          </p:cNvPr>
          <p:cNvSpPr/>
          <p:nvPr/>
        </p:nvSpPr>
        <p:spPr>
          <a:xfrm>
            <a:off x="2224232"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3F53DB7F-5040-DE48-0A8A-2DF9B237D38C}"/>
              </a:ext>
            </a:extLst>
          </p:cNvPr>
          <p:cNvSpPr/>
          <p:nvPr/>
        </p:nvSpPr>
        <p:spPr>
          <a:xfrm>
            <a:off x="2470711"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D4B8E09-EB6B-2A06-B2B5-8E86FDF59CAA}"/>
              </a:ext>
            </a:extLst>
          </p:cNvPr>
          <p:cNvSpPr/>
          <p:nvPr/>
        </p:nvSpPr>
        <p:spPr>
          <a:xfrm>
            <a:off x="2717190"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BEE42F0-BB9E-9F3B-B64B-80958658C99A}"/>
              </a:ext>
            </a:extLst>
          </p:cNvPr>
          <p:cNvSpPr/>
          <p:nvPr/>
        </p:nvSpPr>
        <p:spPr>
          <a:xfrm>
            <a:off x="2963669"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0167CCC-9530-C672-EF33-4BB3183CBC10}"/>
              </a:ext>
            </a:extLst>
          </p:cNvPr>
          <p:cNvSpPr/>
          <p:nvPr/>
        </p:nvSpPr>
        <p:spPr>
          <a:xfrm>
            <a:off x="3210148"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EE315B7-63B7-7523-C667-558BBC6F39A5}"/>
              </a:ext>
            </a:extLst>
          </p:cNvPr>
          <p:cNvSpPr/>
          <p:nvPr/>
        </p:nvSpPr>
        <p:spPr>
          <a:xfrm>
            <a:off x="3456627"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07FEA85-2197-866B-8240-B836E0471C67}"/>
              </a:ext>
            </a:extLst>
          </p:cNvPr>
          <p:cNvSpPr/>
          <p:nvPr/>
        </p:nvSpPr>
        <p:spPr>
          <a:xfrm>
            <a:off x="3703106"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BF82D6D-3A5C-8242-61CB-7A3A3130E3AC}"/>
              </a:ext>
            </a:extLst>
          </p:cNvPr>
          <p:cNvSpPr/>
          <p:nvPr/>
        </p:nvSpPr>
        <p:spPr>
          <a:xfrm>
            <a:off x="3949585"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0DFCF6B-C5A3-73CE-44D4-8F58D4619B65}"/>
              </a:ext>
            </a:extLst>
          </p:cNvPr>
          <p:cNvSpPr/>
          <p:nvPr/>
        </p:nvSpPr>
        <p:spPr>
          <a:xfrm>
            <a:off x="4196064"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08E00E1-50BC-B311-67C3-D7F39312C09B}"/>
              </a:ext>
            </a:extLst>
          </p:cNvPr>
          <p:cNvSpPr/>
          <p:nvPr/>
        </p:nvSpPr>
        <p:spPr>
          <a:xfrm>
            <a:off x="4442543"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407738D1-701A-8ACB-D40A-DA63D4F925E8}"/>
              </a:ext>
            </a:extLst>
          </p:cNvPr>
          <p:cNvSpPr/>
          <p:nvPr/>
        </p:nvSpPr>
        <p:spPr>
          <a:xfrm>
            <a:off x="777974" y="205765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CAA85115-0438-DA09-17C8-44A8957556E3}"/>
              </a:ext>
            </a:extLst>
          </p:cNvPr>
          <p:cNvCxnSpPr>
            <a:cxnSpLocks/>
            <a:stCxn id="2" idx="2"/>
            <a:endCxn id="35" idx="0"/>
          </p:cNvCxnSpPr>
          <p:nvPr/>
        </p:nvCxnSpPr>
        <p:spPr>
          <a:xfrm>
            <a:off x="868598"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8743730-513A-EC3E-9C12-8D951831C774}"/>
              </a:ext>
            </a:extLst>
          </p:cNvPr>
          <p:cNvCxnSpPr>
            <a:cxnSpLocks/>
            <a:stCxn id="11" idx="2"/>
            <a:endCxn id="35" idx="0"/>
          </p:cNvCxnSpPr>
          <p:nvPr/>
        </p:nvCxnSpPr>
        <p:spPr>
          <a:xfrm flipH="1">
            <a:off x="868598" y="1711063"/>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FEB3C4B1-43B7-9FF1-B197-0043BBB54DDB}"/>
              </a:ext>
            </a:extLst>
          </p:cNvPr>
          <p:cNvSpPr/>
          <p:nvPr/>
        </p:nvSpPr>
        <p:spPr>
          <a:xfrm>
            <a:off x="1024452" y="204900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A5BF4B7-C3F8-9A6E-7DF6-CE0069643057}"/>
              </a:ext>
            </a:extLst>
          </p:cNvPr>
          <p:cNvSpPr/>
          <p:nvPr/>
        </p:nvSpPr>
        <p:spPr>
          <a:xfrm>
            <a:off x="1270930" y="206248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304571A-AF3A-D719-7857-F9CDE2ECCBFD}"/>
              </a:ext>
            </a:extLst>
          </p:cNvPr>
          <p:cNvSpPr/>
          <p:nvPr/>
        </p:nvSpPr>
        <p:spPr>
          <a:xfrm>
            <a:off x="1517408" y="205382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B7A3CD54-F0F5-0961-8F18-56725A9176B6}"/>
              </a:ext>
            </a:extLst>
          </p:cNvPr>
          <p:cNvSpPr/>
          <p:nvPr/>
        </p:nvSpPr>
        <p:spPr>
          <a:xfrm>
            <a:off x="1767507" y="206149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BB01E8A-5EE3-54CA-A3B7-51EDAE17C2EC}"/>
              </a:ext>
            </a:extLst>
          </p:cNvPr>
          <p:cNvSpPr/>
          <p:nvPr/>
        </p:nvSpPr>
        <p:spPr>
          <a:xfrm>
            <a:off x="2013985" y="205283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CF317273-FF4A-7007-0D98-B36732982713}"/>
              </a:ext>
            </a:extLst>
          </p:cNvPr>
          <p:cNvSpPr/>
          <p:nvPr/>
        </p:nvSpPr>
        <p:spPr>
          <a:xfrm>
            <a:off x="2260463" y="206631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0D9F1B72-E16C-01A1-50BF-91F4D625F0EB}"/>
              </a:ext>
            </a:extLst>
          </p:cNvPr>
          <p:cNvSpPr/>
          <p:nvPr/>
        </p:nvSpPr>
        <p:spPr>
          <a:xfrm>
            <a:off x="2506941" y="205765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180462E6-FF56-5702-4AAB-7BA2624334C9}"/>
              </a:ext>
            </a:extLst>
          </p:cNvPr>
          <p:cNvCxnSpPr>
            <a:cxnSpLocks/>
          </p:cNvCxnSpPr>
          <p:nvPr/>
        </p:nvCxnSpPr>
        <p:spPr>
          <a:xfrm>
            <a:off x="1121010"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402246B-1397-DE82-D212-836559061848}"/>
              </a:ext>
            </a:extLst>
          </p:cNvPr>
          <p:cNvCxnSpPr>
            <a:cxnSpLocks/>
          </p:cNvCxnSpPr>
          <p:nvPr/>
        </p:nvCxnSpPr>
        <p:spPr>
          <a:xfrm>
            <a:off x="1359135"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16189DB-55D7-2CDD-920F-F4F869B9EABD}"/>
              </a:ext>
            </a:extLst>
          </p:cNvPr>
          <p:cNvCxnSpPr>
            <a:cxnSpLocks/>
          </p:cNvCxnSpPr>
          <p:nvPr/>
        </p:nvCxnSpPr>
        <p:spPr>
          <a:xfrm>
            <a:off x="1611547"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462D258-62DF-14D7-F96B-C251347BAD21}"/>
              </a:ext>
            </a:extLst>
          </p:cNvPr>
          <p:cNvCxnSpPr>
            <a:cxnSpLocks/>
          </p:cNvCxnSpPr>
          <p:nvPr/>
        </p:nvCxnSpPr>
        <p:spPr>
          <a:xfrm>
            <a:off x="1849673"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22645A4-069C-64E1-4CE4-CD51335949AC}"/>
              </a:ext>
            </a:extLst>
          </p:cNvPr>
          <p:cNvCxnSpPr>
            <a:cxnSpLocks/>
          </p:cNvCxnSpPr>
          <p:nvPr/>
        </p:nvCxnSpPr>
        <p:spPr>
          <a:xfrm>
            <a:off x="2102085"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F310638-4FC8-4012-70C4-B7D2E7031E0F}"/>
              </a:ext>
            </a:extLst>
          </p:cNvPr>
          <p:cNvCxnSpPr>
            <a:cxnSpLocks/>
          </p:cNvCxnSpPr>
          <p:nvPr/>
        </p:nvCxnSpPr>
        <p:spPr>
          <a:xfrm>
            <a:off x="2340210"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29801B0-1A11-12FE-D4E9-D0805CDED2C6}"/>
              </a:ext>
            </a:extLst>
          </p:cNvPr>
          <p:cNvCxnSpPr>
            <a:cxnSpLocks/>
          </p:cNvCxnSpPr>
          <p:nvPr/>
        </p:nvCxnSpPr>
        <p:spPr>
          <a:xfrm>
            <a:off x="2592622" y="171971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676DA750-95E9-1A71-A58E-94875CB18796}"/>
              </a:ext>
            </a:extLst>
          </p:cNvPr>
          <p:cNvCxnSpPr>
            <a:cxnSpLocks/>
          </p:cNvCxnSpPr>
          <p:nvPr/>
        </p:nvCxnSpPr>
        <p:spPr>
          <a:xfrm flipH="1">
            <a:off x="1115076" y="1719733"/>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328C404-9226-4699-6EBB-554F0EAD33EA}"/>
              </a:ext>
            </a:extLst>
          </p:cNvPr>
          <p:cNvCxnSpPr>
            <a:cxnSpLocks/>
            <a:stCxn id="13" idx="2"/>
          </p:cNvCxnSpPr>
          <p:nvPr/>
        </p:nvCxnSpPr>
        <p:spPr>
          <a:xfrm flipH="1">
            <a:off x="1373422" y="1711063"/>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55D88D8-E222-022B-5135-A15E9C301083}"/>
              </a:ext>
            </a:extLst>
          </p:cNvPr>
          <p:cNvCxnSpPr>
            <a:cxnSpLocks/>
            <a:stCxn id="14" idx="2"/>
          </p:cNvCxnSpPr>
          <p:nvPr/>
        </p:nvCxnSpPr>
        <p:spPr>
          <a:xfrm flipH="1">
            <a:off x="1619900" y="1711063"/>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A5A9D4ED-A3E0-4C73-3DC7-1B12D5FB7188}"/>
              </a:ext>
            </a:extLst>
          </p:cNvPr>
          <p:cNvCxnSpPr>
            <a:cxnSpLocks/>
          </p:cNvCxnSpPr>
          <p:nvPr/>
        </p:nvCxnSpPr>
        <p:spPr>
          <a:xfrm flipH="1">
            <a:off x="1907233" y="1711063"/>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EBF92B27-7FC5-3620-B769-68A7B25800DC}"/>
              </a:ext>
            </a:extLst>
          </p:cNvPr>
          <p:cNvCxnSpPr>
            <a:cxnSpLocks/>
            <a:stCxn id="16" idx="2"/>
          </p:cNvCxnSpPr>
          <p:nvPr/>
        </p:nvCxnSpPr>
        <p:spPr>
          <a:xfrm flipH="1">
            <a:off x="2153711" y="1711063"/>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E0A7F69-56A0-B1CC-EFCB-7C35B5958E3D}"/>
              </a:ext>
            </a:extLst>
          </p:cNvPr>
          <p:cNvCxnSpPr>
            <a:cxnSpLocks/>
            <a:stCxn id="17" idx="2"/>
          </p:cNvCxnSpPr>
          <p:nvPr/>
        </p:nvCxnSpPr>
        <p:spPr>
          <a:xfrm flipH="1">
            <a:off x="2412057" y="1711063"/>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E64FD37C-9ADA-4AC6-4F5E-9A830AC2B0A0}"/>
              </a:ext>
            </a:extLst>
          </p:cNvPr>
          <p:cNvCxnSpPr>
            <a:cxnSpLocks/>
            <a:stCxn id="18" idx="2"/>
          </p:cNvCxnSpPr>
          <p:nvPr/>
        </p:nvCxnSpPr>
        <p:spPr>
          <a:xfrm flipH="1">
            <a:off x="2658535" y="1711063"/>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5BB14154-4C09-FAA6-3F14-B5850511DE12}"/>
              </a:ext>
            </a:extLst>
          </p:cNvPr>
          <p:cNvSpPr/>
          <p:nvPr/>
        </p:nvSpPr>
        <p:spPr>
          <a:xfrm>
            <a:off x="745358"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F22F8530-F09E-04BF-41B0-74BD456232D3}"/>
              </a:ext>
            </a:extLst>
          </p:cNvPr>
          <p:cNvSpPr/>
          <p:nvPr/>
        </p:nvSpPr>
        <p:spPr>
          <a:xfrm>
            <a:off x="991837"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6BCAB953-903B-EDA3-DCE5-2946D5DDAD3F}"/>
              </a:ext>
            </a:extLst>
          </p:cNvPr>
          <p:cNvSpPr/>
          <p:nvPr/>
        </p:nvSpPr>
        <p:spPr>
          <a:xfrm>
            <a:off x="1238316"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93D50178-F61C-48D1-2D85-CBF8A2A77E14}"/>
              </a:ext>
            </a:extLst>
          </p:cNvPr>
          <p:cNvSpPr/>
          <p:nvPr/>
        </p:nvSpPr>
        <p:spPr>
          <a:xfrm>
            <a:off x="1484795"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9EEA0B8C-B4C1-BB29-2247-CC48F1550CD1}"/>
              </a:ext>
            </a:extLst>
          </p:cNvPr>
          <p:cNvSpPr/>
          <p:nvPr/>
        </p:nvSpPr>
        <p:spPr>
          <a:xfrm>
            <a:off x="1731274"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8C767F57-AEF5-474A-6F6C-F5BDDFC8D875}"/>
              </a:ext>
            </a:extLst>
          </p:cNvPr>
          <p:cNvSpPr/>
          <p:nvPr/>
        </p:nvSpPr>
        <p:spPr>
          <a:xfrm>
            <a:off x="1977753"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B339E2C2-27AE-7294-8D8B-FDA1DC3A18E6}"/>
              </a:ext>
            </a:extLst>
          </p:cNvPr>
          <p:cNvSpPr/>
          <p:nvPr/>
        </p:nvSpPr>
        <p:spPr>
          <a:xfrm>
            <a:off x="2224232"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8A65D56A-E831-392A-FB67-C8782B4D44BA}"/>
              </a:ext>
            </a:extLst>
          </p:cNvPr>
          <p:cNvSpPr/>
          <p:nvPr/>
        </p:nvSpPr>
        <p:spPr>
          <a:xfrm>
            <a:off x="2470711"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227FA42E-D810-2339-D22F-ADA237677A78}"/>
              </a:ext>
            </a:extLst>
          </p:cNvPr>
          <p:cNvSpPr/>
          <p:nvPr/>
        </p:nvSpPr>
        <p:spPr>
          <a:xfrm>
            <a:off x="2717190"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A3B3627C-E2D9-2F5B-E24B-1874D820DDB0}"/>
              </a:ext>
            </a:extLst>
          </p:cNvPr>
          <p:cNvSpPr/>
          <p:nvPr/>
        </p:nvSpPr>
        <p:spPr>
          <a:xfrm>
            <a:off x="2963669"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8395B589-C562-9ABD-BC36-201935A6FD6B}"/>
              </a:ext>
            </a:extLst>
          </p:cNvPr>
          <p:cNvSpPr/>
          <p:nvPr/>
        </p:nvSpPr>
        <p:spPr>
          <a:xfrm>
            <a:off x="3210148"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19139D33-EC3F-2EF3-5902-11016BA37FAB}"/>
              </a:ext>
            </a:extLst>
          </p:cNvPr>
          <p:cNvSpPr/>
          <p:nvPr/>
        </p:nvSpPr>
        <p:spPr>
          <a:xfrm>
            <a:off x="3456627"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390CA83B-DB79-DFA7-FA41-2737C542105C}"/>
              </a:ext>
            </a:extLst>
          </p:cNvPr>
          <p:cNvSpPr/>
          <p:nvPr/>
        </p:nvSpPr>
        <p:spPr>
          <a:xfrm>
            <a:off x="3703106"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3BFF3521-B85F-7179-09BB-5835D41F3071}"/>
              </a:ext>
            </a:extLst>
          </p:cNvPr>
          <p:cNvSpPr/>
          <p:nvPr/>
        </p:nvSpPr>
        <p:spPr>
          <a:xfrm>
            <a:off x="3949585"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B7C07F4-BCD4-957C-27A1-7FD1BC265F2F}"/>
              </a:ext>
            </a:extLst>
          </p:cNvPr>
          <p:cNvSpPr/>
          <p:nvPr/>
        </p:nvSpPr>
        <p:spPr>
          <a:xfrm>
            <a:off x="4196064"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55891EAA-267C-E7A2-5ED3-CA51F054D7AE}"/>
              </a:ext>
            </a:extLst>
          </p:cNvPr>
          <p:cNvSpPr/>
          <p:nvPr/>
        </p:nvSpPr>
        <p:spPr>
          <a:xfrm>
            <a:off x="4442543" y="3443622"/>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7AD0A0DD-A145-6A40-45CE-9C0A4791D6AC}"/>
              </a:ext>
            </a:extLst>
          </p:cNvPr>
          <p:cNvSpPr/>
          <p:nvPr/>
        </p:nvSpPr>
        <p:spPr>
          <a:xfrm>
            <a:off x="745358"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693739FC-EA51-5944-13B3-91FD431540D4}"/>
              </a:ext>
            </a:extLst>
          </p:cNvPr>
          <p:cNvSpPr/>
          <p:nvPr/>
        </p:nvSpPr>
        <p:spPr>
          <a:xfrm>
            <a:off x="991837"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C386492E-B704-B783-9208-F856CCBC4CD6}"/>
              </a:ext>
            </a:extLst>
          </p:cNvPr>
          <p:cNvSpPr/>
          <p:nvPr/>
        </p:nvSpPr>
        <p:spPr>
          <a:xfrm>
            <a:off x="1238316"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4E6412FB-8BDB-F0C7-BEAF-8483CFC6BCC9}"/>
              </a:ext>
            </a:extLst>
          </p:cNvPr>
          <p:cNvSpPr/>
          <p:nvPr/>
        </p:nvSpPr>
        <p:spPr>
          <a:xfrm>
            <a:off x="1484795" y="454029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60E842B-A668-E83A-A4EB-11B33F47D502}"/>
              </a:ext>
            </a:extLst>
          </p:cNvPr>
          <p:cNvSpPr/>
          <p:nvPr/>
        </p:nvSpPr>
        <p:spPr>
          <a:xfrm>
            <a:off x="1731274"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4965B64-6200-8E70-38C7-6C040C34DB05}"/>
              </a:ext>
            </a:extLst>
          </p:cNvPr>
          <p:cNvSpPr/>
          <p:nvPr/>
        </p:nvSpPr>
        <p:spPr>
          <a:xfrm>
            <a:off x="1977753"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D6CCAF8F-9902-2199-5D16-C68714D2C7AA}"/>
              </a:ext>
            </a:extLst>
          </p:cNvPr>
          <p:cNvSpPr/>
          <p:nvPr/>
        </p:nvSpPr>
        <p:spPr>
          <a:xfrm>
            <a:off x="2224232"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2E632B8F-F229-65A0-D63B-26CC4A8B795A}"/>
              </a:ext>
            </a:extLst>
          </p:cNvPr>
          <p:cNvSpPr/>
          <p:nvPr/>
        </p:nvSpPr>
        <p:spPr>
          <a:xfrm>
            <a:off x="2470711"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366AC4C6-D360-DFB4-92D8-58AE6983B97D}"/>
              </a:ext>
            </a:extLst>
          </p:cNvPr>
          <p:cNvSpPr/>
          <p:nvPr/>
        </p:nvSpPr>
        <p:spPr>
          <a:xfrm>
            <a:off x="2717190"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6E2B2CE8-1027-443B-7E08-06B68B5E3EE8}"/>
              </a:ext>
            </a:extLst>
          </p:cNvPr>
          <p:cNvSpPr/>
          <p:nvPr/>
        </p:nvSpPr>
        <p:spPr>
          <a:xfrm>
            <a:off x="2963669"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214D562A-333A-417C-09FE-656A2B9537B2}"/>
              </a:ext>
            </a:extLst>
          </p:cNvPr>
          <p:cNvSpPr/>
          <p:nvPr/>
        </p:nvSpPr>
        <p:spPr>
          <a:xfrm>
            <a:off x="3210148"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8E68CA7C-5548-EA77-75EA-10D92DC4C273}"/>
              </a:ext>
            </a:extLst>
          </p:cNvPr>
          <p:cNvSpPr/>
          <p:nvPr/>
        </p:nvSpPr>
        <p:spPr>
          <a:xfrm>
            <a:off x="3456627"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6126DF87-2DA3-31F6-68E5-AA2F29D279EA}"/>
              </a:ext>
            </a:extLst>
          </p:cNvPr>
          <p:cNvSpPr/>
          <p:nvPr/>
        </p:nvSpPr>
        <p:spPr>
          <a:xfrm>
            <a:off x="3703106"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66198640-0B75-03D5-EAA6-AECA2A343A5B}"/>
              </a:ext>
            </a:extLst>
          </p:cNvPr>
          <p:cNvSpPr/>
          <p:nvPr/>
        </p:nvSpPr>
        <p:spPr>
          <a:xfrm>
            <a:off x="3949585"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158B15F0-4589-7777-6423-8BAEF72CD226}"/>
              </a:ext>
            </a:extLst>
          </p:cNvPr>
          <p:cNvSpPr/>
          <p:nvPr/>
        </p:nvSpPr>
        <p:spPr>
          <a:xfrm>
            <a:off x="4196064"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0E0479ED-9EB5-41FE-A6F4-C2EA378A0A42}"/>
              </a:ext>
            </a:extLst>
          </p:cNvPr>
          <p:cNvSpPr/>
          <p:nvPr/>
        </p:nvSpPr>
        <p:spPr>
          <a:xfrm>
            <a:off x="4442543" y="454029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E2CBA9C-A082-C074-AAFA-B9177C15D2C8}"/>
              </a:ext>
            </a:extLst>
          </p:cNvPr>
          <p:cNvSpPr/>
          <p:nvPr/>
        </p:nvSpPr>
        <p:spPr>
          <a:xfrm>
            <a:off x="777974" y="402825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箭头连接符 103">
            <a:extLst>
              <a:ext uri="{FF2B5EF4-FFF2-40B4-BE49-F238E27FC236}">
                <a16:creationId xmlns:a16="http://schemas.microsoft.com/office/drawing/2014/main" id="{66FD7663-6BCB-3920-D534-3E40256886EC}"/>
              </a:ext>
            </a:extLst>
          </p:cNvPr>
          <p:cNvCxnSpPr>
            <a:cxnSpLocks/>
            <a:stCxn id="71" idx="2"/>
            <a:endCxn id="103" idx="0"/>
          </p:cNvCxnSpPr>
          <p:nvPr/>
        </p:nvCxnSpPr>
        <p:spPr>
          <a:xfrm>
            <a:off x="868598" y="368165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700F9A7-7ACC-7CD2-D73C-D48FB077D4D2}"/>
              </a:ext>
            </a:extLst>
          </p:cNvPr>
          <p:cNvCxnSpPr>
            <a:cxnSpLocks/>
            <a:stCxn id="75" idx="2"/>
            <a:endCxn id="103" idx="0"/>
          </p:cNvCxnSpPr>
          <p:nvPr/>
        </p:nvCxnSpPr>
        <p:spPr>
          <a:xfrm flipH="1">
            <a:off x="868598" y="3681656"/>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6" name="椭圆 105">
            <a:extLst>
              <a:ext uri="{FF2B5EF4-FFF2-40B4-BE49-F238E27FC236}">
                <a16:creationId xmlns:a16="http://schemas.microsoft.com/office/drawing/2014/main" id="{D2EF983F-62C2-B844-D10E-D751730D766A}"/>
              </a:ext>
            </a:extLst>
          </p:cNvPr>
          <p:cNvSpPr/>
          <p:nvPr/>
        </p:nvSpPr>
        <p:spPr>
          <a:xfrm>
            <a:off x="1024452" y="401959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EA443773-D3DC-38FA-47F8-F96764A6B6CE}"/>
              </a:ext>
            </a:extLst>
          </p:cNvPr>
          <p:cNvSpPr/>
          <p:nvPr/>
        </p:nvSpPr>
        <p:spPr>
          <a:xfrm>
            <a:off x="1270930" y="403307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6626DB06-4EF0-7AF5-A47E-DDD6AD395630}"/>
              </a:ext>
            </a:extLst>
          </p:cNvPr>
          <p:cNvSpPr/>
          <p:nvPr/>
        </p:nvSpPr>
        <p:spPr>
          <a:xfrm>
            <a:off x="1517408" y="402441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箭头连接符 112">
            <a:extLst>
              <a:ext uri="{FF2B5EF4-FFF2-40B4-BE49-F238E27FC236}">
                <a16:creationId xmlns:a16="http://schemas.microsoft.com/office/drawing/2014/main" id="{92FA666C-1F85-26F5-30E1-9D1C15C2CFDE}"/>
              </a:ext>
            </a:extLst>
          </p:cNvPr>
          <p:cNvCxnSpPr>
            <a:cxnSpLocks/>
          </p:cNvCxnSpPr>
          <p:nvPr/>
        </p:nvCxnSpPr>
        <p:spPr>
          <a:xfrm>
            <a:off x="1121010" y="368165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F59109DB-8EFE-56DB-81E2-4AB7679939B8}"/>
              </a:ext>
            </a:extLst>
          </p:cNvPr>
          <p:cNvCxnSpPr>
            <a:cxnSpLocks/>
          </p:cNvCxnSpPr>
          <p:nvPr/>
        </p:nvCxnSpPr>
        <p:spPr>
          <a:xfrm>
            <a:off x="1359135" y="369031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D7855FFC-C141-6748-5DBA-A6A7F2D1AB33}"/>
              </a:ext>
            </a:extLst>
          </p:cNvPr>
          <p:cNvCxnSpPr>
            <a:cxnSpLocks/>
          </p:cNvCxnSpPr>
          <p:nvPr/>
        </p:nvCxnSpPr>
        <p:spPr>
          <a:xfrm>
            <a:off x="1611547" y="369031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D2FFD04-7D02-91E7-2735-F43E1D4E91CF}"/>
              </a:ext>
            </a:extLst>
          </p:cNvPr>
          <p:cNvCxnSpPr>
            <a:cxnSpLocks/>
            <a:stCxn id="76" idx="2"/>
          </p:cNvCxnSpPr>
          <p:nvPr/>
        </p:nvCxnSpPr>
        <p:spPr>
          <a:xfrm flipH="1">
            <a:off x="1115076" y="3681656"/>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D74B43A9-669F-B3B3-E3B4-ADCD7D43A747}"/>
              </a:ext>
            </a:extLst>
          </p:cNvPr>
          <p:cNvCxnSpPr>
            <a:cxnSpLocks/>
            <a:stCxn id="77" idx="2"/>
          </p:cNvCxnSpPr>
          <p:nvPr/>
        </p:nvCxnSpPr>
        <p:spPr>
          <a:xfrm flipH="1">
            <a:off x="1373422" y="3681656"/>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800D14C9-8944-A12A-8ACD-C38996E601F9}"/>
              </a:ext>
            </a:extLst>
          </p:cNvPr>
          <p:cNvCxnSpPr>
            <a:cxnSpLocks/>
            <a:stCxn id="78" idx="2"/>
          </p:cNvCxnSpPr>
          <p:nvPr/>
        </p:nvCxnSpPr>
        <p:spPr>
          <a:xfrm flipH="1">
            <a:off x="1619900" y="3681656"/>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31" name="矩形 130">
            <a:extLst>
              <a:ext uri="{FF2B5EF4-FFF2-40B4-BE49-F238E27FC236}">
                <a16:creationId xmlns:a16="http://schemas.microsoft.com/office/drawing/2014/main" id="{127930C0-0084-A449-3DB2-D272ACBE1EBF}"/>
              </a:ext>
            </a:extLst>
          </p:cNvPr>
          <p:cNvSpPr/>
          <p:nvPr/>
        </p:nvSpPr>
        <p:spPr>
          <a:xfrm>
            <a:off x="532483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55DF691E-88AA-9172-6445-E87E0BFA7F89}"/>
              </a:ext>
            </a:extLst>
          </p:cNvPr>
          <p:cNvSpPr/>
          <p:nvPr/>
        </p:nvSpPr>
        <p:spPr>
          <a:xfrm>
            <a:off x="557131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E8AB92E5-72B4-EC1E-D387-C4DBD8F2044A}"/>
              </a:ext>
            </a:extLst>
          </p:cNvPr>
          <p:cNvSpPr/>
          <p:nvPr/>
        </p:nvSpPr>
        <p:spPr>
          <a:xfrm>
            <a:off x="5817792"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A4ABD075-090B-C44F-4412-A1E774018B2F}"/>
              </a:ext>
            </a:extLst>
          </p:cNvPr>
          <p:cNvSpPr/>
          <p:nvPr/>
        </p:nvSpPr>
        <p:spPr>
          <a:xfrm>
            <a:off x="6064271"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9FFFE38B-CCCE-1852-B26F-1044B4FBD3ED}"/>
              </a:ext>
            </a:extLst>
          </p:cNvPr>
          <p:cNvSpPr/>
          <p:nvPr/>
        </p:nvSpPr>
        <p:spPr>
          <a:xfrm>
            <a:off x="6310750"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4A2066A3-6DAB-4D93-AC05-A495E8889C92}"/>
              </a:ext>
            </a:extLst>
          </p:cNvPr>
          <p:cNvSpPr/>
          <p:nvPr/>
        </p:nvSpPr>
        <p:spPr>
          <a:xfrm>
            <a:off x="6557229"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8B2E60F5-1493-1E79-F701-01E8F25338D2}"/>
              </a:ext>
            </a:extLst>
          </p:cNvPr>
          <p:cNvSpPr/>
          <p:nvPr/>
        </p:nvSpPr>
        <p:spPr>
          <a:xfrm>
            <a:off x="6803708"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F094BFE0-904D-7806-FB16-22C07C1F349D}"/>
              </a:ext>
            </a:extLst>
          </p:cNvPr>
          <p:cNvSpPr/>
          <p:nvPr/>
        </p:nvSpPr>
        <p:spPr>
          <a:xfrm>
            <a:off x="7050187"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53DD3BCA-BA9C-63CB-07D9-B2439B3401D1}"/>
              </a:ext>
            </a:extLst>
          </p:cNvPr>
          <p:cNvSpPr/>
          <p:nvPr/>
        </p:nvSpPr>
        <p:spPr>
          <a:xfrm>
            <a:off x="7296666"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77AF0517-9C84-7039-5E78-0B38AE4D312B}"/>
              </a:ext>
            </a:extLst>
          </p:cNvPr>
          <p:cNvSpPr/>
          <p:nvPr/>
        </p:nvSpPr>
        <p:spPr>
          <a:xfrm>
            <a:off x="7543145"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9713E238-6858-9F3A-C2C1-9BBD8DFC050A}"/>
              </a:ext>
            </a:extLst>
          </p:cNvPr>
          <p:cNvSpPr/>
          <p:nvPr/>
        </p:nvSpPr>
        <p:spPr>
          <a:xfrm>
            <a:off x="7789624"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963F465B-C988-AC01-464C-520BBF712BEF}"/>
              </a:ext>
            </a:extLst>
          </p:cNvPr>
          <p:cNvSpPr/>
          <p:nvPr/>
        </p:nvSpPr>
        <p:spPr>
          <a:xfrm>
            <a:off x="8036103"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3B7EEE7F-B374-4F9B-F9A8-1E33BBD9E6CB}"/>
              </a:ext>
            </a:extLst>
          </p:cNvPr>
          <p:cNvSpPr/>
          <p:nvPr/>
        </p:nvSpPr>
        <p:spPr>
          <a:xfrm>
            <a:off x="8282582"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61932A7C-C708-EC42-C170-D01E645484A9}"/>
              </a:ext>
            </a:extLst>
          </p:cNvPr>
          <p:cNvSpPr/>
          <p:nvPr/>
        </p:nvSpPr>
        <p:spPr>
          <a:xfrm>
            <a:off x="8529061"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1598D969-30AB-4588-E379-FE2277848CA0}"/>
              </a:ext>
            </a:extLst>
          </p:cNvPr>
          <p:cNvSpPr/>
          <p:nvPr/>
        </p:nvSpPr>
        <p:spPr>
          <a:xfrm>
            <a:off x="8775540"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FA0F41BE-E277-AA6C-1958-1344BD1748FC}"/>
              </a:ext>
            </a:extLst>
          </p:cNvPr>
          <p:cNvSpPr/>
          <p:nvPr/>
        </p:nvSpPr>
        <p:spPr>
          <a:xfrm>
            <a:off x="9022019" y="147302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881862E8-E4CA-C332-9552-72B0633F3D23}"/>
              </a:ext>
            </a:extLst>
          </p:cNvPr>
          <p:cNvSpPr/>
          <p:nvPr/>
        </p:nvSpPr>
        <p:spPr>
          <a:xfrm>
            <a:off x="5324834"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7BE4736F-3FBF-A7E0-D1DE-3104FC852781}"/>
              </a:ext>
            </a:extLst>
          </p:cNvPr>
          <p:cNvSpPr/>
          <p:nvPr/>
        </p:nvSpPr>
        <p:spPr>
          <a:xfrm>
            <a:off x="5571313" y="256970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F676A837-C9F3-35AB-FC37-64670EE912E3}"/>
              </a:ext>
            </a:extLst>
          </p:cNvPr>
          <p:cNvSpPr/>
          <p:nvPr/>
        </p:nvSpPr>
        <p:spPr>
          <a:xfrm>
            <a:off x="5817792"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E6FFB5A6-A017-B6E0-7306-E6DEFB675A6D}"/>
              </a:ext>
            </a:extLst>
          </p:cNvPr>
          <p:cNvSpPr/>
          <p:nvPr/>
        </p:nvSpPr>
        <p:spPr>
          <a:xfrm>
            <a:off x="6064271"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2944756A-0621-A3B1-158D-20B28F067CAE}"/>
              </a:ext>
            </a:extLst>
          </p:cNvPr>
          <p:cNvSpPr/>
          <p:nvPr/>
        </p:nvSpPr>
        <p:spPr>
          <a:xfrm>
            <a:off x="6310750"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291271F7-36F3-7E95-37EA-7C448553A2F2}"/>
              </a:ext>
            </a:extLst>
          </p:cNvPr>
          <p:cNvSpPr/>
          <p:nvPr/>
        </p:nvSpPr>
        <p:spPr>
          <a:xfrm>
            <a:off x="6557229"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CF6B9C79-1172-2EA6-256A-09FC9A8208E5}"/>
              </a:ext>
            </a:extLst>
          </p:cNvPr>
          <p:cNvSpPr/>
          <p:nvPr/>
        </p:nvSpPr>
        <p:spPr>
          <a:xfrm>
            <a:off x="6803708"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A7B90317-70EC-9D18-757C-031A5ACCF5CA}"/>
              </a:ext>
            </a:extLst>
          </p:cNvPr>
          <p:cNvSpPr/>
          <p:nvPr/>
        </p:nvSpPr>
        <p:spPr>
          <a:xfrm>
            <a:off x="7050187"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B99308C7-67EC-0471-9445-F64ABAC53FEF}"/>
              </a:ext>
            </a:extLst>
          </p:cNvPr>
          <p:cNvSpPr/>
          <p:nvPr/>
        </p:nvSpPr>
        <p:spPr>
          <a:xfrm>
            <a:off x="7296666"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09ADA2F0-607A-E91D-4C41-F8DC6DB5416D}"/>
              </a:ext>
            </a:extLst>
          </p:cNvPr>
          <p:cNvSpPr/>
          <p:nvPr/>
        </p:nvSpPr>
        <p:spPr>
          <a:xfrm>
            <a:off x="7543145"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2C10A2C4-73B5-0A13-9680-6C083F0A7ED7}"/>
              </a:ext>
            </a:extLst>
          </p:cNvPr>
          <p:cNvSpPr/>
          <p:nvPr/>
        </p:nvSpPr>
        <p:spPr>
          <a:xfrm>
            <a:off x="7789624"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65FB733D-4E2C-61DE-A990-287189E4E563}"/>
              </a:ext>
            </a:extLst>
          </p:cNvPr>
          <p:cNvSpPr/>
          <p:nvPr/>
        </p:nvSpPr>
        <p:spPr>
          <a:xfrm>
            <a:off x="8036103"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B914C3D5-A339-A4D7-C3FD-300C44F3C5CB}"/>
              </a:ext>
            </a:extLst>
          </p:cNvPr>
          <p:cNvSpPr/>
          <p:nvPr/>
        </p:nvSpPr>
        <p:spPr>
          <a:xfrm>
            <a:off x="8282582"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C3EE0FAA-62E4-07D8-E7AC-EABE2F2EAA2C}"/>
              </a:ext>
            </a:extLst>
          </p:cNvPr>
          <p:cNvSpPr/>
          <p:nvPr/>
        </p:nvSpPr>
        <p:spPr>
          <a:xfrm>
            <a:off x="8529061"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C333AB21-FDB1-757E-29FB-8AE3A5A75B9D}"/>
              </a:ext>
            </a:extLst>
          </p:cNvPr>
          <p:cNvSpPr/>
          <p:nvPr/>
        </p:nvSpPr>
        <p:spPr>
          <a:xfrm>
            <a:off x="8775540"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CD073FE2-17BF-BDE8-1B00-876E547836C7}"/>
              </a:ext>
            </a:extLst>
          </p:cNvPr>
          <p:cNvSpPr/>
          <p:nvPr/>
        </p:nvSpPr>
        <p:spPr>
          <a:xfrm>
            <a:off x="9022019" y="256970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9F7866ED-DED9-AC9D-D301-0948FC5C5E11}"/>
              </a:ext>
            </a:extLst>
          </p:cNvPr>
          <p:cNvSpPr/>
          <p:nvPr/>
        </p:nvSpPr>
        <p:spPr>
          <a:xfrm>
            <a:off x="5357450" y="205765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4" name="直接箭头连接符 163">
            <a:extLst>
              <a:ext uri="{FF2B5EF4-FFF2-40B4-BE49-F238E27FC236}">
                <a16:creationId xmlns:a16="http://schemas.microsoft.com/office/drawing/2014/main" id="{6FA2697B-3FDF-D08D-00B2-0CDD30995266}"/>
              </a:ext>
            </a:extLst>
          </p:cNvPr>
          <p:cNvCxnSpPr>
            <a:cxnSpLocks/>
            <a:stCxn id="131" idx="2"/>
            <a:endCxn id="163" idx="0"/>
          </p:cNvCxnSpPr>
          <p:nvPr/>
        </p:nvCxnSpPr>
        <p:spPr>
          <a:xfrm>
            <a:off x="5448074"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F1D9E14B-C286-A850-1781-0C03B53CD93C}"/>
              </a:ext>
            </a:extLst>
          </p:cNvPr>
          <p:cNvCxnSpPr>
            <a:cxnSpLocks/>
            <a:stCxn id="133" idx="2"/>
            <a:endCxn id="163" idx="0"/>
          </p:cNvCxnSpPr>
          <p:nvPr/>
        </p:nvCxnSpPr>
        <p:spPr>
          <a:xfrm flipH="1">
            <a:off x="5448074" y="1711063"/>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6" name="椭圆 165">
            <a:extLst>
              <a:ext uri="{FF2B5EF4-FFF2-40B4-BE49-F238E27FC236}">
                <a16:creationId xmlns:a16="http://schemas.microsoft.com/office/drawing/2014/main" id="{2639BC4C-EAA1-6BC4-60AB-DA55B200FDAF}"/>
              </a:ext>
            </a:extLst>
          </p:cNvPr>
          <p:cNvSpPr/>
          <p:nvPr/>
        </p:nvSpPr>
        <p:spPr>
          <a:xfrm>
            <a:off x="5603928" y="204900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327AC484-25C7-C05B-A589-FF636E05D475}"/>
              </a:ext>
            </a:extLst>
          </p:cNvPr>
          <p:cNvCxnSpPr>
            <a:cxnSpLocks/>
          </p:cNvCxnSpPr>
          <p:nvPr/>
        </p:nvCxnSpPr>
        <p:spPr>
          <a:xfrm>
            <a:off x="5700486" y="171106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7488F677-BB55-66D6-1C66-AAA9F67E3F1C}"/>
              </a:ext>
            </a:extLst>
          </p:cNvPr>
          <p:cNvCxnSpPr>
            <a:cxnSpLocks/>
            <a:stCxn id="134" idx="2"/>
          </p:cNvCxnSpPr>
          <p:nvPr/>
        </p:nvCxnSpPr>
        <p:spPr>
          <a:xfrm flipH="1">
            <a:off x="5694552" y="1711063"/>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77" name="矩形 176">
            <a:extLst>
              <a:ext uri="{FF2B5EF4-FFF2-40B4-BE49-F238E27FC236}">
                <a16:creationId xmlns:a16="http://schemas.microsoft.com/office/drawing/2014/main" id="{29381640-DEFE-258A-C70B-CB428F979984}"/>
              </a:ext>
            </a:extLst>
          </p:cNvPr>
          <p:cNvSpPr/>
          <p:nvPr/>
        </p:nvSpPr>
        <p:spPr>
          <a:xfrm>
            <a:off x="5284667"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360B2DE6-50BB-7760-0E3C-B84987AB01D5}"/>
              </a:ext>
            </a:extLst>
          </p:cNvPr>
          <p:cNvSpPr/>
          <p:nvPr/>
        </p:nvSpPr>
        <p:spPr>
          <a:xfrm>
            <a:off x="5531146"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1979C9C1-5512-4259-5A17-2AD8551ED57A}"/>
              </a:ext>
            </a:extLst>
          </p:cNvPr>
          <p:cNvSpPr/>
          <p:nvPr/>
        </p:nvSpPr>
        <p:spPr>
          <a:xfrm>
            <a:off x="5777625"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E6662CE6-5129-714A-34DA-DBEFE2AEAFA4}"/>
              </a:ext>
            </a:extLst>
          </p:cNvPr>
          <p:cNvSpPr/>
          <p:nvPr/>
        </p:nvSpPr>
        <p:spPr>
          <a:xfrm>
            <a:off x="6024104"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88E5181C-32FD-4C93-6D78-DF9D3440DE9A}"/>
              </a:ext>
            </a:extLst>
          </p:cNvPr>
          <p:cNvSpPr/>
          <p:nvPr/>
        </p:nvSpPr>
        <p:spPr>
          <a:xfrm>
            <a:off x="6270583"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87869855-21D2-65A9-5A7F-DC0474E8A933}"/>
              </a:ext>
            </a:extLst>
          </p:cNvPr>
          <p:cNvSpPr/>
          <p:nvPr/>
        </p:nvSpPr>
        <p:spPr>
          <a:xfrm>
            <a:off x="6517062"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0395AD52-2ED2-98BA-C44B-54C033405771}"/>
              </a:ext>
            </a:extLst>
          </p:cNvPr>
          <p:cNvSpPr/>
          <p:nvPr/>
        </p:nvSpPr>
        <p:spPr>
          <a:xfrm>
            <a:off x="6763541"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F6DC1C75-2DE5-93C9-2ECF-E4AB777CB20C}"/>
              </a:ext>
            </a:extLst>
          </p:cNvPr>
          <p:cNvSpPr/>
          <p:nvPr/>
        </p:nvSpPr>
        <p:spPr>
          <a:xfrm>
            <a:off x="7010020"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9E258B93-D301-DA0E-2064-B6D12A3E24AC}"/>
              </a:ext>
            </a:extLst>
          </p:cNvPr>
          <p:cNvSpPr/>
          <p:nvPr/>
        </p:nvSpPr>
        <p:spPr>
          <a:xfrm>
            <a:off x="7256499"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95FC4715-7C6E-8B92-4C3E-1463D4F83A2F}"/>
              </a:ext>
            </a:extLst>
          </p:cNvPr>
          <p:cNvSpPr/>
          <p:nvPr/>
        </p:nvSpPr>
        <p:spPr>
          <a:xfrm>
            <a:off x="7502978"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0FEBCEF2-0B2E-FB51-A59B-887171A8B643}"/>
              </a:ext>
            </a:extLst>
          </p:cNvPr>
          <p:cNvSpPr/>
          <p:nvPr/>
        </p:nvSpPr>
        <p:spPr>
          <a:xfrm>
            <a:off x="7749457"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549BAFB3-E548-819F-2B15-B4994BA4D5D0}"/>
              </a:ext>
            </a:extLst>
          </p:cNvPr>
          <p:cNvSpPr/>
          <p:nvPr/>
        </p:nvSpPr>
        <p:spPr>
          <a:xfrm>
            <a:off x="7995936"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20C42CB8-36FB-4C85-39F5-DCAF4A217067}"/>
              </a:ext>
            </a:extLst>
          </p:cNvPr>
          <p:cNvSpPr/>
          <p:nvPr/>
        </p:nvSpPr>
        <p:spPr>
          <a:xfrm>
            <a:off x="8242415"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A68E98D0-6FBB-BAF2-3132-967E404365D0}"/>
              </a:ext>
            </a:extLst>
          </p:cNvPr>
          <p:cNvSpPr/>
          <p:nvPr/>
        </p:nvSpPr>
        <p:spPr>
          <a:xfrm>
            <a:off x="8488894"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CD312F69-637B-DA45-A559-7B457815CF9F}"/>
              </a:ext>
            </a:extLst>
          </p:cNvPr>
          <p:cNvSpPr/>
          <p:nvPr/>
        </p:nvSpPr>
        <p:spPr>
          <a:xfrm>
            <a:off x="8735373"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0B6E1B43-9791-1654-F65F-38B344CC4887}"/>
              </a:ext>
            </a:extLst>
          </p:cNvPr>
          <p:cNvSpPr/>
          <p:nvPr/>
        </p:nvSpPr>
        <p:spPr>
          <a:xfrm>
            <a:off x="8981852" y="338317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BA32ACA8-4C0B-6B99-38E0-48F85A1EDF1F}"/>
              </a:ext>
            </a:extLst>
          </p:cNvPr>
          <p:cNvSpPr/>
          <p:nvPr/>
        </p:nvSpPr>
        <p:spPr>
          <a:xfrm>
            <a:off x="5284667" y="4479853"/>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B58B9A96-8E15-20D6-398B-333B590DB378}"/>
              </a:ext>
            </a:extLst>
          </p:cNvPr>
          <p:cNvSpPr/>
          <p:nvPr/>
        </p:nvSpPr>
        <p:spPr>
          <a:xfrm>
            <a:off x="5531146"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666EB286-93E6-2CF0-724C-D05ECD0CA208}"/>
              </a:ext>
            </a:extLst>
          </p:cNvPr>
          <p:cNvSpPr/>
          <p:nvPr/>
        </p:nvSpPr>
        <p:spPr>
          <a:xfrm>
            <a:off x="5777625"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1AA8F74E-B61E-3A40-4346-CE285C1D7976}"/>
              </a:ext>
            </a:extLst>
          </p:cNvPr>
          <p:cNvSpPr/>
          <p:nvPr/>
        </p:nvSpPr>
        <p:spPr>
          <a:xfrm>
            <a:off x="6024104"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4080CEC2-B8C2-AA21-3C16-7B53CAEAA271}"/>
              </a:ext>
            </a:extLst>
          </p:cNvPr>
          <p:cNvSpPr/>
          <p:nvPr/>
        </p:nvSpPr>
        <p:spPr>
          <a:xfrm>
            <a:off x="6270583"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8C66CF60-B873-3776-1FE1-DBC919D2BFEF}"/>
              </a:ext>
            </a:extLst>
          </p:cNvPr>
          <p:cNvSpPr/>
          <p:nvPr/>
        </p:nvSpPr>
        <p:spPr>
          <a:xfrm>
            <a:off x="6517062"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AEC33904-D95B-5B86-F144-56B3FB2323E1}"/>
              </a:ext>
            </a:extLst>
          </p:cNvPr>
          <p:cNvSpPr/>
          <p:nvPr/>
        </p:nvSpPr>
        <p:spPr>
          <a:xfrm>
            <a:off x="6763541"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2AE591F8-F83D-8C81-E343-70392A9BBA87}"/>
              </a:ext>
            </a:extLst>
          </p:cNvPr>
          <p:cNvSpPr/>
          <p:nvPr/>
        </p:nvSpPr>
        <p:spPr>
          <a:xfrm>
            <a:off x="7010020"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859AFBA1-AD79-EAE4-6551-3E4138B7C74F}"/>
              </a:ext>
            </a:extLst>
          </p:cNvPr>
          <p:cNvSpPr/>
          <p:nvPr/>
        </p:nvSpPr>
        <p:spPr>
          <a:xfrm>
            <a:off x="7256499"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42C6FC47-4D9D-E2A8-084E-DB6970101336}"/>
              </a:ext>
            </a:extLst>
          </p:cNvPr>
          <p:cNvSpPr/>
          <p:nvPr/>
        </p:nvSpPr>
        <p:spPr>
          <a:xfrm>
            <a:off x="7502978"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ED30DDA9-717D-7FED-B9E8-8C64EC924B21}"/>
              </a:ext>
            </a:extLst>
          </p:cNvPr>
          <p:cNvSpPr/>
          <p:nvPr/>
        </p:nvSpPr>
        <p:spPr>
          <a:xfrm>
            <a:off x="7749457"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2801CD63-B82A-26A0-1BCC-82298C933A27}"/>
              </a:ext>
            </a:extLst>
          </p:cNvPr>
          <p:cNvSpPr/>
          <p:nvPr/>
        </p:nvSpPr>
        <p:spPr>
          <a:xfrm>
            <a:off x="7995936"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05859E53-9E0A-C129-2480-08CB2BD18F14}"/>
              </a:ext>
            </a:extLst>
          </p:cNvPr>
          <p:cNvSpPr/>
          <p:nvPr/>
        </p:nvSpPr>
        <p:spPr>
          <a:xfrm>
            <a:off x="8242415"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32FDF7CF-E4EE-6878-A7AA-7CE676A94EE3}"/>
              </a:ext>
            </a:extLst>
          </p:cNvPr>
          <p:cNvSpPr/>
          <p:nvPr/>
        </p:nvSpPr>
        <p:spPr>
          <a:xfrm>
            <a:off x="8488894"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D39FF1F8-B404-577D-766D-F6030B2C7D14}"/>
              </a:ext>
            </a:extLst>
          </p:cNvPr>
          <p:cNvSpPr/>
          <p:nvPr/>
        </p:nvSpPr>
        <p:spPr>
          <a:xfrm>
            <a:off x="8735373"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8F689F57-A6E2-5F3B-5B5E-96BBA3D9CE79}"/>
              </a:ext>
            </a:extLst>
          </p:cNvPr>
          <p:cNvSpPr/>
          <p:nvPr/>
        </p:nvSpPr>
        <p:spPr>
          <a:xfrm>
            <a:off x="8981852" y="4479853"/>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DC323ED1-8AC4-0B6C-54D3-36C48D1E32DD}"/>
              </a:ext>
            </a:extLst>
          </p:cNvPr>
          <p:cNvSpPr/>
          <p:nvPr/>
        </p:nvSpPr>
        <p:spPr>
          <a:xfrm>
            <a:off x="5317283" y="396780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0" name="直接箭头连接符 209">
            <a:extLst>
              <a:ext uri="{FF2B5EF4-FFF2-40B4-BE49-F238E27FC236}">
                <a16:creationId xmlns:a16="http://schemas.microsoft.com/office/drawing/2014/main" id="{8BE39A87-2C0E-CA8C-2925-7E7D52CE7C69}"/>
              </a:ext>
            </a:extLst>
          </p:cNvPr>
          <p:cNvCxnSpPr>
            <a:cxnSpLocks/>
            <a:stCxn id="177" idx="2"/>
            <a:endCxn id="209" idx="0"/>
          </p:cNvCxnSpPr>
          <p:nvPr/>
        </p:nvCxnSpPr>
        <p:spPr>
          <a:xfrm>
            <a:off x="5407907" y="362121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1" name="直接箭头连接符 210">
            <a:extLst>
              <a:ext uri="{FF2B5EF4-FFF2-40B4-BE49-F238E27FC236}">
                <a16:creationId xmlns:a16="http://schemas.microsoft.com/office/drawing/2014/main" id="{6CA9A8A7-5B7C-17F2-5A8D-BFD12065DCAC}"/>
              </a:ext>
            </a:extLst>
          </p:cNvPr>
          <p:cNvCxnSpPr>
            <a:cxnSpLocks/>
            <a:stCxn id="178" idx="2"/>
            <a:endCxn id="209" idx="0"/>
          </p:cNvCxnSpPr>
          <p:nvPr/>
        </p:nvCxnSpPr>
        <p:spPr>
          <a:xfrm flipH="1">
            <a:off x="5407907" y="3621213"/>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F85439D-D323-DE75-CB4A-BF32439702BB}"/>
              </a:ext>
            </a:extLst>
          </p:cNvPr>
          <p:cNvSpPr txBox="1"/>
          <p:nvPr/>
        </p:nvSpPr>
        <p:spPr>
          <a:xfrm>
            <a:off x="728259" y="5027551"/>
            <a:ext cx="3367595" cy="1754326"/>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只看一个</a:t>
            </a:r>
            <a:r>
              <a:rPr lang="en-US" altLang="zh-CN">
                <a:latin typeface="字制区喜脉体" panose="02000603000000000000" pitchFamily="2" charset="-122"/>
                <a:ea typeface="字制区喜脉体" panose="02000603000000000000" pitchFamily="2" charset="-122"/>
              </a:rPr>
              <a:t>block</a:t>
            </a:r>
            <a:r>
              <a:rPr lang="zh-CN" altLang="en-US">
                <a:latin typeface="字制区喜脉体" panose="02000603000000000000" pitchFamily="2" charset="-122"/>
                <a:ea typeface="字制区喜脉体" panose="02000603000000000000" pitchFamily="2" charset="-122"/>
              </a:rPr>
              <a:t>中的</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warp</a:t>
            </a: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第一次迭代：</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thread0</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128</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thread8</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136</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thread16</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16</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144</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thread24</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24</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152</a:t>
            </a:r>
            <a:r>
              <a:rPr lang="zh-CN" altLang="en-US">
                <a:latin typeface="字制区喜脉体" panose="02000603000000000000" pitchFamily="2" charset="-122"/>
                <a:ea typeface="字制区喜脉体" panose="02000603000000000000" pitchFamily="2" charset="-122"/>
              </a:rPr>
              <a:t>号</a:t>
            </a:r>
            <a:endParaRPr lang="zh-CN" altLang="en-US"/>
          </a:p>
        </p:txBody>
      </p:sp>
      <p:sp>
        <p:nvSpPr>
          <p:cNvPr id="40" name="文本框 39">
            <a:extLst>
              <a:ext uri="{FF2B5EF4-FFF2-40B4-BE49-F238E27FC236}">
                <a16:creationId xmlns:a16="http://schemas.microsoft.com/office/drawing/2014/main" id="{ADFA3656-727E-2C0E-3867-B507F59BF038}"/>
              </a:ext>
            </a:extLst>
          </p:cNvPr>
          <p:cNvSpPr txBox="1"/>
          <p:nvPr/>
        </p:nvSpPr>
        <p:spPr>
          <a:xfrm>
            <a:off x="4767399" y="5313086"/>
            <a:ext cx="3391988" cy="1477328"/>
          </a:xfrm>
          <a:prstGeom prst="rect">
            <a:avLst/>
          </a:prstGeom>
          <a:noFill/>
        </p:spPr>
        <p:txBody>
          <a:bodyPr wrap="square">
            <a:spAutoFit/>
          </a:bodyPr>
          <a:lstStyle/>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rPr>
              <a:t>第二次迭代：</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thread0</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0</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64</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thread8</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72</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thread16</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16</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80</a:t>
            </a:r>
            <a:r>
              <a:rPr lang="zh-CN" altLang="en-US">
                <a:latin typeface="字制区喜脉体" panose="02000603000000000000" pitchFamily="2" charset="-122"/>
                <a:ea typeface="字制区喜脉体" panose="02000603000000000000" pitchFamily="2" charset="-122"/>
              </a:rPr>
              <a:t>号</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thread24</a:t>
            </a:r>
            <a:r>
              <a:rPr lang="zh-CN" altLang="en-US">
                <a:latin typeface="字制区喜脉体" panose="02000603000000000000" pitchFamily="2" charset="-122"/>
                <a:ea typeface="字制区喜脉体" panose="02000603000000000000" pitchFamily="2" charset="-122"/>
              </a:rPr>
              <a:t>访问：</a:t>
            </a:r>
            <a:r>
              <a:rPr lang="en-US" altLang="zh-CN">
                <a:latin typeface="字制区喜脉体" panose="02000603000000000000" pitchFamily="2" charset="-122"/>
                <a:ea typeface="字制区喜脉体" panose="02000603000000000000" pitchFamily="2" charset="-122"/>
              </a:rPr>
              <a:t>24</a:t>
            </a:r>
            <a:r>
              <a:rPr lang="zh-CN" altLang="en-US">
                <a:latin typeface="字制区喜脉体" panose="02000603000000000000" pitchFamily="2" charset="-122"/>
                <a:ea typeface="字制区喜脉体" panose="02000603000000000000" pitchFamily="2" charset="-122"/>
              </a:rPr>
              <a:t>号，</a:t>
            </a:r>
            <a:r>
              <a:rPr lang="en-US" altLang="zh-CN">
                <a:latin typeface="字制区喜脉体" panose="02000603000000000000" pitchFamily="2" charset="-122"/>
                <a:ea typeface="字制区喜脉体" panose="02000603000000000000" pitchFamily="2" charset="-122"/>
              </a:rPr>
              <a:t>88</a:t>
            </a:r>
            <a:r>
              <a:rPr lang="zh-CN" altLang="en-US">
                <a:latin typeface="字制区喜脉体" panose="02000603000000000000" pitchFamily="2" charset="-122"/>
                <a:ea typeface="字制区喜脉体" panose="02000603000000000000" pitchFamily="2" charset="-122"/>
              </a:rPr>
              <a:t>号</a:t>
            </a:r>
            <a:endParaRPr lang="zh-CN" altLang="en-US"/>
          </a:p>
        </p:txBody>
      </p:sp>
    </p:spTree>
    <p:extLst>
      <p:ext uri="{BB962C8B-B14F-4D97-AF65-F5344CB8AC3E}">
        <p14:creationId xmlns:p14="http://schemas.microsoft.com/office/powerpoint/2010/main" val="50436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F384A-698A-5427-F51F-D20B2C34F958}"/>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20CBFCCC-F0D3-6DC6-C104-8C3CE2B01CBE}"/>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Reduce_v4_add_during_load</a:t>
            </a:r>
            <a:endParaRPr lang="zh-CN" altLang="en-US" b="1">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7F63EC8E-EC0F-73DF-01B7-96C4E43D92C3}"/>
              </a:ext>
            </a:extLst>
          </p:cNvPr>
          <p:cNvSpPr/>
          <p:nvPr/>
        </p:nvSpPr>
        <p:spPr>
          <a:xfrm>
            <a:off x="172445"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874C48F-75F6-C345-C05A-59B5A0D5554B}"/>
              </a:ext>
            </a:extLst>
          </p:cNvPr>
          <p:cNvSpPr/>
          <p:nvPr/>
        </p:nvSpPr>
        <p:spPr>
          <a:xfrm>
            <a:off x="418924"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3A99015-0C91-01FF-9168-F94A6A4C6EE1}"/>
              </a:ext>
            </a:extLst>
          </p:cNvPr>
          <p:cNvSpPr/>
          <p:nvPr/>
        </p:nvSpPr>
        <p:spPr>
          <a:xfrm>
            <a:off x="665403"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4234904-3B9D-C010-EC2C-D754845E2187}"/>
              </a:ext>
            </a:extLst>
          </p:cNvPr>
          <p:cNvSpPr/>
          <p:nvPr/>
        </p:nvSpPr>
        <p:spPr>
          <a:xfrm>
            <a:off x="911882"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F61B309-6684-D871-A6B5-2CCE47247660}"/>
              </a:ext>
            </a:extLst>
          </p:cNvPr>
          <p:cNvSpPr/>
          <p:nvPr/>
        </p:nvSpPr>
        <p:spPr>
          <a:xfrm>
            <a:off x="1158361"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34ABD5F-DAEE-A24E-B0C2-10D58FF4AD22}"/>
              </a:ext>
            </a:extLst>
          </p:cNvPr>
          <p:cNvSpPr/>
          <p:nvPr/>
        </p:nvSpPr>
        <p:spPr>
          <a:xfrm>
            <a:off x="1404840"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0744F98-672D-CEC1-4BBE-07D92079A6DA}"/>
              </a:ext>
            </a:extLst>
          </p:cNvPr>
          <p:cNvSpPr/>
          <p:nvPr/>
        </p:nvSpPr>
        <p:spPr>
          <a:xfrm>
            <a:off x="1651319"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AAD2BB-317B-F646-F81E-34BC0DC0D730}"/>
              </a:ext>
            </a:extLst>
          </p:cNvPr>
          <p:cNvSpPr/>
          <p:nvPr/>
        </p:nvSpPr>
        <p:spPr>
          <a:xfrm>
            <a:off x="1897798"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D063A31-762C-3193-6D64-778CA646FDE2}"/>
              </a:ext>
            </a:extLst>
          </p:cNvPr>
          <p:cNvSpPr/>
          <p:nvPr/>
        </p:nvSpPr>
        <p:spPr>
          <a:xfrm>
            <a:off x="2144277"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784BC41-A2E9-21BB-CABA-5F7CC4C3A880}"/>
              </a:ext>
            </a:extLst>
          </p:cNvPr>
          <p:cNvSpPr/>
          <p:nvPr/>
        </p:nvSpPr>
        <p:spPr>
          <a:xfrm>
            <a:off x="2390756"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5005477-AC6D-8CDF-5AD1-D24F67E18F86}"/>
              </a:ext>
            </a:extLst>
          </p:cNvPr>
          <p:cNvSpPr/>
          <p:nvPr/>
        </p:nvSpPr>
        <p:spPr>
          <a:xfrm>
            <a:off x="2637235"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1979B4F-1780-A8A4-1E5B-80BE8F8FE67D}"/>
              </a:ext>
            </a:extLst>
          </p:cNvPr>
          <p:cNvSpPr/>
          <p:nvPr/>
        </p:nvSpPr>
        <p:spPr>
          <a:xfrm>
            <a:off x="2883714"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E958FF0-B417-CA37-8A2E-D9487FD64FF8}"/>
              </a:ext>
            </a:extLst>
          </p:cNvPr>
          <p:cNvSpPr/>
          <p:nvPr/>
        </p:nvSpPr>
        <p:spPr>
          <a:xfrm>
            <a:off x="3130193"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9CE4E85-6A2E-8640-18C1-339FB20C670C}"/>
              </a:ext>
            </a:extLst>
          </p:cNvPr>
          <p:cNvSpPr/>
          <p:nvPr/>
        </p:nvSpPr>
        <p:spPr>
          <a:xfrm>
            <a:off x="3376672"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35641F9-13BF-9441-AA72-8827074F547E}"/>
              </a:ext>
            </a:extLst>
          </p:cNvPr>
          <p:cNvSpPr/>
          <p:nvPr/>
        </p:nvSpPr>
        <p:spPr>
          <a:xfrm>
            <a:off x="3623151"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5681825-1178-FA15-71C0-A48FCA41ED94}"/>
              </a:ext>
            </a:extLst>
          </p:cNvPr>
          <p:cNvSpPr/>
          <p:nvPr/>
        </p:nvSpPr>
        <p:spPr>
          <a:xfrm>
            <a:off x="3869630"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08B2A0C-D100-333E-C8B4-E8A79218D4C2}"/>
              </a:ext>
            </a:extLst>
          </p:cNvPr>
          <p:cNvSpPr/>
          <p:nvPr/>
        </p:nvSpPr>
        <p:spPr>
          <a:xfrm>
            <a:off x="172445"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35106F3-B186-BDB4-AECE-4EF07525A67B}"/>
              </a:ext>
            </a:extLst>
          </p:cNvPr>
          <p:cNvSpPr/>
          <p:nvPr/>
        </p:nvSpPr>
        <p:spPr>
          <a:xfrm>
            <a:off x="418924"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242BB43-92C8-199E-433A-1B248EE05D51}"/>
              </a:ext>
            </a:extLst>
          </p:cNvPr>
          <p:cNvSpPr/>
          <p:nvPr/>
        </p:nvSpPr>
        <p:spPr>
          <a:xfrm>
            <a:off x="665403"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D46F636-5567-7F5E-85F1-43D5F55A2A2B}"/>
              </a:ext>
            </a:extLst>
          </p:cNvPr>
          <p:cNvSpPr/>
          <p:nvPr/>
        </p:nvSpPr>
        <p:spPr>
          <a:xfrm>
            <a:off x="911882"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B10B44A-B4DD-281C-1A4E-366329F55A96}"/>
              </a:ext>
            </a:extLst>
          </p:cNvPr>
          <p:cNvSpPr/>
          <p:nvPr/>
        </p:nvSpPr>
        <p:spPr>
          <a:xfrm>
            <a:off x="1158361"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BA330721-5C40-0A38-E800-29340E14C517}"/>
              </a:ext>
            </a:extLst>
          </p:cNvPr>
          <p:cNvSpPr/>
          <p:nvPr/>
        </p:nvSpPr>
        <p:spPr>
          <a:xfrm>
            <a:off x="1404840"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2848AEEA-30C9-A178-AE34-9C1CDDA27848}"/>
              </a:ext>
            </a:extLst>
          </p:cNvPr>
          <p:cNvSpPr/>
          <p:nvPr/>
        </p:nvSpPr>
        <p:spPr>
          <a:xfrm>
            <a:off x="1651319"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015D2C5-EF1F-2CFE-A419-DB59331B27EE}"/>
              </a:ext>
            </a:extLst>
          </p:cNvPr>
          <p:cNvSpPr/>
          <p:nvPr/>
        </p:nvSpPr>
        <p:spPr>
          <a:xfrm>
            <a:off x="1897798"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10ACED1-B255-985D-1DB6-5AC668936AE0}"/>
              </a:ext>
            </a:extLst>
          </p:cNvPr>
          <p:cNvSpPr/>
          <p:nvPr/>
        </p:nvSpPr>
        <p:spPr>
          <a:xfrm>
            <a:off x="2144277"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0B4C902-F0AF-87F1-BEA8-A0DEF2B8141F}"/>
              </a:ext>
            </a:extLst>
          </p:cNvPr>
          <p:cNvSpPr/>
          <p:nvPr/>
        </p:nvSpPr>
        <p:spPr>
          <a:xfrm>
            <a:off x="2390756"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D4FB494-3150-14DC-FA2C-F0BDEB4F8D6C}"/>
              </a:ext>
            </a:extLst>
          </p:cNvPr>
          <p:cNvSpPr/>
          <p:nvPr/>
        </p:nvSpPr>
        <p:spPr>
          <a:xfrm>
            <a:off x="2637235"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AB71613-0AD2-0DAA-1880-C56D501A7E16}"/>
              </a:ext>
            </a:extLst>
          </p:cNvPr>
          <p:cNvSpPr/>
          <p:nvPr/>
        </p:nvSpPr>
        <p:spPr>
          <a:xfrm>
            <a:off x="2883714"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C178F20-B838-5DD7-C15C-9A6F31F0F9A6}"/>
              </a:ext>
            </a:extLst>
          </p:cNvPr>
          <p:cNvSpPr/>
          <p:nvPr/>
        </p:nvSpPr>
        <p:spPr>
          <a:xfrm>
            <a:off x="3130193"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D5E4135-DB0E-27B9-35B7-CBAB64C6BB12}"/>
              </a:ext>
            </a:extLst>
          </p:cNvPr>
          <p:cNvSpPr/>
          <p:nvPr/>
        </p:nvSpPr>
        <p:spPr>
          <a:xfrm>
            <a:off x="3376672"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B47F42E-967A-2AD9-CB0B-22B7D297D0DB}"/>
              </a:ext>
            </a:extLst>
          </p:cNvPr>
          <p:cNvSpPr/>
          <p:nvPr/>
        </p:nvSpPr>
        <p:spPr>
          <a:xfrm>
            <a:off x="3623151"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2D2B228-C96E-6405-07EA-1CFDB74D0962}"/>
              </a:ext>
            </a:extLst>
          </p:cNvPr>
          <p:cNvSpPr/>
          <p:nvPr/>
        </p:nvSpPr>
        <p:spPr>
          <a:xfrm>
            <a:off x="3869630"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130495C-6CD0-E63E-DD13-AE1FE0B5E3A6}"/>
              </a:ext>
            </a:extLst>
          </p:cNvPr>
          <p:cNvSpPr/>
          <p:nvPr/>
        </p:nvSpPr>
        <p:spPr>
          <a:xfrm>
            <a:off x="205061" y="366756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7D47A5EB-0115-E595-942C-594DED587B5E}"/>
              </a:ext>
            </a:extLst>
          </p:cNvPr>
          <p:cNvCxnSpPr>
            <a:cxnSpLocks/>
            <a:stCxn id="2" idx="2"/>
            <a:endCxn id="35" idx="0"/>
          </p:cNvCxnSpPr>
          <p:nvPr/>
        </p:nvCxnSpPr>
        <p:spPr>
          <a:xfrm>
            <a:off x="295685"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A959F55-802B-C43C-D67E-7D409FCE2DF3}"/>
              </a:ext>
            </a:extLst>
          </p:cNvPr>
          <p:cNvCxnSpPr>
            <a:cxnSpLocks/>
            <a:stCxn id="11" idx="2"/>
            <a:endCxn id="35" idx="0"/>
          </p:cNvCxnSpPr>
          <p:nvPr/>
        </p:nvCxnSpPr>
        <p:spPr>
          <a:xfrm flipH="1">
            <a:off x="295685" y="3320972"/>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93E6D97B-FC0C-A609-AA00-0E787DC97C86}"/>
              </a:ext>
            </a:extLst>
          </p:cNvPr>
          <p:cNvSpPr/>
          <p:nvPr/>
        </p:nvSpPr>
        <p:spPr>
          <a:xfrm>
            <a:off x="451539" y="365891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5AD764D8-D722-8E60-E1D6-A434C8F984F0}"/>
              </a:ext>
            </a:extLst>
          </p:cNvPr>
          <p:cNvSpPr/>
          <p:nvPr/>
        </p:nvSpPr>
        <p:spPr>
          <a:xfrm>
            <a:off x="698017" y="367239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1B78F361-041C-9F4F-5494-8D0AB64841BB}"/>
              </a:ext>
            </a:extLst>
          </p:cNvPr>
          <p:cNvSpPr/>
          <p:nvPr/>
        </p:nvSpPr>
        <p:spPr>
          <a:xfrm>
            <a:off x="944495" y="366373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1BE5027A-451C-C2A6-BDD5-DD2B7F3C7601}"/>
              </a:ext>
            </a:extLst>
          </p:cNvPr>
          <p:cNvSpPr/>
          <p:nvPr/>
        </p:nvSpPr>
        <p:spPr>
          <a:xfrm>
            <a:off x="1194594" y="367139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3A62A9DA-1EE6-62D1-3708-D021F4F62F38}"/>
              </a:ext>
            </a:extLst>
          </p:cNvPr>
          <p:cNvSpPr/>
          <p:nvPr/>
        </p:nvSpPr>
        <p:spPr>
          <a:xfrm>
            <a:off x="1441072" y="366274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F0E198C6-CD8D-19BA-F460-ADDE9D773564}"/>
              </a:ext>
            </a:extLst>
          </p:cNvPr>
          <p:cNvSpPr/>
          <p:nvPr/>
        </p:nvSpPr>
        <p:spPr>
          <a:xfrm>
            <a:off x="1687550" y="367622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3A51662B-4EFE-8009-D07A-87E43FCA74FE}"/>
              </a:ext>
            </a:extLst>
          </p:cNvPr>
          <p:cNvSpPr/>
          <p:nvPr/>
        </p:nvSpPr>
        <p:spPr>
          <a:xfrm>
            <a:off x="1934028" y="366756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AE451AE2-395B-D6BA-9D17-A61CA7C5EF20}"/>
              </a:ext>
            </a:extLst>
          </p:cNvPr>
          <p:cNvCxnSpPr>
            <a:cxnSpLocks/>
          </p:cNvCxnSpPr>
          <p:nvPr/>
        </p:nvCxnSpPr>
        <p:spPr>
          <a:xfrm>
            <a:off x="548097"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9751F27-ABC9-78B6-FF62-A0B53A6295E7}"/>
              </a:ext>
            </a:extLst>
          </p:cNvPr>
          <p:cNvCxnSpPr>
            <a:cxnSpLocks/>
          </p:cNvCxnSpPr>
          <p:nvPr/>
        </p:nvCxnSpPr>
        <p:spPr>
          <a:xfrm>
            <a:off x="786222"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85B9333-770D-913D-D3F3-B7E1371041B0}"/>
              </a:ext>
            </a:extLst>
          </p:cNvPr>
          <p:cNvCxnSpPr>
            <a:cxnSpLocks/>
          </p:cNvCxnSpPr>
          <p:nvPr/>
        </p:nvCxnSpPr>
        <p:spPr>
          <a:xfrm>
            <a:off x="1038634"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80947ED8-E103-640F-1D00-648C03F84A25}"/>
              </a:ext>
            </a:extLst>
          </p:cNvPr>
          <p:cNvCxnSpPr>
            <a:cxnSpLocks/>
          </p:cNvCxnSpPr>
          <p:nvPr/>
        </p:nvCxnSpPr>
        <p:spPr>
          <a:xfrm>
            <a:off x="1276760"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0E66CD4-6C93-39B4-95C0-6E4160A720DC}"/>
              </a:ext>
            </a:extLst>
          </p:cNvPr>
          <p:cNvCxnSpPr>
            <a:cxnSpLocks/>
          </p:cNvCxnSpPr>
          <p:nvPr/>
        </p:nvCxnSpPr>
        <p:spPr>
          <a:xfrm>
            <a:off x="1529172"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BA790C5-91CC-7A58-E70E-C8A060170623}"/>
              </a:ext>
            </a:extLst>
          </p:cNvPr>
          <p:cNvCxnSpPr>
            <a:cxnSpLocks/>
          </p:cNvCxnSpPr>
          <p:nvPr/>
        </p:nvCxnSpPr>
        <p:spPr>
          <a:xfrm>
            <a:off x="1767297"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C857F99-5E95-CA93-A03D-B11D125B5451}"/>
              </a:ext>
            </a:extLst>
          </p:cNvPr>
          <p:cNvCxnSpPr>
            <a:cxnSpLocks/>
          </p:cNvCxnSpPr>
          <p:nvPr/>
        </p:nvCxnSpPr>
        <p:spPr>
          <a:xfrm>
            <a:off x="2019709"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6F7C388-6CE8-EAF1-E640-DBACF70BC04A}"/>
              </a:ext>
            </a:extLst>
          </p:cNvPr>
          <p:cNvCxnSpPr>
            <a:cxnSpLocks/>
          </p:cNvCxnSpPr>
          <p:nvPr/>
        </p:nvCxnSpPr>
        <p:spPr>
          <a:xfrm flipH="1">
            <a:off x="542163" y="3329642"/>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0CAC14F7-96D1-7878-7908-728463632A01}"/>
              </a:ext>
            </a:extLst>
          </p:cNvPr>
          <p:cNvCxnSpPr>
            <a:cxnSpLocks/>
            <a:stCxn id="13" idx="2"/>
          </p:cNvCxnSpPr>
          <p:nvPr/>
        </p:nvCxnSpPr>
        <p:spPr>
          <a:xfrm flipH="1">
            <a:off x="800509" y="3320972"/>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54F9BC2-C41D-D1FD-7C9F-A51CFBBE4B22}"/>
              </a:ext>
            </a:extLst>
          </p:cNvPr>
          <p:cNvCxnSpPr>
            <a:cxnSpLocks/>
            <a:stCxn id="14" idx="2"/>
          </p:cNvCxnSpPr>
          <p:nvPr/>
        </p:nvCxnSpPr>
        <p:spPr>
          <a:xfrm flipH="1">
            <a:off x="1046987" y="3320972"/>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72B97C48-EB75-3AF1-E81A-972BC8A885B4}"/>
              </a:ext>
            </a:extLst>
          </p:cNvPr>
          <p:cNvCxnSpPr>
            <a:cxnSpLocks/>
          </p:cNvCxnSpPr>
          <p:nvPr/>
        </p:nvCxnSpPr>
        <p:spPr>
          <a:xfrm flipH="1">
            <a:off x="1334320" y="3320972"/>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50A6C21-729B-698C-A32A-019E02813683}"/>
              </a:ext>
            </a:extLst>
          </p:cNvPr>
          <p:cNvCxnSpPr>
            <a:cxnSpLocks/>
            <a:stCxn id="16" idx="2"/>
          </p:cNvCxnSpPr>
          <p:nvPr/>
        </p:nvCxnSpPr>
        <p:spPr>
          <a:xfrm flipH="1">
            <a:off x="1580798" y="3320972"/>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77ACE68A-D0A1-A28A-CC9C-2A99EEC0769F}"/>
              </a:ext>
            </a:extLst>
          </p:cNvPr>
          <p:cNvCxnSpPr>
            <a:cxnSpLocks/>
            <a:stCxn id="17" idx="2"/>
          </p:cNvCxnSpPr>
          <p:nvPr/>
        </p:nvCxnSpPr>
        <p:spPr>
          <a:xfrm flipH="1">
            <a:off x="1839144" y="3320972"/>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9EA93E5C-B3EA-296A-B8D6-C7A2E5EA6E9F}"/>
              </a:ext>
            </a:extLst>
          </p:cNvPr>
          <p:cNvCxnSpPr>
            <a:cxnSpLocks/>
            <a:stCxn id="18" idx="2"/>
          </p:cNvCxnSpPr>
          <p:nvPr/>
        </p:nvCxnSpPr>
        <p:spPr>
          <a:xfrm flipH="1">
            <a:off x="2085622" y="3320972"/>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4" name="矩形 233">
            <a:extLst>
              <a:ext uri="{FF2B5EF4-FFF2-40B4-BE49-F238E27FC236}">
                <a16:creationId xmlns:a16="http://schemas.microsoft.com/office/drawing/2014/main" id="{E7DB4007-0BA4-10B2-2AD8-B187EAFB9640}"/>
              </a:ext>
            </a:extLst>
          </p:cNvPr>
          <p:cNvSpPr/>
          <p:nvPr/>
        </p:nvSpPr>
        <p:spPr>
          <a:xfrm>
            <a:off x="172445"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0EA7AD43-F5B2-4736-0D7C-72C109AF03A5}"/>
              </a:ext>
            </a:extLst>
          </p:cNvPr>
          <p:cNvSpPr/>
          <p:nvPr/>
        </p:nvSpPr>
        <p:spPr>
          <a:xfrm>
            <a:off x="418924"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6C0850C0-8710-74AA-0950-6206605A5A44}"/>
              </a:ext>
            </a:extLst>
          </p:cNvPr>
          <p:cNvSpPr/>
          <p:nvPr/>
        </p:nvSpPr>
        <p:spPr>
          <a:xfrm>
            <a:off x="665403"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E665DE71-A591-7996-65EF-B40513C97CE9}"/>
              </a:ext>
            </a:extLst>
          </p:cNvPr>
          <p:cNvSpPr/>
          <p:nvPr/>
        </p:nvSpPr>
        <p:spPr>
          <a:xfrm>
            <a:off x="911882"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4927378E-D2C9-C284-517B-1D00C861E3FA}"/>
              </a:ext>
            </a:extLst>
          </p:cNvPr>
          <p:cNvSpPr/>
          <p:nvPr/>
        </p:nvSpPr>
        <p:spPr>
          <a:xfrm>
            <a:off x="1158361"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D84C3DD3-2097-480D-AC65-0A508AE37D20}"/>
              </a:ext>
            </a:extLst>
          </p:cNvPr>
          <p:cNvSpPr/>
          <p:nvPr/>
        </p:nvSpPr>
        <p:spPr>
          <a:xfrm>
            <a:off x="1404840"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069C3D57-C25B-DB72-4E6C-352CF435C260}"/>
              </a:ext>
            </a:extLst>
          </p:cNvPr>
          <p:cNvSpPr/>
          <p:nvPr/>
        </p:nvSpPr>
        <p:spPr>
          <a:xfrm>
            <a:off x="1651319"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991701B2-83AB-4D52-EC7A-AE04EDFC2BA0}"/>
              </a:ext>
            </a:extLst>
          </p:cNvPr>
          <p:cNvSpPr/>
          <p:nvPr/>
        </p:nvSpPr>
        <p:spPr>
          <a:xfrm>
            <a:off x="1897798"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04D9D209-DBB5-C295-4B14-FC16CBAD311D}"/>
              </a:ext>
            </a:extLst>
          </p:cNvPr>
          <p:cNvSpPr/>
          <p:nvPr/>
        </p:nvSpPr>
        <p:spPr>
          <a:xfrm>
            <a:off x="2144277"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8F9365EE-48B3-2F68-0D94-07E73154CA0D}"/>
              </a:ext>
            </a:extLst>
          </p:cNvPr>
          <p:cNvSpPr/>
          <p:nvPr/>
        </p:nvSpPr>
        <p:spPr>
          <a:xfrm>
            <a:off x="2390756"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B1B7F1C5-36BC-335F-89DE-7F78A3652CCE}"/>
              </a:ext>
            </a:extLst>
          </p:cNvPr>
          <p:cNvSpPr/>
          <p:nvPr/>
        </p:nvSpPr>
        <p:spPr>
          <a:xfrm>
            <a:off x="2637235"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494EE5D1-B282-96F6-C3BA-9D34221F38FE}"/>
              </a:ext>
            </a:extLst>
          </p:cNvPr>
          <p:cNvSpPr/>
          <p:nvPr/>
        </p:nvSpPr>
        <p:spPr>
          <a:xfrm>
            <a:off x="2883714"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36C83571-9CD4-785C-39D3-F8E33FB2CD1C}"/>
              </a:ext>
            </a:extLst>
          </p:cNvPr>
          <p:cNvSpPr/>
          <p:nvPr/>
        </p:nvSpPr>
        <p:spPr>
          <a:xfrm>
            <a:off x="3130193"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DE3AFCC2-A356-6015-5711-2836BA7308A7}"/>
              </a:ext>
            </a:extLst>
          </p:cNvPr>
          <p:cNvSpPr/>
          <p:nvPr/>
        </p:nvSpPr>
        <p:spPr>
          <a:xfrm>
            <a:off x="3376672"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85D94436-F898-1FEA-0D92-9216AD302663}"/>
              </a:ext>
            </a:extLst>
          </p:cNvPr>
          <p:cNvSpPr/>
          <p:nvPr/>
        </p:nvSpPr>
        <p:spPr>
          <a:xfrm>
            <a:off x="3623151"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EC23234B-4431-E477-9145-0D4EE3119436}"/>
              </a:ext>
            </a:extLst>
          </p:cNvPr>
          <p:cNvSpPr/>
          <p:nvPr/>
        </p:nvSpPr>
        <p:spPr>
          <a:xfrm>
            <a:off x="3869630"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2C01C9A5-6CBC-8B83-DAF5-5842B1F9990E}"/>
              </a:ext>
            </a:extLst>
          </p:cNvPr>
          <p:cNvSpPr/>
          <p:nvPr/>
        </p:nvSpPr>
        <p:spPr>
          <a:xfrm>
            <a:off x="172445"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FF8FEFF9-7991-F216-3D0E-00D47A63562A}"/>
              </a:ext>
            </a:extLst>
          </p:cNvPr>
          <p:cNvSpPr/>
          <p:nvPr/>
        </p:nvSpPr>
        <p:spPr>
          <a:xfrm>
            <a:off x="418924"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5C62443B-2808-07A3-5E3D-FFFDD5E84D94}"/>
              </a:ext>
            </a:extLst>
          </p:cNvPr>
          <p:cNvSpPr/>
          <p:nvPr/>
        </p:nvSpPr>
        <p:spPr>
          <a:xfrm>
            <a:off x="665403"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8A17B676-EC92-4D09-492A-5BA6222DCE27}"/>
              </a:ext>
            </a:extLst>
          </p:cNvPr>
          <p:cNvSpPr/>
          <p:nvPr/>
        </p:nvSpPr>
        <p:spPr>
          <a:xfrm>
            <a:off x="911882"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AB6174BE-D8FE-00D3-02DA-CE28D3FBD7BE}"/>
              </a:ext>
            </a:extLst>
          </p:cNvPr>
          <p:cNvSpPr/>
          <p:nvPr/>
        </p:nvSpPr>
        <p:spPr>
          <a:xfrm>
            <a:off x="1158361"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26B8777F-ABF1-E7F2-E0B7-90E895C51528}"/>
              </a:ext>
            </a:extLst>
          </p:cNvPr>
          <p:cNvSpPr/>
          <p:nvPr/>
        </p:nvSpPr>
        <p:spPr>
          <a:xfrm>
            <a:off x="1404840"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6356CBD6-4295-9A1F-4F51-8A0846E934EA}"/>
              </a:ext>
            </a:extLst>
          </p:cNvPr>
          <p:cNvSpPr/>
          <p:nvPr/>
        </p:nvSpPr>
        <p:spPr>
          <a:xfrm>
            <a:off x="1651319"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634998FE-55AA-E34D-107E-39EC1BB7F686}"/>
              </a:ext>
            </a:extLst>
          </p:cNvPr>
          <p:cNvSpPr/>
          <p:nvPr/>
        </p:nvSpPr>
        <p:spPr>
          <a:xfrm>
            <a:off x="1897798"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75D6A513-6411-5C56-7527-F2FFB08E4787}"/>
              </a:ext>
            </a:extLst>
          </p:cNvPr>
          <p:cNvSpPr/>
          <p:nvPr/>
        </p:nvSpPr>
        <p:spPr>
          <a:xfrm>
            <a:off x="2144277"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5FD3BCA5-A5B9-4DF2-651D-0AFC362CE101}"/>
              </a:ext>
            </a:extLst>
          </p:cNvPr>
          <p:cNvSpPr/>
          <p:nvPr/>
        </p:nvSpPr>
        <p:spPr>
          <a:xfrm>
            <a:off x="2390756"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C7171962-A0B3-A6AA-6021-7ABC152ABAE9}"/>
              </a:ext>
            </a:extLst>
          </p:cNvPr>
          <p:cNvSpPr/>
          <p:nvPr/>
        </p:nvSpPr>
        <p:spPr>
          <a:xfrm>
            <a:off x="2637235"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3CD7FAD4-EBD1-2F89-3032-2BC4FC6A7FA7}"/>
              </a:ext>
            </a:extLst>
          </p:cNvPr>
          <p:cNvSpPr/>
          <p:nvPr/>
        </p:nvSpPr>
        <p:spPr>
          <a:xfrm>
            <a:off x="2883714"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AB2BF868-CE06-A591-6885-549780DE09F5}"/>
              </a:ext>
            </a:extLst>
          </p:cNvPr>
          <p:cNvSpPr/>
          <p:nvPr/>
        </p:nvSpPr>
        <p:spPr>
          <a:xfrm>
            <a:off x="3130193"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6B5445E0-A287-370E-96FA-1DC77284CF32}"/>
              </a:ext>
            </a:extLst>
          </p:cNvPr>
          <p:cNvSpPr/>
          <p:nvPr/>
        </p:nvSpPr>
        <p:spPr>
          <a:xfrm>
            <a:off x="3376672"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453FC7CC-07C4-7C62-0E4E-503C52A42883}"/>
              </a:ext>
            </a:extLst>
          </p:cNvPr>
          <p:cNvSpPr/>
          <p:nvPr/>
        </p:nvSpPr>
        <p:spPr>
          <a:xfrm>
            <a:off x="3623151"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05116770-A283-C2D0-B390-9CAB5C916141}"/>
              </a:ext>
            </a:extLst>
          </p:cNvPr>
          <p:cNvSpPr/>
          <p:nvPr/>
        </p:nvSpPr>
        <p:spPr>
          <a:xfrm>
            <a:off x="3869630" y="22582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CE97DBA9-8613-2D2E-D584-A5A4856093D0}"/>
              </a:ext>
            </a:extLst>
          </p:cNvPr>
          <p:cNvSpPr/>
          <p:nvPr/>
        </p:nvSpPr>
        <p:spPr>
          <a:xfrm>
            <a:off x="169043"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7" name="矩形 266">
            <a:extLst>
              <a:ext uri="{FF2B5EF4-FFF2-40B4-BE49-F238E27FC236}">
                <a16:creationId xmlns:a16="http://schemas.microsoft.com/office/drawing/2014/main" id="{87B9E4CB-39D9-6EF9-8FF4-7BFF05437F4A}"/>
              </a:ext>
            </a:extLst>
          </p:cNvPr>
          <p:cNvSpPr/>
          <p:nvPr/>
        </p:nvSpPr>
        <p:spPr>
          <a:xfrm>
            <a:off x="415522"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8" name="矩形 267">
            <a:extLst>
              <a:ext uri="{FF2B5EF4-FFF2-40B4-BE49-F238E27FC236}">
                <a16:creationId xmlns:a16="http://schemas.microsoft.com/office/drawing/2014/main" id="{2414A5F0-9EC2-4A0B-8ADF-7B6AB496DB1E}"/>
              </a:ext>
            </a:extLst>
          </p:cNvPr>
          <p:cNvSpPr/>
          <p:nvPr/>
        </p:nvSpPr>
        <p:spPr>
          <a:xfrm>
            <a:off x="662001"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9" name="矩形 268">
            <a:extLst>
              <a:ext uri="{FF2B5EF4-FFF2-40B4-BE49-F238E27FC236}">
                <a16:creationId xmlns:a16="http://schemas.microsoft.com/office/drawing/2014/main" id="{D73E4EBC-5285-2553-5609-54B8868E2257}"/>
              </a:ext>
            </a:extLst>
          </p:cNvPr>
          <p:cNvSpPr/>
          <p:nvPr/>
        </p:nvSpPr>
        <p:spPr>
          <a:xfrm>
            <a:off x="908480"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0" name="矩形 269">
            <a:extLst>
              <a:ext uri="{FF2B5EF4-FFF2-40B4-BE49-F238E27FC236}">
                <a16:creationId xmlns:a16="http://schemas.microsoft.com/office/drawing/2014/main" id="{1862908A-FFD1-74ED-1239-A097CF7DB6BF}"/>
              </a:ext>
            </a:extLst>
          </p:cNvPr>
          <p:cNvSpPr/>
          <p:nvPr/>
        </p:nvSpPr>
        <p:spPr>
          <a:xfrm>
            <a:off x="1154959"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1" name="矩形 270">
            <a:extLst>
              <a:ext uri="{FF2B5EF4-FFF2-40B4-BE49-F238E27FC236}">
                <a16:creationId xmlns:a16="http://schemas.microsoft.com/office/drawing/2014/main" id="{8385D655-C7FC-1EB9-281E-1B1BD4DD3540}"/>
              </a:ext>
            </a:extLst>
          </p:cNvPr>
          <p:cNvSpPr/>
          <p:nvPr/>
        </p:nvSpPr>
        <p:spPr>
          <a:xfrm>
            <a:off x="1401438"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2" name="矩形 271">
            <a:extLst>
              <a:ext uri="{FF2B5EF4-FFF2-40B4-BE49-F238E27FC236}">
                <a16:creationId xmlns:a16="http://schemas.microsoft.com/office/drawing/2014/main" id="{5D7E2017-2079-E284-34F7-337E99002041}"/>
              </a:ext>
            </a:extLst>
          </p:cNvPr>
          <p:cNvSpPr/>
          <p:nvPr/>
        </p:nvSpPr>
        <p:spPr>
          <a:xfrm>
            <a:off x="1647917"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3" name="矩形 272">
            <a:extLst>
              <a:ext uri="{FF2B5EF4-FFF2-40B4-BE49-F238E27FC236}">
                <a16:creationId xmlns:a16="http://schemas.microsoft.com/office/drawing/2014/main" id="{47DF3866-1F59-C77A-46E3-7EF298F19143}"/>
              </a:ext>
            </a:extLst>
          </p:cNvPr>
          <p:cNvSpPr/>
          <p:nvPr/>
        </p:nvSpPr>
        <p:spPr>
          <a:xfrm>
            <a:off x="1894396"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4" name="矩形 273">
            <a:extLst>
              <a:ext uri="{FF2B5EF4-FFF2-40B4-BE49-F238E27FC236}">
                <a16:creationId xmlns:a16="http://schemas.microsoft.com/office/drawing/2014/main" id="{B4751F9F-7900-BBD8-A13B-A3DE0889DD42}"/>
              </a:ext>
            </a:extLst>
          </p:cNvPr>
          <p:cNvSpPr/>
          <p:nvPr/>
        </p:nvSpPr>
        <p:spPr>
          <a:xfrm>
            <a:off x="2140875"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5" name="矩形 274">
            <a:extLst>
              <a:ext uri="{FF2B5EF4-FFF2-40B4-BE49-F238E27FC236}">
                <a16:creationId xmlns:a16="http://schemas.microsoft.com/office/drawing/2014/main" id="{A4F6A216-FEEE-FD05-1538-EAB5E2DCD389}"/>
              </a:ext>
            </a:extLst>
          </p:cNvPr>
          <p:cNvSpPr/>
          <p:nvPr/>
        </p:nvSpPr>
        <p:spPr>
          <a:xfrm>
            <a:off x="2387354"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6" name="矩形 275">
            <a:extLst>
              <a:ext uri="{FF2B5EF4-FFF2-40B4-BE49-F238E27FC236}">
                <a16:creationId xmlns:a16="http://schemas.microsoft.com/office/drawing/2014/main" id="{C7BBE412-A98C-9C92-77A2-20E5333E2512}"/>
              </a:ext>
            </a:extLst>
          </p:cNvPr>
          <p:cNvSpPr/>
          <p:nvPr/>
        </p:nvSpPr>
        <p:spPr>
          <a:xfrm>
            <a:off x="2633833"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7" name="矩形 276">
            <a:extLst>
              <a:ext uri="{FF2B5EF4-FFF2-40B4-BE49-F238E27FC236}">
                <a16:creationId xmlns:a16="http://schemas.microsoft.com/office/drawing/2014/main" id="{6FD88980-E22B-B56D-4E14-3F294236CEC4}"/>
              </a:ext>
            </a:extLst>
          </p:cNvPr>
          <p:cNvSpPr/>
          <p:nvPr/>
        </p:nvSpPr>
        <p:spPr>
          <a:xfrm>
            <a:off x="2880312"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8" name="矩形 277">
            <a:extLst>
              <a:ext uri="{FF2B5EF4-FFF2-40B4-BE49-F238E27FC236}">
                <a16:creationId xmlns:a16="http://schemas.microsoft.com/office/drawing/2014/main" id="{C03DB9C7-B7EC-74EC-9705-B106C1D8EC98}"/>
              </a:ext>
            </a:extLst>
          </p:cNvPr>
          <p:cNvSpPr/>
          <p:nvPr/>
        </p:nvSpPr>
        <p:spPr>
          <a:xfrm>
            <a:off x="3126791"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9" name="矩形 278">
            <a:extLst>
              <a:ext uri="{FF2B5EF4-FFF2-40B4-BE49-F238E27FC236}">
                <a16:creationId xmlns:a16="http://schemas.microsoft.com/office/drawing/2014/main" id="{5EE064EA-1D6A-38D7-8331-54C4624BDD02}"/>
              </a:ext>
            </a:extLst>
          </p:cNvPr>
          <p:cNvSpPr/>
          <p:nvPr/>
        </p:nvSpPr>
        <p:spPr>
          <a:xfrm>
            <a:off x="3373270"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80" name="矩形 279">
            <a:extLst>
              <a:ext uri="{FF2B5EF4-FFF2-40B4-BE49-F238E27FC236}">
                <a16:creationId xmlns:a16="http://schemas.microsoft.com/office/drawing/2014/main" id="{FB8516E6-9FDB-6BAB-7502-B85212801FA8}"/>
              </a:ext>
            </a:extLst>
          </p:cNvPr>
          <p:cNvSpPr/>
          <p:nvPr/>
        </p:nvSpPr>
        <p:spPr>
          <a:xfrm>
            <a:off x="3619749"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81" name="矩形 280">
            <a:extLst>
              <a:ext uri="{FF2B5EF4-FFF2-40B4-BE49-F238E27FC236}">
                <a16:creationId xmlns:a16="http://schemas.microsoft.com/office/drawing/2014/main" id="{E9465A3B-AE5B-153C-3352-08031AED848A}"/>
              </a:ext>
            </a:extLst>
          </p:cNvPr>
          <p:cNvSpPr/>
          <p:nvPr/>
        </p:nvSpPr>
        <p:spPr>
          <a:xfrm>
            <a:off x="3866228" y="183873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cxnSp>
        <p:nvCxnSpPr>
          <p:cNvPr id="282" name="直接箭头连接符 281">
            <a:extLst>
              <a:ext uri="{FF2B5EF4-FFF2-40B4-BE49-F238E27FC236}">
                <a16:creationId xmlns:a16="http://schemas.microsoft.com/office/drawing/2014/main" id="{5BAC0D7A-703F-E5AF-312B-376FD4885D4D}"/>
              </a:ext>
            </a:extLst>
          </p:cNvPr>
          <p:cNvCxnSpPr>
            <a:cxnSpLocks/>
            <a:endCxn id="266" idx="0"/>
          </p:cNvCxnSpPr>
          <p:nvPr/>
        </p:nvCxnSpPr>
        <p:spPr>
          <a:xfrm flipH="1">
            <a:off x="292283" y="1632666"/>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4" name="直接箭头连接符 283">
            <a:extLst>
              <a:ext uri="{FF2B5EF4-FFF2-40B4-BE49-F238E27FC236}">
                <a16:creationId xmlns:a16="http://schemas.microsoft.com/office/drawing/2014/main" id="{AA6983B6-156A-BA50-935B-27F1CC9BAF29}"/>
              </a:ext>
            </a:extLst>
          </p:cNvPr>
          <p:cNvCxnSpPr>
            <a:cxnSpLocks/>
          </p:cNvCxnSpPr>
          <p:nvPr/>
        </p:nvCxnSpPr>
        <p:spPr>
          <a:xfrm flipH="1">
            <a:off x="551316" y="1639810"/>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9C60B4AE-E0DD-4F71-F210-7AE4774C43AE}"/>
              </a:ext>
            </a:extLst>
          </p:cNvPr>
          <p:cNvCxnSpPr>
            <a:cxnSpLocks/>
          </p:cNvCxnSpPr>
          <p:nvPr/>
        </p:nvCxnSpPr>
        <p:spPr>
          <a:xfrm flipH="1">
            <a:off x="777643" y="1639809"/>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3AE2A3D1-95B0-41B1-FC21-99766421C684}"/>
              </a:ext>
            </a:extLst>
          </p:cNvPr>
          <p:cNvCxnSpPr>
            <a:cxnSpLocks/>
          </p:cNvCxnSpPr>
          <p:nvPr/>
        </p:nvCxnSpPr>
        <p:spPr>
          <a:xfrm flipH="1">
            <a:off x="1036676" y="1646953"/>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7" name="直接箭头连接符 286">
            <a:extLst>
              <a:ext uri="{FF2B5EF4-FFF2-40B4-BE49-F238E27FC236}">
                <a16:creationId xmlns:a16="http://schemas.microsoft.com/office/drawing/2014/main" id="{F1E571E0-C973-709C-C2E9-51C5B22595CE}"/>
              </a:ext>
            </a:extLst>
          </p:cNvPr>
          <p:cNvCxnSpPr>
            <a:cxnSpLocks/>
          </p:cNvCxnSpPr>
          <p:nvPr/>
        </p:nvCxnSpPr>
        <p:spPr>
          <a:xfrm flipH="1">
            <a:off x="1275473" y="1641009"/>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8" name="直接箭头连接符 287">
            <a:extLst>
              <a:ext uri="{FF2B5EF4-FFF2-40B4-BE49-F238E27FC236}">
                <a16:creationId xmlns:a16="http://schemas.microsoft.com/office/drawing/2014/main" id="{DDB6B00D-2B66-8000-6920-6BFB29D1BA6F}"/>
              </a:ext>
            </a:extLst>
          </p:cNvPr>
          <p:cNvCxnSpPr>
            <a:cxnSpLocks/>
          </p:cNvCxnSpPr>
          <p:nvPr/>
        </p:nvCxnSpPr>
        <p:spPr>
          <a:xfrm flipH="1">
            <a:off x="1534506" y="1648153"/>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123E1D6D-569C-DC47-2DC0-D5204806A2E2}"/>
              </a:ext>
            </a:extLst>
          </p:cNvPr>
          <p:cNvCxnSpPr>
            <a:cxnSpLocks/>
          </p:cNvCxnSpPr>
          <p:nvPr/>
        </p:nvCxnSpPr>
        <p:spPr>
          <a:xfrm flipH="1">
            <a:off x="1760833" y="1648152"/>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0" name="直接箭头连接符 289">
            <a:extLst>
              <a:ext uri="{FF2B5EF4-FFF2-40B4-BE49-F238E27FC236}">
                <a16:creationId xmlns:a16="http://schemas.microsoft.com/office/drawing/2014/main" id="{D08178A0-A60F-46E7-D492-45F4FBC28532}"/>
              </a:ext>
            </a:extLst>
          </p:cNvPr>
          <p:cNvCxnSpPr>
            <a:cxnSpLocks/>
          </p:cNvCxnSpPr>
          <p:nvPr/>
        </p:nvCxnSpPr>
        <p:spPr>
          <a:xfrm flipH="1">
            <a:off x="2019866" y="1655296"/>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78C1C9B4-C6D0-D2BF-A644-8A8A317D2BDB}"/>
              </a:ext>
            </a:extLst>
          </p:cNvPr>
          <p:cNvCxnSpPr>
            <a:cxnSpLocks/>
          </p:cNvCxnSpPr>
          <p:nvPr/>
        </p:nvCxnSpPr>
        <p:spPr>
          <a:xfrm flipH="1">
            <a:off x="2265287" y="1623334"/>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2" name="直接箭头连接符 291">
            <a:extLst>
              <a:ext uri="{FF2B5EF4-FFF2-40B4-BE49-F238E27FC236}">
                <a16:creationId xmlns:a16="http://schemas.microsoft.com/office/drawing/2014/main" id="{A11EB442-1FB5-0164-AF45-45D8FAE944FF}"/>
              </a:ext>
            </a:extLst>
          </p:cNvPr>
          <p:cNvCxnSpPr>
            <a:cxnSpLocks/>
          </p:cNvCxnSpPr>
          <p:nvPr/>
        </p:nvCxnSpPr>
        <p:spPr>
          <a:xfrm flipH="1">
            <a:off x="2524320" y="1630478"/>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3" name="直接箭头连接符 292">
            <a:extLst>
              <a:ext uri="{FF2B5EF4-FFF2-40B4-BE49-F238E27FC236}">
                <a16:creationId xmlns:a16="http://schemas.microsoft.com/office/drawing/2014/main" id="{7A6015FC-CDB3-49D9-C83B-046403C1CFA1}"/>
              </a:ext>
            </a:extLst>
          </p:cNvPr>
          <p:cNvCxnSpPr>
            <a:cxnSpLocks/>
          </p:cNvCxnSpPr>
          <p:nvPr/>
        </p:nvCxnSpPr>
        <p:spPr>
          <a:xfrm flipH="1">
            <a:off x="2750647" y="1630477"/>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09BAD5CE-F1CC-BB70-F18A-91855E1D49E7}"/>
              </a:ext>
            </a:extLst>
          </p:cNvPr>
          <p:cNvCxnSpPr>
            <a:cxnSpLocks/>
          </p:cNvCxnSpPr>
          <p:nvPr/>
        </p:nvCxnSpPr>
        <p:spPr>
          <a:xfrm flipH="1">
            <a:off x="3009680" y="1637621"/>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B6AED599-35CC-C4D1-835E-F4A8F1277E90}"/>
              </a:ext>
            </a:extLst>
          </p:cNvPr>
          <p:cNvCxnSpPr>
            <a:cxnSpLocks/>
          </p:cNvCxnSpPr>
          <p:nvPr/>
        </p:nvCxnSpPr>
        <p:spPr>
          <a:xfrm flipH="1">
            <a:off x="3248477" y="1631677"/>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6078E151-724F-F3DE-E819-373779FA3922}"/>
              </a:ext>
            </a:extLst>
          </p:cNvPr>
          <p:cNvCxnSpPr>
            <a:cxnSpLocks/>
          </p:cNvCxnSpPr>
          <p:nvPr/>
        </p:nvCxnSpPr>
        <p:spPr>
          <a:xfrm flipH="1">
            <a:off x="3507510" y="1638821"/>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86F802F6-BCDB-3832-5824-C07D2B139637}"/>
              </a:ext>
            </a:extLst>
          </p:cNvPr>
          <p:cNvCxnSpPr>
            <a:cxnSpLocks/>
          </p:cNvCxnSpPr>
          <p:nvPr/>
        </p:nvCxnSpPr>
        <p:spPr>
          <a:xfrm flipH="1">
            <a:off x="3733837" y="1638820"/>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B9D932C1-38D0-EF24-D5E9-9367A40432A7}"/>
              </a:ext>
            </a:extLst>
          </p:cNvPr>
          <p:cNvCxnSpPr>
            <a:cxnSpLocks/>
          </p:cNvCxnSpPr>
          <p:nvPr/>
        </p:nvCxnSpPr>
        <p:spPr>
          <a:xfrm flipH="1">
            <a:off x="3992870" y="1645964"/>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9" name="矩形 298">
            <a:extLst>
              <a:ext uri="{FF2B5EF4-FFF2-40B4-BE49-F238E27FC236}">
                <a16:creationId xmlns:a16="http://schemas.microsoft.com/office/drawing/2014/main" id="{88D92ED4-8963-AB7A-00D9-401DC049538C}"/>
              </a:ext>
            </a:extLst>
          </p:cNvPr>
          <p:cNvSpPr/>
          <p:nvPr/>
        </p:nvSpPr>
        <p:spPr>
          <a:xfrm>
            <a:off x="172445"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0" name="矩形 299">
            <a:extLst>
              <a:ext uri="{FF2B5EF4-FFF2-40B4-BE49-F238E27FC236}">
                <a16:creationId xmlns:a16="http://schemas.microsoft.com/office/drawing/2014/main" id="{D4B8BEF6-F874-CD3C-0FDE-859BBC693742}"/>
              </a:ext>
            </a:extLst>
          </p:cNvPr>
          <p:cNvSpPr/>
          <p:nvPr/>
        </p:nvSpPr>
        <p:spPr>
          <a:xfrm>
            <a:off x="418924"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1" name="矩形 300">
            <a:extLst>
              <a:ext uri="{FF2B5EF4-FFF2-40B4-BE49-F238E27FC236}">
                <a16:creationId xmlns:a16="http://schemas.microsoft.com/office/drawing/2014/main" id="{8A511250-E59D-B49A-9CCA-1BCFC3F51459}"/>
              </a:ext>
            </a:extLst>
          </p:cNvPr>
          <p:cNvSpPr/>
          <p:nvPr/>
        </p:nvSpPr>
        <p:spPr>
          <a:xfrm>
            <a:off x="665403"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2" name="矩形 301">
            <a:extLst>
              <a:ext uri="{FF2B5EF4-FFF2-40B4-BE49-F238E27FC236}">
                <a16:creationId xmlns:a16="http://schemas.microsoft.com/office/drawing/2014/main" id="{73EC534A-CB6C-94B8-5ADB-1F7E8B859719}"/>
              </a:ext>
            </a:extLst>
          </p:cNvPr>
          <p:cNvSpPr/>
          <p:nvPr/>
        </p:nvSpPr>
        <p:spPr>
          <a:xfrm>
            <a:off x="911882"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3" name="矩形 302">
            <a:extLst>
              <a:ext uri="{FF2B5EF4-FFF2-40B4-BE49-F238E27FC236}">
                <a16:creationId xmlns:a16="http://schemas.microsoft.com/office/drawing/2014/main" id="{7CBAFB2F-11DF-B0EF-373E-512F835A1521}"/>
              </a:ext>
            </a:extLst>
          </p:cNvPr>
          <p:cNvSpPr/>
          <p:nvPr/>
        </p:nvSpPr>
        <p:spPr>
          <a:xfrm>
            <a:off x="1158361"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4" name="矩形 303">
            <a:extLst>
              <a:ext uri="{FF2B5EF4-FFF2-40B4-BE49-F238E27FC236}">
                <a16:creationId xmlns:a16="http://schemas.microsoft.com/office/drawing/2014/main" id="{49FD07CD-4E4C-535E-4076-4AF02D7D9629}"/>
              </a:ext>
            </a:extLst>
          </p:cNvPr>
          <p:cNvSpPr/>
          <p:nvPr/>
        </p:nvSpPr>
        <p:spPr>
          <a:xfrm>
            <a:off x="1404840"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5" name="矩形 304">
            <a:extLst>
              <a:ext uri="{FF2B5EF4-FFF2-40B4-BE49-F238E27FC236}">
                <a16:creationId xmlns:a16="http://schemas.microsoft.com/office/drawing/2014/main" id="{B1AEB6C9-D0EF-879D-B2F4-3A4609036B39}"/>
              </a:ext>
            </a:extLst>
          </p:cNvPr>
          <p:cNvSpPr/>
          <p:nvPr/>
        </p:nvSpPr>
        <p:spPr>
          <a:xfrm>
            <a:off x="1651319"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6" name="矩形 305">
            <a:extLst>
              <a:ext uri="{FF2B5EF4-FFF2-40B4-BE49-F238E27FC236}">
                <a16:creationId xmlns:a16="http://schemas.microsoft.com/office/drawing/2014/main" id="{ED84F695-0742-A76C-9021-E36EFC7AEFA3}"/>
              </a:ext>
            </a:extLst>
          </p:cNvPr>
          <p:cNvSpPr/>
          <p:nvPr/>
        </p:nvSpPr>
        <p:spPr>
          <a:xfrm>
            <a:off x="1897798"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7" name="矩形 306">
            <a:extLst>
              <a:ext uri="{FF2B5EF4-FFF2-40B4-BE49-F238E27FC236}">
                <a16:creationId xmlns:a16="http://schemas.microsoft.com/office/drawing/2014/main" id="{267E3A03-3AF6-D0CE-A201-3AB927428829}"/>
              </a:ext>
            </a:extLst>
          </p:cNvPr>
          <p:cNvSpPr/>
          <p:nvPr/>
        </p:nvSpPr>
        <p:spPr>
          <a:xfrm>
            <a:off x="2144277"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8" name="矩形 307">
            <a:extLst>
              <a:ext uri="{FF2B5EF4-FFF2-40B4-BE49-F238E27FC236}">
                <a16:creationId xmlns:a16="http://schemas.microsoft.com/office/drawing/2014/main" id="{CE780614-EAD4-326A-7BD8-C042B52C1576}"/>
              </a:ext>
            </a:extLst>
          </p:cNvPr>
          <p:cNvSpPr/>
          <p:nvPr/>
        </p:nvSpPr>
        <p:spPr>
          <a:xfrm>
            <a:off x="2390756"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9" name="矩形 308">
            <a:extLst>
              <a:ext uri="{FF2B5EF4-FFF2-40B4-BE49-F238E27FC236}">
                <a16:creationId xmlns:a16="http://schemas.microsoft.com/office/drawing/2014/main" id="{E614EA9E-F04E-96DF-B42D-2FD067A4C8B6}"/>
              </a:ext>
            </a:extLst>
          </p:cNvPr>
          <p:cNvSpPr/>
          <p:nvPr/>
        </p:nvSpPr>
        <p:spPr>
          <a:xfrm>
            <a:off x="2637235"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0" name="矩形 309">
            <a:extLst>
              <a:ext uri="{FF2B5EF4-FFF2-40B4-BE49-F238E27FC236}">
                <a16:creationId xmlns:a16="http://schemas.microsoft.com/office/drawing/2014/main" id="{3F3EA0DF-99D8-6DA5-8EFB-C61DDFA700BE}"/>
              </a:ext>
            </a:extLst>
          </p:cNvPr>
          <p:cNvSpPr/>
          <p:nvPr/>
        </p:nvSpPr>
        <p:spPr>
          <a:xfrm>
            <a:off x="2883714"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1" name="矩形 310">
            <a:extLst>
              <a:ext uri="{FF2B5EF4-FFF2-40B4-BE49-F238E27FC236}">
                <a16:creationId xmlns:a16="http://schemas.microsoft.com/office/drawing/2014/main" id="{A865A689-D8C2-7DB1-2033-F4B37F648C7B}"/>
              </a:ext>
            </a:extLst>
          </p:cNvPr>
          <p:cNvSpPr/>
          <p:nvPr/>
        </p:nvSpPr>
        <p:spPr>
          <a:xfrm>
            <a:off x="3130193"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2" name="矩形 311">
            <a:extLst>
              <a:ext uri="{FF2B5EF4-FFF2-40B4-BE49-F238E27FC236}">
                <a16:creationId xmlns:a16="http://schemas.microsoft.com/office/drawing/2014/main" id="{204632D1-7A56-0B6C-0B3D-FFD9C96DAA83}"/>
              </a:ext>
            </a:extLst>
          </p:cNvPr>
          <p:cNvSpPr/>
          <p:nvPr/>
        </p:nvSpPr>
        <p:spPr>
          <a:xfrm>
            <a:off x="3376672"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3" name="矩形 312">
            <a:extLst>
              <a:ext uri="{FF2B5EF4-FFF2-40B4-BE49-F238E27FC236}">
                <a16:creationId xmlns:a16="http://schemas.microsoft.com/office/drawing/2014/main" id="{C73A831B-5B5D-770E-F537-618B90D92262}"/>
              </a:ext>
            </a:extLst>
          </p:cNvPr>
          <p:cNvSpPr/>
          <p:nvPr/>
        </p:nvSpPr>
        <p:spPr>
          <a:xfrm>
            <a:off x="3623151"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4" name="矩形 313">
            <a:extLst>
              <a:ext uri="{FF2B5EF4-FFF2-40B4-BE49-F238E27FC236}">
                <a16:creationId xmlns:a16="http://schemas.microsoft.com/office/drawing/2014/main" id="{5F11934D-8201-F066-342D-AEC57CFD7DCF}"/>
              </a:ext>
            </a:extLst>
          </p:cNvPr>
          <p:cNvSpPr/>
          <p:nvPr/>
        </p:nvSpPr>
        <p:spPr>
          <a:xfrm>
            <a:off x="3869630"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5" name="矩形 314">
            <a:extLst>
              <a:ext uri="{FF2B5EF4-FFF2-40B4-BE49-F238E27FC236}">
                <a16:creationId xmlns:a16="http://schemas.microsoft.com/office/drawing/2014/main" id="{4856B7C5-46F6-11E6-95E3-D8C95A062FD8}"/>
              </a:ext>
            </a:extLst>
          </p:cNvPr>
          <p:cNvSpPr/>
          <p:nvPr/>
        </p:nvSpPr>
        <p:spPr>
          <a:xfrm>
            <a:off x="172445"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B47AE292-1BDB-B010-DC04-A6FBDC28DBFE}"/>
              </a:ext>
            </a:extLst>
          </p:cNvPr>
          <p:cNvSpPr/>
          <p:nvPr/>
        </p:nvSpPr>
        <p:spPr>
          <a:xfrm>
            <a:off x="418924"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a:extLst>
              <a:ext uri="{FF2B5EF4-FFF2-40B4-BE49-F238E27FC236}">
                <a16:creationId xmlns:a16="http://schemas.microsoft.com/office/drawing/2014/main" id="{61545268-B46D-C1F4-3D0E-820E28881C9E}"/>
              </a:ext>
            </a:extLst>
          </p:cNvPr>
          <p:cNvSpPr/>
          <p:nvPr/>
        </p:nvSpPr>
        <p:spPr>
          <a:xfrm>
            <a:off x="665403"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a:extLst>
              <a:ext uri="{FF2B5EF4-FFF2-40B4-BE49-F238E27FC236}">
                <a16:creationId xmlns:a16="http://schemas.microsoft.com/office/drawing/2014/main" id="{9E42D574-4FA5-8089-FA37-0333EF4472E5}"/>
              </a:ext>
            </a:extLst>
          </p:cNvPr>
          <p:cNvSpPr/>
          <p:nvPr/>
        </p:nvSpPr>
        <p:spPr>
          <a:xfrm>
            <a:off x="911882"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a:extLst>
              <a:ext uri="{FF2B5EF4-FFF2-40B4-BE49-F238E27FC236}">
                <a16:creationId xmlns:a16="http://schemas.microsoft.com/office/drawing/2014/main" id="{ED9476AB-57F5-BC69-41A4-5E4CFFE53D35}"/>
              </a:ext>
            </a:extLst>
          </p:cNvPr>
          <p:cNvSpPr/>
          <p:nvPr/>
        </p:nvSpPr>
        <p:spPr>
          <a:xfrm>
            <a:off x="1158361"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EA57E9B9-DA6E-06C1-3E92-B1FB8A06F8DE}"/>
              </a:ext>
            </a:extLst>
          </p:cNvPr>
          <p:cNvSpPr/>
          <p:nvPr/>
        </p:nvSpPr>
        <p:spPr>
          <a:xfrm>
            <a:off x="1404840"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a:extLst>
              <a:ext uri="{FF2B5EF4-FFF2-40B4-BE49-F238E27FC236}">
                <a16:creationId xmlns:a16="http://schemas.microsoft.com/office/drawing/2014/main" id="{DACC486B-0E8E-FE6C-16B2-C9C943996342}"/>
              </a:ext>
            </a:extLst>
          </p:cNvPr>
          <p:cNvSpPr/>
          <p:nvPr/>
        </p:nvSpPr>
        <p:spPr>
          <a:xfrm>
            <a:off x="1651319"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a:extLst>
              <a:ext uri="{FF2B5EF4-FFF2-40B4-BE49-F238E27FC236}">
                <a16:creationId xmlns:a16="http://schemas.microsoft.com/office/drawing/2014/main" id="{C789070B-9EB2-1C1B-4E42-729F7B48534F}"/>
              </a:ext>
            </a:extLst>
          </p:cNvPr>
          <p:cNvSpPr/>
          <p:nvPr/>
        </p:nvSpPr>
        <p:spPr>
          <a:xfrm>
            <a:off x="1897798"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a:extLst>
              <a:ext uri="{FF2B5EF4-FFF2-40B4-BE49-F238E27FC236}">
                <a16:creationId xmlns:a16="http://schemas.microsoft.com/office/drawing/2014/main" id="{7FEF6DCA-36E1-A25C-3EB4-215297778F03}"/>
              </a:ext>
            </a:extLst>
          </p:cNvPr>
          <p:cNvSpPr/>
          <p:nvPr/>
        </p:nvSpPr>
        <p:spPr>
          <a:xfrm>
            <a:off x="2144277"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a:extLst>
              <a:ext uri="{FF2B5EF4-FFF2-40B4-BE49-F238E27FC236}">
                <a16:creationId xmlns:a16="http://schemas.microsoft.com/office/drawing/2014/main" id="{76926FB7-5F10-4C0B-64EF-44E6F7015E71}"/>
              </a:ext>
            </a:extLst>
          </p:cNvPr>
          <p:cNvSpPr/>
          <p:nvPr/>
        </p:nvSpPr>
        <p:spPr>
          <a:xfrm>
            <a:off x="2390756"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a:extLst>
              <a:ext uri="{FF2B5EF4-FFF2-40B4-BE49-F238E27FC236}">
                <a16:creationId xmlns:a16="http://schemas.microsoft.com/office/drawing/2014/main" id="{61697463-F103-4071-D912-8B481DDF0418}"/>
              </a:ext>
            </a:extLst>
          </p:cNvPr>
          <p:cNvSpPr/>
          <p:nvPr/>
        </p:nvSpPr>
        <p:spPr>
          <a:xfrm>
            <a:off x="2637235"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a:extLst>
              <a:ext uri="{FF2B5EF4-FFF2-40B4-BE49-F238E27FC236}">
                <a16:creationId xmlns:a16="http://schemas.microsoft.com/office/drawing/2014/main" id="{C1CB53D4-E6DD-0C51-66DB-52041A8F8FE3}"/>
              </a:ext>
            </a:extLst>
          </p:cNvPr>
          <p:cNvSpPr/>
          <p:nvPr/>
        </p:nvSpPr>
        <p:spPr>
          <a:xfrm>
            <a:off x="2883714"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a:extLst>
              <a:ext uri="{FF2B5EF4-FFF2-40B4-BE49-F238E27FC236}">
                <a16:creationId xmlns:a16="http://schemas.microsoft.com/office/drawing/2014/main" id="{C2CFE6F4-35BF-E72D-B08C-79DF6858DF29}"/>
              </a:ext>
            </a:extLst>
          </p:cNvPr>
          <p:cNvSpPr/>
          <p:nvPr/>
        </p:nvSpPr>
        <p:spPr>
          <a:xfrm>
            <a:off x="3130193"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a:extLst>
              <a:ext uri="{FF2B5EF4-FFF2-40B4-BE49-F238E27FC236}">
                <a16:creationId xmlns:a16="http://schemas.microsoft.com/office/drawing/2014/main" id="{9C9EE587-B875-CBF2-03F6-8C6B98B7604E}"/>
              </a:ext>
            </a:extLst>
          </p:cNvPr>
          <p:cNvSpPr/>
          <p:nvPr/>
        </p:nvSpPr>
        <p:spPr>
          <a:xfrm>
            <a:off x="3376672"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a:extLst>
              <a:ext uri="{FF2B5EF4-FFF2-40B4-BE49-F238E27FC236}">
                <a16:creationId xmlns:a16="http://schemas.microsoft.com/office/drawing/2014/main" id="{FD11F191-6CB3-F256-AA6A-1226B7FA140A}"/>
              </a:ext>
            </a:extLst>
          </p:cNvPr>
          <p:cNvSpPr/>
          <p:nvPr/>
        </p:nvSpPr>
        <p:spPr>
          <a:xfrm>
            <a:off x="3623151"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a:extLst>
              <a:ext uri="{FF2B5EF4-FFF2-40B4-BE49-F238E27FC236}">
                <a16:creationId xmlns:a16="http://schemas.microsoft.com/office/drawing/2014/main" id="{7CA8A4C9-AC79-DE3F-D96C-84B6A033F412}"/>
              </a:ext>
            </a:extLst>
          </p:cNvPr>
          <p:cNvSpPr/>
          <p:nvPr/>
        </p:nvSpPr>
        <p:spPr>
          <a:xfrm>
            <a:off x="3869630"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6A2A3A88-BA92-FC26-9D73-EF09D33FDF4B}"/>
              </a:ext>
            </a:extLst>
          </p:cNvPr>
          <p:cNvSpPr/>
          <p:nvPr/>
        </p:nvSpPr>
        <p:spPr>
          <a:xfrm>
            <a:off x="205061" y="557006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2" name="直接箭头连接符 331">
            <a:extLst>
              <a:ext uri="{FF2B5EF4-FFF2-40B4-BE49-F238E27FC236}">
                <a16:creationId xmlns:a16="http://schemas.microsoft.com/office/drawing/2014/main" id="{2092E803-2EC7-6BB5-ECFF-3C2458C82AE3}"/>
              </a:ext>
            </a:extLst>
          </p:cNvPr>
          <p:cNvCxnSpPr>
            <a:cxnSpLocks/>
            <a:stCxn id="299" idx="2"/>
            <a:endCxn id="331" idx="0"/>
          </p:cNvCxnSpPr>
          <p:nvPr/>
        </p:nvCxnSpPr>
        <p:spPr>
          <a:xfrm>
            <a:off x="295685" y="522347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3" name="直接箭头连接符 332">
            <a:extLst>
              <a:ext uri="{FF2B5EF4-FFF2-40B4-BE49-F238E27FC236}">
                <a16:creationId xmlns:a16="http://schemas.microsoft.com/office/drawing/2014/main" id="{2ADB6D4E-B156-EFED-A92C-F46C049166B3}"/>
              </a:ext>
            </a:extLst>
          </p:cNvPr>
          <p:cNvCxnSpPr>
            <a:cxnSpLocks/>
            <a:stCxn id="303" idx="2"/>
            <a:endCxn id="331" idx="0"/>
          </p:cNvCxnSpPr>
          <p:nvPr/>
        </p:nvCxnSpPr>
        <p:spPr>
          <a:xfrm flipH="1">
            <a:off x="295685" y="5223474"/>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4" name="椭圆 333">
            <a:extLst>
              <a:ext uri="{FF2B5EF4-FFF2-40B4-BE49-F238E27FC236}">
                <a16:creationId xmlns:a16="http://schemas.microsoft.com/office/drawing/2014/main" id="{1798BA9D-26B1-689E-0F54-3A78E9F40C44}"/>
              </a:ext>
            </a:extLst>
          </p:cNvPr>
          <p:cNvSpPr/>
          <p:nvPr/>
        </p:nvSpPr>
        <p:spPr>
          <a:xfrm>
            <a:off x="451539" y="556141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8D860228-A684-D74D-21AF-77610B6CE655}"/>
              </a:ext>
            </a:extLst>
          </p:cNvPr>
          <p:cNvSpPr/>
          <p:nvPr/>
        </p:nvSpPr>
        <p:spPr>
          <a:xfrm>
            <a:off x="698017" y="557489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CED1C6C1-167A-9040-7FD5-039466AC61E5}"/>
              </a:ext>
            </a:extLst>
          </p:cNvPr>
          <p:cNvSpPr/>
          <p:nvPr/>
        </p:nvSpPr>
        <p:spPr>
          <a:xfrm>
            <a:off x="944495" y="556623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7" name="直接箭头连接符 336">
            <a:extLst>
              <a:ext uri="{FF2B5EF4-FFF2-40B4-BE49-F238E27FC236}">
                <a16:creationId xmlns:a16="http://schemas.microsoft.com/office/drawing/2014/main" id="{A25E32A3-03F3-4203-4A01-2D84EC94114C}"/>
              </a:ext>
            </a:extLst>
          </p:cNvPr>
          <p:cNvCxnSpPr>
            <a:cxnSpLocks/>
          </p:cNvCxnSpPr>
          <p:nvPr/>
        </p:nvCxnSpPr>
        <p:spPr>
          <a:xfrm>
            <a:off x="548097" y="522347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A697C340-608B-5EC9-41AD-9B5408544D07}"/>
              </a:ext>
            </a:extLst>
          </p:cNvPr>
          <p:cNvCxnSpPr>
            <a:cxnSpLocks/>
          </p:cNvCxnSpPr>
          <p:nvPr/>
        </p:nvCxnSpPr>
        <p:spPr>
          <a:xfrm>
            <a:off x="786222" y="523213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9" name="直接箭头连接符 338">
            <a:extLst>
              <a:ext uri="{FF2B5EF4-FFF2-40B4-BE49-F238E27FC236}">
                <a16:creationId xmlns:a16="http://schemas.microsoft.com/office/drawing/2014/main" id="{CB76FBBB-D4E0-3C75-1E79-061BF343F592}"/>
              </a:ext>
            </a:extLst>
          </p:cNvPr>
          <p:cNvCxnSpPr>
            <a:cxnSpLocks/>
          </p:cNvCxnSpPr>
          <p:nvPr/>
        </p:nvCxnSpPr>
        <p:spPr>
          <a:xfrm>
            <a:off x="1038634" y="523213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0" name="直接箭头连接符 339">
            <a:extLst>
              <a:ext uri="{FF2B5EF4-FFF2-40B4-BE49-F238E27FC236}">
                <a16:creationId xmlns:a16="http://schemas.microsoft.com/office/drawing/2014/main" id="{F0E20145-27CB-6F4F-E2A8-7EBA3F768508}"/>
              </a:ext>
            </a:extLst>
          </p:cNvPr>
          <p:cNvCxnSpPr>
            <a:cxnSpLocks/>
            <a:stCxn id="304" idx="2"/>
          </p:cNvCxnSpPr>
          <p:nvPr/>
        </p:nvCxnSpPr>
        <p:spPr>
          <a:xfrm flipH="1">
            <a:off x="542163" y="5223474"/>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1" name="直接箭头连接符 340">
            <a:extLst>
              <a:ext uri="{FF2B5EF4-FFF2-40B4-BE49-F238E27FC236}">
                <a16:creationId xmlns:a16="http://schemas.microsoft.com/office/drawing/2014/main" id="{6B212551-15CE-1437-9D7B-0DC793B9A15C}"/>
              </a:ext>
            </a:extLst>
          </p:cNvPr>
          <p:cNvCxnSpPr>
            <a:cxnSpLocks/>
            <a:stCxn id="305" idx="2"/>
          </p:cNvCxnSpPr>
          <p:nvPr/>
        </p:nvCxnSpPr>
        <p:spPr>
          <a:xfrm flipH="1">
            <a:off x="800509" y="5223474"/>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2" name="直接箭头连接符 341">
            <a:extLst>
              <a:ext uri="{FF2B5EF4-FFF2-40B4-BE49-F238E27FC236}">
                <a16:creationId xmlns:a16="http://schemas.microsoft.com/office/drawing/2014/main" id="{CD9E5E92-CABC-4558-EA1C-B138F8B026E0}"/>
              </a:ext>
            </a:extLst>
          </p:cNvPr>
          <p:cNvCxnSpPr>
            <a:cxnSpLocks/>
            <a:stCxn id="306" idx="2"/>
          </p:cNvCxnSpPr>
          <p:nvPr/>
        </p:nvCxnSpPr>
        <p:spPr>
          <a:xfrm flipH="1">
            <a:off x="1046987" y="5223474"/>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3" name="矩形 342">
            <a:extLst>
              <a:ext uri="{FF2B5EF4-FFF2-40B4-BE49-F238E27FC236}">
                <a16:creationId xmlns:a16="http://schemas.microsoft.com/office/drawing/2014/main" id="{0B00D3B1-B174-C7E3-B1A8-F24A4433EC31}"/>
              </a:ext>
            </a:extLst>
          </p:cNvPr>
          <p:cNvSpPr/>
          <p:nvPr/>
        </p:nvSpPr>
        <p:spPr>
          <a:xfrm>
            <a:off x="4304672"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a:extLst>
              <a:ext uri="{FF2B5EF4-FFF2-40B4-BE49-F238E27FC236}">
                <a16:creationId xmlns:a16="http://schemas.microsoft.com/office/drawing/2014/main" id="{DF3EEFEA-66C6-4F82-F3A0-09B6A3DBE462}"/>
              </a:ext>
            </a:extLst>
          </p:cNvPr>
          <p:cNvSpPr/>
          <p:nvPr/>
        </p:nvSpPr>
        <p:spPr>
          <a:xfrm>
            <a:off x="4551151"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a:extLst>
              <a:ext uri="{FF2B5EF4-FFF2-40B4-BE49-F238E27FC236}">
                <a16:creationId xmlns:a16="http://schemas.microsoft.com/office/drawing/2014/main" id="{738B14ED-2A11-7817-93A3-BE9BB143924E}"/>
              </a:ext>
            </a:extLst>
          </p:cNvPr>
          <p:cNvSpPr/>
          <p:nvPr/>
        </p:nvSpPr>
        <p:spPr>
          <a:xfrm>
            <a:off x="4797630"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矩形 345">
            <a:extLst>
              <a:ext uri="{FF2B5EF4-FFF2-40B4-BE49-F238E27FC236}">
                <a16:creationId xmlns:a16="http://schemas.microsoft.com/office/drawing/2014/main" id="{B72FDABC-FB42-109B-64BA-2E9B6D50DD66}"/>
              </a:ext>
            </a:extLst>
          </p:cNvPr>
          <p:cNvSpPr/>
          <p:nvPr/>
        </p:nvSpPr>
        <p:spPr>
          <a:xfrm>
            <a:off x="5044109"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346">
            <a:extLst>
              <a:ext uri="{FF2B5EF4-FFF2-40B4-BE49-F238E27FC236}">
                <a16:creationId xmlns:a16="http://schemas.microsoft.com/office/drawing/2014/main" id="{D8EEC5F1-9B2B-BF15-ABE0-9554228459A7}"/>
              </a:ext>
            </a:extLst>
          </p:cNvPr>
          <p:cNvSpPr/>
          <p:nvPr/>
        </p:nvSpPr>
        <p:spPr>
          <a:xfrm>
            <a:off x="5290588"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矩形 347">
            <a:extLst>
              <a:ext uri="{FF2B5EF4-FFF2-40B4-BE49-F238E27FC236}">
                <a16:creationId xmlns:a16="http://schemas.microsoft.com/office/drawing/2014/main" id="{36BB9208-7CFD-1B38-89C7-4BEE78918A15}"/>
              </a:ext>
            </a:extLst>
          </p:cNvPr>
          <p:cNvSpPr/>
          <p:nvPr/>
        </p:nvSpPr>
        <p:spPr>
          <a:xfrm>
            <a:off x="5537067"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a:extLst>
              <a:ext uri="{FF2B5EF4-FFF2-40B4-BE49-F238E27FC236}">
                <a16:creationId xmlns:a16="http://schemas.microsoft.com/office/drawing/2014/main" id="{7498B8ED-A1BF-95F4-C1F7-BED3E6794B0E}"/>
              </a:ext>
            </a:extLst>
          </p:cNvPr>
          <p:cNvSpPr/>
          <p:nvPr/>
        </p:nvSpPr>
        <p:spPr>
          <a:xfrm>
            <a:off x="5783546"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a:extLst>
              <a:ext uri="{FF2B5EF4-FFF2-40B4-BE49-F238E27FC236}">
                <a16:creationId xmlns:a16="http://schemas.microsoft.com/office/drawing/2014/main" id="{AAE0B97E-B4A1-F9CC-FF13-14A3562AF09C}"/>
              </a:ext>
            </a:extLst>
          </p:cNvPr>
          <p:cNvSpPr/>
          <p:nvPr/>
        </p:nvSpPr>
        <p:spPr>
          <a:xfrm>
            <a:off x="6030025"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矩形 350">
            <a:extLst>
              <a:ext uri="{FF2B5EF4-FFF2-40B4-BE49-F238E27FC236}">
                <a16:creationId xmlns:a16="http://schemas.microsoft.com/office/drawing/2014/main" id="{70A5C3AE-7D34-B529-D46D-1F90E56370B5}"/>
              </a:ext>
            </a:extLst>
          </p:cNvPr>
          <p:cNvSpPr/>
          <p:nvPr/>
        </p:nvSpPr>
        <p:spPr>
          <a:xfrm>
            <a:off x="6276504"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351">
            <a:extLst>
              <a:ext uri="{FF2B5EF4-FFF2-40B4-BE49-F238E27FC236}">
                <a16:creationId xmlns:a16="http://schemas.microsoft.com/office/drawing/2014/main" id="{13A87C49-EA44-3CEC-413D-0BBFBC2EA8F8}"/>
              </a:ext>
            </a:extLst>
          </p:cNvPr>
          <p:cNvSpPr/>
          <p:nvPr/>
        </p:nvSpPr>
        <p:spPr>
          <a:xfrm>
            <a:off x="6522983"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矩形 352">
            <a:extLst>
              <a:ext uri="{FF2B5EF4-FFF2-40B4-BE49-F238E27FC236}">
                <a16:creationId xmlns:a16="http://schemas.microsoft.com/office/drawing/2014/main" id="{A434C6A1-61C3-B035-B776-B57E75D01937}"/>
              </a:ext>
            </a:extLst>
          </p:cNvPr>
          <p:cNvSpPr/>
          <p:nvPr/>
        </p:nvSpPr>
        <p:spPr>
          <a:xfrm>
            <a:off x="6769462"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矩形 353">
            <a:extLst>
              <a:ext uri="{FF2B5EF4-FFF2-40B4-BE49-F238E27FC236}">
                <a16:creationId xmlns:a16="http://schemas.microsoft.com/office/drawing/2014/main" id="{3CCC4037-A288-9325-6D06-9CC8C765A9E6}"/>
              </a:ext>
            </a:extLst>
          </p:cNvPr>
          <p:cNvSpPr/>
          <p:nvPr/>
        </p:nvSpPr>
        <p:spPr>
          <a:xfrm>
            <a:off x="7015941"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矩形 354">
            <a:extLst>
              <a:ext uri="{FF2B5EF4-FFF2-40B4-BE49-F238E27FC236}">
                <a16:creationId xmlns:a16="http://schemas.microsoft.com/office/drawing/2014/main" id="{863FD828-F4C2-D260-627A-D622C92C7FD5}"/>
              </a:ext>
            </a:extLst>
          </p:cNvPr>
          <p:cNvSpPr/>
          <p:nvPr/>
        </p:nvSpPr>
        <p:spPr>
          <a:xfrm>
            <a:off x="7262420"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矩形 355">
            <a:extLst>
              <a:ext uri="{FF2B5EF4-FFF2-40B4-BE49-F238E27FC236}">
                <a16:creationId xmlns:a16="http://schemas.microsoft.com/office/drawing/2014/main" id="{9AC535F3-4387-400F-25BB-38D965E2EA2F}"/>
              </a:ext>
            </a:extLst>
          </p:cNvPr>
          <p:cNvSpPr/>
          <p:nvPr/>
        </p:nvSpPr>
        <p:spPr>
          <a:xfrm>
            <a:off x="7508899"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矩形 356">
            <a:extLst>
              <a:ext uri="{FF2B5EF4-FFF2-40B4-BE49-F238E27FC236}">
                <a16:creationId xmlns:a16="http://schemas.microsoft.com/office/drawing/2014/main" id="{C635A2C6-D3EC-3490-2294-CF577ACA153D}"/>
              </a:ext>
            </a:extLst>
          </p:cNvPr>
          <p:cNvSpPr/>
          <p:nvPr/>
        </p:nvSpPr>
        <p:spPr>
          <a:xfrm>
            <a:off x="7755378"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矩形 357">
            <a:extLst>
              <a:ext uri="{FF2B5EF4-FFF2-40B4-BE49-F238E27FC236}">
                <a16:creationId xmlns:a16="http://schemas.microsoft.com/office/drawing/2014/main" id="{9CEBF7ED-DA77-9B6E-66AB-194889766223}"/>
              </a:ext>
            </a:extLst>
          </p:cNvPr>
          <p:cNvSpPr/>
          <p:nvPr/>
        </p:nvSpPr>
        <p:spPr>
          <a:xfrm>
            <a:off x="8001857" y="139314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矩形 358">
            <a:extLst>
              <a:ext uri="{FF2B5EF4-FFF2-40B4-BE49-F238E27FC236}">
                <a16:creationId xmlns:a16="http://schemas.microsoft.com/office/drawing/2014/main" id="{DD262529-391D-2367-5A75-524C524D26B1}"/>
              </a:ext>
            </a:extLst>
          </p:cNvPr>
          <p:cNvSpPr/>
          <p:nvPr/>
        </p:nvSpPr>
        <p:spPr>
          <a:xfrm>
            <a:off x="8248336"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矩形 359">
            <a:extLst>
              <a:ext uri="{FF2B5EF4-FFF2-40B4-BE49-F238E27FC236}">
                <a16:creationId xmlns:a16="http://schemas.microsoft.com/office/drawing/2014/main" id="{F9613F7D-CFB6-FA65-208D-A5830211A15C}"/>
              </a:ext>
            </a:extLst>
          </p:cNvPr>
          <p:cNvSpPr/>
          <p:nvPr/>
        </p:nvSpPr>
        <p:spPr>
          <a:xfrm>
            <a:off x="8494815"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矩形 360">
            <a:extLst>
              <a:ext uri="{FF2B5EF4-FFF2-40B4-BE49-F238E27FC236}">
                <a16:creationId xmlns:a16="http://schemas.microsoft.com/office/drawing/2014/main" id="{7CC963C2-AC13-7100-F67A-3322D5FDE9C7}"/>
              </a:ext>
            </a:extLst>
          </p:cNvPr>
          <p:cNvSpPr/>
          <p:nvPr/>
        </p:nvSpPr>
        <p:spPr>
          <a:xfrm>
            <a:off x="8741294"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矩形 361">
            <a:extLst>
              <a:ext uri="{FF2B5EF4-FFF2-40B4-BE49-F238E27FC236}">
                <a16:creationId xmlns:a16="http://schemas.microsoft.com/office/drawing/2014/main" id="{1D09F469-DAF3-331D-D19B-43A844C65DE8}"/>
              </a:ext>
            </a:extLst>
          </p:cNvPr>
          <p:cNvSpPr/>
          <p:nvPr/>
        </p:nvSpPr>
        <p:spPr>
          <a:xfrm>
            <a:off x="8987773"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矩形 362">
            <a:extLst>
              <a:ext uri="{FF2B5EF4-FFF2-40B4-BE49-F238E27FC236}">
                <a16:creationId xmlns:a16="http://schemas.microsoft.com/office/drawing/2014/main" id="{42EE9FBD-56E9-FCAD-1B6A-BD98E85894BF}"/>
              </a:ext>
            </a:extLst>
          </p:cNvPr>
          <p:cNvSpPr/>
          <p:nvPr/>
        </p:nvSpPr>
        <p:spPr>
          <a:xfrm>
            <a:off x="9234252"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a:extLst>
              <a:ext uri="{FF2B5EF4-FFF2-40B4-BE49-F238E27FC236}">
                <a16:creationId xmlns:a16="http://schemas.microsoft.com/office/drawing/2014/main" id="{3936BDD2-5164-AEE8-33BF-ABDC58415ECC}"/>
              </a:ext>
            </a:extLst>
          </p:cNvPr>
          <p:cNvSpPr/>
          <p:nvPr/>
        </p:nvSpPr>
        <p:spPr>
          <a:xfrm>
            <a:off x="9480731"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矩形 364">
            <a:extLst>
              <a:ext uri="{FF2B5EF4-FFF2-40B4-BE49-F238E27FC236}">
                <a16:creationId xmlns:a16="http://schemas.microsoft.com/office/drawing/2014/main" id="{F63D5350-F672-B7BE-5FEB-9C5E36F19DF0}"/>
              </a:ext>
            </a:extLst>
          </p:cNvPr>
          <p:cNvSpPr/>
          <p:nvPr/>
        </p:nvSpPr>
        <p:spPr>
          <a:xfrm>
            <a:off x="9727210"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矩形 365">
            <a:extLst>
              <a:ext uri="{FF2B5EF4-FFF2-40B4-BE49-F238E27FC236}">
                <a16:creationId xmlns:a16="http://schemas.microsoft.com/office/drawing/2014/main" id="{28B2CEE5-6024-3A8B-55A2-422DFFD4F44A}"/>
              </a:ext>
            </a:extLst>
          </p:cNvPr>
          <p:cNvSpPr/>
          <p:nvPr/>
        </p:nvSpPr>
        <p:spPr>
          <a:xfrm>
            <a:off x="9973689"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矩形 366">
            <a:extLst>
              <a:ext uri="{FF2B5EF4-FFF2-40B4-BE49-F238E27FC236}">
                <a16:creationId xmlns:a16="http://schemas.microsoft.com/office/drawing/2014/main" id="{6D7A182E-BD32-8DEE-864C-ACDFAC31AF5C}"/>
              </a:ext>
            </a:extLst>
          </p:cNvPr>
          <p:cNvSpPr/>
          <p:nvPr/>
        </p:nvSpPr>
        <p:spPr>
          <a:xfrm>
            <a:off x="10220168"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矩形 367">
            <a:extLst>
              <a:ext uri="{FF2B5EF4-FFF2-40B4-BE49-F238E27FC236}">
                <a16:creationId xmlns:a16="http://schemas.microsoft.com/office/drawing/2014/main" id="{59C4E5E3-D403-CA51-6F74-4184AEF5E80B}"/>
              </a:ext>
            </a:extLst>
          </p:cNvPr>
          <p:cNvSpPr/>
          <p:nvPr/>
        </p:nvSpPr>
        <p:spPr>
          <a:xfrm>
            <a:off x="10466647"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矩形 368">
            <a:extLst>
              <a:ext uri="{FF2B5EF4-FFF2-40B4-BE49-F238E27FC236}">
                <a16:creationId xmlns:a16="http://schemas.microsoft.com/office/drawing/2014/main" id="{8212601B-CA3C-48F5-CBAD-C6ADDAA9E432}"/>
              </a:ext>
            </a:extLst>
          </p:cNvPr>
          <p:cNvSpPr/>
          <p:nvPr/>
        </p:nvSpPr>
        <p:spPr>
          <a:xfrm>
            <a:off x="10713126"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矩形 369">
            <a:extLst>
              <a:ext uri="{FF2B5EF4-FFF2-40B4-BE49-F238E27FC236}">
                <a16:creationId xmlns:a16="http://schemas.microsoft.com/office/drawing/2014/main" id="{9D981495-3B23-84F4-7F7E-C5C6BD406A30}"/>
              </a:ext>
            </a:extLst>
          </p:cNvPr>
          <p:cNvSpPr/>
          <p:nvPr/>
        </p:nvSpPr>
        <p:spPr>
          <a:xfrm>
            <a:off x="10959605"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矩形 370">
            <a:extLst>
              <a:ext uri="{FF2B5EF4-FFF2-40B4-BE49-F238E27FC236}">
                <a16:creationId xmlns:a16="http://schemas.microsoft.com/office/drawing/2014/main" id="{E7A55ED8-53E8-1449-4003-7BE2417AC60F}"/>
              </a:ext>
            </a:extLst>
          </p:cNvPr>
          <p:cNvSpPr/>
          <p:nvPr/>
        </p:nvSpPr>
        <p:spPr>
          <a:xfrm>
            <a:off x="11206084"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矩形 371">
            <a:extLst>
              <a:ext uri="{FF2B5EF4-FFF2-40B4-BE49-F238E27FC236}">
                <a16:creationId xmlns:a16="http://schemas.microsoft.com/office/drawing/2014/main" id="{8DB9E698-2E74-D9D0-CB43-9B627580AD06}"/>
              </a:ext>
            </a:extLst>
          </p:cNvPr>
          <p:cNvSpPr/>
          <p:nvPr/>
        </p:nvSpPr>
        <p:spPr>
          <a:xfrm>
            <a:off x="11452563"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B242694B-3125-999A-DF6C-94228BD3281A}"/>
              </a:ext>
            </a:extLst>
          </p:cNvPr>
          <p:cNvSpPr/>
          <p:nvPr/>
        </p:nvSpPr>
        <p:spPr>
          <a:xfrm>
            <a:off x="11699042"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矩形 373">
            <a:extLst>
              <a:ext uri="{FF2B5EF4-FFF2-40B4-BE49-F238E27FC236}">
                <a16:creationId xmlns:a16="http://schemas.microsoft.com/office/drawing/2014/main" id="{B665AA7D-20A7-EFE8-BEEB-5309B5F02033}"/>
              </a:ext>
            </a:extLst>
          </p:cNvPr>
          <p:cNvSpPr/>
          <p:nvPr/>
        </p:nvSpPr>
        <p:spPr>
          <a:xfrm>
            <a:off x="11945521" y="138756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矩形 374">
            <a:extLst>
              <a:ext uri="{FF2B5EF4-FFF2-40B4-BE49-F238E27FC236}">
                <a16:creationId xmlns:a16="http://schemas.microsoft.com/office/drawing/2014/main" id="{FE221A94-BF7B-3F08-7B6B-893D8479DEAC}"/>
              </a:ext>
            </a:extLst>
          </p:cNvPr>
          <p:cNvSpPr/>
          <p:nvPr/>
        </p:nvSpPr>
        <p:spPr>
          <a:xfrm>
            <a:off x="4317449"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6" name="矩形 375">
            <a:extLst>
              <a:ext uri="{FF2B5EF4-FFF2-40B4-BE49-F238E27FC236}">
                <a16:creationId xmlns:a16="http://schemas.microsoft.com/office/drawing/2014/main" id="{FBA14835-43EF-690F-7A2A-F69D2F0D8BB5}"/>
              </a:ext>
            </a:extLst>
          </p:cNvPr>
          <p:cNvSpPr/>
          <p:nvPr/>
        </p:nvSpPr>
        <p:spPr>
          <a:xfrm>
            <a:off x="4563928"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7" name="矩形 376">
            <a:extLst>
              <a:ext uri="{FF2B5EF4-FFF2-40B4-BE49-F238E27FC236}">
                <a16:creationId xmlns:a16="http://schemas.microsoft.com/office/drawing/2014/main" id="{CF9227E7-B673-D0D5-093C-5E775B41C02B}"/>
              </a:ext>
            </a:extLst>
          </p:cNvPr>
          <p:cNvSpPr/>
          <p:nvPr/>
        </p:nvSpPr>
        <p:spPr>
          <a:xfrm>
            <a:off x="4810407"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8" name="矩形 377">
            <a:extLst>
              <a:ext uri="{FF2B5EF4-FFF2-40B4-BE49-F238E27FC236}">
                <a16:creationId xmlns:a16="http://schemas.microsoft.com/office/drawing/2014/main" id="{0CCE0A3B-C0E9-263C-59B1-79F6FE028B95}"/>
              </a:ext>
            </a:extLst>
          </p:cNvPr>
          <p:cNvSpPr/>
          <p:nvPr/>
        </p:nvSpPr>
        <p:spPr>
          <a:xfrm>
            <a:off x="5056886"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9" name="矩形 378">
            <a:extLst>
              <a:ext uri="{FF2B5EF4-FFF2-40B4-BE49-F238E27FC236}">
                <a16:creationId xmlns:a16="http://schemas.microsoft.com/office/drawing/2014/main" id="{278D4180-20F0-3BFF-138E-76D55C1ED493}"/>
              </a:ext>
            </a:extLst>
          </p:cNvPr>
          <p:cNvSpPr/>
          <p:nvPr/>
        </p:nvSpPr>
        <p:spPr>
          <a:xfrm>
            <a:off x="5303365"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0" name="矩形 379">
            <a:extLst>
              <a:ext uri="{FF2B5EF4-FFF2-40B4-BE49-F238E27FC236}">
                <a16:creationId xmlns:a16="http://schemas.microsoft.com/office/drawing/2014/main" id="{373C1618-3826-6024-A4DE-3249C2233A09}"/>
              </a:ext>
            </a:extLst>
          </p:cNvPr>
          <p:cNvSpPr/>
          <p:nvPr/>
        </p:nvSpPr>
        <p:spPr>
          <a:xfrm>
            <a:off x="5549844"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1" name="矩形 380">
            <a:extLst>
              <a:ext uri="{FF2B5EF4-FFF2-40B4-BE49-F238E27FC236}">
                <a16:creationId xmlns:a16="http://schemas.microsoft.com/office/drawing/2014/main" id="{9452A0A2-0302-5B7A-B90C-98E038DD1A55}"/>
              </a:ext>
            </a:extLst>
          </p:cNvPr>
          <p:cNvSpPr/>
          <p:nvPr/>
        </p:nvSpPr>
        <p:spPr>
          <a:xfrm>
            <a:off x="5796323"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2" name="矩形 381">
            <a:extLst>
              <a:ext uri="{FF2B5EF4-FFF2-40B4-BE49-F238E27FC236}">
                <a16:creationId xmlns:a16="http://schemas.microsoft.com/office/drawing/2014/main" id="{EA480F9A-0D00-3074-5FA3-EA94E27C3363}"/>
              </a:ext>
            </a:extLst>
          </p:cNvPr>
          <p:cNvSpPr/>
          <p:nvPr/>
        </p:nvSpPr>
        <p:spPr>
          <a:xfrm>
            <a:off x="6042802"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3" name="矩形 382">
            <a:extLst>
              <a:ext uri="{FF2B5EF4-FFF2-40B4-BE49-F238E27FC236}">
                <a16:creationId xmlns:a16="http://schemas.microsoft.com/office/drawing/2014/main" id="{831EF09B-F566-71D3-C011-AA9EEEFA4C71}"/>
              </a:ext>
            </a:extLst>
          </p:cNvPr>
          <p:cNvSpPr/>
          <p:nvPr/>
        </p:nvSpPr>
        <p:spPr>
          <a:xfrm>
            <a:off x="6289281"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4" name="矩形 383">
            <a:extLst>
              <a:ext uri="{FF2B5EF4-FFF2-40B4-BE49-F238E27FC236}">
                <a16:creationId xmlns:a16="http://schemas.microsoft.com/office/drawing/2014/main" id="{2270A9C9-A138-9E52-C7FE-6AF9E2A685CE}"/>
              </a:ext>
            </a:extLst>
          </p:cNvPr>
          <p:cNvSpPr/>
          <p:nvPr/>
        </p:nvSpPr>
        <p:spPr>
          <a:xfrm>
            <a:off x="6535760"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5" name="矩形 384">
            <a:extLst>
              <a:ext uri="{FF2B5EF4-FFF2-40B4-BE49-F238E27FC236}">
                <a16:creationId xmlns:a16="http://schemas.microsoft.com/office/drawing/2014/main" id="{CC037CA5-F2CA-8E97-82B4-72881A852D2C}"/>
              </a:ext>
            </a:extLst>
          </p:cNvPr>
          <p:cNvSpPr/>
          <p:nvPr/>
        </p:nvSpPr>
        <p:spPr>
          <a:xfrm>
            <a:off x="6782239"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6" name="矩形 385">
            <a:extLst>
              <a:ext uri="{FF2B5EF4-FFF2-40B4-BE49-F238E27FC236}">
                <a16:creationId xmlns:a16="http://schemas.microsoft.com/office/drawing/2014/main" id="{65FFD78D-B70E-160C-3C4A-C293743C31F4}"/>
              </a:ext>
            </a:extLst>
          </p:cNvPr>
          <p:cNvSpPr/>
          <p:nvPr/>
        </p:nvSpPr>
        <p:spPr>
          <a:xfrm>
            <a:off x="7028718"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7" name="矩形 386">
            <a:extLst>
              <a:ext uri="{FF2B5EF4-FFF2-40B4-BE49-F238E27FC236}">
                <a16:creationId xmlns:a16="http://schemas.microsoft.com/office/drawing/2014/main" id="{AFF2C7E9-5586-4E40-3F13-AB0FA1A01FC9}"/>
              </a:ext>
            </a:extLst>
          </p:cNvPr>
          <p:cNvSpPr/>
          <p:nvPr/>
        </p:nvSpPr>
        <p:spPr>
          <a:xfrm>
            <a:off x="7275197"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8" name="矩形 387">
            <a:extLst>
              <a:ext uri="{FF2B5EF4-FFF2-40B4-BE49-F238E27FC236}">
                <a16:creationId xmlns:a16="http://schemas.microsoft.com/office/drawing/2014/main" id="{8C41A79D-1859-1CF9-F7C2-3AA4F0821D11}"/>
              </a:ext>
            </a:extLst>
          </p:cNvPr>
          <p:cNvSpPr/>
          <p:nvPr/>
        </p:nvSpPr>
        <p:spPr>
          <a:xfrm>
            <a:off x="7521676"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9" name="矩形 388">
            <a:extLst>
              <a:ext uri="{FF2B5EF4-FFF2-40B4-BE49-F238E27FC236}">
                <a16:creationId xmlns:a16="http://schemas.microsoft.com/office/drawing/2014/main" id="{ADD6FDA5-DE43-B40A-F08D-AD7BA286775B}"/>
              </a:ext>
            </a:extLst>
          </p:cNvPr>
          <p:cNvSpPr/>
          <p:nvPr/>
        </p:nvSpPr>
        <p:spPr>
          <a:xfrm>
            <a:off x="7768155"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0" name="矩形 389">
            <a:extLst>
              <a:ext uri="{FF2B5EF4-FFF2-40B4-BE49-F238E27FC236}">
                <a16:creationId xmlns:a16="http://schemas.microsoft.com/office/drawing/2014/main" id="{1B371940-D30D-38B3-ADE5-88C2118EB30B}"/>
              </a:ext>
            </a:extLst>
          </p:cNvPr>
          <p:cNvSpPr/>
          <p:nvPr/>
        </p:nvSpPr>
        <p:spPr>
          <a:xfrm>
            <a:off x="8014634" y="184638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1" name="矩形 390">
            <a:extLst>
              <a:ext uri="{FF2B5EF4-FFF2-40B4-BE49-F238E27FC236}">
                <a16:creationId xmlns:a16="http://schemas.microsoft.com/office/drawing/2014/main" id="{0D880E40-6385-40E5-0250-C1905E74F2FE}"/>
              </a:ext>
            </a:extLst>
          </p:cNvPr>
          <p:cNvSpPr/>
          <p:nvPr/>
        </p:nvSpPr>
        <p:spPr>
          <a:xfrm>
            <a:off x="4310062"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矩形 391">
            <a:extLst>
              <a:ext uri="{FF2B5EF4-FFF2-40B4-BE49-F238E27FC236}">
                <a16:creationId xmlns:a16="http://schemas.microsoft.com/office/drawing/2014/main" id="{CB257B5E-3B2B-A2E1-4CC6-6346A882B154}"/>
              </a:ext>
            </a:extLst>
          </p:cNvPr>
          <p:cNvSpPr/>
          <p:nvPr/>
        </p:nvSpPr>
        <p:spPr>
          <a:xfrm>
            <a:off x="4556541"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矩形 392">
            <a:extLst>
              <a:ext uri="{FF2B5EF4-FFF2-40B4-BE49-F238E27FC236}">
                <a16:creationId xmlns:a16="http://schemas.microsoft.com/office/drawing/2014/main" id="{0060D188-9B2E-5B9C-559E-6F840E434DAB}"/>
              </a:ext>
            </a:extLst>
          </p:cNvPr>
          <p:cNvSpPr/>
          <p:nvPr/>
        </p:nvSpPr>
        <p:spPr>
          <a:xfrm>
            <a:off x="4803020"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矩形 393">
            <a:extLst>
              <a:ext uri="{FF2B5EF4-FFF2-40B4-BE49-F238E27FC236}">
                <a16:creationId xmlns:a16="http://schemas.microsoft.com/office/drawing/2014/main" id="{0C107420-446C-646D-EC7F-63C9D4B48B79}"/>
              </a:ext>
            </a:extLst>
          </p:cNvPr>
          <p:cNvSpPr/>
          <p:nvPr/>
        </p:nvSpPr>
        <p:spPr>
          <a:xfrm>
            <a:off x="5049499"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98B40CF5-D87A-60EB-E674-63D8DC82A46D}"/>
              </a:ext>
            </a:extLst>
          </p:cNvPr>
          <p:cNvSpPr/>
          <p:nvPr/>
        </p:nvSpPr>
        <p:spPr>
          <a:xfrm>
            <a:off x="5295978"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矩形 395">
            <a:extLst>
              <a:ext uri="{FF2B5EF4-FFF2-40B4-BE49-F238E27FC236}">
                <a16:creationId xmlns:a16="http://schemas.microsoft.com/office/drawing/2014/main" id="{DB012E9A-1759-A1E6-3B18-83F20B1755A6}"/>
              </a:ext>
            </a:extLst>
          </p:cNvPr>
          <p:cNvSpPr/>
          <p:nvPr/>
        </p:nvSpPr>
        <p:spPr>
          <a:xfrm>
            <a:off x="5542457"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矩形 396">
            <a:extLst>
              <a:ext uri="{FF2B5EF4-FFF2-40B4-BE49-F238E27FC236}">
                <a16:creationId xmlns:a16="http://schemas.microsoft.com/office/drawing/2014/main" id="{2A3E34A5-408B-A9E4-CC6F-C7BD83352353}"/>
              </a:ext>
            </a:extLst>
          </p:cNvPr>
          <p:cNvSpPr/>
          <p:nvPr/>
        </p:nvSpPr>
        <p:spPr>
          <a:xfrm>
            <a:off x="5788936"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矩形 397">
            <a:extLst>
              <a:ext uri="{FF2B5EF4-FFF2-40B4-BE49-F238E27FC236}">
                <a16:creationId xmlns:a16="http://schemas.microsoft.com/office/drawing/2014/main" id="{30CD5426-D8C0-F2AE-8C88-33F0AD091834}"/>
              </a:ext>
            </a:extLst>
          </p:cNvPr>
          <p:cNvSpPr/>
          <p:nvPr/>
        </p:nvSpPr>
        <p:spPr>
          <a:xfrm>
            <a:off x="6035415"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矩形 398">
            <a:extLst>
              <a:ext uri="{FF2B5EF4-FFF2-40B4-BE49-F238E27FC236}">
                <a16:creationId xmlns:a16="http://schemas.microsoft.com/office/drawing/2014/main" id="{59A14F38-41EE-DC42-BC2A-63921CCF843D}"/>
              </a:ext>
            </a:extLst>
          </p:cNvPr>
          <p:cNvSpPr/>
          <p:nvPr/>
        </p:nvSpPr>
        <p:spPr>
          <a:xfrm>
            <a:off x="6281894"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399">
            <a:extLst>
              <a:ext uri="{FF2B5EF4-FFF2-40B4-BE49-F238E27FC236}">
                <a16:creationId xmlns:a16="http://schemas.microsoft.com/office/drawing/2014/main" id="{295F3CF5-0DBE-13A8-814E-5CFA29E1D8BF}"/>
              </a:ext>
            </a:extLst>
          </p:cNvPr>
          <p:cNvSpPr/>
          <p:nvPr/>
        </p:nvSpPr>
        <p:spPr>
          <a:xfrm>
            <a:off x="6528373"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矩形 400">
            <a:extLst>
              <a:ext uri="{FF2B5EF4-FFF2-40B4-BE49-F238E27FC236}">
                <a16:creationId xmlns:a16="http://schemas.microsoft.com/office/drawing/2014/main" id="{E704449E-C213-D01A-0608-DCF11C3B72D2}"/>
              </a:ext>
            </a:extLst>
          </p:cNvPr>
          <p:cNvSpPr/>
          <p:nvPr/>
        </p:nvSpPr>
        <p:spPr>
          <a:xfrm>
            <a:off x="6774852"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矩形 401">
            <a:extLst>
              <a:ext uri="{FF2B5EF4-FFF2-40B4-BE49-F238E27FC236}">
                <a16:creationId xmlns:a16="http://schemas.microsoft.com/office/drawing/2014/main" id="{1FE5AB9C-0F21-89B8-AFE3-D278349EBA3C}"/>
              </a:ext>
            </a:extLst>
          </p:cNvPr>
          <p:cNvSpPr/>
          <p:nvPr/>
        </p:nvSpPr>
        <p:spPr>
          <a:xfrm>
            <a:off x="7021331"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矩形 402">
            <a:extLst>
              <a:ext uri="{FF2B5EF4-FFF2-40B4-BE49-F238E27FC236}">
                <a16:creationId xmlns:a16="http://schemas.microsoft.com/office/drawing/2014/main" id="{F599B1ED-F05D-F6E1-FAEB-B1381C7EE4A3}"/>
              </a:ext>
            </a:extLst>
          </p:cNvPr>
          <p:cNvSpPr/>
          <p:nvPr/>
        </p:nvSpPr>
        <p:spPr>
          <a:xfrm>
            <a:off x="7267810"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a:extLst>
              <a:ext uri="{FF2B5EF4-FFF2-40B4-BE49-F238E27FC236}">
                <a16:creationId xmlns:a16="http://schemas.microsoft.com/office/drawing/2014/main" id="{F72AD742-50ED-38F6-50C7-C5B3F8F46F8A}"/>
              </a:ext>
            </a:extLst>
          </p:cNvPr>
          <p:cNvSpPr/>
          <p:nvPr/>
        </p:nvSpPr>
        <p:spPr>
          <a:xfrm>
            <a:off x="7514289"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a:extLst>
              <a:ext uri="{FF2B5EF4-FFF2-40B4-BE49-F238E27FC236}">
                <a16:creationId xmlns:a16="http://schemas.microsoft.com/office/drawing/2014/main" id="{1FF279A1-3A76-2314-A423-7DF112A91BA5}"/>
              </a:ext>
            </a:extLst>
          </p:cNvPr>
          <p:cNvSpPr/>
          <p:nvPr/>
        </p:nvSpPr>
        <p:spPr>
          <a:xfrm>
            <a:off x="7760768"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a:extLst>
              <a:ext uri="{FF2B5EF4-FFF2-40B4-BE49-F238E27FC236}">
                <a16:creationId xmlns:a16="http://schemas.microsoft.com/office/drawing/2014/main" id="{F24ACF23-0531-53E9-1CD5-363901E20DB9}"/>
              </a:ext>
            </a:extLst>
          </p:cNvPr>
          <p:cNvSpPr/>
          <p:nvPr/>
        </p:nvSpPr>
        <p:spPr>
          <a:xfrm>
            <a:off x="8007247" y="225178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7" name="直接箭头连接符 406">
            <a:extLst>
              <a:ext uri="{FF2B5EF4-FFF2-40B4-BE49-F238E27FC236}">
                <a16:creationId xmlns:a16="http://schemas.microsoft.com/office/drawing/2014/main" id="{40EEB857-28F9-A4F1-7CA0-7193AB77E55A}"/>
              </a:ext>
            </a:extLst>
          </p:cNvPr>
          <p:cNvCxnSpPr>
            <a:cxnSpLocks/>
          </p:cNvCxnSpPr>
          <p:nvPr/>
        </p:nvCxnSpPr>
        <p:spPr>
          <a:xfrm flipH="1">
            <a:off x="4426133" y="1632666"/>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8" name="直接箭头连接符 407">
            <a:extLst>
              <a:ext uri="{FF2B5EF4-FFF2-40B4-BE49-F238E27FC236}">
                <a16:creationId xmlns:a16="http://schemas.microsoft.com/office/drawing/2014/main" id="{7DEA9885-028A-8EF1-84E3-0CF34F3DD7E1}"/>
              </a:ext>
            </a:extLst>
          </p:cNvPr>
          <p:cNvCxnSpPr>
            <a:cxnSpLocks/>
            <a:stCxn id="359" idx="2"/>
            <a:endCxn id="375" idx="0"/>
          </p:cNvCxnSpPr>
          <p:nvPr/>
        </p:nvCxnSpPr>
        <p:spPr>
          <a:xfrm flipH="1">
            <a:off x="4440689" y="1625603"/>
            <a:ext cx="3930887" cy="22078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11" name="矩形 410">
            <a:extLst>
              <a:ext uri="{FF2B5EF4-FFF2-40B4-BE49-F238E27FC236}">
                <a16:creationId xmlns:a16="http://schemas.microsoft.com/office/drawing/2014/main" id="{B78344E9-206D-4C0A-F264-BC0DC6CA3ED7}"/>
              </a:ext>
            </a:extLst>
          </p:cNvPr>
          <p:cNvSpPr/>
          <p:nvPr/>
        </p:nvSpPr>
        <p:spPr>
          <a:xfrm>
            <a:off x="4316517"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矩形 411">
            <a:extLst>
              <a:ext uri="{FF2B5EF4-FFF2-40B4-BE49-F238E27FC236}">
                <a16:creationId xmlns:a16="http://schemas.microsoft.com/office/drawing/2014/main" id="{1626A3A1-D0F8-D58C-2D2D-EAC2E6E45908}"/>
              </a:ext>
            </a:extLst>
          </p:cNvPr>
          <p:cNvSpPr/>
          <p:nvPr/>
        </p:nvSpPr>
        <p:spPr>
          <a:xfrm>
            <a:off x="4562996"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矩形 412">
            <a:extLst>
              <a:ext uri="{FF2B5EF4-FFF2-40B4-BE49-F238E27FC236}">
                <a16:creationId xmlns:a16="http://schemas.microsoft.com/office/drawing/2014/main" id="{3DB7EB3D-2347-826C-55A7-336558DDE3EE}"/>
              </a:ext>
            </a:extLst>
          </p:cNvPr>
          <p:cNvSpPr/>
          <p:nvPr/>
        </p:nvSpPr>
        <p:spPr>
          <a:xfrm>
            <a:off x="4809475"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0EAB134B-0475-835B-82E2-6767607F7916}"/>
              </a:ext>
            </a:extLst>
          </p:cNvPr>
          <p:cNvSpPr/>
          <p:nvPr/>
        </p:nvSpPr>
        <p:spPr>
          <a:xfrm>
            <a:off x="5055954"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a:extLst>
              <a:ext uri="{FF2B5EF4-FFF2-40B4-BE49-F238E27FC236}">
                <a16:creationId xmlns:a16="http://schemas.microsoft.com/office/drawing/2014/main" id="{32BC81E4-A169-A9F1-1B86-030AACDEEE1B}"/>
              </a:ext>
            </a:extLst>
          </p:cNvPr>
          <p:cNvSpPr/>
          <p:nvPr/>
        </p:nvSpPr>
        <p:spPr>
          <a:xfrm>
            <a:off x="5302433"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矩形 415">
            <a:extLst>
              <a:ext uri="{FF2B5EF4-FFF2-40B4-BE49-F238E27FC236}">
                <a16:creationId xmlns:a16="http://schemas.microsoft.com/office/drawing/2014/main" id="{AD9C4A29-51CC-823B-07DC-B3B1DC2B0CCF}"/>
              </a:ext>
            </a:extLst>
          </p:cNvPr>
          <p:cNvSpPr/>
          <p:nvPr/>
        </p:nvSpPr>
        <p:spPr>
          <a:xfrm>
            <a:off x="5548912"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6C22C7DF-D06B-3650-046D-B7DB5B11BF8A}"/>
              </a:ext>
            </a:extLst>
          </p:cNvPr>
          <p:cNvSpPr/>
          <p:nvPr/>
        </p:nvSpPr>
        <p:spPr>
          <a:xfrm>
            <a:off x="5795391"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a:extLst>
              <a:ext uri="{FF2B5EF4-FFF2-40B4-BE49-F238E27FC236}">
                <a16:creationId xmlns:a16="http://schemas.microsoft.com/office/drawing/2014/main" id="{881135D1-816D-1A2C-825E-6280AD1B0831}"/>
              </a:ext>
            </a:extLst>
          </p:cNvPr>
          <p:cNvSpPr/>
          <p:nvPr/>
        </p:nvSpPr>
        <p:spPr>
          <a:xfrm>
            <a:off x="6041870"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矩形 418">
            <a:extLst>
              <a:ext uri="{FF2B5EF4-FFF2-40B4-BE49-F238E27FC236}">
                <a16:creationId xmlns:a16="http://schemas.microsoft.com/office/drawing/2014/main" id="{8E630500-1C6E-5B5D-78A5-35960A2AF6EE}"/>
              </a:ext>
            </a:extLst>
          </p:cNvPr>
          <p:cNvSpPr/>
          <p:nvPr/>
        </p:nvSpPr>
        <p:spPr>
          <a:xfrm>
            <a:off x="6288349"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a:extLst>
              <a:ext uri="{FF2B5EF4-FFF2-40B4-BE49-F238E27FC236}">
                <a16:creationId xmlns:a16="http://schemas.microsoft.com/office/drawing/2014/main" id="{6F7FFD49-DCFD-C363-A371-ABB9A11A4D8D}"/>
              </a:ext>
            </a:extLst>
          </p:cNvPr>
          <p:cNvSpPr/>
          <p:nvPr/>
        </p:nvSpPr>
        <p:spPr>
          <a:xfrm>
            <a:off x="6534828"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矩形 420">
            <a:extLst>
              <a:ext uri="{FF2B5EF4-FFF2-40B4-BE49-F238E27FC236}">
                <a16:creationId xmlns:a16="http://schemas.microsoft.com/office/drawing/2014/main" id="{B62E9A2C-8C94-7231-54E9-940974F35DEF}"/>
              </a:ext>
            </a:extLst>
          </p:cNvPr>
          <p:cNvSpPr/>
          <p:nvPr/>
        </p:nvSpPr>
        <p:spPr>
          <a:xfrm>
            <a:off x="6781307"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a:extLst>
              <a:ext uri="{FF2B5EF4-FFF2-40B4-BE49-F238E27FC236}">
                <a16:creationId xmlns:a16="http://schemas.microsoft.com/office/drawing/2014/main" id="{DBD81C18-BF00-BB84-7C3F-B3C35CF38B8E}"/>
              </a:ext>
            </a:extLst>
          </p:cNvPr>
          <p:cNvSpPr/>
          <p:nvPr/>
        </p:nvSpPr>
        <p:spPr>
          <a:xfrm>
            <a:off x="7027786"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1DCC962A-7CD5-3613-FAC1-C4183AA604AF}"/>
              </a:ext>
            </a:extLst>
          </p:cNvPr>
          <p:cNvSpPr/>
          <p:nvPr/>
        </p:nvSpPr>
        <p:spPr>
          <a:xfrm>
            <a:off x="7274265"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CC256E51-927D-49B8-6516-8BC34A6D8959}"/>
              </a:ext>
            </a:extLst>
          </p:cNvPr>
          <p:cNvSpPr/>
          <p:nvPr/>
        </p:nvSpPr>
        <p:spPr>
          <a:xfrm>
            <a:off x="7520744"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60D31921-5C5F-4DE2-283B-A5D3AAF49880}"/>
              </a:ext>
            </a:extLst>
          </p:cNvPr>
          <p:cNvSpPr/>
          <p:nvPr/>
        </p:nvSpPr>
        <p:spPr>
          <a:xfrm>
            <a:off x="7767223"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a:extLst>
              <a:ext uri="{FF2B5EF4-FFF2-40B4-BE49-F238E27FC236}">
                <a16:creationId xmlns:a16="http://schemas.microsoft.com/office/drawing/2014/main" id="{C0C81F51-2055-FA28-5E3F-37F0C4E8BCC6}"/>
              </a:ext>
            </a:extLst>
          </p:cNvPr>
          <p:cNvSpPr/>
          <p:nvPr/>
        </p:nvSpPr>
        <p:spPr>
          <a:xfrm>
            <a:off x="8013702" y="308293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矩形 426">
            <a:extLst>
              <a:ext uri="{FF2B5EF4-FFF2-40B4-BE49-F238E27FC236}">
                <a16:creationId xmlns:a16="http://schemas.microsoft.com/office/drawing/2014/main" id="{266D8DE4-7545-9E6C-12DD-179CBE5D37A3}"/>
              </a:ext>
            </a:extLst>
          </p:cNvPr>
          <p:cNvSpPr/>
          <p:nvPr/>
        </p:nvSpPr>
        <p:spPr>
          <a:xfrm>
            <a:off x="4316517"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D0E7CCD1-BB58-3CFF-7E6A-A41E28FF1288}"/>
              </a:ext>
            </a:extLst>
          </p:cNvPr>
          <p:cNvSpPr/>
          <p:nvPr/>
        </p:nvSpPr>
        <p:spPr>
          <a:xfrm>
            <a:off x="4562996"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a:extLst>
              <a:ext uri="{FF2B5EF4-FFF2-40B4-BE49-F238E27FC236}">
                <a16:creationId xmlns:a16="http://schemas.microsoft.com/office/drawing/2014/main" id="{54F5FD02-077C-921B-B328-38A6AB406A30}"/>
              </a:ext>
            </a:extLst>
          </p:cNvPr>
          <p:cNvSpPr/>
          <p:nvPr/>
        </p:nvSpPr>
        <p:spPr>
          <a:xfrm>
            <a:off x="4809475"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矩形 429">
            <a:extLst>
              <a:ext uri="{FF2B5EF4-FFF2-40B4-BE49-F238E27FC236}">
                <a16:creationId xmlns:a16="http://schemas.microsoft.com/office/drawing/2014/main" id="{88DB9D00-5545-0793-670A-6843BDF069A7}"/>
              </a:ext>
            </a:extLst>
          </p:cNvPr>
          <p:cNvSpPr/>
          <p:nvPr/>
        </p:nvSpPr>
        <p:spPr>
          <a:xfrm>
            <a:off x="5055954"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矩形 430">
            <a:extLst>
              <a:ext uri="{FF2B5EF4-FFF2-40B4-BE49-F238E27FC236}">
                <a16:creationId xmlns:a16="http://schemas.microsoft.com/office/drawing/2014/main" id="{23AB5E69-0110-12D4-31D7-732A5EA37F03}"/>
              </a:ext>
            </a:extLst>
          </p:cNvPr>
          <p:cNvSpPr/>
          <p:nvPr/>
        </p:nvSpPr>
        <p:spPr>
          <a:xfrm>
            <a:off x="5302433"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2" name="矩形 431">
            <a:extLst>
              <a:ext uri="{FF2B5EF4-FFF2-40B4-BE49-F238E27FC236}">
                <a16:creationId xmlns:a16="http://schemas.microsoft.com/office/drawing/2014/main" id="{4124C954-36FC-46B9-1679-A2AACF899011}"/>
              </a:ext>
            </a:extLst>
          </p:cNvPr>
          <p:cNvSpPr/>
          <p:nvPr/>
        </p:nvSpPr>
        <p:spPr>
          <a:xfrm>
            <a:off x="5548912"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3" name="矩形 432">
            <a:extLst>
              <a:ext uri="{FF2B5EF4-FFF2-40B4-BE49-F238E27FC236}">
                <a16:creationId xmlns:a16="http://schemas.microsoft.com/office/drawing/2014/main" id="{317A3414-C39B-1B87-7976-50EDE96633C6}"/>
              </a:ext>
            </a:extLst>
          </p:cNvPr>
          <p:cNvSpPr/>
          <p:nvPr/>
        </p:nvSpPr>
        <p:spPr>
          <a:xfrm>
            <a:off x="5795391"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矩形 433">
            <a:extLst>
              <a:ext uri="{FF2B5EF4-FFF2-40B4-BE49-F238E27FC236}">
                <a16:creationId xmlns:a16="http://schemas.microsoft.com/office/drawing/2014/main" id="{5EE7EF92-A878-C89A-66C4-349BBAB61E02}"/>
              </a:ext>
            </a:extLst>
          </p:cNvPr>
          <p:cNvSpPr/>
          <p:nvPr/>
        </p:nvSpPr>
        <p:spPr>
          <a:xfrm>
            <a:off x="6041870" y="417961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5" name="矩形 434">
            <a:extLst>
              <a:ext uri="{FF2B5EF4-FFF2-40B4-BE49-F238E27FC236}">
                <a16:creationId xmlns:a16="http://schemas.microsoft.com/office/drawing/2014/main" id="{84E137A3-AF62-7B06-CD85-200C9C81BA91}"/>
              </a:ext>
            </a:extLst>
          </p:cNvPr>
          <p:cNvSpPr/>
          <p:nvPr/>
        </p:nvSpPr>
        <p:spPr>
          <a:xfrm>
            <a:off x="6288349"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6" name="矩形 435">
            <a:extLst>
              <a:ext uri="{FF2B5EF4-FFF2-40B4-BE49-F238E27FC236}">
                <a16:creationId xmlns:a16="http://schemas.microsoft.com/office/drawing/2014/main" id="{6767F56E-D3B8-FF9A-D94C-78B29DBC0AB0}"/>
              </a:ext>
            </a:extLst>
          </p:cNvPr>
          <p:cNvSpPr/>
          <p:nvPr/>
        </p:nvSpPr>
        <p:spPr>
          <a:xfrm>
            <a:off x="6534828"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矩形 436">
            <a:extLst>
              <a:ext uri="{FF2B5EF4-FFF2-40B4-BE49-F238E27FC236}">
                <a16:creationId xmlns:a16="http://schemas.microsoft.com/office/drawing/2014/main" id="{E60C87D8-0217-9BD6-36C7-AC17F4FB28E1}"/>
              </a:ext>
            </a:extLst>
          </p:cNvPr>
          <p:cNvSpPr/>
          <p:nvPr/>
        </p:nvSpPr>
        <p:spPr>
          <a:xfrm>
            <a:off x="6781307"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矩形 437">
            <a:extLst>
              <a:ext uri="{FF2B5EF4-FFF2-40B4-BE49-F238E27FC236}">
                <a16:creationId xmlns:a16="http://schemas.microsoft.com/office/drawing/2014/main" id="{1E44D993-B729-4A2E-F515-59530CAA0340}"/>
              </a:ext>
            </a:extLst>
          </p:cNvPr>
          <p:cNvSpPr/>
          <p:nvPr/>
        </p:nvSpPr>
        <p:spPr>
          <a:xfrm>
            <a:off x="7027786"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A34BCC45-454A-A75B-72CE-1E3164B38971}"/>
              </a:ext>
            </a:extLst>
          </p:cNvPr>
          <p:cNvSpPr/>
          <p:nvPr/>
        </p:nvSpPr>
        <p:spPr>
          <a:xfrm>
            <a:off x="7274265"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矩形 439">
            <a:extLst>
              <a:ext uri="{FF2B5EF4-FFF2-40B4-BE49-F238E27FC236}">
                <a16:creationId xmlns:a16="http://schemas.microsoft.com/office/drawing/2014/main" id="{129C0342-9979-7337-F3E6-76C7FD4E730C}"/>
              </a:ext>
            </a:extLst>
          </p:cNvPr>
          <p:cNvSpPr/>
          <p:nvPr/>
        </p:nvSpPr>
        <p:spPr>
          <a:xfrm>
            <a:off x="7520744"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矩形 440">
            <a:extLst>
              <a:ext uri="{FF2B5EF4-FFF2-40B4-BE49-F238E27FC236}">
                <a16:creationId xmlns:a16="http://schemas.microsoft.com/office/drawing/2014/main" id="{39802D2F-0EE8-3E14-E2F3-484B5AAE5CAA}"/>
              </a:ext>
            </a:extLst>
          </p:cNvPr>
          <p:cNvSpPr/>
          <p:nvPr/>
        </p:nvSpPr>
        <p:spPr>
          <a:xfrm>
            <a:off x="7767223"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矩形 441">
            <a:extLst>
              <a:ext uri="{FF2B5EF4-FFF2-40B4-BE49-F238E27FC236}">
                <a16:creationId xmlns:a16="http://schemas.microsoft.com/office/drawing/2014/main" id="{5DE0863D-3D43-A466-C17F-58BD6CEEF5B9}"/>
              </a:ext>
            </a:extLst>
          </p:cNvPr>
          <p:cNvSpPr/>
          <p:nvPr/>
        </p:nvSpPr>
        <p:spPr>
          <a:xfrm>
            <a:off x="8013702" y="417961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椭圆 442">
            <a:extLst>
              <a:ext uri="{FF2B5EF4-FFF2-40B4-BE49-F238E27FC236}">
                <a16:creationId xmlns:a16="http://schemas.microsoft.com/office/drawing/2014/main" id="{ABF7823D-DA9B-B85C-60AE-8E644441D565}"/>
              </a:ext>
            </a:extLst>
          </p:cNvPr>
          <p:cNvSpPr/>
          <p:nvPr/>
        </p:nvSpPr>
        <p:spPr>
          <a:xfrm>
            <a:off x="4349133" y="366756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4" name="直接箭头连接符 443">
            <a:extLst>
              <a:ext uri="{FF2B5EF4-FFF2-40B4-BE49-F238E27FC236}">
                <a16:creationId xmlns:a16="http://schemas.microsoft.com/office/drawing/2014/main" id="{29753782-9DCB-EB35-ACCF-0470098C8270}"/>
              </a:ext>
            </a:extLst>
          </p:cNvPr>
          <p:cNvCxnSpPr>
            <a:cxnSpLocks/>
            <a:stCxn id="411" idx="2"/>
            <a:endCxn id="443" idx="0"/>
          </p:cNvCxnSpPr>
          <p:nvPr/>
        </p:nvCxnSpPr>
        <p:spPr>
          <a:xfrm>
            <a:off x="4439757"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5" name="直接箭头连接符 444">
            <a:extLst>
              <a:ext uri="{FF2B5EF4-FFF2-40B4-BE49-F238E27FC236}">
                <a16:creationId xmlns:a16="http://schemas.microsoft.com/office/drawing/2014/main" id="{43840CE5-BFAB-0376-1BD1-3D789DD37F4B}"/>
              </a:ext>
            </a:extLst>
          </p:cNvPr>
          <p:cNvCxnSpPr>
            <a:cxnSpLocks/>
            <a:stCxn id="419" idx="2"/>
            <a:endCxn id="443" idx="0"/>
          </p:cNvCxnSpPr>
          <p:nvPr/>
        </p:nvCxnSpPr>
        <p:spPr>
          <a:xfrm flipH="1">
            <a:off x="4439757" y="3320972"/>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6" name="椭圆 445">
            <a:extLst>
              <a:ext uri="{FF2B5EF4-FFF2-40B4-BE49-F238E27FC236}">
                <a16:creationId xmlns:a16="http://schemas.microsoft.com/office/drawing/2014/main" id="{FDE32FA3-B0DC-F90B-88B0-834FBD53FE8C}"/>
              </a:ext>
            </a:extLst>
          </p:cNvPr>
          <p:cNvSpPr/>
          <p:nvPr/>
        </p:nvSpPr>
        <p:spPr>
          <a:xfrm>
            <a:off x="4595611" y="365891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椭圆 446">
            <a:extLst>
              <a:ext uri="{FF2B5EF4-FFF2-40B4-BE49-F238E27FC236}">
                <a16:creationId xmlns:a16="http://schemas.microsoft.com/office/drawing/2014/main" id="{FC92768E-F46C-B01F-1B13-1697CE9B690C}"/>
              </a:ext>
            </a:extLst>
          </p:cNvPr>
          <p:cNvSpPr/>
          <p:nvPr/>
        </p:nvSpPr>
        <p:spPr>
          <a:xfrm>
            <a:off x="4842089" y="367239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8" name="椭圆 447">
            <a:extLst>
              <a:ext uri="{FF2B5EF4-FFF2-40B4-BE49-F238E27FC236}">
                <a16:creationId xmlns:a16="http://schemas.microsoft.com/office/drawing/2014/main" id="{55C19D74-FAAA-5158-0174-F7C506D2DDD3}"/>
              </a:ext>
            </a:extLst>
          </p:cNvPr>
          <p:cNvSpPr/>
          <p:nvPr/>
        </p:nvSpPr>
        <p:spPr>
          <a:xfrm>
            <a:off x="5088567" y="366373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椭圆 448">
            <a:extLst>
              <a:ext uri="{FF2B5EF4-FFF2-40B4-BE49-F238E27FC236}">
                <a16:creationId xmlns:a16="http://schemas.microsoft.com/office/drawing/2014/main" id="{AB56C328-9635-C5FF-EC9E-F93E0381BA5B}"/>
              </a:ext>
            </a:extLst>
          </p:cNvPr>
          <p:cNvSpPr/>
          <p:nvPr/>
        </p:nvSpPr>
        <p:spPr>
          <a:xfrm>
            <a:off x="5338666" y="367139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椭圆 449">
            <a:extLst>
              <a:ext uri="{FF2B5EF4-FFF2-40B4-BE49-F238E27FC236}">
                <a16:creationId xmlns:a16="http://schemas.microsoft.com/office/drawing/2014/main" id="{B2290008-FD78-A453-3727-3BDE04BFD651}"/>
              </a:ext>
            </a:extLst>
          </p:cNvPr>
          <p:cNvSpPr/>
          <p:nvPr/>
        </p:nvSpPr>
        <p:spPr>
          <a:xfrm>
            <a:off x="5585144" y="366274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椭圆 450">
            <a:extLst>
              <a:ext uri="{FF2B5EF4-FFF2-40B4-BE49-F238E27FC236}">
                <a16:creationId xmlns:a16="http://schemas.microsoft.com/office/drawing/2014/main" id="{0B8E0519-5BAF-7502-4EEF-C367E2CAFF4A}"/>
              </a:ext>
            </a:extLst>
          </p:cNvPr>
          <p:cNvSpPr/>
          <p:nvPr/>
        </p:nvSpPr>
        <p:spPr>
          <a:xfrm>
            <a:off x="5831622" y="367622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椭圆 451">
            <a:extLst>
              <a:ext uri="{FF2B5EF4-FFF2-40B4-BE49-F238E27FC236}">
                <a16:creationId xmlns:a16="http://schemas.microsoft.com/office/drawing/2014/main" id="{95B09005-8AB3-07A5-BB5A-6C874EE22BFC}"/>
              </a:ext>
            </a:extLst>
          </p:cNvPr>
          <p:cNvSpPr/>
          <p:nvPr/>
        </p:nvSpPr>
        <p:spPr>
          <a:xfrm>
            <a:off x="6078100" y="366756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箭头连接符 452">
            <a:extLst>
              <a:ext uri="{FF2B5EF4-FFF2-40B4-BE49-F238E27FC236}">
                <a16:creationId xmlns:a16="http://schemas.microsoft.com/office/drawing/2014/main" id="{025691C1-FA62-E7E1-EE17-8F45A4BCC6DF}"/>
              </a:ext>
            </a:extLst>
          </p:cNvPr>
          <p:cNvCxnSpPr>
            <a:cxnSpLocks/>
          </p:cNvCxnSpPr>
          <p:nvPr/>
        </p:nvCxnSpPr>
        <p:spPr>
          <a:xfrm>
            <a:off x="4692169"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4" name="直接箭头连接符 453">
            <a:extLst>
              <a:ext uri="{FF2B5EF4-FFF2-40B4-BE49-F238E27FC236}">
                <a16:creationId xmlns:a16="http://schemas.microsoft.com/office/drawing/2014/main" id="{6E902079-5C8A-BDD5-2F33-DE18E8391611}"/>
              </a:ext>
            </a:extLst>
          </p:cNvPr>
          <p:cNvCxnSpPr>
            <a:cxnSpLocks/>
          </p:cNvCxnSpPr>
          <p:nvPr/>
        </p:nvCxnSpPr>
        <p:spPr>
          <a:xfrm>
            <a:off x="4930294"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5" name="直接箭头连接符 454">
            <a:extLst>
              <a:ext uri="{FF2B5EF4-FFF2-40B4-BE49-F238E27FC236}">
                <a16:creationId xmlns:a16="http://schemas.microsoft.com/office/drawing/2014/main" id="{45B0DE9F-414E-7B19-8F26-8EA990400A7C}"/>
              </a:ext>
            </a:extLst>
          </p:cNvPr>
          <p:cNvCxnSpPr>
            <a:cxnSpLocks/>
          </p:cNvCxnSpPr>
          <p:nvPr/>
        </p:nvCxnSpPr>
        <p:spPr>
          <a:xfrm>
            <a:off x="5182706"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6" name="直接箭头连接符 455">
            <a:extLst>
              <a:ext uri="{FF2B5EF4-FFF2-40B4-BE49-F238E27FC236}">
                <a16:creationId xmlns:a16="http://schemas.microsoft.com/office/drawing/2014/main" id="{FE99253B-ADE0-62FE-48B0-7DE4428B37D8}"/>
              </a:ext>
            </a:extLst>
          </p:cNvPr>
          <p:cNvCxnSpPr>
            <a:cxnSpLocks/>
          </p:cNvCxnSpPr>
          <p:nvPr/>
        </p:nvCxnSpPr>
        <p:spPr>
          <a:xfrm>
            <a:off x="5420832"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7" name="直接箭头连接符 456">
            <a:extLst>
              <a:ext uri="{FF2B5EF4-FFF2-40B4-BE49-F238E27FC236}">
                <a16:creationId xmlns:a16="http://schemas.microsoft.com/office/drawing/2014/main" id="{EE4BEEF5-3B19-D9C8-1672-702A509FFD6E}"/>
              </a:ext>
            </a:extLst>
          </p:cNvPr>
          <p:cNvCxnSpPr>
            <a:cxnSpLocks/>
          </p:cNvCxnSpPr>
          <p:nvPr/>
        </p:nvCxnSpPr>
        <p:spPr>
          <a:xfrm>
            <a:off x="5673244" y="332097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8" name="直接箭头连接符 457">
            <a:extLst>
              <a:ext uri="{FF2B5EF4-FFF2-40B4-BE49-F238E27FC236}">
                <a16:creationId xmlns:a16="http://schemas.microsoft.com/office/drawing/2014/main" id="{DB1F25E0-2750-0554-F23A-D917F28F7EE3}"/>
              </a:ext>
            </a:extLst>
          </p:cNvPr>
          <p:cNvCxnSpPr>
            <a:cxnSpLocks/>
          </p:cNvCxnSpPr>
          <p:nvPr/>
        </p:nvCxnSpPr>
        <p:spPr>
          <a:xfrm>
            <a:off x="5911369"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9" name="直接箭头连接符 458">
            <a:extLst>
              <a:ext uri="{FF2B5EF4-FFF2-40B4-BE49-F238E27FC236}">
                <a16:creationId xmlns:a16="http://schemas.microsoft.com/office/drawing/2014/main" id="{E14C9A32-2CD7-D548-06E1-DCF7E7567A79}"/>
              </a:ext>
            </a:extLst>
          </p:cNvPr>
          <p:cNvCxnSpPr>
            <a:cxnSpLocks/>
          </p:cNvCxnSpPr>
          <p:nvPr/>
        </p:nvCxnSpPr>
        <p:spPr>
          <a:xfrm>
            <a:off x="6163781" y="332962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0" name="直接箭头连接符 459">
            <a:extLst>
              <a:ext uri="{FF2B5EF4-FFF2-40B4-BE49-F238E27FC236}">
                <a16:creationId xmlns:a16="http://schemas.microsoft.com/office/drawing/2014/main" id="{A8D2B28F-0EA9-FCFD-7D28-F3DD55527EA2}"/>
              </a:ext>
            </a:extLst>
          </p:cNvPr>
          <p:cNvCxnSpPr>
            <a:cxnSpLocks/>
          </p:cNvCxnSpPr>
          <p:nvPr/>
        </p:nvCxnSpPr>
        <p:spPr>
          <a:xfrm flipH="1">
            <a:off x="4686235" y="3329642"/>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1" name="直接箭头连接符 460">
            <a:extLst>
              <a:ext uri="{FF2B5EF4-FFF2-40B4-BE49-F238E27FC236}">
                <a16:creationId xmlns:a16="http://schemas.microsoft.com/office/drawing/2014/main" id="{0DA972DE-5C14-16D0-B83B-B9F84410F31C}"/>
              </a:ext>
            </a:extLst>
          </p:cNvPr>
          <p:cNvCxnSpPr>
            <a:cxnSpLocks/>
            <a:stCxn id="421" idx="2"/>
          </p:cNvCxnSpPr>
          <p:nvPr/>
        </p:nvCxnSpPr>
        <p:spPr>
          <a:xfrm flipH="1">
            <a:off x="4944581" y="3320972"/>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2" name="直接箭头连接符 461">
            <a:extLst>
              <a:ext uri="{FF2B5EF4-FFF2-40B4-BE49-F238E27FC236}">
                <a16:creationId xmlns:a16="http://schemas.microsoft.com/office/drawing/2014/main" id="{C77F8FC1-A7B8-65CD-5A5C-3C41D73B1B52}"/>
              </a:ext>
            </a:extLst>
          </p:cNvPr>
          <p:cNvCxnSpPr>
            <a:cxnSpLocks/>
            <a:stCxn id="422" idx="2"/>
          </p:cNvCxnSpPr>
          <p:nvPr/>
        </p:nvCxnSpPr>
        <p:spPr>
          <a:xfrm flipH="1">
            <a:off x="5191059" y="3320972"/>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3" name="直接箭头连接符 462">
            <a:extLst>
              <a:ext uri="{FF2B5EF4-FFF2-40B4-BE49-F238E27FC236}">
                <a16:creationId xmlns:a16="http://schemas.microsoft.com/office/drawing/2014/main" id="{A5D5609A-0423-477A-7649-D5142AA1AA1F}"/>
              </a:ext>
            </a:extLst>
          </p:cNvPr>
          <p:cNvCxnSpPr>
            <a:cxnSpLocks/>
          </p:cNvCxnSpPr>
          <p:nvPr/>
        </p:nvCxnSpPr>
        <p:spPr>
          <a:xfrm flipH="1">
            <a:off x="5478392" y="3320972"/>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4" name="直接箭头连接符 463">
            <a:extLst>
              <a:ext uri="{FF2B5EF4-FFF2-40B4-BE49-F238E27FC236}">
                <a16:creationId xmlns:a16="http://schemas.microsoft.com/office/drawing/2014/main" id="{F93C4C8A-ACB0-8160-9E0F-59F5B00DFA9A}"/>
              </a:ext>
            </a:extLst>
          </p:cNvPr>
          <p:cNvCxnSpPr>
            <a:cxnSpLocks/>
            <a:stCxn id="424" idx="2"/>
          </p:cNvCxnSpPr>
          <p:nvPr/>
        </p:nvCxnSpPr>
        <p:spPr>
          <a:xfrm flipH="1">
            <a:off x="5724870" y="3320972"/>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5" name="直接箭头连接符 464">
            <a:extLst>
              <a:ext uri="{FF2B5EF4-FFF2-40B4-BE49-F238E27FC236}">
                <a16:creationId xmlns:a16="http://schemas.microsoft.com/office/drawing/2014/main" id="{A75FE88D-BB34-2EBA-0866-2EB84E68B4EB}"/>
              </a:ext>
            </a:extLst>
          </p:cNvPr>
          <p:cNvCxnSpPr>
            <a:cxnSpLocks/>
            <a:stCxn id="425" idx="2"/>
          </p:cNvCxnSpPr>
          <p:nvPr/>
        </p:nvCxnSpPr>
        <p:spPr>
          <a:xfrm flipH="1">
            <a:off x="5983216" y="3320972"/>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66" name="直接箭头连接符 465">
            <a:extLst>
              <a:ext uri="{FF2B5EF4-FFF2-40B4-BE49-F238E27FC236}">
                <a16:creationId xmlns:a16="http://schemas.microsoft.com/office/drawing/2014/main" id="{8AC67275-E412-2BB1-CBE1-BBABB2718D0B}"/>
              </a:ext>
            </a:extLst>
          </p:cNvPr>
          <p:cNvCxnSpPr>
            <a:cxnSpLocks/>
            <a:stCxn id="426" idx="2"/>
          </p:cNvCxnSpPr>
          <p:nvPr/>
        </p:nvCxnSpPr>
        <p:spPr>
          <a:xfrm flipH="1">
            <a:off x="6229694" y="3320972"/>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67" name="矩形 466">
            <a:extLst>
              <a:ext uri="{FF2B5EF4-FFF2-40B4-BE49-F238E27FC236}">
                <a16:creationId xmlns:a16="http://schemas.microsoft.com/office/drawing/2014/main" id="{A86C852B-D162-6F3B-B1D1-B738F676E616}"/>
              </a:ext>
            </a:extLst>
          </p:cNvPr>
          <p:cNvSpPr/>
          <p:nvPr/>
        </p:nvSpPr>
        <p:spPr>
          <a:xfrm>
            <a:off x="4287245"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68" name="矩形 467">
            <a:extLst>
              <a:ext uri="{FF2B5EF4-FFF2-40B4-BE49-F238E27FC236}">
                <a16:creationId xmlns:a16="http://schemas.microsoft.com/office/drawing/2014/main" id="{7F1805B8-E3E6-CA40-076C-D9EFC7B710F8}"/>
              </a:ext>
            </a:extLst>
          </p:cNvPr>
          <p:cNvSpPr/>
          <p:nvPr/>
        </p:nvSpPr>
        <p:spPr>
          <a:xfrm>
            <a:off x="4533724"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69" name="矩形 468">
            <a:extLst>
              <a:ext uri="{FF2B5EF4-FFF2-40B4-BE49-F238E27FC236}">
                <a16:creationId xmlns:a16="http://schemas.microsoft.com/office/drawing/2014/main" id="{0BF2FEC2-8C54-4AD7-5AA1-52D0A4C64EAD}"/>
              </a:ext>
            </a:extLst>
          </p:cNvPr>
          <p:cNvSpPr/>
          <p:nvPr/>
        </p:nvSpPr>
        <p:spPr>
          <a:xfrm>
            <a:off x="4780203"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0" name="矩形 469">
            <a:extLst>
              <a:ext uri="{FF2B5EF4-FFF2-40B4-BE49-F238E27FC236}">
                <a16:creationId xmlns:a16="http://schemas.microsoft.com/office/drawing/2014/main" id="{77F5BE71-E627-A977-0864-FC14A85769B4}"/>
              </a:ext>
            </a:extLst>
          </p:cNvPr>
          <p:cNvSpPr/>
          <p:nvPr/>
        </p:nvSpPr>
        <p:spPr>
          <a:xfrm>
            <a:off x="5026682"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1" name="矩形 470">
            <a:extLst>
              <a:ext uri="{FF2B5EF4-FFF2-40B4-BE49-F238E27FC236}">
                <a16:creationId xmlns:a16="http://schemas.microsoft.com/office/drawing/2014/main" id="{A24AB0EC-0552-69A9-7ED7-E38224BB20F5}"/>
              </a:ext>
            </a:extLst>
          </p:cNvPr>
          <p:cNvSpPr/>
          <p:nvPr/>
        </p:nvSpPr>
        <p:spPr>
          <a:xfrm>
            <a:off x="5273161"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2" name="矩形 471">
            <a:extLst>
              <a:ext uri="{FF2B5EF4-FFF2-40B4-BE49-F238E27FC236}">
                <a16:creationId xmlns:a16="http://schemas.microsoft.com/office/drawing/2014/main" id="{3205E73D-FE14-E9BE-0FFE-98ADBB974A8D}"/>
              </a:ext>
            </a:extLst>
          </p:cNvPr>
          <p:cNvSpPr/>
          <p:nvPr/>
        </p:nvSpPr>
        <p:spPr>
          <a:xfrm>
            <a:off x="5519640"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3" name="矩形 472">
            <a:extLst>
              <a:ext uri="{FF2B5EF4-FFF2-40B4-BE49-F238E27FC236}">
                <a16:creationId xmlns:a16="http://schemas.microsoft.com/office/drawing/2014/main" id="{4CD0DC6F-CB31-0901-0ABC-A8458E7B55BB}"/>
              </a:ext>
            </a:extLst>
          </p:cNvPr>
          <p:cNvSpPr/>
          <p:nvPr/>
        </p:nvSpPr>
        <p:spPr>
          <a:xfrm>
            <a:off x="5766119"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4" name="矩形 473">
            <a:extLst>
              <a:ext uri="{FF2B5EF4-FFF2-40B4-BE49-F238E27FC236}">
                <a16:creationId xmlns:a16="http://schemas.microsoft.com/office/drawing/2014/main" id="{39ACBC54-3C20-98BE-A6BB-161209681E6D}"/>
              </a:ext>
            </a:extLst>
          </p:cNvPr>
          <p:cNvSpPr/>
          <p:nvPr/>
        </p:nvSpPr>
        <p:spPr>
          <a:xfrm>
            <a:off x="6012598"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5" name="矩形 474">
            <a:extLst>
              <a:ext uri="{FF2B5EF4-FFF2-40B4-BE49-F238E27FC236}">
                <a16:creationId xmlns:a16="http://schemas.microsoft.com/office/drawing/2014/main" id="{906AA835-1E9E-08DE-7E2B-DFE9F05973CD}"/>
              </a:ext>
            </a:extLst>
          </p:cNvPr>
          <p:cNvSpPr/>
          <p:nvPr/>
        </p:nvSpPr>
        <p:spPr>
          <a:xfrm>
            <a:off x="6259077"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6" name="矩形 475">
            <a:extLst>
              <a:ext uri="{FF2B5EF4-FFF2-40B4-BE49-F238E27FC236}">
                <a16:creationId xmlns:a16="http://schemas.microsoft.com/office/drawing/2014/main" id="{7E665236-C479-0CD5-C4B6-0D75633CA123}"/>
              </a:ext>
            </a:extLst>
          </p:cNvPr>
          <p:cNvSpPr/>
          <p:nvPr/>
        </p:nvSpPr>
        <p:spPr>
          <a:xfrm>
            <a:off x="6505556"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7" name="矩形 476">
            <a:extLst>
              <a:ext uri="{FF2B5EF4-FFF2-40B4-BE49-F238E27FC236}">
                <a16:creationId xmlns:a16="http://schemas.microsoft.com/office/drawing/2014/main" id="{9A7CB5DA-E33B-E1C3-BBE9-4ECC43E6F5B4}"/>
              </a:ext>
            </a:extLst>
          </p:cNvPr>
          <p:cNvSpPr/>
          <p:nvPr/>
        </p:nvSpPr>
        <p:spPr>
          <a:xfrm>
            <a:off x="6752035"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8" name="矩形 477">
            <a:extLst>
              <a:ext uri="{FF2B5EF4-FFF2-40B4-BE49-F238E27FC236}">
                <a16:creationId xmlns:a16="http://schemas.microsoft.com/office/drawing/2014/main" id="{FBA83DB1-0B7A-030E-9061-B8D1C66E0B0D}"/>
              </a:ext>
            </a:extLst>
          </p:cNvPr>
          <p:cNvSpPr/>
          <p:nvPr/>
        </p:nvSpPr>
        <p:spPr>
          <a:xfrm>
            <a:off x="6998514"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9" name="矩形 478">
            <a:extLst>
              <a:ext uri="{FF2B5EF4-FFF2-40B4-BE49-F238E27FC236}">
                <a16:creationId xmlns:a16="http://schemas.microsoft.com/office/drawing/2014/main" id="{E9C18B1B-657F-D111-191F-3AE95EB50EE5}"/>
              </a:ext>
            </a:extLst>
          </p:cNvPr>
          <p:cNvSpPr/>
          <p:nvPr/>
        </p:nvSpPr>
        <p:spPr>
          <a:xfrm>
            <a:off x="7244993"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0" name="矩形 479">
            <a:extLst>
              <a:ext uri="{FF2B5EF4-FFF2-40B4-BE49-F238E27FC236}">
                <a16:creationId xmlns:a16="http://schemas.microsoft.com/office/drawing/2014/main" id="{6B5894B2-9335-A144-EB7B-009067169492}"/>
              </a:ext>
            </a:extLst>
          </p:cNvPr>
          <p:cNvSpPr/>
          <p:nvPr/>
        </p:nvSpPr>
        <p:spPr>
          <a:xfrm>
            <a:off x="7491472"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1" name="矩形 480">
            <a:extLst>
              <a:ext uri="{FF2B5EF4-FFF2-40B4-BE49-F238E27FC236}">
                <a16:creationId xmlns:a16="http://schemas.microsoft.com/office/drawing/2014/main" id="{9C6C01FB-B568-8E2E-0722-7BAF661E488D}"/>
              </a:ext>
            </a:extLst>
          </p:cNvPr>
          <p:cNvSpPr/>
          <p:nvPr/>
        </p:nvSpPr>
        <p:spPr>
          <a:xfrm>
            <a:off x="7737951"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2" name="矩形 481">
            <a:extLst>
              <a:ext uri="{FF2B5EF4-FFF2-40B4-BE49-F238E27FC236}">
                <a16:creationId xmlns:a16="http://schemas.microsoft.com/office/drawing/2014/main" id="{1062462B-D57E-7A80-C299-AA1B113AB887}"/>
              </a:ext>
            </a:extLst>
          </p:cNvPr>
          <p:cNvSpPr/>
          <p:nvPr/>
        </p:nvSpPr>
        <p:spPr>
          <a:xfrm>
            <a:off x="7984430" y="4985440"/>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3" name="矩形 482">
            <a:extLst>
              <a:ext uri="{FF2B5EF4-FFF2-40B4-BE49-F238E27FC236}">
                <a16:creationId xmlns:a16="http://schemas.microsoft.com/office/drawing/2014/main" id="{6AB1DCBA-4213-65D4-A7C6-FA45A01875C9}"/>
              </a:ext>
            </a:extLst>
          </p:cNvPr>
          <p:cNvSpPr/>
          <p:nvPr/>
        </p:nvSpPr>
        <p:spPr>
          <a:xfrm>
            <a:off x="4287245"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矩形 483">
            <a:extLst>
              <a:ext uri="{FF2B5EF4-FFF2-40B4-BE49-F238E27FC236}">
                <a16:creationId xmlns:a16="http://schemas.microsoft.com/office/drawing/2014/main" id="{5B37280B-605E-765A-6820-07D0C048B598}"/>
              </a:ext>
            </a:extLst>
          </p:cNvPr>
          <p:cNvSpPr/>
          <p:nvPr/>
        </p:nvSpPr>
        <p:spPr>
          <a:xfrm>
            <a:off x="4533724"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矩形 484">
            <a:extLst>
              <a:ext uri="{FF2B5EF4-FFF2-40B4-BE49-F238E27FC236}">
                <a16:creationId xmlns:a16="http://schemas.microsoft.com/office/drawing/2014/main" id="{059B2E87-2195-0F9B-D883-FDED1F7C3465}"/>
              </a:ext>
            </a:extLst>
          </p:cNvPr>
          <p:cNvSpPr/>
          <p:nvPr/>
        </p:nvSpPr>
        <p:spPr>
          <a:xfrm>
            <a:off x="4780203"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矩形 485">
            <a:extLst>
              <a:ext uri="{FF2B5EF4-FFF2-40B4-BE49-F238E27FC236}">
                <a16:creationId xmlns:a16="http://schemas.microsoft.com/office/drawing/2014/main" id="{08C11C55-40A1-E1C6-E40A-B0727EB66695}"/>
              </a:ext>
            </a:extLst>
          </p:cNvPr>
          <p:cNvSpPr/>
          <p:nvPr/>
        </p:nvSpPr>
        <p:spPr>
          <a:xfrm>
            <a:off x="5026682" y="608211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7" name="矩形 486">
            <a:extLst>
              <a:ext uri="{FF2B5EF4-FFF2-40B4-BE49-F238E27FC236}">
                <a16:creationId xmlns:a16="http://schemas.microsoft.com/office/drawing/2014/main" id="{995B98A1-DEA9-3303-857F-F8B9AD7B6B01}"/>
              </a:ext>
            </a:extLst>
          </p:cNvPr>
          <p:cNvSpPr/>
          <p:nvPr/>
        </p:nvSpPr>
        <p:spPr>
          <a:xfrm>
            <a:off x="5273161"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矩形 487">
            <a:extLst>
              <a:ext uri="{FF2B5EF4-FFF2-40B4-BE49-F238E27FC236}">
                <a16:creationId xmlns:a16="http://schemas.microsoft.com/office/drawing/2014/main" id="{DB865B97-2212-B087-0DFB-8E085BEDB566}"/>
              </a:ext>
            </a:extLst>
          </p:cNvPr>
          <p:cNvSpPr/>
          <p:nvPr/>
        </p:nvSpPr>
        <p:spPr>
          <a:xfrm>
            <a:off x="5519640"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矩形 488">
            <a:extLst>
              <a:ext uri="{FF2B5EF4-FFF2-40B4-BE49-F238E27FC236}">
                <a16:creationId xmlns:a16="http://schemas.microsoft.com/office/drawing/2014/main" id="{6665D3B7-F40A-4835-56BA-445BA9340D2F}"/>
              </a:ext>
            </a:extLst>
          </p:cNvPr>
          <p:cNvSpPr/>
          <p:nvPr/>
        </p:nvSpPr>
        <p:spPr>
          <a:xfrm>
            <a:off x="5766119"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0" name="矩形 489">
            <a:extLst>
              <a:ext uri="{FF2B5EF4-FFF2-40B4-BE49-F238E27FC236}">
                <a16:creationId xmlns:a16="http://schemas.microsoft.com/office/drawing/2014/main" id="{D4840E72-D29E-B16E-2587-E9C9D08687A7}"/>
              </a:ext>
            </a:extLst>
          </p:cNvPr>
          <p:cNvSpPr/>
          <p:nvPr/>
        </p:nvSpPr>
        <p:spPr>
          <a:xfrm>
            <a:off x="6012598"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矩形 490">
            <a:extLst>
              <a:ext uri="{FF2B5EF4-FFF2-40B4-BE49-F238E27FC236}">
                <a16:creationId xmlns:a16="http://schemas.microsoft.com/office/drawing/2014/main" id="{CBC66314-E9A6-DF16-9114-56AEC0D54A2E}"/>
              </a:ext>
            </a:extLst>
          </p:cNvPr>
          <p:cNvSpPr/>
          <p:nvPr/>
        </p:nvSpPr>
        <p:spPr>
          <a:xfrm>
            <a:off x="6259077"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矩形 491">
            <a:extLst>
              <a:ext uri="{FF2B5EF4-FFF2-40B4-BE49-F238E27FC236}">
                <a16:creationId xmlns:a16="http://schemas.microsoft.com/office/drawing/2014/main" id="{1A1DE010-9069-195C-494C-1FA62452E57B}"/>
              </a:ext>
            </a:extLst>
          </p:cNvPr>
          <p:cNvSpPr/>
          <p:nvPr/>
        </p:nvSpPr>
        <p:spPr>
          <a:xfrm>
            <a:off x="6505556"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矩形 492">
            <a:extLst>
              <a:ext uri="{FF2B5EF4-FFF2-40B4-BE49-F238E27FC236}">
                <a16:creationId xmlns:a16="http://schemas.microsoft.com/office/drawing/2014/main" id="{F3D7C2F4-2B1E-73B5-A5B3-2CD311DB2FD4}"/>
              </a:ext>
            </a:extLst>
          </p:cNvPr>
          <p:cNvSpPr/>
          <p:nvPr/>
        </p:nvSpPr>
        <p:spPr>
          <a:xfrm>
            <a:off x="6752035"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493">
            <a:extLst>
              <a:ext uri="{FF2B5EF4-FFF2-40B4-BE49-F238E27FC236}">
                <a16:creationId xmlns:a16="http://schemas.microsoft.com/office/drawing/2014/main" id="{57016BBD-429C-C317-F180-53E7D20B3DEF}"/>
              </a:ext>
            </a:extLst>
          </p:cNvPr>
          <p:cNvSpPr/>
          <p:nvPr/>
        </p:nvSpPr>
        <p:spPr>
          <a:xfrm>
            <a:off x="6998514"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矩形 494">
            <a:extLst>
              <a:ext uri="{FF2B5EF4-FFF2-40B4-BE49-F238E27FC236}">
                <a16:creationId xmlns:a16="http://schemas.microsoft.com/office/drawing/2014/main" id="{AADB00F1-210D-4ABF-9001-323B9C2B0ECE}"/>
              </a:ext>
            </a:extLst>
          </p:cNvPr>
          <p:cNvSpPr/>
          <p:nvPr/>
        </p:nvSpPr>
        <p:spPr>
          <a:xfrm>
            <a:off x="7244993"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矩形 495">
            <a:extLst>
              <a:ext uri="{FF2B5EF4-FFF2-40B4-BE49-F238E27FC236}">
                <a16:creationId xmlns:a16="http://schemas.microsoft.com/office/drawing/2014/main" id="{ADB67D75-DD0F-CAA1-B968-1128625800F3}"/>
              </a:ext>
            </a:extLst>
          </p:cNvPr>
          <p:cNvSpPr/>
          <p:nvPr/>
        </p:nvSpPr>
        <p:spPr>
          <a:xfrm>
            <a:off x="7491472"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496">
            <a:extLst>
              <a:ext uri="{FF2B5EF4-FFF2-40B4-BE49-F238E27FC236}">
                <a16:creationId xmlns:a16="http://schemas.microsoft.com/office/drawing/2014/main" id="{C982AE13-89F4-679E-1404-E7BC4D598234}"/>
              </a:ext>
            </a:extLst>
          </p:cNvPr>
          <p:cNvSpPr/>
          <p:nvPr/>
        </p:nvSpPr>
        <p:spPr>
          <a:xfrm>
            <a:off x="7737951"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矩形 497">
            <a:extLst>
              <a:ext uri="{FF2B5EF4-FFF2-40B4-BE49-F238E27FC236}">
                <a16:creationId xmlns:a16="http://schemas.microsoft.com/office/drawing/2014/main" id="{45B999C2-2A67-6529-EC3F-BF2C4135608D}"/>
              </a:ext>
            </a:extLst>
          </p:cNvPr>
          <p:cNvSpPr/>
          <p:nvPr/>
        </p:nvSpPr>
        <p:spPr>
          <a:xfrm>
            <a:off x="7984430" y="608211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椭圆 498">
            <a:extLst>
              <a:ext uri="{FF2B5EF4-FFF2-40B4-BE49-F238E27FC236}">
                <a16:creationId xmlns:a16="http://schemas.microsoft.com/office/drawing/2014/main" id="{C848275C-B80B-0697-6651-4FEC42D201B9}"/>
              </a:ext>
            </a:extLst>
          </p:cNvPr>
          <p:cNvSpPr/>
          <p:nvPr/>
        </p:nvSpPr>
        <p:spPr>
          <a:xfrm>
            <a:off x="4319861" y="557006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0" name="直接箭头连接符 499">
            <a:extLst>
              <a:ext uri="{FF2B5EF4-FFF2-40B4-BE49-F238E27FC236}">
                <a16:creationId xmlns:a16="http://schemas.microsoft.com/office/drawing/2014/main" id="{6500D45C-414F-A6A9-D910-3B9DCC03D8A2}"/>
              </a:ext>
            </a:extLst>
          </p:cNvPr>
          <p:cNvCxnSpPr>
            <a:cxnSpLocks/>
            <a:stCxn id="467" idx="2"/>
            <a:endCxn id="499" idx="0"/>
          </p:cNvCxnSpPr>
          <p:nvPr/>
        </p:nvCxnSpPr>
        <p:spPr>
          <a:xfrm>
            <a:off x="4410485" y="522347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1" name="直接箭头连接符 500">
            <a:extLst>
              <a:ext uri="{FF2B5EF4-FFF2-40B4-BE49-F238E27FC236}">
                <a16:creationId xmlns:a16="http://schemas.microsoft.com/office/drawing/2014/main" id="{003BAF04-6DA3-45FD-956C-28641AF566D2}"/>
              </a:ext>
            </a:extLst>
          </p:cNvPr>
          <p:cNvCxnSpPr>
            <a:cxnSpLocks/>
            <a:stCxn id="471" idx="2"/>
            <a:endCxn id="499" idx="0"/>
          </p:cNvCxnSpPr>
          <p:nvPr/>
        </p:nvCxnSpPr>
        <p:spPr>
          <a:xfrm flipH="1">
            <a:off x="4410485" y="5223474"/>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02" name="椭圆 501">
            <a:extLst>
              <a:ext uri="{FF2B5EF4-FFF2-40B4-BE49-F238E27FC236}">
                <a16:creationId xmlns:a16="http://schemas.microsoft.com/office/drawing/2014/main" id="{453A6FA3-3023-B4DA-DC1A-BFB47A27ACB1}"/>
              </a:ext>
            </a:extLst>
          </p:cNvPr>
          <p:cNvSpPr/>
          <p:nvPr/>
        </p:nvSpPr>
        <p:spPr>
          <a:xfrm>
            <a:off x="4566339" y="556141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椭圆 502">
            <a:extLst>
              <a:ext uri="{FF2B5EF4-FFF2-40B4-BE49-F238E27FC236}">
                <a16:creationId xmlns:a16="http://schemas.microsoft.com/office/drawing/2014/main" id="{C793E2C7-6C57-E47A-0216-853B9BEB6E03}"/>
              </a:ext>
            </a:extLst>
          </p:cNvPr>
          <p:cNvSpPr/>
          <p:nvPr/>
        </p:nvSpPr>
        <p:spPr>
          <a:xfrm>
            <a:off x="4812817" y="557489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椭圆 503">
            <a:extLst>
              <a:ext uri="{FF2B5EF4-FFF2-40B4-BE49-F238E27FC236}">
                <a16:creationId xmlns:a16="http://schemas.microsoft.com/office/drawing/2014/main" id="{6CA442E1-07A8-703F-4A0F-3C090EE019DB}"/>
              </a:ext>
            </a:extLst>
          </p:cNvPr>
          <p:cNvSpPr/>
          <p:nvPr/>
        </p:nvSpPr>
        <p:spPr>
          <a:xfrm>
            <a:off x="5059295" y="556623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5" name="直接箭头连接符 504">
            <a:extLst>
              <a:ext uri="{FF2B5EF4-FFF2-40B4-BE49-F238E27FC236}">
                <a16:creationId xmlns:a16="http://schemas.microsoft.com/office/drawing/2014/main" id="{8C6604E8-EDF9-7FFA-2952-1A81392CBCAB}"/>
              </a:ext>
            </a:extLst>
          </p:cNvPr>
          <p:cNvCxnSpPr>
            <a:cxnSpLocks/>
          </p:cNvCxnSpPr>
          <p:nvPr/>
        </p:nvCxnSpPr>
        <p:spPr>
          <a:xfrm>
            <a:off x="4662897" y="522347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6" name="直接箭头连接符 505">
            <a:extLst>
              <a:ext uri="{FF2B5EF4-FFF2-40B4-BE49-F238E27FC236}">
                <a16:creationId xmlns:a16="http://schemas.microsoft.com/office/drawing/2014/main" id="{127DE188-F7E1-F854-693D-2DECE5EAA5D8}"/>
              </a:ext>
            </a:extLst>
          </p:cNvPr>
          <p:cNvCxnSpPr>
            <a:cxnSpLocks/>
          </p:cNvCxnSpPr>
          <p:nvPr/>
        </p:nvCxnSpPr>
        <p:spPr>
          <a:xfrm>
            <a:off x="4901022" y="523213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7" name="直接箭头连接符 506">
            <a:extLst>
              <a:ext uri="{FF2B5EF4-FFF2-40B4-BE49-F238E27FC236}">
                <a16:creationId xmlns:a16="http://schemas.microsoft.com/office/drawing/2014/main" id="{97CFED88-FA5A-BE78-A297-B27179373C72}"/>
              </a:ext>
            </a:extLst>
          </p:cNvPr>
          <p:cNvCxnSpPr>
            <a:cxnSpLocks/>
          </p:cNvCxnSpPr>
          <p:nvPr/>
        </p:nvCxnSpPr>
        <p:spPr>
          <a:xfrm>
            <a:off x="5153434" y="523213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8" name="直接箭头连接符 507">
            <a:extLst>
              <a:ext uri="{FF2B5EF4-FFF2-40B4-BE49-F238E27FC236}">
                <a16:creationId xmlns:a16="http://schemas.microsoft.com/office/drawing/2014/main" id="{A8E257F7-53BE-C397-0B49-EDE919349E02}"/>
              </a:ext>
            </a:extLst>
          </p:cNvPr>
          <p:cNvCxnSpPr>
            <a:cxnSpLocks/>
            <a:stCxn id="472" idx="2"/>
          </p:cNvCxnSpPr>
          <p:nvPr/>
        </p:nvCxnSpPr>
        <p:spPr>
          <a:xfrm flipH="1">
            <a:off x="4656963" y="5223474"/>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9" name="直接箭头连接符 508">
            <a:extLst>
              <a:ext uri="{FF2B5EF4-FFF2-40B4-BE49-F238E27FC236}">
                <a16:creationId xmlns:a16="http://schemas.microsoft.com/office/drawing/2014/main" id="{952AEB15-D2E5-7C83-EE5A-D7D6898CD968}"/>
              </a:ext>
            </a:extLst>
          </p:cNvPr>
          <p:cNvCxnSpPr>
            <a:cxnSpLocks/>
            <a:stCxn id="473" idx="2"/>
          </p:cNvCxnSpPr>
          <p:nvPr/>
        </p:nvCxnSpPr>
        <p:spPr>
          <a:xfrm flipH="1">
            <a:off x="4915309" y="5223474"/>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10" name="直接箭头连接符 509">
            <a:extLst>
              <a:ext uri="{FF2B5EF4-FFF2-40B4-BE49-F238E27FC236}">
                <a16:creationId xmlns:a16="http://schemas.microsoft.com/office/drawing/2014/main" id="{7463611A-A9CA-A7BB-B575-345FB21DBF05}"/>
              </a:ext>
            </a:extLst>
          </p:cNvPr>
          <p:cNvCxnSpPr>
            <a:cxnSpLocks/>
            <a:stCxn id="474" idx="2"/>
          </p:cNvCxnSpPr>
          <p:nvPr/>
        </p:nvCxnSpPr>
        <p:spPr>
          <a:xfrm flipH="1">
            <a:off x="5161787" y="5223474"/>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12" name="文本框 511">
            <a:extLst>
              <a:ext uri="{FF2B5EF4-FFF2-40B4-BE49-F238E27FC236}">
                <a16:creationId xmlns:a16="http://schemas.microsoft.com/office/drawing/2014/main" id="{3A0F6CB8-5651-5EED-F96F-23AA69C54E3A}"/>
              </a:ext>
            </a:extLst>
          </p:cNvPr>
          <p:cNvSpPr txBox="1"/>
          <p:nvPr/>
        </p:nvSpPr>
        <p:spPr>
          <a:xfrm>
            <a:off x="8533028" y="2775135"/>
            <a:ext cx="3691074" cy="3046988"/>
          </a:xfrm>
          <a:prstGeom prst="rect">
            <a:avLst/>
          </a:prstGeom>
          <a:noFill/>
        </p:spPr>
        <p:txBody>
          <a:bodyPr wrap="square">
            <a:spAutoFit/>
          </a:bodyPr>
          <a:lstStyle/>
          <a:p>
            <a:r>
              <a:rPr lang="en-US" altLang="zh-CN" sz="3200" b="1">
                <a:latin typeface="字制区喜脉体" panose="02000603000000000000" pitchFamily="2" charset="-122"/>
                <a:ea typeface="字制区喜脉体" panose="02000603000000000000" pitchFamily="2" charset="-122"/>
              </a:rPr>
              <a:t>Plan A:</a:t>
            </a:r>
          </a:p>
          <a:p>
            <a:pPr marL="457200" indent="-457200">
              <a:buFont typeface="Arial" panose="020B0604020202020204" pitchFamily="34" charset="0"/>
              <a:buChar char="•"/>
            </a:pPr>
            <a:r>
              <a:rPr lang="zh-CN" altLang="en-US" sz="3200" b="1">
                <a:latin typeface="字制区喜脉体" panose="02000603000000000000" pitchFamily="2" charset="-122"/>
                <a:ea typeface="字制区喜脉体" panose="02000603000000000000" pitchFamily="2" charset="-122"/>
              </a:rPr>
              <a:t>减少</a:t>
            </a:r>
            <a:r>
              <a:rPr lang="en-US" altLang="zh-CN" sz="3200" b="1">
                <a:latin typeface="字制区喜脉体" panose="02000603000000000000" pitchFamily="2" charset="-122"/>
                <a:ea typeface="字制区喜脉体" panose="02000603000000000000" pitchFamily="2" charset="-122"/>
              </a:rPr>
              <a:t>block</a:t>
            </a:r>
            <a:r>
              <a:rPr lang="zh-CN" altLang="en-US" sz="3200" b="1">
                <a:latin typeface="字制区喜脉体" panose="02000603000000000000" pitchFamily="2" charset="-122"/>
                <a:ea typeface="字制区喜脉体" panose="02000603000000000000" pitchFamily="2" charset="-122"/>
              </a:rPr>
              <a:t>的数量</a:t>
            </a:r>
            <a:endParaRPr lang="en-US" altLang="zh-CN" sz="3200" b="1">
              <a:latin typeface="字制区喜脉体" panose="02000603000000000000" pitchFamily="2" charset="-122"/>
              <a:ea typeface="字制区喜脉体" panose="02000603000000000000" pitchFamily="2" charset="-122"/>
            </a:endParaRPr>
          </a:p>
          <a:p>
            <a:pPr marL="457200" indent="-457200">
              <a:buFont typeface="Arial" panose="020B0604020202020204" pitchFamily="34" charset="0"/>
              <a:buChar char="•"/>
            </a:pPr>
            <a:r>
              <a:rPr lang="zh-CN" altLang="en-US" sz="3200" b="1">
                <a:latin typeface="字制区喜脉体" panose="02000603000000000000" pitchFamily="2" charset="-122"/>
                <a:ea typeface="字制区喜脉体" panose="02000603000000000000" pitchFamily="2" charset="-122"/>
              </a:rPr>
              <a:t>保持</a:t>
            </a:r>
            <a:r>
              <a:rPr lang="en-US" altLang="zh-CN" sz="3200" b="1">
                <a:latin typeface="字制区喜脉体" panose="02000603000000000000" pitchFamily="2" charset="-122"/>
                <a:ea typeface="字制区喜脉体" panose="02000603000000000000" pitchFamily="2" charset="-122"/>
              </a:rPr>
              <a:t>block</a:t>
            </a:r>
            <a:r>
              <a:rPr lang="zh-CN" altLang="en-US" sz="3200" b="1">
                <a:latin typeface="字制区喜脉体" panose="02000603000000000000" pitchFamily="2" charset="-122"/>
                <a:ea typeface="字制区喜脉体" panose="02000603000000000000" pitchFamily="2" charset="-122"/>
              </a:rPr>
              <a:t>中</a:t>
            </a:r>
            <a:r>
              <a:rPr lang="en-US" altLang="zh-CN" sz="3200" b="1">
                <a:latin typeface="字制区喜脉体" panose="02000603000000000000" pitchFamily="2" charset="-122"/>
                <a:ea typeface="字制区喜脉体" panose="02000603000000000000" pitchFamily="2" charset="-122"/>
              </a:rPr>
              <a:t>thread</a:t>
            </a:r>
            <a:r>
              <a:rPr lang="zh-CN" altLang="en-US" sz="3200" b="1">
                <a:latin typeface="字制区喜脉体" panose="02000603000000000000" pitchFamily="2" charset="-122"/>
                <a:ea typeface="字制区喜脉体" panose="02000603000000000000" pitchFamily="2" charset="-122"/>
              </a:rPr>
              <a:t>的数量</a:t>
            </a:r>
            <a:endParaRPr lang="en-US" altLang="zh-CN" sz="3200" b="1">
              <a:latin typeface="字制区喜脉体" panose="02000603000000000000" pitchFamily="2" charset="-122"/>
              <a:ea typeface="字制区喜脉体" panose="02000603000000000000" pitchFamily="2" charset="-122"/>
            </a:endParaRPr>
          </a:p>
          <a:p>
            <a:pPr marL="457200" indent="-457200">
              <a:buFont typeface="Arial" panose="020B0604020202020204" pitchFamily="34" charset="0"/>
              <a:buChar char="•"/>
            </a:pPr>
            <a:r>
              <a:rPr lang="zh-CN" altLang="en-US" sz="3200" b="1">
                <a:latin typeface="字制区喜脉体" panose="02000603000000000000" pitchFamily="2" charset="-122"/>
                <a:ea typeface="字制区喜脉体" panose="02000603000000000000" pitchFamily="2" charset="-122"/>
              </a:rPr>
              <a:t>让每个</a:t>
            </a:r>
            <a:r>
              <a:rPr lang="en-US" altLang="zh-CN" sz="3200" b="1">
                <a:latin typeface="字制区喜脉体" panose="02000603000000000000" pitchFamily="2" charset="-122"/>
                <a:ea typeface="字制区喜脉体" panose="02000603000000000000" pitchFamily="2" charset="-122"/>
              </a:rPr>
              <a:t>thread</a:t>
            </a:r>
            <a:r>
              <a:rPr lang="zh-CN" altLang="en-US" sz="3200" b="1">
                <a:latin typeface="字制区喜脉体" panose="02000603000000000000" pitchFamily="2" charset="-122"/>
                <a:ea typeface="字制区喜脉体" panose="02000603000000000000" pitchFamily="2" charset="-122"/>
              </a:rPr>
              <a:t>处理更多的数据</a:t>
            </a:r>
            <a:endParaRPr lang="en-US" altLang="zh-CN" sz="3200" b="1">
              <a:latin typeface="字制区喜脉体" panose="02000603000000000000" pitchFamily="2" charset="-122"/>
              <a:ea typeface="字制区喜脉体" panose="02000603000000000000" pitchFamily="2" charset="-122"/>
            </a:endParaRPr>
          </a:p>
        </p:txBody>
      </p:sp>
      <p:sp>
        <p:nvSpPr>
          <p:cNvPr id="39" name="文本框 38">
            <a:extLst>
              <a:ext uri="{FF2B5EF4-FFF2-40B4-BE49-F238E27FC236}">
                <a16:creationId xmlns:a16="http://schemas.microsoft.com/office/drawing/2014/main" id="{87171B3E-7001-AA82-02A3-55689BE14849}"/>
              </a:ext>
            </a:extLst>
          </p:cNvPr>
          <p:cNvSpPr txBox="1"/>
          <p:nvPr/>
        </p:nvSpPr>
        <p:spPr>
          <a:xfrm>
            <a:off x="1411901" y="6311928"/>
            <a:ext cx="1964771"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Reduce_v3</a:t>
            </a:r>
            <a:endParaRPr lang="zh-CN" altLang="en-US"/>
          </a:p>
        </p:txBody>
      </p:sp>
      <p:sp>
        <p:nvSpPr>
          <p:cNvPr id="40" name="文本框 39">
            <a:extLst>
              <a:ext uri="{FF2B5EF4-FFF2-40B4-BE49-F238E27FC236}">
                <a16:creationId xmlns:a16="http://schemas.microsoft.com/office/drawing/2014/main" id="{6D56C9D8-4E93-6697-0501-6C45696C7A23}"/>
              </a:ext>
            </a:extLst>
          </p:cNvPr>
          <p:cNvSpPr txBox="1"/>
          <p:nvPr/>
        </p:nvSpPr>
        <p:spPr>
          <a:xfrm>
            <a:off x="5435804" y="6342408"/>
            <a:ext cx="1964771"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Reduce_v4</a:t>
            </a:r>
            <a:endParaRPr lang="zh-CN" altLang="en-US"/>
          </a:p>
        </p:txBody>
      </p:sp>
    </p:spTree>
    <p:extLst>
      <p:ext uri="{BB962C8B-B14F-4D97-AF65-F5344CB8AC3E}">
        <p14:creationId xmlns:p14="http://schemas.microsoft.com/office/powerpoint/2010/main" val="3410970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C87F-0B1C-8DDD-6FBA-95654AD48C9D}"/>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02BCA42D-53C0-72B6-F546-83A29809D84C}"/>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Reduce_v4_add_during_load</a:t>
            </a:r>
            <a:endParaRPr lang="zh-CN" altLang="en-US" b="1">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2A549947-7C0F-351A-3BA4-55C959A34177}"/>
              </a:ext>
            </a:extLst>
          </p:cNvPr>
          <p:cNvSpPr/>
          <p:nvPr/>
        </p:nvSpPr>
        <p:spPr>
          <a:xfrm>
            <a:off x="528680"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7AEC925-FA65-27F3-9C71-F092B574309D}"/>
              </a:ext>
            </a:extLst>
          </p:cNvPr>
          <p:cNvSpPr/>
          <p:nvPr/>
        </p:nvSpPr>
        <p:spPr>
          <a:xfrm>
            <a:off x="775159"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3FAB0AC-39E8-51DB-B8EE-803D1E152F5A}"/>
              </a:ext>
            </a:extLst>
          </p:cNvPr>
          <p:cNvSpPr/>
          <p:nvPr/>
        </p:nvSpPr>
        <p:spPr>
          <a:xfrm>
            <a:off x="1021638"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A3FEFCC-6D9C-571D-FBE0-8B365810D636}"/>
              </a:ext>
            </a:extLst>
          </p:cNvPr>
          <p:cNvSpPr/>
          <p:nvPr/>
        </p:nvSpPr>
        <p:spPr>
          <a:xfrm>
            <a:off x="1268117"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2153504-AA10-758C-429F-F88414708816}"/>
              </a:ext>
            </a:extLst>
          </p:cNvPr>
          <p:cNvSpPr/>
          <p:nvPr/>
        </p:nvSpPr>
        <p:spPr>
          <a:xfrm>
            <a:off x="1514596"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6BC48BF-15CF-0418-DA0A-D194EE901EF4}"/>
              </a:ext>
            </a:extLst>
          </p:cNvPr>
          <p:cNvSpPr/>
          <p:nvPr/>
        </p:nvSpPr>
        <p:spPr>
          <a:xfrm>
            <a:off x="1761075"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540B16A-6BB1-5B7E-CDC6-740A34FDFC72}"/>
              </a:ext>
            </a:extLst>
          </p:cNvPr>
          <p:cNvSpPr/>
          <p:nvPr/>
        </p:nvSpPr>
        <p:spPr>
          <a:xfrm>
            <a:off x="2007554"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D0C29FF-B016-68DA-566B-5C3FEDCD6EEB}"/>
              </a:ext>
            </a:extLst>
          </p:cNvPr>
          <p:cNvSpPr/>
          <p:nvPr/>
        </p:nvSpPr>
        <p:spPr>
          <a:xfrm>
            <a:off x="2254033"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D750A01-4180-0120-051B-4AEA9B59BE02}"/>
              </a:ext>
            </a:extLst>
          </p:cNvPr>
          <p:cNvSpPr/>
          <p:nvPr/>
        </p:nvSpPr>
        <p:spPr>
          <a:xfrm>
            <a:off x="2500512"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A6383EA-77F3-7484-9934-5F602966699A}"/>
              </a:ext>
            </a:extLst>
          </p:cNvPr>
          <p:cNvSpPr/>
          <p:nvPr/>
        </p:nvSpPr>
        <p:spPr>
          <a:xfrm>
            <a:off x="2746991"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E3E4806-2790-DC46-15FF-161DFDFE408C}"/>
              </a:ext>
            </a:extLst>
          </p:cNvPr>
          <p:cNvSpPr/>
          <p:nvPr/>
        </p:nvSpPr>
        <p:spPr>
          <a:xfrm>
            <a:off x="2993470"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BB33C26-776A-3B17-23C6-51D66AE73494}"/>
              </a:ext>
            </a:extLst>
          </p:cNvPr>
          <p:cNvSpPr/>
          <p:nvPr/>
        </p:nvSpPr>
        <p:spPr>
          <a:xfrm>
            <a:off x="3239949"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F9DF136-770C-9480-AC5D-FDB5546665F8}"/>
              </a:ext>
            </a:extLst>
          </p:cNvPr>
          <p:cNvSpPr/>
          <p:nvPr/>
        </p:nvSpPr>
        <p:spPr>
          <a:xfrm>
            <a:off x="3486428"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3391382-BB64-00CD-00D2-4AEAC86D2ECF}"/>
              </a:ext>
            </a:extLst>
          </p:cNvPr>
          <p:cNvSpPr/>
          <p:nvPr/>
        </p:nvSpPr>
        <p:spPr>
          <a:xfrm>
            <a:off x="3732907"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6D9C0C7-4894-0590-5735-011C344E2D21}"/>
              </a:ext>
            </a:extLst>
          </p:cNvPr>
          <p:cNvSpPr/>
          <p:nvPr/>
        </p:nvSpPr>
        <p:spPr>
          <a:xfrm>
            <a:off x="3979386"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AD7F74F-F147-EF01-297C-B6C246F91004}"/>
              </a:ext>
            </a:extLst>
          </p:cNvPr>
          <p:cNvSpPr/>
          <p:nvPr/>
        </p:nvSpPr>
        <p:spPr>
          <a:xfrm>
            <a:off x="4225865"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766C32E-87C6-897A-53DE-84555C2A3E7E}"/>
              </a:ext>
            </a:extLst>
          </p:cNvPr>
          <p:cNvSpPr/>
          <p:nvPr/>
        </p:nvSpPr>
        <p:spPr>
          <a:xfrm>
            <a:off x="528680"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0A48127-1582-D8BF-5A47-89167B3E2183}"/>
              </a:ext>
            </a:extLst>
          </p:cNvPr>
          <p:cNvSpPr/>
          <p:nvPr/>
        </p:nvSpPr>
        <p:spPr>
          <a:xfrm>
            <a:off x="775159"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604EAD7-966B-0BA2-585A-6EA07CFD346A}"/>
              </a:ext>
            </a:extLst>
          </p:cNvPr>
          <p:cNvSpPr/>
          <p:nvPr/>
        </p:nvSpPr>
        <p:spPr>
          <a:xfrm>
            <a:off x="1021638"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3F819782-C12C-CC0A-809A-2E3FBEFB26E9}"/>
              </a:ext>
            </a:extLst>
          </p:cNvPr>
          <p:cNvSpPr/>
          <p:nvPr/>
        </p:nvSpPr>
        <p:spPr>
          <a:xfrm>
            <a:off x="1268117"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843F488-55DB-07DF-6397-E6B3F218CFFE}"/>
              </a:ext>
            </a:extLst>
          </p:cNvPr>
          <p:cNvSpPr/>
          <p:nvPr/>
        </p:nvSpPr>
        <p:spPr>
          <a:xfrm>
            <a:off x="1514596"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E49EC32-0817-A59E-B0D5-1EE7D791BC78}"/>
              </a:ext>
            </a:extLst>
          </p:cNvPr>
          <p:cNvSpPr/>
          <p:nvPr/>
        </p:nvSpPr>
        <p:spPr>
          <a:xfrm>
            <a:off x="1761075"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594817B-07D9-C8CB-F449-350B474C3229}"/>
              </a:ext>
            </a:extLst>
          </p:cNvPr>
          <p:cNvSpPr/>
          <p:nvPr/>
        </p:nvSpPr>
        <p:spPr>
          <a:xfrm>
            <a:off x="2007554"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89B2F0A-EBFF-3B15-3E9F-FC58FFA9333A}"/>
              </a:ext>
            </a:extLst>
          </p:cNvPr>
          <p:cNvSpPr/>
          <p:nvPr/>
        </p:nvSpPr>
        <p:spPr>
          <a:xfrm>
            <a:off x="2254033"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F25568D-FEFA-D0B4-DCDD-26D20F13433B}"/>
              </a:ext>
            </a:extLst>
          </p:cNvPr>
          <p:cNvSpPr/>
          <p:nvPr/>
        </p:nvSpPr>
        <p:spPr>
          <a:xfrm>
            <a:off x="2500512"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E96B777-7DC9-EF95-96ED-462B274CFF73}"/>
              </a:ext>
            </a:extLst>
          </p:cNvPr>
          <p:cNvSpPr/>
          <p:nvPr/>
        </p:nvSpPr>
        <p:spPr>
          <a:xfrm>
            <a:off x="2746991"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324E817-8649-DAC6-17F6-C830DBBCBB76}"/>
              </a:ext>
            </a:extLst>
          </p:cNvPr>
          <p:cNvSpPr/>
          <p:nvPr/>
        </p:nvSpPr>
        <p:spPr>
          <a:xfrm>
            <a:off x="2993470"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11D1E891-6885-CCE3-D6E1-28820120FAF7}"/>
              </a:ext>
            </a:extLst>
          </p:cNvPr>
          <p:cNvSpPr/>
          <p:nvPr/>
        </p:nvSpPr>
        <p:spPr>
          <a:xfrm>
            <a:off x="3239949"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BC31BFAF-F507-E61A-2B71-10DF2CE84D75}"/>
              </a:ext>
            </a:extLst>
          </p:cNvPr>
          <p:cNvSpPr/>
          <p:nvPr/>
        </p:nvSpPr>
        <p:spPr>
          <a:xfrm>
            <a:off x="3486428"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F74490F-DE70-43B8-FA1C-BB522E6F7068}"/>
              </a:ext>
            </a:extLst>
          </p:cNvPr>
          <p:cNvSpPr/>
          <p:nvPr/>
        </p:nvSpPr>
        <p:spPr>
          <a:xfrm>
            <a:off x="3732907"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D650E68-EE86-DAC3-AF52-A39B4EC4B95D}"/>
              </a:ext>
            </a:extLst>
          </p:cNvPr>
          <p:cNvSpPr/>
          <p:nvPr/>
        </p:nvSpPr>
        <p:spPr>
          <a:xfrm>
            <a:off x="3979386"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2CF0130-FA17-13DC-0806-3061F5C3F7DA}"/>
              </a:ext>
            </a:extLst>
          </p:cNvPr>
          <p:cNvSpPr/>
          <p:nvPr/>
        </p:nvSpPr>
        <p:spPr>
          <a:xfrm>
            <a:off x="4225865"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59814051-5A6F-4DE9-B5A4-E18F62525B6C}"/>
              </a:ext>
            </a:extLst>
          </p:cNvPr>
          <p:cNvSpPr/>
          <p:nvPr/>
        </p:nvSpPr>
        <p:spPr>
          <a:xfrm>
            <a:off x="561296" y="360089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65D897EC-2EBA-977B-E6DF-E76EE3891F80}"/>
              </a:ext>
            </a:extLst>
          </p:cNvPr>
          <p:cNvCxnSpPr>
            <a:cxnSpLocks/>
            <a:stCxn id="2" idx="2"/>
            <a:endCxn id="35" idx="0"/>
          </p:cNvCxnSpPr>
          <p:nvPr/>
        </p:nvCxnSpPr>
        <p:spPr>
          <a:xfrm>
            <a:off x="651920" y="325429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BB2D84E-4D72-D1B1-BE78-434E956C3FE8}"/>
              </a:ext>
            </a:extLst>
          </p:cNvPr>
          <p:cNvCxnSpPr>
            <a:cxnSpLocks/>
            <a:stCxn id="11" idx="2"/>
            <a:endCxn id="35" idx="0"/>
          </p:cNvCxnSpPr>
          <p:nvPr/>
        </p:nvCxnSpPr>
        <p:spPr>
          <a:xfrm flipH="1">
            <a:off x="651920" y="3254297"/>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4EC6DB76-0455-8C98-440F-D813F1FDA7FB}"/>
              </a:ext>
            </a:extLst>
          </p:cNvPr>
          <p:cNvSpPr/>
          <p:nvPr/>
        </p:nvSpPr>
        <p:spPr>
          <a:xfrm>
            <a:off x="807774" y="359223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86E2E38-7525-96F2-8A2C-9574855DC82C}"/>
              </a:ext>
            </a:extLst>
          </p:cNvPr>
          <p:cNvSpPr/>
          <p:nvPr/>
        </p:nvSpPr>
        <p:spPr>
          <a:xfrm>
            <a:off x="1054252" y="360571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5496C9AF-D86F-3337-2E26-B921633BB40F}"/>
              </a:ext>
            </a:extLst>
          </p:cNvPr>
          <p:cNvSpPr/>
          <p:nvPr/>
        </p:nvSpPr>
        <p:spPr>
          <a:xfrm>
            <a:off x="1300730" y="359706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7DAB36C-9105-EACD-44BE-9BE36B3FC245}"/>
              </a:ext>
            </a:extLst>
          </p:cNvPr>
          <p:cNvSpPr/>
          <p:nvPr/>
        </p:nvSpPr>
        <p:spPr>
          <a:xfrm>
            <a:off x="1550829" y="360472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BC1C5012-AADD-ED0E-8B02-B37B017445FB}"/>
              </a:ext>
            </a:extLst>
          </p:cNvPr>
          <p:cNvSpPr/>
          <p:nvPr/>
        </p:nvSpPr>
        <p:spPr>
          <a:xfrm>
            <a:off x="1797307" y="359606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D2B30625-09C6-8BC8-D3A1-45FF6C7EC724}"/>
              </a:ext>
            </a:extLst>
          </p:cNvPr>
          <p:cNvSpPr/>
          <p:nvPr/>
        </p:nvSpPr>
        <p:spPr>
          <a:xfrm>
            <a:off x="2043785" y="360954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2322EB1B-CC2D-7E35-9AC0-782451321B8F}"/>
              </a:ext>
            </a:extLst>
          </p:cNvPr>
          <p:cNvSpPr/>
          <p:nvPr/>
        </p:nvSpPr>
        <p:spPr>
          <a:xfrm>
            <a:off x="2290263" y="360089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a:extLst>
              <a:ext uri="{FF2B5EF4-FFF2-40B4-BE49-F238E27FC236}">
                <a16:creationId xmlns:a16="http://schemas.microsoft.com/office/drawing/2014/main" id="{A0A1DA0B-7B1A-CA11-E32C-BB080C272F44}"/>
              </a:ext>
            </a:extLst>
          </p:cNvPr>
          <p:cNvCxnSpPr>
            <a:cxnSpLocks/>
          </p:cNvCxnSpPr>
          <p:nvPr/>
        </p:nvCxnSpPr>
        <p:spPr>
          <a:xfrm>
            <a:off x="904332" y="325429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7E98C7C-BB23-8C50-1BC1-57C39DDC643B}"/>
              </a:ext>
            </a:extLst>
          </p:cNvPr>
          <p:cNvCxnSpPr>
            <a:cxnSpLocks/>
          </p:cNvCxnSpPr>
          <p:nvPr/>
        </p:nvCxnSpPr>
        <p:spPr>
          <a:xfrm>
            <a:off x="1142457" y="326295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542F506-C105-F275-FB9A-0589E7C810F9}"/>
              </a:ext>
            </a:extLst>
          </p:cNvPr>
          <p:cNvCxnSpPr>
            <a:cxnSpLocks/>
          </p:cNvCxnSpPr>
          <p:nvPr/>
        </p:nvCxnSpPr>
        <p:spPr>
          <a:xfrm>
            <a:off x="1394869" y="326295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EDB7496-F69B-3302-3AB8-CD14B35E5217}"/>
              </a:ext>
            </a:extLst>
          </p:cNvPr>
          <p:cNvCxnSpPr>
            <a:cxnSpLocks/>
          </p:cNvCxnSpPr>
          <p:nvPr/>
        </p:nvCxnSpPr>
        <p:spPr>
          <a:xfrm>
            <a:off x="1632995" y="325429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984FFF3-7F53-1AB9-7183-40AE4D2FBBF7}"/>
              </a:ext>
            </a:extLst>
          </p:cNvPr>
          <p:cNvCxnSpPr>
            <a:cxnSpLocks/>
          </p:cNvCxnSpPr>
          <p:nvPr/>
        </p:nvCxnSpPr>
        <p:spPr>
          <a:xfrm>
            <a:off x="1885407" y="325429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B6045CC-A0E6-2160-9DDC-73E89B9DA3F8}"/>
              </a:ext>
            </a:extLst>
          </p:cNvPr>
          <p:cNvCxnSpPr>
            <a:cxnSpLocks/>
          </p:cNvCxnSpPr>
          <p:nvPr/>
        </p:nvCxnSpPr>
        <p:spPr>
          <a:xfrm>
            <a:off x="2123532" y="326295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6715870-24E2-6D7C-14F5-C4565BDC1953}"/>
              </a:ext>
            </a:extLst>
          </p:cNvPr>
          <p:cNvCxnSpPr>
            <a:cxnSpLocks/>
          </p:cNvCxnSpPr>
          <p:nvPr/>
        </p:nvCxnSpPr>
        <p:spPr>
          <a:xfrm>
            <a:off x="2375944" y="326295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B5C3B24-B279-291E-2D3A-0B3571157C5C}"/>
              </a:ext>
            </a:extLst>
          </p:cNvPr>
          <p:cNvCxnSpPr>
            <a:cxnSpLocks/>
          </p:cNvCxnSpPr>
          <p:nvPr/>
        </p:nvCxnSpPr>
        <p:spPr>
          <a:xfrm flipH="1">
            <a:off x="898398" y="3262967"/>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342783E9-0E3A-6A6E-90BA-3E5FC3A576B6}"/>
              </a:ext>
            </a:extLst>
          </p:cNvPr>
          <p:cNvCxnSpPr>
            <a:cxnSpLocks/>
            <a:stCxn id="13" idx="2"/>
          </p:cNvCxnSpPr>
          <p:nvPr/>
        </p:nvCxnSpPr>
        <p:spPr>
          <a:xfrm flipH="1">
            <a:off x="1156744" y="3254297"/>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3FCCADE9-7A55-6B54-F0BF-FFB51B84DB5D}"/>
              </a:ext>
            </a:extLst>
          </p:cNvPr>
          <p:cNvCxnSpPr>
            <a:cxnSpLocks/>
            <a:stCxn id="14" idx="2"/>
          </p:cNvCxnSpPr>
          <p:nvPr/>
        </p:nvCxnSpPr>
        <p:spPr>
          <a:xfrm flipH="1">
            <a:off x="1403222" y="3254297"/>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A17E4B2-27F0-713D-0678-B90EDFCF2EAE}"/>
              </a:ext>
            </a:extLst>
          </p:cNvPr>
          <p:cNvCxnSpPr>
            <a:cxnSpLocks/>
          </p:cNvCxnSpPr>
          <p:nvPr/>
        </p:nvCxnSpPr>
        <p:spPr>
          <a:xfrm flipH="1">
            <a:off x="1690555" y="3254297"/>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B4D87F35-5F6D-8E0C-A591-387C799F4447}"/>
              </a:ext>
            </a:extLst>
          </p:cNvPr>
          <p:cNvCxnSpPr>
            <a:cxnSpLocks/>
            <a:stCxn id="16" idx="2"/>
          </p:cNvCxnSpPr>
          <p:nvPr/>
        </p:nvCxnSpPr>
        <p:spPr>
          <a:xfrm flipH="1">
            <a:off x="1937033" y="3254297"/>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E8E38689-A21C-52ED-3951-E23EEA6A5359}"/>
              </a:ext>
            </a:extLst>
          </p:cNvPr>
          <p:cNvCxnSpPr>
            <a:cxnSpLocks/>
            <a:stCxn id="17" idx="2"/>
          </p:cNvCxnSpPr>
          <p:nvPr/>
        </p:nvCxnSpPr>
        <p:spPr>
          <a:xfrm flipH="1">
            <a:off x="2195379" y="3254297"/>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FD60EE1C-2A83-E00B-6EBD-6BE8248CDECE}"/>
              </a:ext>
            </a:extLst>
          </p:cNvPr>
          <p:cNvCxnSpPr>
            <a:cxnSpLocks/>
            <a:stCxn id="18" idx="2"/>
          </p:cNvCxnSpPr>
          <p:nvPr/>
        </p:nvCxnSpPr>
        <p:spPr>
          <a:xfrm flipH="1">
            <a:off x="2441857" y="3254297"/>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4" name="矩形 233">
            <a:extLst>
              <a:ext uri="{FF2B5EF4-FFF2-40B4-BE49-F238E27FC236}">
                <a16:creationId xmlns:a16="http://schemas.microsoft.com/office/drawing/2014/main" id="{851D81B3-6D08-20C1-6497-C10699CC0C6D}"/>
              </a:ext>
            </a:extLst>
          </p:cNvPr>
          <p:cNvSpPr/>
          <p:nvPr/>
        </p:nvSpPr>
        <p:spPr>
          <a:xfrm>
            <a:off x="528680"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7D263F51-AC36-B1A3-3F15-8EFF27AE3F87}"/>
              </a:ext>
            </a:extLst>
          </p:cNvPr>
          <p:cNvSpPr/>
          <p:nvPr/>
        </p:nvSpPr>
        <p:spPr>
          <a:xfrm>
            <a:off x="775159"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4C023C99-1BE7-1F34-D68F-05D82809D713}"/>
              </a:ext>
            </a:extLst>
          </p:cNvPr>
          <p:cNvSpPr/>
          <p:nvPr/>
        </p:nvSpPr>
        <p:spPr>
          <a:xfrm>
            <a:off x="1021638"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B08812DA-070C-1A24-DBF8-E5E668EC292D}"/>
              </a:ext>
            </a:extLst>
          </p:cNvPr>
          <p:cNvSpPr/>
          <p:nvPr/>
        </p:nvSpPr>
        <p:spPr>
          <a:xfrm>
            <a:off x="1268117"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1949A710-131A-D207-AABA-00D81B27DCF6}"/>
              </a:ext>
            </a:extLst>
          </p:cNvPr>
          <p:cNvSpPr/>
          <p:nvPr/>
        </p:nvSpPr>
        <p:spPr>
          <a:xfrm>
            <a:off x="1514596"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19F01081-684D-A37B-6B60-6560AE2ADCC8}"/>
              </a:ext>
            </a:extLst>
          </p:cNvPr>
          <p:cNvSpPr/>
          <p:nvPr/>
        </p:nvSpPr>
        <p:spPr>
          <a:xfrm>
            <a:off x="1761075"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B6DD864B-8976-5EA2-7CF9-0A6D5FF74EF3}"/>
              </a:ext>
            </a:extLst>
          </p:cNvPr>
          <p:cNvSpPr/>
          <p:nvPr/>
        </p:nvSpPr>
        <p:spPr>
          <a:xfrm>
            <a:off x="2007554"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5962FB93-B96B-B10E-BB16-8F7A8411288B}"/>
              </a:ext>
            </a:extLst>
          </p:cNvPr>
          <p:cNvSpPr/>
          <p:nvPr/>
        </p:nvSpPr>
        <p:spPr>
          <a:xfrm>
            <a:off x="2254033"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D133CB94-18CF-2CE9-2F76-B9AB45AEF4F7}"/>
              </a:ext>
            </a:extLst>
          </p:cNvPr>
          <p:cNvSpPr/>
          <p:nvPr/>
        </p:nvSpPr>
        <p:spPr>
          <a:xfrm>
            <a:off x="2500512"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7086BE5F-200A-7D6B-DE73-9D25F29BA7A0}"/>
              </a:ext>
            </a:extLst>
          </p:cNvPr>
          <p:cNvSpPr/>
          <p:nvPr/>
        </p:nvSpPr>
        <p:spPr>
          <a:xfrm>
            <a:off x="2746991"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286608C3-D68E-9EFC-09C6-B28356EED563}"/>
              </a:ext>
            </a:extLst>
          </p:cNvPr>
          <p:cNvSpPr/>
          <p:nvPr/>
        </p:nvSpPr>
        <p:spPr>
          <a:xfrm>
            <a:off x="2993470"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DA2CC8C9-BFA7-C2E7-0C59-DD3FE3AC93EC}"/>
              </a:ext>
            </a:extLst>
          </p:cNvPr>
          <p:cNvSpPr/>
          <p:nvPr/>
        </p:nvSpPr>
        <p:spPr>
          <a:xfrm>
            <a:off x="3239949"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4DCD86C8-09EF-AC68-8AA4-13C8D3689340}"/>
              </a:ext>
            </a:extLst>
          </p:cNvPr>
          <p:cNvSpPr/>
          <p:nvPr/>
        </p:nvSpPr>
        <p:spPr>
          <a:xfrm>
            <a:off x="3486428"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4529EF3E-C98B-AC3E-A885-B1AA3941CF53}"/>
              </a:ext>
            </a:extLst>
          </p:cNvPr>
          <p:cNvSpPr/>
          <p:nvPr/>
        </p:nvSpPr>
        <p:spPr>
          <a:xfrm>
            <a:off x="3732907"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5C402529-AEDF-CB87-C563-1EFE05722B80}"/>
              </a:ext>
            </a:extLst>
          </p:cNvPr>
          <p:cNvSpPr/>
          <p:nvPr/>
        </p:nvSpPr>
        <p:spPr>
          <a:xfrm>
            <a:off x="3979386"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2B5F5F4E-1E96-4253-A672-240B45D596B2}"/>
              </a:ext>
            </a:extLst>
          </p:cNvPr>
          <p:cNvSpPr/>
          <p:nvPr/>
        </p:nvSpPr>
        <p:spPr>
          <a:xfrm>
            <a:off x="4225865"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E40A2B56-30AE-A4DF-9180-091316091159}"/>
              </a:ext>
            </a:extLst>
          </p:cNvPr>
          <p:cNvSpPr/>
          <p:nvPr/>
        </p:nvSpPr>
        <p:spPr>
          <a:xfrm>
            <a:off x="528680"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A0E8B306-A17B-E969-C7B6-F1FDBB5AF4B0}"/>
              </a:ext>
            </a:extLst>
          </p:cNvPr>
          <p:cNvSpPr/>
          <p:nvPr/>
        </p:nvSpPr>
        <p:spPr>
          <a:xfrm>
            <a:off x="775159"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7314C44C-AA7F-1C9C-868E-474D78B02317}"/>
              </a:ext>
            </a:extLst>
          </p:cNvPr>
          <p:cNvSpPr/>
          <p:nvPr/>
        </p:nvSpPr>
        <p:spPr>
          <a:xfrm>
            <a:off x="1021638"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13E6BA39-63C3-832B-0090-7EC978F5362B}"/>
              </a:ext>
            </a:extLst>
          </p:cNvPr>
          <p:cNvSpPr/>
          <p:nvPr/>
        </p:nvSpPr>
        <p:spPr>
          <a:xfrm>
            <a:off x="1268117"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9180E1BB-C864-A975-01E0-AB5C83994DF8}"/>
              </a:ext>
            </a:extLst>
          </p:cNvPr>
          <p:cNvSpPr/>
          <p:nvPr/>
        </p:nvSpPr>
        <p:spPr>
          <a:xfrm>
            <a:off x="1514596"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00029CCC-8FB6-C452-F8EF-8F3122780930}"/>
              </a:ext>
            </a:extLst>
          </p:cNvPr>
          <p:cNvSpPr/>
          <p:nvPr/>
        </p:nvSpPr>
        <p:spPr>
          <a:xfrm>
            <a:off x="1761075"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26AF0E57-AF1D-1D83-C046-C054E98824C8}"/>
              </a:ext>
            </a:extLst>
          </p:cNvPr>
          <p:cNvSpPr/>
          <p:nvPr/>
        </p:nvSpPr>
        <p:spPr>
          <a:xfrm>
            <a:off x="2007554"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FB9568D3-3023-AD22-431D-3B9B3F930DC8}"/>
              </a:ext>
            </a:extLst>
          </p:cNvPr>
          <p:cNvSpPr/>
          <p:nvPr/>
        </p:nvSpPr>
        <p:spPr>
          <a:xfrm>
            <a:off x="2254033"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38170C16-FCC0-6ABB-F04D-D9E0347F6D4C}"/>
              </a:ext>
            </a:extLst>
          </p:cNvPr>
          <p:cNvSpPr/>
          <p:nvPr/>
        </p:nvSpPr>
        <p:spPr>
          <a:xfrm>
            <a:off x="2500512"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6548D29C-A024-832E-082F-6E77A4253AAC}"/>
              </a:ext>
            </a:extLst>
          </p:cNvPr>
          <p:cNvSpPr/>
          <p:nvPr/>
        </p:nvSpPr>
        <p:spPr>
          <a:xfrm>
            <a:off x="2746991"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25EEFB1F-F395-2E32-E42B-086697862D7D}"/>
              </a:ext>
            </a:extLst>
          </p:cNvPr>
          <p:cNvSpPr/>
          <p:nvPr/>
        </p:nvSpPr>
        <p:spPr>
          <a:xfrm>
            <a:off x="2993470"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758C25E6-7D04-3635-DAE8-8EE37B989245}"/>
              </a:ext>
            </a:extLst>
          </p:cNvPr>
          <p:cNvSpPr/>
          <p:nvPr/>
        </p:nvSpPr>
        <p:spPr>
          <a:xfrm>
            <a:off x="3239949"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C58FEF08-B6A6-8910-7D4E-D14E3D635643}"/>
              </a:ext>
            </a:extLst>
          </p:cNvPr>
          <p:cNvSpPr/>
          <p:nvPr/>
        </p:nvSpPr>
        <p:spPr>
          <a:xfrm>
            <a:off x="3486428"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C8369293-113B-93FB-ED45-FEBA9F725542}"/>
              </a:ext>
            </a:extLst>
          </p:cNvPr>
          <p:cNvSpPr/>
          <p:nvPr/>
        </p:nvSpPr>
        <p:spPr>
          <a:xfrm>
            <a:off x="3732907"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ADD7272A-B1FB-D370-6AB8-47C281433B07}"/>
              </a:ext>
            </a:extLst>
          </p:cNvPr>
          <p:cNvSpPr/>
          <p:nvPr/>
        </p:nvSpPr>
        <p:spPr>
          <a:xfrm>
            <a:off x="3979386"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39752414-BB37-6DC5-B0D9-4C5AF33D1A45}"/>
              </a:ext>
            </a:extLst>
          </p:cNvPr>
          <p:cNvSpPr/>
          <p:nvPr/>
        </p:nvSpPr>
        <p:spPr>
          <a:xfrm>
            <a:off x="4225865"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790EA252-F822-51F3-CB70-62FBAF7C8247}"/>
              </a:ext>
            </a:extLst>
          </p:cNvPr>
          <p:cNvSpPr/>
          <p:nvPr/>
        </p:nvSpPr>
        <p:spPr>
          <a:xfrm>
            <a:off x="525278"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7" name="矩形 266">
            <a:extLst>
              <a:ext uri="{FF2B5EF4-FFF2-40B4-BE49-F238E27FC236}">
                <a16:creationId xmlns:a16="http://schemas.microsoft.com/office/drawing/2014/main" id="{7E8186FF-EEEC-E18D-C9F3-FD9D7A24E553}"/>
              </a:ext>
            </a:extLst>
          </p:cNvPr>
          <p:cNvSpPr/>
          <p:nvPr/>
        </p:nvSpPr>
        <p:spPr>
          <a:xfrm>
            <a:off x="771757"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8" name="矩形 267">
            <a:extLst>
              <a:ext uri="{FF2B5EF4-FFF2-40B4-BE49-F238E27FC236}">
                <a16:creationId xmlns:a16="http://schemas.microsoft.com/office/drawing/2014/main" id="{94E14BA8-F3CE-1D75-9B4E-C634D787F864}"/>
              </a:ext>
            </a:extLst>
          </p:cNvPr>
          <p:cNvSpPr/>
          <p:nvPr/>
        </p:nvSpPr>
        <p:spPr>
          <a:xfrm>
            <a:off x="1018236"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9" name="矩形 268">
            <a:extLst>
              <a:ext uri="{FF2B5EF4-FFF2-40B4-BE49-F238E27FC236}">
                <a16:creationId xmlns:a16="http://schemas.microsoft.com/office/drawing/2014/main" id="{A1C04B8B-5C69-9A7A-7AD5-E79280F22C0B}"/>
              </a:ext>
            </a:extLst>
          </p:cNvPr>
          <p:cNvSpPr/>
          <p:nvPr/>
        </p:nvSpPr>
        <p:spPr>
          <a:xfrm>
            <a:off x="1264715"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0" name="矩形 269">
            <a:extLst>
              <a:ext uri="{FF2B5EF4-FFF2-40B4-BE49-F238E27FC236}">
                <a16:creationId xmlns:a16="http://schemas.microsoft.com/office/drawing/2014/main" id="{37CD3527-76A2-BC3F-E7EE-91A35903376F}"/>
              </a:ext>
            </a:extLst>
          </p:cNvPr>
          <p:cNvSpPr/>
          <p:nvPr/>
        </p:nvSpPr>
        <p:spPr>
          <a:xfrm>
            <a:off x="1511194"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1" name="矩形 270">
            <a:extLst>
              <a:ext uri="{FF2B5EF4-FFF2-40B4-BE49-F238E27FC236}">
                <a16:creationId xmlns:a16="http://schemas.microsoft.com/office/drawing/2014/main" id="{45501570-93CC-A811-2AC7-DDC788DD3AF7}"/>
              </a:ext>
            </a:extLst>
          </p:cNvPr>
          <p:cNvSpPr/>
          <p:nvPr/>
        </p:nvSpPr>
        <p:spPr>
          <a:xfrm>
            <a:off x="1757673"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2" name="矩形 271">
            <a:extLst>
              <a:ext uri="{FF2B5EF4-FFF2-40B4-BE49-F238E27FC236}">
                <a16:creationId xmlns:a16="http://schemas.microsoft.com/office/drawing/2014/main" id="{8CB32613-4C17-3BA9-6826-62C2F7FD4DE9}"/>
              </a:ext>
            </a:extLst>
          </p:cNvPr>
          <p:cNvSpPr/>
          <p:nvPr/>
        </p:nvSpPr>
        <p:spPr>
          <a:xfrm>
            <a:off x="2004152"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3" name="矩形 272">
            <a:extLst>
              <a:ext uri="{FF2B5EF4-FFF2-40B4-BE49-F238E27FC236}">
                <a16:creationId xmlns:a16="http://schemas.microsoft.com/office/drawing/2014/main" id="{B5F532B1-6460-2985-AFF6-78E1A5BAD5B5}"/>
              </a:ext>
            </a:extLst>
          </p:cNvPr>
          <p:cNvSpPr/>
          <p:nvPr/>
        </p:nvSpPr>
        <p:spPr>
          <a:xfrm>
            <a:off x="2250631"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4" name="矩形 273">
            <a:extLst>
              <a:ext uri="{FF2B5EF4-FFF2-40B4-BE49-F238E27FC236}">
                <a16:creationId xmlns:a16="http://schemas.microsoft.com/office/drawing/2014/main" id="{369E2582-5CAB-D5DE-09B6-78CC2AB90DD7}"/>
              </a:ext>
            </a:extLst>
          </p:cNvPr>
          <p:cNvSpPr/>
          <p:nvPr/>
        </p:nvSpPr>
        <p:spPr>
          <a:xfrm>
            <a:off x="2497110"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5" name="矩形 274">
            <a:extLst>
              <a:ext uri="{FF2B5EF4-FFF2-40B4-BE49-F238E27FC236}">
                <a16:creationId xmlns:a16="http://schemas.microsoft.com/office/drawing/2014/main" id="{46578768-35EA-2B7E-64C7-3A2EF4AF0FB4}"/>
              </a:ext>
            </a:extLst>
          </p:cNvPr>
          <p:cNvSpPr/>
          <p:nvPr/>
        </p:nvSpPr>
        <p:spPr>
          <a:xfrm>
            <a:off x="2743589"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6" name="矩形 275">
            <a:extLst>
              <a:ext uri="{FF2B5EF4-FFF2-40B4-BE49-F238E27FC236}">
                <a16:creationId xmlns:a16="http://schemas.microsoft.com/office/drawing/2014/main" id="{C2FC8499-B23D-D7A3-9196-FDDBA9C0B58B}"/>
              </a:ext>
            </a:extLst>
          </p:cNvPr>
          <p:cNvSpPr/>
          <p:nvPr/>
        </p:nvSpPr>
        <p:spPr>
          <a:xfrm>
            <a:off x="2990068"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7" name="矩形 276">
            <a:extLst>
              <a:ext uri="{FF2B5EF4-FFF2-40B4-BE49-F238E27FC236}">
                <a16:creationId xmlns:a16="http://schemas.microsoft.com/office/drawing/2014/main" id="{EA3D31D7-51C6-CF22-5FDA-74461EF43106}"/>
              </a:ext>
            </a:extLst>
          </p:cNvPr>
          <p:cNvSpPr/>
          <p:nvPr/>
        </p:nvSpPr>
        <p:spPr>
          <a:xfrm>
            <a:off x="3236547"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8" name="矩形 277">
            <a:extLst>
              <a:ext uri="{FF2B5EF4-FFF2-40B4-BE49-F238E27FC236}">
                <a16:creationId xmlns:a16="http://schemas.microsoft.com/office/drawing/2014/main" id="{F8CA8A8C-7EAF-31A1-CAF3-1AB72DCF3B5F}"/>
              </a:ext>
            </a:extLst>
          </p:cNvPr>
          <p:cNvSpPr/>
          <p:nvPr/>
        </p:nvSpPr>
        <p:spPr>
          <a:xfrm>
            <a:off x="3483026"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9" name="矩形 278">
            <a:extLst>
              <a:ext uri="{FF2B5EF4-FFF2-40B4-BE49-F238E27FC236}">
                <a16:creationId xmlns:a16="http://schemas.microsoft.com/office/drawing/2014/main" id="{DF9B82EA-1208-66A8-62E9-EAC3A04BC9EB}"/>
              </a:ext>
            </a:extLst>
          </p:cNvPr>
          <p:cNvSpPr/>
          <p:nvPr/>
        </p:nvSpPr>
        <p:spPr>
          <a:xfrm>
            <a:off x="3729505"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80" name="矩形 279">
            <a:extLst>
              <a:ext uri="{FF2B5EF4-FFF2-40B4-BE49-F238E27FC236}">
                <a16:creationId xmlns:a16="http://schemas.microsoft.com/office/drawing/2014/main" id="{22364D07-02B9-3378-C88B-50EDCA4CA54C}"/>
              </a:ext>
            </a:extLst>
          </p:cNvPr>
          <p:cNvSpPr/>
          <p:nvPr/>
        </p:nvSpPr>
        <p:spPr>
          <a:xfrm>
            <a:off x="3975984"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81" name="矩形 280">
            <a:extLst>
              <a:ext uri="{FF2B5EF4-FFF2-40B4-BE49-F238E27FC236}">
                <a16:creationId xmlns:a16="http://schemas.microsoft.com/office/drawing/2014/main" id="{C6F82611-6355-2137-3315-C57CDFE5A0AA}"/>
              </a:ext>
            </a:extLst>
          </p:cNvPr>
          <p:cNvSpPr/>
          <p:nvPr/>
        </p:nvSpPr>
        <p:spPr>
          <a:xfrm>
            <a:off x="4222463"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cxnSp>
        <p:nvCxnSpPr>
          <p:cNvPr id="282" name="直接箭头连接符 281">
            <a:extLst>
              <a:ext uri="{FF2B5EF4-FFF2-40B4-BE49-F238E27FC236}">
                <a16:creationId xmlns:a16="http://schemas.microsoft.com/office/drawing/2014/main" id="{E4DF1147-3BF4-B8DB-153E-B5C73B13A8E1}"/>
              </a:ext>
            </a:extLst>
          </p:cNvPr>
          <p:cNvCxnSpPr>
            <a:cxnSpLocks/>
            <a:endCxn id="266" idx="0"/>
          </p:cNvCxnSpPr>
          <p:nvPr/>
        </p:nvCxnSpPr>
        <p:spPr>
          <a:xfrm flipH="1">
            <a:off x="648518" y="1565991"/>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4" name="直接箭头连接符 283">
            <a:extLst>
              <a:ext uri="{FF2B5EF4-FFF2-40B4-BE49-F238E27FC236}">
                <a16:creationId xmlns:a16="http://schemas.microsoft.com/office/drawing/2014/main" id="{B28EE5C3-07FB-9939-56E4-D6C68A12E51E}"/>
              </a:ext>
            </a:extLst>
          </p:cNvPr>
          <p:cNvCxnSpPr>
            <a:cxnSpLocks/>
          </p:cNvCxnSpPr>
          <p:nvPr/>
        </p:nvCxnSpPr>
        <p:spPr>
          <a:xfrm flipH="1">
            <a:off x="907551" y="1573135"/>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7083EA93-A893-4180-5158-64821702706C}"/>
              </a:ext>
            </a:extLst>
          </p:cNvPr>
          <p:cNvCxnSpPr>
            <a:cxnSpLocks/>
          </p:cNvCxnSpPr>
          <p:nvPr/>
        </p:nvCxnSpPr>
        <p:spPr>
          <a:xfrm flipH="1">
            <a:off x="1133878" y="1573134"/>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0030D213-3B99-C8F9-97F1-33256786B7D0}"/>
              </a:ext>
            </a:extLst>
          </p:cNvPr>
          <p:cNvCxnSpPr>
            <a:cxnSpLocks/>
          </p:cNvCxnSpPr>
          <p:nvPr/>
        </p:nvCxnSpPr>
        <p:spPr>
          <a:xfrm flipH="1">
            <a:off x="1392911" y="1580278"/>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7" name="直接箭头连接符 286">
            <a:extLst>
              <a:ext uri="{FF2B5EF4-FFF2-40B4-BE49-F238E27FC236}">
                <a16:creationId xmlns:a16="http://schemas.microsoft.com/office/drawing/2014/main" id="{55C553FF-FFFC-23B8-4099-5F6127BC7809}"/>
              </a:ext>
            </a:extLst>
          </p:cNvPr>
          <p:cNvCxnSpPr>
            <a:cxnSpLocks/>
          </p:cNvCxnSpPr>
          <p:nvPr/>
        </p:nvCxnSpPr>
        <p:spPr>
          <a:xfrm flipH="1">
            <a:off x="1631708" y="1574334"/>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8" name="直接箭头连接符 287">
            <a:extLst>
              <a:ext uri="{FF2B5EF4-FFF2-40B4-BE49-F238E27FC236}">
                <a16:creationId xmlns:a16="http://schemas.microsoft.com/office/drawing/2014/main" id="{BFDC862D-2582-2943-3C22-2DBCF7A9157B}"/>
              </a:ext>
            </a:extLst>
          </p:cNvPr>
          <p:cNvCxnSpPr>
            <a:cxnSpLocks/>
          </p:cNvCxnSpPr>
          <p:nvPr/>
        </p:nvCxnSpPr>
        <p:spPr>
          <a:xfrm flipH="1">
            <a:off x="1890741" y="1581478"/>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59961D9A-1CFD-9703-4AF6-40AE31CEBFC8}"/>
              </a:ext>
            </a:extLst>
          </p:cNvPr>
          <p:cNvCxnSpPr>
            <a:cxnSpLocks/>
          </p:cNvCxnSpPr>
          <p:nvPr/>
        </p:nvCxnSpPr>
        <p:spPr>
          <a:xfrm flipH="1">
            <a:off x="2117068" y="1581477"/>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0" name="直接箭头连接符 289">
            <a:extLst>
              <a:ext uri="{FF2B5EF4-FFF2-40B4-BE49-F238E27FC236}">
                <a16:creationId xmlns:a16="http://schemas.microsoft.com/office/drawing/2014/main" id="{795356F9-7067-BA23-0269-5E9D80DCF0AA}"/>
              </a:ext>
            </a:extLst>
          </p:cNvPr>
          <p:cNvCxnSpPr>
            <a:cxnSpLocks/>
          </p:cNvCxnSpPr>
          <p:nvPr/>
        </p:nvCxnSpPr>
        <p:spPr>
          <a:xfrm flipH="1">
            <a:off x="2376101" y="1588621"/>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0109C11C-8F31-1795-2B2F-6BB6BFEBFD75}"/>
              </a:ext>
            </a:extLst>
          </p:cNvPr>
          <p:cNvCxnSpPr>
            <a:cxnSpLocks/>
          </p:cNvCxnSpPr>
          <p:nvPr/>
        </p:nvCxnSpPr>
        <p:spPr>
          <a:xfrm flipH="1">
            <a:off x="2621522" y="1556659"/>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2" name="直接箭头连接符 291">
            <a:extLst>
              <a:ext uri="{FF2B5EF4-FFF2-40B4-BE49-F238E27FC236}">
                <a16:creationId xmlns:a16="http://schemas.microsoft.com/office/drawing/2014/main" id="{C350CB6E-9C55-058F-872E-9DCF66FC5F1A}"/>
              </a:ext>
            </a:extLst>
          </p:cNvPr>
          <p:cNvCxnSpPr>
            <a:cxnSpLocks/>
          </p:cNvCxnSpPr>
          <p:nvPr/>
        </p:nvCxnSpPr>
        <p:spPr>
          <a:xfrm flipH="1">
            <a:off x="2880555" y="1563803"/>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3" name="直接箭头连接符 292">
            <a:extLst>
              <a:ext uri="{FF2B5EF4-FFF2-40B4-BE49-F238E27FC236}">
                <a16:creationId xmlns:a16="http://schemas.microsoft.com/office/drawing/2014/main" id="{F9E17E04-E932-9195-871A-E141E0AD24E9}"/>
              </a:ext>
            </a:extLst>
          </p:cNvPr>
          <p:cNvCxnSpPr>
            <a:cxnSpLocks/>
          </p:cNvCxnSpPr>
          <p:nvPr/>
        </p:nvCxnSpPr>
        <p:spPr>
          <a:xfrm flipH="1">
            <a:off x="3106882" y="1563802"/>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C963BD41-4172-12CE-26B4-E2BEAD8E731E}"/>
              </a:ext>
            </a:extLst>
          </p:cNvPr>
          <p:cNvCxnSpPr>
            <a:cxnSpLocks/>
          </p:cNvCxnSpPr>
          <p:nvPr/>
        </p:nvCxnSpPr>
        <p:spPr>
          <a:xfrm flipH="1">
            <a:off x="3365915" y="1570946"/>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099C0CFB-76A1-3A7A-C0A1-809085611455}"/>
              </a:ext>
            </a:extLst>
          </p:cNvPr>
          <p:cNvCxnSpPr>
            <a:cxnSpLocks/>
          </p:cNvCxnSpPr>
          <p:nvPr/>
        </p:nvCxnSpPr>
        <p:spPr>
          <a:xfrm flipH="1">
            <a:off x="3604712" y="1565002"/>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6DD88652-4D14-301E-8F64-6177E26EB211}"/>
              </a:ext>
            </a:extLst>
          </p:cNvPr>
          <p:cNvCxnSpPr>
            <a:cxnSpLocks/>
          </p:cNvCxnSpPr>
          <p:nvPr/>
        </p:nvCxnSpPr>
        <p:spPr>
          <a:xfrm flipH="1">
            <a:off x="3863745" y="1572146"/>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F26ED708-BE43-BA93-36C8-14C55F22C4E4}"/>
              </a:ext>
            </a:extLst>
          </p:cNvPr>
          <p:cNvCxnSpPr>
            <a:cxnSpLocks/>
          </p:cNvCxnSpPr>
          <p:nvPr/>
        </p:nvCxnSpPr>
        <p:spPr>
          <a:xfrm flipH="1">
            <a:off x="4090072" y="1572145"/>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1AD16528-8D77-8CE0-961A-14849FCB8369}"/>
              </a:ext>
            </a:extLst>
          </p:cNvPr>
          <p:cNvCxnSpPr>
            <a:cxnSpLocks/>
          </p:cNvCxnSpPr>
          <p:nvPr/>
        </p:nvCxnSpPr>
        <p:spPr>
          <a:xfrm flipH="1">
            <a:off x="4349105" y="1579289"/>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9" name="矩形 298">
            <a:extLst>
              <a:ext uri="{FF2B5EF4-FFF2-40B4-BE49-F238E27FC236}">
                <a16:creationId xmlns:a16="http://schemas.microsoft.com/office/drawing/2014/main" id="{DA936AA6-051E-05EF-4033-601860FBD789}"/>
              </a:ext>
            </a:extLst>
          </p:cNvPr>
          <p:cNvSpPr/>
          <p:nvPr/>
        </p:nvSpPr>
        <p:spPr>
          <a:xfrm>
            <a:off x="528680"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0" name="矩形 299">
            <a:extLst>
              <a:ext uri="{FF2B5EF4-FFF2-40B4-BE49-F238E27FC236}">
                <a16:creationId xmlns:a16="http://schemas.microsoft.com/office/drawing/2014/main" id="{106A242A-71B1-33F3-1919-30FB2619FCAB}"/>
              </a:ext>
            </a:extLst>
          </p:cNvPr>
          <p:cNvSpPr/>
          <p:nvPr/>
        </p:nvSpPr>
        <p:spPr>
          <a:xfrm>
            <a:off x="775159"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1" name="矩形 300">
            <a:extLst>
              <a:ext uri="{FF2B5EF4-FFF2-40B4-BE49-F238E27FC236}">
                <a16:creationId xmlns:a16="http://schemas.microsoft.com/office/drawing/2014/main" id="{A7B6FC36-275E-AEC6-4282-451D461F37D8}"/>
              </a:ext>
            </a:extLst>
          </p:cNvPr>
          <p:cNvSpPr/>
          <p:nvPr/>
        </p:nvSpPr>
        <p:spPr>
          <a:xfrm>
            <a:off x="1021638"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2" name="矩形 301">
            <a:extLst>
              <a:ext uri="{FF2B5EF4-FFF2-40B4-BE49-F238E27FC236}">
                <a16:creationId xmlns:a16="http://schemas.microsoft.com/office/drawing/2014/main" id="{ADFE153A-B4C3-F82A-1463-9234CE309F55}"/>
              </a:ext>
            </a:extLst>
          </p:cNvPr>
          <p:cNvSpPr/>
          <p:nvPr/>
        </p:nvSpPr>
        <p:spPr>
          <a:xfrm>
            <a:off x="1268117"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3" name="矩形 302">
            <a:extLst>
              <a:ext uri="{FF2B5EF4-FFF2-40B4-BE49-F238E27FC236}">
                <a16:creationId xmlns:a16="http://schemas.microsoft.com/office/drawing/2014/main" id="{D512328C-EA00-5BF5-8CB9-A50B91EF04A1}"/>
              </a:ext>
            </a:extLst>
          </p:cNvPr>
          <p:cNvSpPr/>
          <p:nvPr/>
        </p:nvSpPr>
        <p:spPr>
          <a:xfrm>
            <a:off x="1514596"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4" name="矩形 303">
            <a:extLst>
              <a:ext uri="{FF2B5EF4-FFF2-40B4-BE49-F238E27FC236}">
                <a16:creationId xmlns:a16="http://schemas.microsoft.com/office/drawing/2014/main" id="{058A92D3-C6D2-7C77-C0B2-D5DD23EEC8A1}"/>
              </a:ext>
            </a:extLst>
          </p:cNvPr>
          <p:cNvSpPr/>
          <p:nvPr/>
        </p:nvSpPr>
        <p:spPr>
          <a:xfrm>
            <a:off x="1761075"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5" name="矩形 304">
            <a:extLst>
              <a:ext uri="{FF2B5EF4-FFF2-40B4-BE49-F238E27FC236}">
                <a16:creationId xmlns:a16="http://schemas.microsoft.com/office/drawing/2014/main" id="{4163CE9C-C536-E976-8B15-D94699B1B0A4}"/>
              </a:ext>
            </a:extLst>
          </p:cNvPr>
          <p:cNvSpPr/>
          <p:nvPr/>
        </p:nvSpPr>
        <p:spPr>
          <a:xfrm>
            <a:off x="2007554"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6" name="矩形 305">
            <a:extLst>
              <a:ext uri="{FF2B5EF4-FFF2-40B4-BE49-F238E27FC236}">
                <a16:creationId xmlns:a16="http://schemas.microsoft.com/office/drawing/2014/main" id="{88257977-9A18-4FDE-ADB8-21CEDD021EED}"/>
              </a:ext>
            </a:extLst>
          </p:cNvPr>
          <p:cNvSpPr/>
          <p:nvPr/>
        </p:nvSpPr>
        <p:spPr>
          <a:xfrm>
            <a:off x="2254033"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7" name="矩形 306">
            <a:extLst>
              <a:ext uri="{FF2B5EF4-FFF2-40B4-BE49-F238E27FC236}">
                <a16:creationId xmlns:a16="http://schemas.microsoft.com/office/drawing/2014/main" id="{EABB8764-08AF-AE61-ECDD-015750DC28B8}"/>
              </a:ext>
            </a:extLst>
          </p:cNvPr>
          <p:cNvSpPr/>
          <p:nvPr/>
        </p:nvSpPr>
        <p:spPr>
          <a:xfrm>
            <a:off x="2500512"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8" name="矩形 307">
            <a:extLst>
              <a:ext uri="{FF2B5EF4-FFF2-40B4-BE49-F238E27FC236}">
                <a16:creationId xmlns:a16="http://schemas.microsoft.com/office/drawing/2014/main" id="{C43D06FC-9451-AA52-A3D7-A4DB4F150D5F}"/>
              </a:ext>
            </a:extLst>
          </p:cNvPr>
          <p:cNvSpPr/>
          <p:nvPr/>
        </p:nvSpPr>
        <p:spPr>
          <a:xfrm>
            <a:off x="2746991"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09" name="矩形 308">
            <a:extLst>
              <a:ext uri="{FF2B5EF4-FFF2-40B4-BE49-F238E27FC236}">
                <a16:creationId xmlns:a16="http://schemas.microsoft.com/office/drawing/2014/main" id="{1353F2BD-2DAD-D1CB-7330-6AB28619E3B8}"/>
              </a:ext>
            </a:extLst>
          </p:cNvPr>
          <p:cNvSpPr/>
          <p:nvPr/>
        </p:nvSpPr>
        <p:spPr>
          <a:xfrm>
            <a:off x="2993470"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0" name="矩形 309">
            <a:extLst>
              <a:ext uri="{FF2B5EF4-FFF2-40B4-BE49-F238E27FC236}">
                <a16:creationId xmlns:a16="http://schemas.microsoft.com/office/drawing/2014/main" id="{9F44CCA0-3820-DF01-8E57-060C9ACFC129}"/>
              </a:ext>
            </a:extLst>
          </p:cNvPr>
          <p:cNvSpPr/>
          <p:nvPr/>
        </p:nvSpPr>
        <p:spPr>
          <a:xfrm>
            <a:off x="3239949"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1" name="矩形 310">
            <a:extLst>
              <a:ext uri="{FF2B5EF4-FFF2-40B4-BE49-F238E27FC236}">
                <a16:creationId xmlns:a16="http://schemas.microsoft.com/office/drawing/2014/main" id="{154FFF18-3F9A-23CC-DF17-1EF6CEAFCFEE}"/>
              </a:ext>
            </a:extLst>
          </p:cNvPr>
          <p:cNvSpPr/>
          <p:nvPr/>
        </p:nvSpPr>
        <p:spPr>
          <a:xfrm>
            <a:off x="3486428"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2" name="矩形 311">
            <a:extLst>
              <a:ext uri="{FF2B5EF4-FFF2-40B4-BE49-F238E27FC236}">
                <a16:creationId xmlns:a16="http://schemas.microsoft.com/office/drawing/2014/main" id="{43FE8A0E-DFA3-2784-DA8E-A7E37D091E81}"/>
              </a:ext>
            </a:extLst>
          </p:cNvPr>
          <p:cNvSpPr/>
          <p:nvPr/>
        </p:nvSpPr>
        <p:spPr>
          <a:xfrm>
            <a:off x="3732907"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3" name="矩形 312">
            <a:extLst>
              <a:ext uri="{FF2B5EF4-FFF2-40B4-BE49-F238E27FC236}">
                <a16:creationId xmlns:a16="http://schemas.microsoft.com/office/drawing/2014/main" id="{90026417-24CB-17E1-7CAA-E07DB125C7EF}"/>
              </a:ext>
            </a:extLst>
          </p:cNvPr>
          <p:cNvSpPr/>
          <p:nvPr/>
        </p:nvSpPr>
        <p:spPr>
          <a:xfrm>
            <a:off x="3979386"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4" name="矩形 313">
            <a:extLst>
              <a:ext uri="{FF2B5EF4-FFF2-40B4-BE49-F238E27FC236}">
                <a16:creationId xmlns:a16="http://schemas.microsoft.com/office/drawing/2014/main" id="{E39492AC-11EC-DED8-A852-111B192031B7}"/>
              </a:ext>
            </a:extLst>
          </p:cNvPr>
          <p:cNvSpPr/>
          <p:nvPr/>
        </p:nvSpPr>
        <p:spPr>
          <a:xfrm>
            <a:off x="4225865" y="4918765"/>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15" name="矩形 314">
            <a:extLst>
              <a:ext uri="{FF2B5EF4-FFF2-40B4-BE49-F238E27FC236}">
                <a16:creationId xmlns:a16="http://schemas.microsoft.com/office/drawing/2014/main" id="{87BAAA4F-F9CF-4445-1373-9F85A39654A8}"/>
              </a:ext>
            </a:extLst>
          </p:cNvPr>
          <p:cNvSpPr/>
          <p:nvPr/>
        </p:nvSpPr>
        <p:spPr>
          <a:xfrm>
            <a:off x="528680" y="601543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767DF374-0B5D-CFB1-5334-2275BBD5577E}"/>
              </a:ext>
            </a:extLst>
          </p:cNvPr>
          <p:cNvSpPr/>
          <p:nvPr/>
        </p:nvSpPr>
        <p:spPr>
          <a:xfrm>
            <a:off x="775159" y="601543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a:extLst>
              <a:ext uri="{FF2B5EF4-FFF2-40B4-BE49-F238E27FC236}">
                <a16:creationId xmlns:a16="http://schemas.microsoft.com/office/drawing/2014/main" id="{132AFF87-C70C-23D5-2049-012AF0A58AF7}"/>
              </a:ext>
            </a:extLst>
          </p:cNvPr>
          <p:cNvSpPr/>
          <p:nvPr/>
        </p:nvSpPr>
        <p:spPr>
          <a:xfrm>
            <a:off x="1021638" y="601543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a:extLst>
              <a:ext uri="{FF2B5EF4-FFF2-40B4-BE49-F238E27FC236}">
                <a16:creationId xmlns:a16="http://schemas.microsoft.com/office/drawing/2014/main" id="{30DA2244-293C-3E28-165C-0A69545E942E}"/>
              </a:ext>
            </a:extLst>
          </p:cNvPr>
          <p:cNvSpPr/>
          <p:nvPr/>
        </p:nvSpPr>
        <p:spPr>
          <a:xfrm>
            <a:off x="1268117" y="601543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a:extLst>
              <a:ext uri="{FF2B5EF4-FFF2-40B4-BE49-F238E27FC236}">
                <a16:creationId xmlns:a16="http://schemas.microsoft.com/office/drawing/2014/main" id="{998A967E-409F-DA2C-FB89-92432BC26ABB}"/>
              </a:ext>
            </a:extLst>
          </p:cNvPr>
          <p:cNvSpPr/>
          <p:nvPr/>
        </p:nvSpPr>
        <p:spPr>
          <a:xfrm>
            <a:off x="1514596"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3BADAE80-B7C3-B69E-77B2-0F2CC50AB259}"/>
              </a:ext>
            </a:extLst>
          </p:cNvPr>
          <p:cNvSpPr/>
          <p:nvPr/>
        </p:nvSpPr>
        <p:spPr>
          <a:xfrm>
            <a:off x="1761075"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a:extLst>
              <a:ext uri="{FF2B5EF4-FFF2-40B4-BE49-F238E27FC236}">
                <a16:creationId xmlns:a16="http://schemas.microsoft.com/office/drawing/2014/main" id="{C1015604-9AAC-085F-CE6B-5FBFAD269892}"/>
              </a:ext>
            </a:extLst>
          </p:cNvPr>
          <p:cNvSpPr/>
          <p:nvPr/>
        </p:nvSpPr>
        <p:spPr>
          <a:xfrm>
            <a:off x="2007554"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a:extLst>
              <a:ext uri="{FF2B5EF4-FFF2-40B4-BE49-F238E27FC236}">
                <a16:creationId xmlns:a16="http://schemas.microsoft.com/office/drawing/2014/main" id="{19C12989-3FBB-3420-1D6C-46968C49D3BA}"/>
              </a:ext>
            </a:extLst>
          </p:cNvPr>
          <p:cNvSpPr/>
          <p:nvPr/>
        </p:nvSpPr>
        <p:spPr>
          <a:xfrm>
            <a:off x="2254033"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a:extLst>
              <a:ext uri="{FF2B5EF4-FFF2-40B4-BE49-F238E27FC236}">
                <a16:creationId xmlns:a16="http://schemas.microsoft.com/office/drawing/2014/main" id="{25AA2EC4-339E-2D97-C220-C7747F538D24}"/>
              </a:ext>
            </a:extLst>
          </p:cNvPr>
          <p:cNvSpPr/>
          <p:nvPr/>
        </p:nvSpPr>
        <p:spPr>
          <a:xfrm>
            <a:off x="2500512"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a:extLst>
              <a:ext uri="{FF2B5EF4-FFF2-40B4-BE49-F238E27FC236}">
                <a16:creationId xmlns:a16="http://schemas.microsoft.com/office/drawing/2014/main" id="{4BCDB630-0788-BF11-7ACF-945D7DC57681}"/>
              </a:ext>
            </a:extLst>
          </p:cNvPr>
          <p:cNvSpPr/>
          <p:nvPr/>
        </p:nvSpPr>
        <p:spPr>
          <a:xfrm>
            <a:off x="2746991"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a:extLst>
              <a:ext uri="{FF2B5EF4-FFF2-40B4-BE49-F238E27FC236}">
                <a16:creationId xmlns:a16="http://schemas.microsoft.com/office/drawing/2014/main" id="{EF86F44F-8F23-B421-B173-77D603103D47}"/>
              </a:ext>
            </a:extLst>
          </p:cNvPr>
          <p:cNvSpPr/>
          <p:nvPr/>
        </p:nvSpPr>
        <p:spPr>
          <a:xfrm>
            <a:off x="2993470"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a:extLst>
              <a:ext uri="{FF2B5EF4-FFF2-40B4-BE49-F238E27FC236}">
                <a16:creationId xmlns:a16="http://schemas.microsoft.com/office/drawing/2014/main" id="{0B88B89A-5482-AB08-D086-EF1F1DD728A8}"/>
              </a:ext>
            </a:extLst>
          </p:cNvPr>
          <p:cNvSpPr/>
          <p:nvPr/>
        </p:nvSpPr>
        <p:spPr>
          <a:xfrm>
            <a:off x="3239949"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a:extLst>
              <a:ext uri="{FF2B5EF4-FFF2-40B4-BE49-F238E27FC236}">
                <a16:creationId xmlns:a16="http://schemas.microsoft.com/office/drawing/2014/main" id="{CD7F02B0-7FD6-5082-81F6-9FC3C33306FC}"/>
              </a:ext>
            </a:extLst>
          </p:cNvPr>
          <p:cNvSpPr/>
          <p:nvPr/>
        </p:nvSpPr>
        <p:spPr>
          <a:xfrm>
            <a:off x="3486428"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a:extLst>
              <a:ext uri="{FF2B5EF4-FFF2-40B4-BE49-F238E27FC236}">
                <a16:creationId xmlns:a16="http://schemas.microsoft.com/office/drawing/2014/main" id="{FEF00E65-AADA-3D4D-9A33-466441C2E6B5}"/>
              </a:ext>
            </a:extLst>
          </p:cNvPr>
          <p:cNvSpPr/>
          <p:nvPr/>
        </p:nvSpPr>
        <p:spPr>
          <a:xfrm>
            <a:off x="3732907"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a:extLst>
              <a:ext uri="{FF2B5EF4-FFF2-40B4-BE49-F238E27FC236}">
                <a16:creationId xmlns:a16="http://schemas.microsoft.com/office/drawing/2014/main" id="{D1F2DCAC-0752-EF33-CFE9-D50F657ABC55}"/>
              </a:ext>
            </a:extLst>
          </p:cNvPr>
          <p:cNvSpPr/>
          <p:nvPr/>
        </p:nvSpPr>
        <p:spPr>
          <a:xfrm>
            <a:off x="3979386"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a:extLst>
              <a:ext uri="{FF2B5EF4-FFF2-40B4-BE49-F238E27FC236}">
                <a16:creationId xmlns:a16="http://schemas.microsoft.com/office/drawing/2014/main" id="{06BB734A-8054-6208-A24A-9146560A6CB5}"/>
              </a:ext>
            </a:extLst>
          </p:cNvPr>
          <p:cNvSpPr/>
          <p:nvPr/>
        </p:nvSpPr>
        <p:spPr>
          <a:xfrm>
            <a:off x="4225865" y="601543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ECCD6C70-03E6-50B7-ACF7-7297372FFDD1}"/>
              </a:ext>
            </a:extLst>
          </p:cNvPr>
          <p:cNvSpPr/>
          <p:nvPr/>
        </p:nvSpPr>
        <p:spPr>
          <a:xfrm>
            <a:off x="561296" y="550339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2" name="直接箭头连接符 331">
            <a:extLst>
              <a:ext uri="{FF2B5EF4-FFF2-40B4-BE49-F238E27FC236}">
                <a16:creationId xmlns:a16="http://schemas.microsoft.com/office/drawing/2014/main" id="{A9CB8073-A35C-BA7C-6CAC-332619FBCE57}"/>
              </a:ext>
            </a:extLst>
          </p:cNvPr>
          <p:cNvCxnSpPr>
            <a:cxnSpLocks/>
            <a:stCxn id="299" idx="2"/>
            <a:endCxn id="331" idx="0"/>
          </p:cNvCxnSpPr>
          <p:nvPr/>
        </p:nvCxnSpPr>
        <p:spPr>
          <a:xfrm>
            <a:off x="651920" y="515679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3" name="直接箭头连接符 332">
            <a:extLst>
              <a:ext uri="{FF2B5EF4-FFF2-40B4-BE49-F238E27FC236}">
                <a16:creationId xmlns:a16="http://schemas.microsoft.com/office/drawing/2014/main" id="{DEAD8163-0EFE-31F3-5EFC-CD2C134FE8D5}"/>
              </a:ext>
            </a:extLst>
          </p:cNvPr>
          <p:cNvCxnSpPr>
            <a:cxnSpLocks/>
            <a:stCxn id="303" idx="2"/>
            <a:endCxn id="331" idx="0"/>
          </p:cNvCxnSpPr>
          <p:nvPr/>
        </p:nvCxnSpPr>
        <p:spPr>
          <a:xfrm flipH="1">
            <a:off x="651920" y="5156799"/>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4" name="椭圆 333">
            <a:extLst>
              <a:ext uri="{FF2B5EF4-FFF2-40B4-BE49-F238E27FC236}">
                <a16:creationId xmlns:a16="http://schemas.microsoft.com/office/drawing/2014/main" id="{05740A53-3F2D-1B3C-D85D-76681CE7841E}"/>
              </a:ext>
            </a:extLst>
          </p:cNvPr>
          <p:cNvSpPr/>
          <p:nvPr/>
        </p:nvSpPr>
        <p:spPr>
          <a:xfrm>
            <a:off x="807774" y="549473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8449ADB7-66AA-E3D3-9356-0B011321DC9D}"/>
              </a:ext>
            </a:extLst>
          </p:cNvPr>
          <p:cNvSpPr/>
          <p:nvPr/>
        </p:nvSpPr>
        <p:spPr>
          <a:xfrm>
            <a:off x="1054252" y="550821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5832B946-8775-92D0-55E0-64441C118741}"/>
              </a:ext>
            </a:extLst>
          </p:cNvPr>
          <p:cNvSpPr/>
          <p:nvPr/>
        </p:nvSpPr>
        <p:spPr>
          <a:xfrm>
            <a:off x="1300730" y="549956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7" name="直接箭头连接符 336">
            <a:extLst>
              <a:ext uri="{FF2B5EF4-FFF2-40B4-BE49-F238E27FC236}">
                <a16:creationId xmlns:a16="http://schemas.microsoft.com/office/drawing/2014/main" id="{4BEB1770-1A9D-3639-1CD6-0322FC5E204B}"/>
              </a:ext>
            </a:extLst>
          </p:cNvPr>
          <p:cNvCxnSpPr>
            <a:cxnSpLocks/>
          </p:cNvCxnSpPr>
          <p:nvPr/>
        </p:nvCxnSpPr>
        <p:spPr>
          <a:xfrm>
            <a:off x="904332" y="5156799"/>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B1F32B89-1AB4-0400-0A7E-023931696843}"/>
              </a:ext>
            </a:extLst>
          </p:cNvPr>
          <p:cNvCxnSpPr>
            <a:cxnSpLocks/>
          </p:cNvCxnSpPr>
          <p:nvPr/>
        </p:nvCxnSpPr>
        <p:spPr>
          <a:xfrm>
            <a:off x="1142457" y="5165455"/>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9" name="直接箭头连接符 338">
            <a:extLst>
              <a:ext uri="{FF2B5EF4-FFF2-40B4-BE49-F238E27FC236}">
                <a16:creationId xmlns:a16="http://schemas.microsoft.com/office/drawing/2014/main" id="{1D32F2F7-6459-EB6B-C269-3336701DD4D8}"/>
              </a:ext>
            </a:extLst>
          </p:cNvPr>
          <p:cNvCxnSpPr>
            <a:cxnSpLocks/>
          </p:cNvCxnSpPr>
          <p:nvPr/>
        </p:nvCxnSpPr>
        <p:spPr>
          <a:xfrm>
            <a:off x="1394869" y="5165455"/>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0" name="直接箭头连接符 339">
            <a:extLst>
              <a:ext uri="{FF2B5EF4-FFF2-40B4-BE49-F238E27FC236}">
                <a16:creationId xmlns:a16="http://schemas.microsoft.com/office/drawing/2014/main" id="{C88BC2DA-9B5E-CADE-FF93-6532D9B2628A}"/>
              </a:ext>
            </a:extLst>
          </p:cNvPr>
          <p:cNvCxnSpPr>
            <a:cxnSpLocks/>
            <a:stCxn id="304" idx="2"/>
          </p:cNvCxnSpPr>
          <p:nvPr/>
        </p:nvCxnSpPr>
        <p:spPr>
          <a:xfrm flipH="1">
            <a:off x="898398" y="5156799"/>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1" name="直接箭头连接符 340">
            <a:extLst>
              <a:ext uri="{FF2B5EF4-FFF2-40B4-BE49-F238E27FC236}">
                <a16:creationId xmlns:a16="http://schemas.microsoft.com/office/drawing/2014/main" id="{E844744D-17E3-9A8E-24D8-AA1CD2F088C2}"/>
              </a:ext>
            </a:extLst>
          </p:cNvPr>
          <p:cNvCxnSpPr>
            <a:cxnSpLocks/>
            <a:stCxn id="305" idx="2"/>
          </p:cNvCxnSpPr>
          <p:nvPr/>
        </p:nvCxnSpPr>
        <p:spPr>
          <a:xfrm flipH="1">
            <a:off x="1156744" y="5156799"/>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2" name="直接箭头连接符 341">
            <a:extLst>
              <a:ext uri="{FF2B5EF4-FFF2-40B4-BE49-F238E27FC236}">
                <a16:creationId xmlns:a16="http://schemas.microsoft.com/office/drawing/2014/main" id="{E7A8811F-1B38-8743-57D2-C2CBBD88D3EA}"/>
              </a:ext>
            </a:extLst>
          </p:cNvPr>
          <p:cNvCxnSpPr>
            <a:cxnSpLocks/>
            <a:stCxn id="306" idx="2"/>
          </p:cNvCxnSpPr>
          <p:nvPr/>
        </p:nvCxnSpPr>
        <p:spPr>
          <a:xfrm flipH="1">
            <a:off x="1403222" y="5156799"/>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F30BBFEF-BF34-3442-4F73-31840019C565}"/>
              </a:ext>
            </a:extLst>
          </p:cNvPr>
          <p:cNvSpPr/>
          <p:nvPr/>
        </p:nvSpPr>
        <p:spPr>
          <a:xfrm>
            <a:off x="4906531"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C2DEB11E-983F-B6E8-90DF-DE0EB8FE8566}"/>
              </a:ext>
            </a:extLst>
          </p:cNvPr>
          <p:cNvSpPr/>
          <p:nvPr/>
        </p:nvSpPr>
        <p:spPr>
          <a:xfrm>
            <a:off x="5153010"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7BCCBB1-63CE-B730-2140-489BE8B6E1C5}"/>
              </a:ext>
            </a:extLst>
          </p:cNvPr>
          <p:cNvSpPr/>
          <p:nvPr/>
        </p:nvSpPr>
        <p:spPr>
          <a:xfrm>
            <a:off x="5399489"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0D95220-899C-92DA-FEF0-E1398EFCB362}"/>
              </a:ext>
            </a:extLst>
          </p:cNvPr>
          <p:cNvSpPr/>
          <p:nvPr/>
        </p:nvSpPr>
        <p:spPr>
          <a:xfrm>
            <a:off x="5645968"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BAE4050-4FD4-9C69-1842-A466FC4D770D}"/>
              </a:ext>
            </a:extLst>
          </p:cNvPr>
          <p:cNvSpPr/>
          <p:nvPr/>
        </p:nvSpPr>
        <p:spPr>
          <a:xfrm>
            <a:off x="5892447"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A0623B5A-3CD7-B6AC-621E-729D919032B6}"/>
              </a:ext>
            </a:extLst>
          </p:cNvPr>
          <p:cNvSpPr/>
          <p:nvPr/>
        </p:nvSpPr>
        <p:spPr>
          <a:xfrm>
            <a:off x="6138926"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9EA92349-695E-59B5-9F81-38E87ABB17A9}"/>
              </a:ext>
            </a:extLst>
          </p:cNvPr>
          <p:cNvSpPr/>
          <p:nvPr/>
        </p:nvSpPr>
        <p:spPr>
          <a:xfrm>
            <a:off x="6385405"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矩形 510">
            <a:extLst>
              <a:ext uri="{FF2B5EF4-FFF2-40B4-BE49-F238E27FC236}">
                <a16:creationId xmlns:a16="http://schemas.microsoft.com/office/drawing/2014/main" id="{7042D0C3-1382-49E9-86E2-571CE4CFE2A8}"/>
              </a:ext>
            </a:extLst>
          </p:cNvPr>
          <p:cNvSpPr/>
          <p:nvPr/>
        </p:nvSpPr>
        <p:spPr>
          <a:xfrm>
            <a:off x="6631884"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E3E4C1C-915A-B5A4-36A4-2B7FEAAF1E41}"/>
              </a:ext>
            </a:extLst>
          </p:cNvPr>
          <p:cNvSpPr/>
          <p:nvPr/>
        </p:nvSpPr>
        <p:spPr>
          <a:xfrm>
            <a:off x="6878363"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806278A-480A-963C-84E3-F320A6DE5981}"/>
              </a:ext>
            </a:extLst>
          </p:cNvPr>
          <p:cNvSpPr/>
          <p:nvPr/>
        </p:nvSpPr>
        <p:spPr>
          <a:xfrm>
            <a:off x="7124842"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A7FB04E-8A2E-265C-82ED-0263CEDE0BEC}"/>
              </a:ext>
            </a:extLst>
          </p:cNvPr>
          <p:cNvSpPr/>
          <p:nvPr/>
        </p:nvSpPr>
        <p:spPr>
          <a:xfrm>
            <a:off x="7371321"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4BECFF56-C1C3-F5CC-6ECC-6F9DF64469D9}"/>
              </a:ext>
            </a:extLst>
          </p:cNvPr>
          <p:cNvSpPr/>
          <p:nvPr/>
        </p:nvSpPr>
        <p:spPr>
          <a:xfrm>
            <a:off x="7617800"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50F74650-C467-E258-12D5-0995BFD9BA30}"/>
              </a:ext>
            </a:extLst>
          </p:cNvPr>
          <p:cNvSpPr/>
          <p:nvPr/>
        </p:nvSpPr>
        <p:spPr>
          <a:xfrm>
            <a:off x="7864279"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C200A36D-E733-3242-AECE-D48F4D03D3D1}"/>
              </a:ext>
            </a:extLst>
          </p:cNvPr>
          <p:cNvSpPr/>
          <p:nvPr/>
        </p:nvSpPr>
        <p:spPr>
          <a:xfrm>
            <a:off x="8110758"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05ECAEB3-7860-29A4-6C11-478D6998112D}"/>
              </a:ext>
            </a:extLst>
          </p:cNvPr>
          <p:cNvSpPr/>
          <p:nvPr/>
        </p:nvSpPr>
        <p:spPr>
          <a:xfrm>
            <a:off x="8357237"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938E0648-1D1F-E0E9-5E4D-9C4C2EDC52B9}"/>
              </a:ext>
            </a:extLst>
          </p:cNvPr>
          <p:cNvSpPr/>
          <p:nvPr/>
        </p:nvSpPr>
        <p:spPr>
          <a:xfrm>
            <a:off x="8603716" y="132647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0755C471-FCEC-8A5C-8CD8-9CA18067597D}"/>
              </a:ext>
            </a:extLst>
          </p:cNvPr>
          <p:cNvSpPr/>
          <p:nvPr/>
        </p:nvSpPr>
        <p:spPr>
          <a:xfrm>
            <a:off x="4906531"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2F233D92-2F49-415D-B079-DB95F5C704D0}"/>
              </a:ext>
            </a:extLst>
          </p:cNvPr>
          <p:cNvSpPr/>
          <p:nvPr/>
        </p:nvSpPr>
        <p:spPr>
          <a:xfrm>
            <a:off x="5153010"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9265C44C-A134-CE86-33ED-3C9C97D09ACC}"/>
              </a:ext>
            </a:extLst>
          </p:cNvPr>
          <p:cNvSpPr/>
          <p:nvPr/>
        </p:nvSpPr>
        <p:spPr>
          <a:xfrm>
            <a:off x="5399489"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BD458FE-6604-6EF2-C4D0-1CC37AD24F00}"/>
              </a:ext>
            </a:extLst>
          </p:cNvPr>
          <p:cNvSpPr/>
          <p:nvPr/>
        </p:nvSpPr>
        <p:spPr>
          <a:xfrm>
            <a:off x="5645968"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52ABD57D-2086-304A-64B2-A613B5CCFB9B}"/>
              </a:ext>
            </a:extLst>
          </p:cNvPr>
          <p:cNvSpPr/>
          <p:nvPr/>
        </p:nvSpPr>
        <p:spPr>
          <a:xfrm>
            <a:off x="5892447"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18E5985F-722B-7214-E8D7-D77A25A0142F}"/>
              </a:ext>
            </a:extLst>
          </p:cNvPr>
          <p:cNvSpPr/>
          <p:nvPr/>
        </p:nvSpPr>
        <p:spPr>
          <a:xfrm>
            <a:off x="6138926"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D4D7F3CA-3239-6250-7FBF-3F6A0A7040E0}"/>
              </a:ext>
            </a:extLst>
          </p:cNvPr>
          <p:cNvSpPr/>
          <p:nvPr/>
        </p:nvSpPr>
        <p:spPr>
          <a:xfrm>
            <a:off x="6385405"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F29EC154-A188-E0A2-89BF-549C9B61D6E8}"/>
              </a:ext>
            </a:extLst>
          </p:cNvPr>
          <p:cNvSpPr/>
          <p:nvPr/>
        </p:nvSpPr>
        <p:spPr>
          <a:xfrm>
            <a:off x="6631884" y="219157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498824E-6F3F-C4DD-0C3D-4161961DCEBE}"/>
              </a:ext>
            </a:extLst>
          </p:cNvPr>
          <p:cNvSpPr/>
          <p:nvPr/>
        </p:nvSpPr>
        <p:spPr>
          <a:xfrm>
            <a:off x="4903129"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1" name="矩形 90">
            <a:extLst>
              <a:ext uri="{FF2B5EF4-FFF2-40B4-BE49-F238E27FC236}">
                <a16:creationId xmlns:a16="http://schemas.microsoft.com/office/drawing/2014/main" id="{5B1B0609-A91A-4CEB-8809-9DC3E0167877}"/>
              </a:ext>
            </a:extLst>
          </p:cNvPr>
          <p:cNvSpPr/>
          <p:nvPr/>
        </p:nvSpPr>
        <p:spPr>
          <a:xfrm>
            <a:off x="5149608"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2" name="矩形 91">
            <a:extLst>
              <a:ext uri="{FF2B5EF4-FFF2-40B4-BE49-F238E27FC236}">
                <a16:creationId xmlns:a16="http://schemas.microsoft.com/office/drawing/2014/main" id="{4BCB993B-33BF-6907-BDAC-6DF7478BA483}"/>
              </a:ext>
            </a:extLst>
          </p:cNvPr>
          <p:cNvSpPr/>
          <p:nvPr/>
        </p:nvSpPr>
        <p:spPr>
          <a:xfrm>
            <a:off x="5396087"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3" name="矩形 92">
            <a:extLst>
              <a:ext uri="{FF2B5EF4-FFF2-40B4-BE49-F238E27FC236}">
                <a16:creationId xmlns:a16="http://schemas.microsoft.com/office/drawing/2014/main" id="{E9E45751-F867-A49E-44E7-B95915C3504C}"/>
              </a:ext>
            </a:extLst>
          </p:cNvPr>
          <p:cNvSpPr/>
          <p:nvPr/>
        </p:nvSpPr>
        <p:spPr>
          <a:xfrm>
            <a:off x="5642566"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4" name="矩形 93">
            <a:extLst>
              <a:ext uri="{FF2B5EF4-FFF2-40B4-BE49-F238E27FC236}">
                <a16:creationId xmlns:a16="http://schemas.microsoft.com/office/drawing/2014/main" id="{2BCF9202-0396-2897-AA32-3BFFF2C47BF0}"/>
              </a:ext>
            </a:extLst>
          </p:cNvPr>
          <p:cNvSpPr/>
          <p:nvPr/>
        </p:nvSpPr>
        <p:spPr>
          <a:xfrm>
            <a:off x="5889045"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5" name="矩形 94">
            <a:extLst>
              <a:ext uri="{FF2B5EF4-FFF2-40B4-BE49-F238E27FC236}">
                <a16:creationId xmlns:a16="http://schemas.microsoft.com/office/drawing/2014/main" id="{C36A6F8B-1EF6-E522-2405-047118BA0834}"/>
              </a:ext>
            </a:extLst>
          </p:cNvPr>
          <p:cNvSpPr/>
          <p:nvPr/>
        </p:nvSpPr>
        <p:spPr>
          <a:xfrm>
            <a:off x="6135524"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6" name="矩形 95">
            <a:extLst>
              <a:ext uri="{FF2B5EF4-FFF2-40B4-BE49-F238E27FC236}">
                <a16:creationId xmlns:a16="http://schemas.microsoft.com/office/drawing/2014/main" id="{EF31E22E-5A8F-D45C-1E54-77E6A4F2E4FD}"/>
              </a:ext>
            </a:extLst>
          </p:cNvPr>
          <p:cNvSpPr/>
          <p:nvPr/>
        </p:nvSpPr>
        <p:spPr>
          <a:xfrm>
            <a:off x="6382003"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7" name="矩形 96">
            <a:extLst>
              <a:ext uri="{FF2B5EF4-FFF2-40B4-BE49-F238E27FC236}">
                <a16:creationId xmlns:a16="http://schemas.microsoft.com/office/drawing/2014/main" id="{4CAD9B31-A74C-ED2F-8851-6F028E5077AF}"/>
              </a:ext>
            </a:extLst>
          </p:cNvPr>
          <p:cNvSpPr/>
          <p:nvPr/>
        </p:nvSpPr>
        <p:spPr>
          <a:xfrm>
            <a:off x="6628482" y="1772058"/>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cxnSp>
        <p:nvCxnSpPr>
          <p:cNvPr id="106" name="直接箭头连接符 105">
            <a:extLst>
              <a:ext uri="{FF2B5EF4-FFF2-40B4-BE49-F238E27FC236}">
                <a16:creationId xmlns:a16="http://schemas.microsoft.com/office/drawing/2014/main" id="{85C4DDF5-996A-3C4A-3974-F11917E63390}"/>
              </a:ext>
            </a:extLst>
          </p:cNvPr>
          <p:cNvCxnSpPr>
            <a:cxnSpLocks/>
            <a:endCxn id="90" idx="0"/>
          </p:cNvCxnSpPr>
          <p:nvPr/>
        </p:nvCxnSpPr>
        <p:spPr>
          <a:xfrm flipH="1">
            <a:off x="5026369" y="1565991"/>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BDBDA863-2F0E-92A4-6BDF-2CEFCC94022B}"/>
              </a:ext>
            </a:extLst>
          </p:cNvPr>
          <p:cNvCxnSpPr>
            <a:cxnSpLocks/>
            <a:stCxn id="66" idx="2"/>
            <a:endCxn id="90" idx="0"/>
          </p:cNvCxnSpPr>
          <p:nvPr/>
        </p:nvCxnSpPr>
        <p:spPr>
          <a:xfrm flipH="1">
            <a:off x="5026369" y="1564508"/>
            <a:ext cx="1975234" cy="20755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26A358C-32AF-F89E-4DC7-18A8FBBFF31D}"/>
              </a:ext>
            </a:extLst>
          </p:cNvPr>
          <p:cNvCxnSpPr>
            <a:cxnSpLocks/>
          </p:cNvCxnSpPr>
          <p:nvPr/>
        </p:nvCxnSpPr>
        <p:spPr>
          <a:xfrm flipH="1">
            <a:off x="5269257" y="1564508"/>
            <a:ext cx="1958" cy="20606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1AE4A10-6B53-A32D-58C3-66D02500AD14}"/>
              </a:ext>
            </a:extLst>
          </p:cNvPr>
          <p:cNvCxnSpPr>
            <a:cxnSpLocks/>
            <a:stCxn id="67" idx="2"/>
            <a:endCxn id="91" idx="0"/>
          </p:cNvCxnSpPr>
          <p:nvPr/>
        </p:nvCxnSpPr>
        <p:spPr>
          <a:xfrm flipH="1">
            <a:off x="5272848" y="1564508"/>
            <a:ext cx="1975234" cy="20755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67" name="矩形 566">
            <a:extLst>
              <a:ext uri="{FF2B5EF4-FFF2-40B4-BE49-F238E27FC236}">
                <a16:creationId xmlns:a16="http://schemas.microsoft.com/office/drawing/2014/main" id="{B236104B-F7D9-BEED-486E-57662E41A988}"/>
              </a:ext>
            </a:extLst>
          </p:cNvPr>
          <p:cNvSpPr/>
          <p:nvPr/>
        </p:nvSpPr>
        <p:spPr>
          <a:xfrm>
            <a:off x="4858182"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68" name="矩形 567">
            <a:extLst>
              <a:ext uri="{FF2B5EF4-FFF2-40B4-BE49-F238E27FC236}">
                <a16:creationId xmlns:a16="http://schemas.microsoft.com/office/drawing/2014/main" id="{EE8358D4-557B-A0A7-9EBF-6283172DE0AC}"/>
              </a:ext>
            </a:extLst>
          </p:cNvPr>
          <p:cNvSpPr/>
          <p:nvPr/>
        </p:nvSpPr>
        <p:spPr>
          <a:xfrm>
            <a:off x="5104661"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69" name="矩形 568">
            <a:extLst>
              <a:ext uri="{FF2B5EF4-FFF2-40B4-BE49-F238E27FC236}">
                <a16:creationId xmlns:a16="http://schemas.microsoft.com/office/drawing/2014/main" id="{E0C3CDA4-06A1-A13D-FEA8-11795B2FAADB}"/>
              </a:ext>
            </a:extLst>
          </p:cNvPr>
          <p:cNvSpPr/>
          <p:nvPr/>
        </p:nvSpPr>
        <p:spPr>
          <a:xfrm>
            <a:off x="5351140"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70" name="矩形 569">
            <a:extLst>
              <a:ext uri="{FF2B5EF4-FFF2-40B4-BE49-F238E27FC236}">
                <a16:creationId xmlns:a16="http://schemas.microsoft.com/office/drawing/2014/main" id="{D2803A0F-D9C9-77EB-A3FF-C3B3CA485117}"/>
              </a:ext>
            </a:extLst>
          </p:cNvPr>
          <p:cNvSpPr/>
          <p:nvPr/>
        </p:nvSpPr>
        <p:spPr>
          <a:xfrm>
            <a:off x="5597619"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71" name="矩形 570">
            <a:extLst>
              <a:ext uri="{FF2B5EF4-FFF2-40B4-BE49-F238E27FC236}">
                <a16:creationId xmlns:a16="http://schemas.microsoft.com/office/drawing/2014/main" id="{CA1782E6-2EC0-F751-7682-942ED60CE0CB}"/>
              </a:ext>
            </a:extLst>
          </p:cNvPr>
          <p:cNvSpPr/>
          <p:nvPr/>
        </p:nvSpPr>
        <p:spPr>
          <a:xfrm>
            <a:off x="5844098"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72" name="矩形 571">
            <a:extLst>
              <a:ext uri="{FF2B5EF4-FFF2-40B4-BE49-F238E27FC236}">
                <a16:creationId xmlns:a16="http://schemas.microsoft.com/office/drawing/2014/main" id="{DCEEE622-F5E8-4845-7C6A-86847C819305}"/>
              </a:ext>
            </a:extLst>
          </p:cNvPr>
          <p:cNvSpPr/>
          <p:nvPr/>
        </p:nvSpPr>
        <p:spPr>
          <a:xfrm>
            <a:off x="6090577"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73" name="矩形 572">
            <a:extLst>
              <a:ext uri="{FF2B5EF4-FFF2-40B4-BE49-F238E27FC236}">
                <a16:creationId xmlns:a16="http://schemas.microsoft.com/office/drawing/2014/main" id="{3B689CC3-4458-8709-1ED9-1E27BE906344}"/>
              </a:ext>
            </a:extLst>
          </p:cNvPr>
          <p:cNvSpPr/>
          <p:nvPr/>
        </p:nvSpPr>
        <p:spPr>
          <a:xfrm>
            <a:off x="6337056"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74" name="矩形 573">
            <a:extLst>
              <a:ext uri="{FF2B5EF4-FFF2-40B4-BE49-F238E27FC236}">
                <a16:creationId xmlns:a16="http://schemas.microsoft.com/office/drawing/2014/main" id="{537DCEAA-696F-7AEB-E869-1C85D0670647}"/>
              </a:ext>
            </a:extLst>
          </p:cNvPr>
          <p:cNvSpPr/>
          <p:nvPr/>
        </p:nvSpPr>
        <p:spPr>
          <a:xfrm>
            <a:off x="6583535" y="301626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83" name="矩形 582">
            <a:extLst>
              <a:ext uri="{FF2B5EF4-FFF2-40B4-BE49-F238E27FC236}">
                <a16:creationId xmlns:a16="http://schemas.microsoft.com/office/drawing/2014/main" id="{9ADA898B-4C66-2000-4682-7B5EF1A73FEA}"/>
              </a:ext>
            </a:extLst>
          </p:cNvPr>
          <p:cNvSpPr/>
          <p:nvPr/>
        </p:nvSpPr>
        <p:spPr>
          <a:xfrm>
            <a:off x="4858182"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4" name="矩形 583">
            <a:extLst>
              <a:ext uri="{FF2B5EF4-FFF2-40B4-BE49-F238E27FC236}">
                <a16:creationId xmlns:a16="http://schemas.microsoft.com/office/drawing/2014/main" id="{8C393A53-69B4-6343-3052-6417C9ED7EFD}"/>
              </a:ext>
            </a:extLst>
          </p:cNvPr>
          <p:cNvSpPr/>
          <p:nvPr/>
        </p:nvSpPr>
        <p:spPr>
          <a:xfrm>
            <a:off x="5104661"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5" name="矩形 584">
            <a:extLst>
              <a:ext uri="{FF2B5EF4-FFF2-40B4-BE49-F238E27FC236}">
                <a16:creationId xmlns:a16="http://schemas.microsoft.com/office/drawing/2014/main" id="{519DE7BD-2A86-7CAC-EB54-7E4F6CD67AB2}"/>
              </a:ext>
            </a:extLst>
          </p:cNvPr>
          <p:cNvSpPr/>
          <p:nvPr/>
        </p:nvSpPr>
        <p:spPr>
          <a:xfrm>
            <a:off x="5351140"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6" name="矩形 585">
            <a:extLst>
              <a:ext uri="{FF2B5EF4-FFF2-40B4-BE49-F238E27FC236}">
                <a16:creationId xmlns:a16="http://schemas.microsoft.com/office/drawing/2014/main" id="{B6E8833B-70D9-3B1A-923A-4ADE882AD909}"/>
              </a:ext>
            </a:extLst>
          </p:cNvPr>
          <p:cNvSpPr/>
          <p:nvPr/>
        </p:nvSpPr>
        <p:spPr>
          <a:xfrm>
            <a:off x="5597619" y="411293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7" name="矩形 586">
            <a:extLst>
              <a:ext uri="{FF2B5EF4-FFF2-40B4-BE49-F238E27FC236}">
                <a16:creationId xmlns:a16="http://schemas.microsoft.com/office/drawing/2014/main" id="{7E97A3B2-ABB2-BA69-A65E-FFF25E269F32}"/>
              </a:ext>
            </a:extLst>
          </p:cNvPr>
          <p:cNvSpPr/>
          <p:nvPr/>
        </p:nvSpPr>
        <p:spPr>
          <a:xfrm>
            <a:off x="5844098"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8" name="矩形 587">
            <a:extLst>
              <a:ext uri="{FF2B5EF4-FFF2-40B4-BE49-F238E27FC236}">
                <a16:creationId xmlns:a16="http://schemas.microsoft.com/office/drawing/2014/main" id="{998A6B9B-85F9-0406-7790-5167298B5D9E}"/>
              </a:ext>
            </a:extLst>
          </p:cNvPr>
          <p:cNvSpPr/>
          <p:nvPr/>
        </p:nvSpPr>
        <p:spPr>
          <a:xfrm>
            <a:off x="6090577"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a:extLst>
              <a:ext uri="{FF2B5EF4-FFF2-40B4-BE49-F238E27FC236}">
                <a16:creationId xmlns:a16="http://schemas.microsoft.com/office/drawing/2014/main" id="{16EB8703-334F-775E-1AC4-5D9571CB3405}"/>
              </a:ext>
            </a:extLst>
          </p:cNvPr>
          <p:cNvSpPr/>
          <p:nvPr/>
        </p:nvSpPr>
        <p:spPr>
          <a:xfrm>
            <a:off x="6337056"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a:extLst>
              <a:ext uri="{FF2B5EF4-FFF2-40B4-BE49-F238E27FC236}">
                <a16:creationId xmlns:a16="http://schemas.microsoft.com/office/drawing/2014/main" id="{A3C90A55-F767-2278-840C-67A3E87627B8}"/>
              </a:ext>
            </a:extLst>
          </p:cNvPr>
          <p:cNvSpPr/>
          <p:nvPr/>
        </p:nvSpPr>
        <p:spPr>
          <a:xfrm>
            <a:off x="6583535" y="411293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椭圆 598">
            <a:extLst>
              <a:ext uri="{FF2B5EF4-FFF2-40B4-BE49-F238E27FC236}">
                <a16:creationId xmlns:a16="http://schemas.microsoft.com/office/drawing/2014/main" id="{E08A62AC-4943-D6CB-0012-E6ACD7C25940}"/>
              </a:ext>
            </a:extLst>
          </p:cNvPr>
          <p:cNvSpPr/>
          <p:nvPr/>
        </p:nvSpPr>
        <p:spPr>
          <a:xfrm>
            <a:off x="4890798" y="360089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 name="直接箭头连接符 599">
            <a:extLst>
              <a:ext uri="{FF2B5EF4-FFF2-40B4-BE49-F238E27FC236}">
                <a16:creationId xmlns:a16="http://schemas.microsoft.com/office/drawing/2014/main" id="{6129A8A5-B958-8E9F-010B-F063DA33876B}"/>
              </a:ext>
            </a:extLst>
          </p:cNvPr>
          <p:cNvCxnSpPr>
            <a:cxnSpLocks/>
            <a:stCxn id="567" idx="2"/>
            <a:endCxn id="599" idx="0"/>
          </p:cNvCxnSpPr>
          <p:nvPr/>
        </p:nvCxnSpPr>
        <p:spPr>
          <a:xfrm>
            <a:off x="4981422" y="325429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1" name="直接箭头连接符 600">
            <a:extLst>
              <a:ext uri="{FF2B5EF4-FFF2-40B4-BE49-F238E27FC236}">
                <a16:creationId xmlns:a16="http://schemas.microsoft.com/office/drawing/2014/main" id="{9CB04068-68E1-8361-CA70-C160A1D2E8F7}"/>
              </a:ext>
            </a:extLst>
          </p:cNvPr>
          <p:cNvCxnSpPr>
            <a:cxnSpLocks/>
            <a:stCxn id="571" idx="2"/>
            <a:endCxn id="599" idx="0"/>
          </p:cNvCxnSpPr>
          <p:nvPr/>
        </p:nvCxnSpPr>
        <p:spPr>
          <a:xfrm flipH="1">
            <a:off x="4981422" y="3254297"/>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02" name="椭圆 601">
            <a:extLst>
              <a:ext uri="{FF2B5EF4-FFF2-40B4-BE49-F238E27FC236}">
                <a16:creationId xmlns:a16="http://schemas.microsoft.com/office/drawing/2014/main" id="{C4AB2AA4-BFD7-A337-91F9-EE30C4869137}"/>
              </a:ext>
            </a:extLst>
          </p:cNvPr>
          <p:cNvSpPr/>
          <p:nvPr/>
        </p:nvSpPr>
        <p:spPr>
          <a:xfrm>
            <a:off x="5137276" y="359223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3" name="椭圆 602">
            <a:extLst>
              <a:ext uri="{FF2B5EF4-FFF2-40B4-BE49-F238E27FC236}">
                <a16:creationId xmlns:a16="http://schemas.microsoft.com/office/drawing/2014/main" id="{333281D5-3EAA-5186-689F-30F43733B2FE}"/>
              </a:ext>
            </a:extLst>
          </p:cNvPr>
          <p:cNvSpPr/>
          <p:nvPr/>
        </p:nvSpPr>
        <p:spPr>
          <a:xfrm>
            <a:off x="5383754" y="360571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椭圆 603">
            <a:extLst>
              <a:ext uri="{FF2B5EF4-FFF2-40B4-BE49-F238E27FC236}">
                <a16:creationId xmlns:a16="http://schemas.microsoft.com/office/drawing/2014/main" id="{4CF45E11-2C4A-0DF2-6F3E-0BE9DFCA28FF}"/>
              </a:ext>
            </a:extLst>
          </p:cNvPr>
          <p:cNvSpPr/>
          <p:nvPr/>
        </p:nvSpPr>
        <p:spPr>
          <a:xfrm>
            <a:off x="5630232" y="359706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5" name="直接箭头连接符 604">
            <a:extLst>
              <a:ext uri="{FF2B5EF4-FFF2-40B4-BE49-F238E27FC236}">
                <a16:creationId xmlns:a16="http://schemas.microsoft.com/office/drawing/2014/main" id="{9E6B8BAD-F72F-2617-5572-7A84E4F4BDB9}"/>
              </a:ext>
            </a:extLst>
          </p:cNvPr>
          <p:cNvCxnSpPr>
            <a:cxnSpLocks/>
          </p:cNvCxnSpPr>
          <p:nvPr/>
        </p:nvCxnSpPr>
        <p:spPr>
          <a:xfrm>
            <a:off x="5233834" y="325429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6" name="直接箭头连接符 605">
            <a:extLst>
              <a:ext uri="{FF2B5EF4-FFF2-40B4-BE49-F238E27FC236}">
                <a16:creationId xmlns:a16="http://schemas.microsoft.com/office/drawing/2014/main" id="{344C76B2-0E6F-EF3E-B9AA-E358B75D6C8B}"/>
              </a:ext>
            </a:extLst>
          </p:cNvPr>
          <p:cNvCxnSpPr>
            <a:cxnSpLocks/>
          </p:cNvCxnSpPr>
          <p:nvPr/>
        </p:nvCxnSpPr>
        <p:spPr>
          <a:xfrm>
            <a:off x="5471959" y="326295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7" name="直接箭头连接符 606">
            <a:extLst>
              <a:ext uri="{FF2B5EF4-FFF2-40B4-BE49-F238E27FC236}">
                <a16:creationId xmlns:a16="http://schemas.microsoft.com/office/drawing/2014/main" id="{FEAAD1C2-539B-14EF-BED8-0C970EB85DEA}"/>
              </a:ext>
            </a:extLst>
          </p:cNvPr>
          <p:cNvCxnSpPr>
            <a:cxnSpLocks/>
          </p:cNvCxnSpPr>
          <p:nvPr/>
        </p:nvCxnSpPr>
        <p:spPr>
          <a:xfrm>
            <a:off x="5724371" y="326295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8" name="直接箭头连接符 607">
            <a:extLst>
              <a:ext uri="{FF2B5EF4-FFF2-40B4-BE49-F238E27FC236}">
                <a16:creationId xmlns:a16="http://schemas.microsoft.com/office/drawing/2014/main" id="{A827D112-EDAF-4662-8AB4-1E44E547239F}"/>
              </a:ext>
            </a:extLst>
          </p:cNvPr>
          <p:cNvCxnSpPr>
            <a:cxnSpLocks/>
            <a:stCxn id="572" idx="2"/>
          </p:cNvCxnSpPr>
          <p:nvPr/>
        </p:nvCxnSpPr>
        <p:spPr>
          <a:xfrm flipH="1">
            <a:off x="5227900" y="3254297"/>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09" name="直接箭头连接符 608">
            <a:extLst>
              <a:ext uri="{FF2B5EF4-FFF2-40B4-BE49-F238E27FC236}">
                <a16:creationId xmlns:a16="http://schemas.microsoft.com/office/drawing/2014/main" id="{B27A4779-B0E8-42EC-4007-9350AD0470CB}"/>
              </a:ext>
            </a:extLst>
          </p:cNvPr>
          <p:cNvCxnSpPr>
            <a:cxnSpLocks/>
            <a:stCxn id="573" idx="2"/>
          </p:cNvCxnSpPr>
          <p:nvPr/>
        </p:nvCxnSpPr>
        <p:spPr>
          <a:xfrm flipH="1">
            <a:off x="5486246" y="3254297"/>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0" name="直接箭头连接符 609">
            <a:extLst>
              <a:ext uri="{FF2B5EF4-FFF2-40B4-BE49-F238E27FC236}">
                <a16:creationId xmlns:a16="http://schemas.microsoft.com/office/drawing/2014/main" id="{85902B6A-37DC-8D00-FF0E-9BD527A99718}"/>
              </a:ext>
            </a:extLst>
          </p:cNvPr>
          <p:cNvCxnSpPr>
            <a:cxnSpLocks/>
            <a:stCxn id="574" idx="2"/>
          </p:cNvCxnSpPr>
          <p:nvPr/>
        </p:nvCxnSpPr>
        <p:spPr>
          <a:xfrm flipH="1">
            <a:off x="5732724" y="3254297"/>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11" name="文本框 610">
            <a:extLst>
              <a:ext uri="{FF2B5EF4-FFF2-40B4-BE49-F238E27FC236}">
                <a16:creationId xmlns:a16="http://schemas.microsoft.com/office/drawing/2014/main" id="{C0C85AC7-50B9-F9BD-5431-6AAD6E5A4F80}"/>
              </a:ext>
            </a:extLst>
          </p:cNvPr>
          <p:cNvSpPr txBox="1"/>
          <p:nvPr/>
        </p:nvSpPr>
        <p:spPr>
          <a:xfrm>
            <a:off x="7904606" y="3592236"/>
            <a:ext cx="3691074" cy="3046988"/>
          </a:xfrm>
          <a:prstGeom prst="rect">
            <a:avLst/>
          </a:prstGeom>
          <a:noFill/>
        </p:spPr>
        <p:txBody>
          <a:bodyPr wrap="square">
            <a:spAutoFit/>
          </a:bodyPr>
          <a:lstStyle/>
          <a:p>
            <a:r>
              <a:rPr lang="en-US" altLang="zh-CN" sz="3200" b="1">
                <a:latin typeface="字制区喜脉体" panose="02000603000000000000" pitchFamily="2" charset="-122"/>
                <a:ea typeface="字制区喜脉体" panose="02000603000000000000" pitchFamily="2" charset="-122"/>
              </a:rPr>
              <a:t>Plan B:</a:t>
            </a:r>
          </a:p>
          <a:p>
            <a:pPr marL="457200" indent="-457200">
              <a:buFont typeface="Arial" panose="020B0604020202020204" pitchFamily="34" charset="0"/>
              <a:buChar char="•"/>
            </a:pPr>
            <a:r>
              <a:rPr lang="zh-CN" altLang="en-US" sz="3200" b="1">
                <a:latin typeface="字制区喜脉体" panose="02000603000000000000" pitchFamily="2" charset="-122"/>
                <a:ea typeface="字制区喜脉体" panose="02000603000000000000" pitchFamily="2" charset="-122"/>
              </a:rPr>
              <a:t>保持</a:t>
            </a:r>
            <a:r>
              <a:rPr lang="en-US" altLang="zh-CN" sz="3200" b="1">
                <a:latin typeface="字制区喜脉体" panose="02000603000000000000" pitchFamily="2" charset="-122"/>
                <a:ea typeface="字制区喜脉体" panose="02000603000000000000" pitchFamily="2" charset="-122"/>
              </a:rPr>
              <a:t>block</a:t>
            </a:r>
            <a:r>
              <a:rPr lang="zh-CN" altLang="en-US" sz="3200" b="1">
                <a:latin typeface="字制区喜脉体" panose="02000603000000000000" pitchFamily="2" charset="-122"/>
                <a:ea typeface="字制区喜脉体" panose="02000603000000000000" pitchFamily="2" charset="-122"/>
              </a:rPr>
              <a:t>的数量</a:t>
            </a:r>
            <a:endParaRPr lang="en-US" altLang="zh-CN" sz="3200" b="1">
              <a:latin typeface="字制区喜脉体" panose="02000603000000000000" pitchFamily="2" charset="-122"/>
              <a:ea typeface="字制区喜脉体" panose="02000603000000000000" pitchFamily="2" charset="-122"/>
            </a:endParaRPr>
          </a:p>
          <a:p>
            <a:pPr marL="457200" indent="-457200">
              <a:buFont typeface="Arial" panose="020B0604020202020204" pitchFamily="34" charset="0"/>
              <a:buChar char="•"/>
            </a:pPr>
            <a:r>
              <a:rPr lang="zh-CN" altLang="en-US" sz="3200" b="1">
                <a:latin typeface="字制区喜脉体" panose="02000603000000000000" pitchFamily="2" charset="-122"/>
                <a:ea typeface="字制区喜脉体" panose="02000603000000000000" pitchFamily="2" charset="-122"/>
              </a:rPr>
              <a:t>减少</a:t>
            </a:r>
            <a:r>
              <a:rPr lang="en-US" altLang="zh-CN" sz="3200" b="1">
                <a:latin typeface="字制区喜脉体" panose="02000603000000000000" pitchFamily="2" charset="-122"/>
                <a:ea typeface="字制区喜脉体" panose="02000603000000000000" pitchFamily="2" charset="-122"/>
              </a:rPr>
              <a:t>block</a:t>
            </a:r>
            <a:r>
              <a:rPr lang="zh-CN" altLang="en-US" sz="3200" b="1">
                <a:latin typeface="字制区喜脉体" panose="02000603000000000000" pitchFamily="2" charset="-122"/>
                <a:ea typeface="字制区喜脉体" panose="02000603000000000000" pitchFamily="2" charset="-122"/>
              </a:rPr>
              <a:t>中</a:t>
            </a:r>
            <a:r>
              <a:rPr lang="en-US" altLang="zh-CN" sz="3200" b="1">
                <a:latin typeface="字制区喜脉体" panose="02000603000000000000" pitchFamily="2" charset="-122"/>
                <a:ea typeface="字制区喜脉体" panose="02000603000000000000" pitchFamily="2" charset="-122"/>
              </a:rPr>
              <a:t>thread</a:t>
            </a:r>
            <a:r>
              <a:rPr lang="zh-CN" altLang="en-US" sz="3200" b="1">
                <a:latin typeface="字制区喜脉体" panose="02000603000000000000" pitchFamily="2" charset="-122"/>
                <a:ea typeface="字制区喜脉体" panose="02000603000000000000" pitchFamily="2" charset="-122"/>
              </a:rPr>
              <a:t>的数量</a:t>
            </a:r>
            <a:endParaRPr lang="en-US" altLang="zh-CN" sz="3200" b="1">
              <a:latin typeface="字制区喜脉体" panose="02000603000000000000" pitchFamily="2" charset="-122"/>
              <a:ea typeface="字制区喜脉体" panose="02000603000000000000" pitchFamily="2" charset="-122"/>
            </a:endParaRPr>
          </a:p>
          <a:p>
            <a:pPr marL="457200" indent="-457200">
              <a:buFont typeface="Arial" panose="020B0604020202020204" pitchFamily="34" charset="0"/>
              <a:buChar char="•"/>
            </a:pPr>
            <a:r>
              <a:rPr lang="zh-CN" altLang="en-US" sz="3200" b="1">
                <a:latin typeface="字制区喜脉体" panose="02000603000000000000" pitchFamily="2" charset="-122"/>
                <a:ea typeface="字制区喜脉体" panose="02000603000000000000" pitchFamily="2" charset="-122"/>
              </a:rPr>
              <a:t>让每个</a:t>
            </a:r>
            <a:r>
              <a:rPr lang="en-US" altLang="zh-CN" sz="3200" b="1">
                <a:latin typeface="字制区喜脉体" panose="02000603000000000000" pitchFamily="2" charset="-122"/>
                <a:ea typeface="字制区喜脉体" panose="02000603000000000000" pitchFamily="2" charset="-122"/>
              </a:rPr>
              <a:t>thread</a:t>
            </a:r>
            <a:r>
              <a:rPr lang="zh-CN" altLang="en-US" sz="3200" b="1">
                <a:latin typeface="字制区喜脉体" panose="02000603000000000000" pitchFamily="2" charset="-122"/>
                <a:ea typeface="字制区喜脉体" panose="02000603000000000000" pitchFamily="2" charset="-122"/>
              </a:rPr>
              <a:t>处理更多的数据</a:t>
            </a:r>
            <a:endParaRPr lang="en-US" altLang="zh-CN" sz="3200"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670094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E2F2C-1322-E88D-9A9B-81F1BB08FEA6}"/>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F9EAED60-0B71-22F7-1D33-8577C27D8248}"/>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Reduce_v5_unroll_last_warp</a:t>
            </a:r>
            <a:endParaRPr lang="zh-CN" altLang="en-US" b="1">
              <a:latin typeface="字制区喜脉体" panose="02000603000000000000" pitchFamily="2" charset="-122"/>
              <a:ea typeface="字制区喜脉体" panose="02000603000000000000" pitchFamily="2" charset="-122"/>
            </a:endParaRPr>
          </a:p>
        </p:txBody>
      </p:sp>
      <p:sp>
        <p:nvSpPr>
          <p:cNvPr id="448" name="矩形 447">
            <a:extLst>
              <a:ext uri="{FF2B5EF4-FFF2-40B4-BE49-F238E27FC236}">
                <a16:creationId xmlns:a16="http://schemas.microsoft.com/office/drawing/2014/main" id="{C62D949E-D091-A8A0-FB54-7EEBB1568FAF}"/>
              </a:ext>
            </a:extLst>
          </p:cNvPr>
          <p:cNvSpPr/>
          <p:nvPr/>
        </p:nvSpPr>
        <p:spPr>
          <a:xfrm>
            <a:off x="874402"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矩形 448">
            <a:extLst>
              <a:ext uri="{FF2B5EF4-FFF2-40B4-BE49-F238E27FC236}">
                <a16:creationId xmlns:a16="http://schemas.microsoft.com/office/drawing/2014/main" id="{1EAE999D-D729-2A5F-CE49-DE5C19A62CD8}"/>
              </a:ext>
            </a:extLst>
          </p:cNvPr>
          <p:cNvSpPr/>
          <p:nvPr/>
        </p:nvSpPr>
        <p:spPr>
          <a:xfrm>
            <a:off x="1120881"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矩形 449">
            <a:extLst>
              <a:ext uri="{FF2B5EF4-FFF2-40B4-BE49-F238E27FC236}">
                <a16:creationId xmlns:a16="http://schemas.microsoft.com/office/drawing/2014/main" id="{30CE4BC0-3234-23F7-B912-376326F857C9}"/>
              </a:ext>
            </a:extLst>
          </p:cNvPr>
          <p:cNvSpPr/>
          <p:nvPr/>
        </p:nvSpPr>
        <p:spPr>
          <a:xfrm>
            <a:off x="1367360"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1" name="矩形 450">
            <a:extLst>
              <a:ext uri="{FF2B5EF4-FFF2-40B4-BE49-F238E27FC236}">
                <a16:creationId xmlns:a16="http://schemas.microsoft.com/office/drawing/2014/main" id="{D5B1316B-271A-02AE-02A3-6262FD176ADF}"/>
              </a:ext>
            </a:extLst>
          </p:cNvPr>
          <p:cNvSpPr/>
          <p:nvPr/>
        </p:nvSpPr>
        <p:spPr>
          <a:xfrm>
            <a:off x="1613839"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矩形 451">
            <a:extLst>
              <a:ext uri="{FF2B5EF4-FFF2-40B4-BE49-F238E27FC236}">
                <a16:creationId xmlns:a16="http://schemas.microsoft.com/office/drawing/2014/main" id="{7559E392-3DE3-1DD1-685B-FA59182BA751}"/>
              </a:ext>
            </a:extLst>
          </p:cNvPr>
          <p:cNvSpPr/>
          <p:nvPr/>
        </p:nvSpPr>
        <p:spPr>
          <a:xfrm>
            <a:off x="1860318"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3" name="矩形 452">
            <a:extLst>
              <a:ext uri="{FF2B5EF4-FFF2-40B4-BE49-F238E27FC236}">
                <a16:creationId xmlns:a16="http://schemas.microsoft.com/office/drawing/2014/main" id="{CAA1257D-94B6-1AF4-DF31-EBBA255C4321}"/>
              </a:ext>
            </a:extLst>
          </p:cNvPr>
          <p:cNvSpPr/>
          <p:nvPr/>
        </p:nvSpPr>
        <p:spPr>
          <a:xfrm>
            <a:off x="2106797"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矩形 453">
            <a:extLst>
              <a:ext uri="{FF2B5EF4-FFF2-40B4-BE49-F238E27FC236}">
                <a16:creationId xmlns:a16="http://schemas.microsoft.com/office/drawing/2014/main" id="{93E03554-ACE3-428A-E3F7-E176E52EF438}"/>
              </a:ext>
            </a:extLst>
          </p:cNvPr>
          <p:cNvSpPr/>
          <p:nvPr/>
        </p:nvSpPr>
        <p:spPr>
          <a:xfrm>
            <a:off x="2353276"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矩形 454">
            <a:extLst>
              <a:ext uri="{FF2B5EF4-FFF2-40B4-BE49-F238E27FC236}">
                <a16:creationId xmlns:a16="http://schemas.microsoft.com/office/drawing/2014/main" id="{57B22049-88D1-8E51-E6F7-9D52F80BA7B8}"/>
              </a:ext>
            </a:extLst>
          </p:cNvPr>
          <p:cNvSpPr/>
          <p:nvPr/>
        </p:nvSpPr>
        <p:spPr>
          <a:xfrm>
            <a:off x="2599755"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矩形 455">
            <a:extLst>
              <a:ext uri="{FF2B5EF4-FFF2-40B4-BE49-F238E27FC236}">
                <a16:creationId xmlns:a16="http://schemas.microsoft.com/office/drawing/2014/main" id="{7AF28C54-FC10-F721-5D3B-0B3D86C7CCAD}"/>
              </a:ext>
            </a:extLst>
          </p:cNvPr>
          <p:cNvSpPr/>
          <p:nvPr/>
        </p:nvSpPr>
        <p:spPr>
          <a:xfrm>
            <a:off x="2846234"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AB2A0582-E07B-D5E2-B119-3C9335FF3790}"/>
              </a:ext>
            </a:extLst>
          </p:cNvPr>
          <p:cNvSpPr/>
          <p:nvPr/>
        </p:nvSpPr>
        <p:spPr>
          <a:xfrm>
            <a:off x="3092713"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矩形 457">
            <a:extLst>
              <a:ext uri="{FF2B5EF4-FFF2-40B4-BE49-F238E27FC236}">
                <a16:creationId xmlns:a16="http://schemas.microsoft.com/office/drawing/2014/main" id="{4971269C-68AA-4FD2-2394-6AEC20B844FD}"/>
              </a:ext>
            </a:extLst>
          </p:cNvPr>
          <p:cNvSpPr/>
          <p:nvPr/>
        </p:nvSpPr>
        <p:spPr>
          <a:xfrm>
            <a:off x="3339192"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矩形 458">
            <a:extLst>
              <a:ext uri="{FF2B5EF4-FFF2-40B4-BE49-F238E27FC236}">
                <a16:creationId xmlns:a16="http://schemas.microsoft.com/office/drawing/2014/main" id="{3471681C-CB47-31B0-E20C-A683DB6D7C8E}"/>
              </a:ext>
            </a:extLst>
          </p:cNvPr>
          <p:cNvSpPr/>
          <p:nvPr/>
        </p:nvSpPr>
        <p:spPr>
          <a:xfrm>
            <a:off x="3585671"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矩形 459">
            <a:extLst>
              <a:ext uri="{FF2B5EF4-FFF2-40B4-BE49-F238E27FC236}">
                <a16:creationId xmlns:a16="http://schemas.microsoft.com/office/drawing/2014/main" id="{143F32EB-173B-5F35-CC3D-A66C18B54EA6}"/>
              </a:ext>
            </a:extLst>
          </p:cNvPr>
          <p:cNvSpPr/>
          <p:nvPr/>
        </p:nvSpPr>
        <p:spPr>
          <a:xfrm>
            <a:off x="3832150"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矩形 460">
            <a:extLst>
              <a:ext uri="{FF2B5EF4-FFF2-40B4-BE49-F238E27FC236}">
                <a16:creationId xmlns:a16="http://schemas.microsoft.com/office/drawing/2014/main" id="{BC928E84-B53A-4E43-B092-4E06FCA1F4E1}"/>
              </a:ext>
            </a:extLst>
          </p:cNvPr>
          <p:cNvSpPr/>
          <p:nvPr/>
        </p:nvSpPr>
        <p:spPr>
          <a:xfrm>
            <a:off x="4078629"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矩形 461">
            <a:extLst>
              <a:ext uri="{FF2B5EF4-FFF2-40B4-BE49-F238E27FC236}">
                <a16:creationId xmlns:a16="http://schemas.microsoft.com/office/drawing/2014/main" id="{BB76019F-B0C4-25F7-FC6A-3335CA27EC04}"/>
              </a:ext>
            </a:extLst>
          </p:cNvPr>
          <p:cNvSpPr/>
          <p:nvPr/>
        </p:nvSpPr>
        <p:spPr>
          <a:xfrm>
            <a:off x="4325108"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3" name="矩形 462">
            <a:extLst>
              <a:ext uri="{FF2B5EF4-FFF2-40B4-BE49-F238E27FC236}">
                <a16:creationId xmlns:a16="http://schemas.microsoft.com/office/drawing/2014/main" id="{910DEC2E-3099-F1CB-2B29-4B2C50C7B144}"/>
              </a:ext>
            </a:extLst>
          </p:cNvPr>
          <p:cNvSpPr/>
          <p:nvPr/>
        </p:nvSpPr>
        <p:spPr>
          <a:xfrm>
            <a:off x="4571587"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矩形 463">
            <a:extLst>
              <a:ext uri="{FF2B5EF4-FFF2-40B4-BE49-F238E27FC236}">
                <a16:creationId xmlns:a16="http://schemas.microsoft.com/office/drawing/2014/main" id="{8299757F-5291-54C7-6F10-5AF050C45EDF}"/>
              </a:ext>
            </a:extLst>
          </p:cNvPr>
          <p:cNvSpPr/>
          <p:nvPr/>
        </p:nvSpPr>
        <p:spPr>
          <a:xfrm>
            <a:off x="4818066"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矩形 464">
            <a:extLst>
              <a:ext uri="{FF2B5EF4-FFF2-40B4-BE49-F238E27FC236}">
                <a16:creationId xmlns:a16="http://schemas.microsoft.com/office/drawing/2014/main" id="{EBC82AAC-CAB8-9CCB-99EF-E5972E75B9BF}"/>
              </a:ext>
            </a:extLst>
          </p:cNvPr>
          <p:cNvSpPr/>
          <p:nvPr/>
        </p:nvSpPr>
        <p:spPr>
          <a:xfrm>
            <a:off x="5064545"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矩形 465">
            <a:extLst>
              <a:ext uri="{FF2B5EF4-FFF2-40B4-BE49-F238E27FC236}">
                <a16:creationId xmlns:a16="http://schemas.microsoft.com/office/drawing/2014/main" id="{F71A9326-15A9-70D9-8AB7-E429D3E74AB6}"/>
              </a:ext>
            </a:extLst>
          </p:cNvPr>
          <p:cNvSpPr/>
          <p:nvPr/>
        </p:nvSpPr>
        <p:spPr>
          <a:xfrm>
            <a:off x="5311024"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138ABFC2-BE0B-EC36-61AD-92D93FDD67CD}"/>
              </a:ext>
            </a:extLst>
          </p:cNvPr>
          <p:cNvSpPr/>
          <p:nvPr/>
        </p:nvSpPr>
        <p:spPr>
          <a:xfrm>
            <a:off x="5557503"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矩形 467">
            <a:extLst>
              <a:ext uri="{FF2B5EF4-FFF2-40B4-BE49-F238E27FC236}">
                <a16:creationId xmlns:a16="http://schemas.microsoft.com/office/drawing/2014/main" id="{7EFEAD0E-79F4-7C65-C7EB-54A41C13BD0F}"/>
              </a:ext>
            </a:extLst>
          </p:cNvPr>
          <p:cNvSpPr/>
          <p:nvPr/>
        </p:nvSpPr>
        <p:spPr>
          <a:xfrm>
            <a:off x="5803982"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9" name="矩形 468">
            <a:extLst>
              <a:ext uri="{FF2B5EF4-FFF2-40B4-BE49-F238E27FC236}">
                <a16:creationId xmlns:a16="http://schemas.microsoft.com/office/drawing/2014/main" id="{2C152357-056A-6060-F29F-2F70D6B817E6}"/>
              </a:ext>
            </a:extLst>
          </p:cNvPr>
          <p:cNvSpPr/>
          <p:nvPr/>
        </p:nvSpPr>
        <p:spPr>
          <a:xfrm>
            <a:off x="6050461"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a:extLst>
              <a:ext uri="{FF2B5EF4-FFF2-40B4-BE49-F238E27FC236}">
                <a16:creationId xmlns:a16="http://schemas.microsoft.com/office/drawing/2014/main" id="{7D7FDAE5-9DD5-0F0F-0FB7-78E212FAD824}"/>
              </a:ext>
            </a:extLst>
          </p:cNvPr>
          <p:cNvSpPr/>
          <p:nvPr/>
        </p:nvSpPr>
        <p:spPr>
          <a:xfrm>
            <a:off x="6296940"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a:extLst>
              <a:ext uri="{FF2B5EF4-FFF2-40B4-BE49-F238E27FC236}">
                <a16:creationId xmlns:a16="http://schemas.microsoft.com/office/drawing/2014/main" id="{ECF10C14-3C8F-D497-85B9-C52C89B1D9D9}"/>
              </a:ext>
            </a:extLst>
          </p:cNvPr>
          <p:cNvSpPr/>
          <p:nvPr/>
        </p:nvSpPr>
        <p:spPr>
          <a:xfrm>
            <a:off x="6543419"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2" name="矩形 471">
            <a:extLst>
              <a:ext uri="{FF2B5EF4-FFF2-40B4-BE49-F238E27FC236}">
                <a16:creationId xmlns:a16="http://schemas.microsoft.com/office/drawing/2014/main" id="{3D370364-438C-D50A-92F7-3AFAA697C004}"/>
              </a:ext>
            </a:extLst>
          </p:cNvPr>
          <p:cNvSpPr/>
          <p:nvPr/>
        </p:nvSpPr>
        <p:spPr>
          <a:xfrm>
            <a:off x="6789898"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472">
            <a:extLst>
              <a:ext uri="{FF2B5EF4-FFF2-40B4-BE49-F238E27FC236}">
                <a16:creationId xmlns:a16="http://schemas.microsoft.com/office/drawing/2014/main" id="{04E7C7CA-8063-753B-D8EC-9B785AF9836F}"/>
              </a:ext>
            </a:extLst>
          </p:cNvPr>
          <p:cNvSpPr/>
          <p:nvPr/>
        </p:nvSpPr>
        <p:spPr>
          <a:xfrm>
            <a:off x="7036377"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a:extLst>
              <a:ext uri="{FF2B5EF4-FFF2-40B4-BE49-F238E27FC236}">
                <a16:creationId xmlns:a16="http://schemas.microsoft.com/office/drawing/2014/main" id="{527EAC9F-5245-C11C-D96E-658DA1CB2B48}"/>
              </a:ext>
            </a:extLst>
          </p:cNvPr>
          <p:cNvSpPr/>
          <p:nvPr/>
        </p:nvSpPr>
        <p:spPr>
          <a:xfrm>
            <a:off x="7282856"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a:extLst>
              <a:ext uri="{FF2B5EF4-FFF2-40B4-BE49-F238E27FC236}">
                <a16:creationId xmlns:a16="http://schemas.microsoft.com/office/drawing/2014/main" id="{E5AC72A6-E989-BF20-399B-45A93B5CC5A3}"/>
              </a:ext>
            </a:extLst>
          </p:cNvPr>
          <p:cNvSpPr/>
          <p:nvPr/>
        </p:nvSpPr>
        <p:spPr>
          <a:xfrm>
            <a:off x="7529335"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a:extLst>
              <a:ext uri="{FF2B5EF4-FFF2-40B4-BE49-F238E27FC236}">
                <a16:creationId xmlns:a16="http://schemas.microsoft.com/office/drawing/2014/main" id="{6BF51F37-0906-24DB-34EE-62E5ECF038A1}"/>
              </a:ext>
            </a:extLst>
          </p:cNvPr>
          <p:cNvSpPr/>
          <p:nvPr/>
        </p:nvSpPr>
        <p:spPr>
          <a:xfrm>
            <a:off x="7775814"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a:extLst>
              <a:ext uri="{FF2B5EF4-FFF2-40B4-BE49-F238E27FC236}">
                <a16:creationId xmlns:a16="http://schemas.microsoft.com/office/drawing/2014/main" id="{0F0AC76F-3518-8317-C43B-9405F06B4BB5}"/>
              </a:ext>
            </a:extLst>
          </p:cNvPr>
          <p:cNvSpPr/>
          <p:nvPr/>
        </p:nvSpPr>
        <p:spPr>
          <a:xfrm>
            <a:off x="8022293"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8" name="矩形 477">
            <a:extLst>
              <a:ext uri="{FF2B5EF4-FFF2-40B4-BE49-F238E27FC236}">
                <a16:creationId xmlns:a16="http://schemas.microsoft.com/office/drawing/2014/main" id="{95E31C5F-89CD-062F-C84F-D4E9D222D329}"/>
              </a:ext>
            </a:extLst>
          </p:cNvPr>
          <p:cNvSpPr/>
          <p:nvPr/>
        </p:nvSpPr>
        <p:spPr>
          <a:xfrm>
            <a:off x="8268772"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矩形 478">
            <a:extLst>
              <a:ext uri="{FF2B5EF4-FFF2-40B4-BE49-F238E27FC236}">
                <a16:creationId xmlns:a16="http://schemas.microsoft.com/office/drawing/2014/main" id="{58964098-A5B4-4F0D-CEA8-A3DFBDF89D43}"/>
              </a:ext>
            </a:extLst>
          </p:cNvPr>
          <p:cNvSpPr/>
          <p:nvPr/>
        </p:nvSpPr>
        <p:spPr>
          <a:xfrm>
            <a:off x="8515251"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矩形 479">
            <a:extLst>
              <a:ext uri="{FF2B5EF4-FFF2-40B4-BE49-F238E27FC236}">
                <a16:creationId xmlns:a16="http://schemas.microsoft.com/office/drawing/2014/main" id="{51D0E2FB-4C20-4F2A-5DF5-ACE040932FB3}"/>
              </a:ext>
            </a:extLst>
          </p:cNvPr>
          <p:cNvSpPr/>
          <p:nvPr/>
        </p:nvSpPr>
        <p:spPr>
          <a:xfrm>
            <a:off x="887179"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1" name="矩形 480">
            <a:extLst>
              <a:ext uri="{FF2B5EF4-FFF2-40B4-BE49-F238E27FC236}">
                <a16:creationId xmlns:a16="http://schemas.microsoft.com/office/drawing/2014/main" id="{2194DECC-0BC6-3A26-2D43-C2EDB6F945BB}"/>
              </a:ext>
            </a:extLst>
          </p:cNvPr>
          <p:cNvSpPr/>
          <p:nvPr/>
        </p:nvSpPr>
        <p:spPr>
          <a:xfrm>
            <a:off x="1133658"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2" name="矩形 481">
            <a:extLst>
              <a:ext uri="{FF2B5EF4-FFF2-40B4-BE49-F238E27FC236}">
                <a16:creationId xmlns:a16="http://schemas.microsoft.com/office/drawing/2014/main" id="{D4C04D9A-6499-82BA-6870-59B5FA8420C2}"/>
              </a:ext>
            </a:extLst>
          </p:cNvPr>
          <p:cNvSpPr/>
          <p:nvPr/>
        </p:nvSpPr>
        <p:spPr>
          <a:xfrm>
            <a:off x="1380137"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3" name="矩形 482">
            <a:extLst>
              <a:ext uri="{FF2B5EF4-FFF2-40B4-BE49-F238E27FC236}">
                <a16:creationId xmlns:a16="http://schemas.microsoft.com/office/drawing/2014/main" id="{998B2FA0-B73E-0FE1-AE7F-62A3D7D91C7D}"/>
              </a:ext>
            </a:extLst>
          </p:cNvPr>
          <p:cNvSpPr/>
          <p:nvPr/>
        </p:nvSpPr>
        <p:spPr>
          <a:xfrm>
            <a:off x="1626616"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4" name="矩形 483">
            <a:extLst>
              <a:ext uri="{FF2B5EF4-FFF2-40B4-BE49-F238E27FC236}">
                <a16:creationId xmlns:a16="http://schemas.microsoft.com/office/drawing/2014/main" id="{BA588DE7-C4C0-3A54-2F45-FEF429F524C1}"/>
              </a:ext>
            </a:extLst>
          </p:cNvPr>
          <p:cNvSpPr/>
          <p:nvPr/>
        </p:nvSpPr>
        <p:spPr>
          <a:xfrm>
            <a:off x="1873095"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5" name="矩形 484">
            <a:extLst>
              <a:ext uri="{FF2B5EF4-FFF2-40B4-BE49-F238E27FC236}">
                <a16:creationId xmlns:a16="http://schemas.microsoft.com/office/drawing/2014/main" id="{E1479ECC-DA43-C243-6DD0-BDF9F8F8EF5E}"/>
              </a:ext>
            </a:extLst>
          </p:cNvPr>
          <p:cNvSpPr/>
          <p:nvPr/>
        </p:nvSpPr>
        <p:spPr>
          <a:xfrm>
            <a:off x="2119574"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6" name="矩形 485">
            <a:extLst>
              <a:ext uri="{FF2B5EF4-FFF2-40B4-BE49-F238E27FC236}">
                <a16:creationId xmlns:a16="http://schemas.microsoft.com/office/drawing/2014/main" id="{3BF54654-4F20-A205-2A20-F5A671D98BCF}"/>
              </a:ext>
            </a:extLst>
          </p:cNvPr>
          <p:cNvSpPr/>
          <p:nvPr/>
        </p:nvSpPr>
        <p:spPr>
          <a:xfrm>
            <a:off x="2366053"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7" name="矩形 486">
            <a:extLst>
              <a:ext uri="{FF2B5EF4-FFF2-40B4-BE49-F238E27FC236}">
                <a16:creationId xmlns:a16="http://schemas.microsoft.com/office/drawing/2014/main" id="{F3D1352D-4DBD-7A5E-89E0-6CE7BA50ABED}"/>
              </a:ext>
            </a:extLst>
          </p:cNvPr>
          <p:cNvSpPr/>
          <p:nvPr/>
        </p:nvSpPr>
        <p:spPr>
          <a:xfrm>
            <a:off x="2612532"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8" name="矩形 487">
            <a:extLst>
              <a:ext uri="{FF2B5EF4-FFF2-40B4-BE49-F238E27FC236}">
                <a16:creationId xmlns:a16="http://schemas.microsoft.com/office/drawing/2014/main" id="{E93C34B3-76B7-BBB6-8C7E-3DF347521880}"/>
              </a:ext>
            </a:extLst>
          </p:cNvPr>
          <p:cNvSpPr/>
          <p:nvPr/>
        </p:nvSpPr>
        <p:spPr>
          <a:xfrm>
            <a:off x="2859011"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9" name="矩形 488">
            <a:extLst>
              <a:ext uri="{FF2B5EF4-FFF2-40B4-BE49-F238E27FC236}">
                <a16:creationId xmlns:a16="http://schemas.microsoft.com/office/drawing/2014/main" id="{D5A8B98E-AB8E-A634-43EC-86F0374C67A7}"/>
              </a:ext>
            </a:extLst>
          </p:cNvPr>
          <p:cNvSpPr/>
          <p:nvPr/>
        </p:nvSpPr>
        <p:spPr>
          <a:xfrm>
            <a:off x="3105490"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0" name="矩形 489">
            <a:extLst>
              <a:ext uri="{FF2B5EF4-FFF2-40B4-BE49-F238E27FC236}">
                <a16:creationId xmlns:a16="http://schemas.microsoft.com/office/drawing/2014/main" id="{021D0B07-268F-1A7A-5306-72C64D469F1A}"/>
              </a:ext>
            </a:extLst>
          </p:cNvPr>
          <p:cNvSpPr/>
          <p:nvPr/>
        </p:nvSpPr>
        <p:spPr>
          <a:xfrm>
            <a:off x="3351969"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1" name="矩形 490">
            <a:extLst>
              <a:ext uri="{FF2B5EF4-FFF2-40B4-BE49-F238E27FC236}">
                <a16:creationId xmlns:a16="http://schemas.microsoft.com/office/drawing/2014/main" id="{C8CE4E79-EF26-FD2B-D85C-9838493BCB3E}"/>
              </a:ext>
            </a:extLst>
          </p:cNvPr>
          <p:cNvSpPr/>
          <p:nvPr/>
        </p:nvSpPr>
        <p:spPr>
          <a:xfrm>
            <a:off x="3598448"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2" name="矩形 491">
            <a:extLst>
              <a:ext uri="{FF2B5EF4-FFF2-40B4-BE49-F238E27FC236}">
                <a16:creationId xmlns:a16="http://schemas.microsoft.com/office/drawing/2014/main" id="{773929F1-D1E8-9179-152E-05FBD809D03F}"/>
              </a:ext>
            </a:extLst>
          </p:cNvPr>
          <p:cNvSpPr/>
          <p:nvPr/>
        </p:nvSpPr>
        <p:spPr>
          <a:xfrm>
            <a:off x="3844927"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3" name="矩形 492">
            <a:extLst>
              <a:ext uri="{FF2B5EF4-FFF2-40B4-BE49-F238E27FC236}">
                <a16:creationId xmlns:a16="http://schemas.microsoft.com/office/drawing/2014/main" id="{28630013-E093-08A4-40D7-BCFBD5358BA5}"/>
              </a:ext>
            </a:extLst>
          </p:cNvPr>
          <p:cNvSpPr/>
          <p:nvPr/>
        </p:nvSpPr>
        <p:spPr>
          <a:xfrm>
            <a:off x="4091406"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4" name="矩形 493">
            <a:extLst>
              <a:ext uri="{FF2B5EF4-FFF2-40B4-BE49-F238E27FC236}">
                <a16:creationId xmlns:a16="http://schemas.microsoft.com/office/drawing/2014/main" id="{5CE1C90D-AAC4-DB50-596A-DFA152A2B9E3}"/>
              </a:ext>
            </a:extLst>
          </p:cNvPr>
          <p:cNvSpPr/>
          <p:nvPr/>
        </p:nvSpPr>
        <p:spPr>
          <a:xfrm>
            <a:off x="4337885"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5" name="矩形 494">
            <a:extLst>
              <a:ext uri="{FF2B5EF4-FFF2-40B4-BE49-F238E27FC236}">
                <a16:creationId xmlns:a16="http://schemas.microsoft.com/office/drawing/2014/main" id="{E3586EC0-660F-B287-1F84-6BEF7FF94503}"/>
              </a:ext>
            </a:extLst>
          </p:cNvPr>
          <p:cNvSpPr/>
          <p:nvPr/>
        </p:nvSpPr>
        <p:spPr>
          <a:xfrm>
            <a:off x="4584364"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6" name="矩形 495">
            <a:extLst>
              <a:ext uri="{FF2B5EF4-FFF2-40B4-BE49-F238E27FC236}">
                <a16:creationId xmlns:a16="http://schemas.microsoft.com/office/drawing/2014/main" id="{9905F1BA-A5FE-8F22-A76A-0F3D562BF697}"/>
              </a:ext>
            </a:extLst>
          </p:cNvPr>
          <p:cNvSpPr/>
          <p:nvPr/>
        </p:nvSpPr>
        <p:spPr>
          <a:xfrm>
            <a:off x="879792"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496">
            <a:extLst>
              <a:ext uri="{FF2B5EF4-FFF2-40B4-BE49-F238E27FC236}">
                <a16:creationId xmlns:a16="http://schemas.microsoft.com/office/drawing/2014/main" id="{2475C9AE-34BA-6192-04A5-4AFC06A950A2}"/>
              </a:ext>
            </a:extLst>
          </p:cNvPr>
          <p:cNvSpPr/>
          <p:nvPr/>
        </p:nvSpPr>
        <p:spPr>
          <a:xfrm>
            <a:off x="1126271"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矩形 497">
            <a:extLst>
              <a:ext uri="{FF2B5EF4-FFF2-40B4-BE49-F238E27FC236}">
                <a16:creationId xmlns:a16="http://schemas.microsoft.com/office/drawing/2014/main" id="{F655FF01-E220-5168-920A-E1A0F97CD908}"/>
              </a:ext>
            </a:extLst>
          </p:cNvPr>
          <p:cNvSpPr/>
          <p:nvPr/>
        </p:nvSpPr>
        <p:spPr>
          <a:xfrm>
            <a:off x="1372750"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9" name="矩形 498">
            <a:extLst>
              <a:ext uri="{FF2B5EF4-FFF2-40B4-BE49-F238E27FC236}">
                <a16:creationId xmlns:a16="http://schemas.microsoft.com/office/drawing/2014/main" id="{83FE3DA9-E19D-6C12-9B81-9633525FFF03}"/>
              </a:ext>
            </a:extLst>
          </p:cNvPr>
          <p:cNvSpPr/>
          <p:nvPr/>
        </p:nvSpPr>
        <p:spPr>
          <a:xfrm>
            <a:off x="1619229"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矩形 499">
            <a:extLst>
              <a:ext uri="{FF2B5EF4-FFF2-40B4-BE49-F238E27FC236}">
                <a16:creationId xmlns:a16="http://schemas.microsoft.com/office/drawing/2014/main" id="{FB747CDE-C3D3-2D89-A0DF-13A7291B15D7}"/>
              </a:ext>
            </a:extLst>
          </p:cNvPr>
          <p:cNvSpPr/>
          <p:nvPr/>
        </p:nvSpPr>
        <p:spPr>
          <a:xfrm>
            <a:off x="1865708"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矩形 500">
            <a:extLst>
              <a:ext uri="{FF2B5EF4-FFF2-40B4-BE49-F238E27FC236}">
                <a16:creationId xmlns:a16="http://schemas.microsoft.com/office/drawing/2014/main" id="{CF4AA441-0592-A9AE-EA40-224ED608A095}"/>
              </a:ext>
            </a:extLst>
          </p:cNvPr>
          <p:cNvSpPr/>
          <p:nvPr/>
        </p:nvSpPr>
        <p:spPr>
          <a:xfrm>
            <a:off x="2112187"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矩形 501">
            <a:extLst>
              <a:ext uri="{FF2B5EF4-FFF2-40B4-BE49-F238E27FC236}">
                <a16:creationId xmlns:a16="http://schemas.microsoft.com/office/drawing/2014/main" id="{31B44A06-C11B-E6D8-255E-3672666D27C5}"/>
              </a:ext>
            </a:extLst>
          </p:cNvPr>
          <p:cNvSpPr/>
          <p:nvPr/>
        </p:nvSpPr>
        <p:spPr>
          <a:xfrm>
            <a:off x="2358666"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矩形 502">
            <a:extLst>
              <a:ext uri="{FF2B5EF4-FFF2-40B4-BE49-F238E27FC236}">
                <a16:creationId xmlns:a16="http://schemas.microsoft.com/office/drawing/2014/main" id="{BE92AB48-713C-BCD8-A1D3-DB5C7C0EE342}"/>
              </a:ext>
            </a:extLst>
          </p:cNvPr>
          <p:cNvSpPr/>
          <p:nvPr/>
        </p:nvSpPr>
        <p:spPr>
          <a:xfrm>
            <a:off x="2605145"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矩形 503">
            <a:extLst>
              <a:ext uri="{FF2B5EF4-FFF2-40B4-BE49-F238E27FC236}">
                <a16:creationId xmlns:a16="http://schemas.microsoft.com/office/drawing/2014/main" id="{FF72FD65-7F4F-87B5-DD27-030E34678987}"/>
              </a:ext>
            </a:extLst>
          </p:cNvPr>
          <p:cNvSpPr/>
          <p:nvPr/>
        </p:nvSpPr>
        <p:spPr>
          <a:xfrm>
            <a:off x="2851624"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5" name="矩形 504">
            <a:extLst>
              <a:ext uri="{FF2B5EF4-FFF2-40B4-BE49-F238E27FC236}">
                <a16:creationId xmlns:a16="http://schemas.microsoft.com/office/drawing/2014/main" id="{B36222FB-548C-3EB7-6D00-DE3EBFEF169C}"/>
              </a:ext>
            </a:extLst>
          </p:cNvPr>
          <p:cNvSpPr/>
          <p:nvPr/>
        </p:nvSpPr>
        <p:spPr>
          <a:xfrm>
            <a:off x="3098103"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矩形 505">
            <a:extLst>
              <a:ext uri="{FF2B5EF4-FFF2-40B4-BE49-F238E27FC236}">
                <a16:creationId xmlns:a16="http://schemas.microsoft.com/office/drawing/2014/main" id="{8A91DB12-BE54-DEF6-12A5-26C11E5E122C}"/>
              </a:ext>
            </a:extLst>
          </p:cNvPr>
          <p:cNvSpPr/>
          <p:nvPr/>
        </p:nvSpPr>
        <p:spPr>
          <a:xfrm>
            <a:off x="3344582"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矩形 506">
            <a:extLst>
              <a:ext uri="{FF2B5EF4-FFF2-40B4-BE49-F238E27FC236}">
                <a16:creationId xmlns:a16="http://schemas.microsoft.com/office/drawing/2014/main" id="{B8A52FFA-C3C5-709C-EE41-27325E0C19E4}"/>
              </a:ext>
            </a:extLst>
          </p:cNvPr>
          <p:cNvSpPr/>
          <p:nvPr/>
        </p:nvSpPr>
        <p:spPr>
          <a:xfrm>
            <a:off x="3591061"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矩形 507">
            <a:extLst>
              <a:ext uri="{FF2B5EF4-FFF2-40B4-BE49-F238E27FC236}">
                <a16:creationId xmlns:a16="http://schemas.microsoft.com/office/drawing/2014/main" id="{47C06932-94EC-7884-BBDA-CEA0486102A6}"/>
              </a:ext>
            </a:extLst>
          </p:cNvPr>
          <p:cNvSpPr/>
          <p:nvPr/>
        </p:nvSpPr>
        <p:spPr>
          <a:xfrm>
            <a:off x="3837540"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783AB81D-CF7B-85A9-53CA-FB4A9D87A232}"/>
              </a:ext>
            </a:extLst>
          </p:cNvPr>
          <p:cNvSpPr/>
          <p:nvPr/>
        </p:nvSpPr>
        <p:spPr>
          <a:xfrm>
            <a:off x="4084019"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509">
            <a:extLst>
              <a:ext uri="{FF2B5EF4-FFF2-40B4-BE49-F238E27FC236}">
                <a16:creationId xmlns:a16="http://schemas.microsoft.com/office/drawing/2014/main" id="{3075FC67-69F5-A7CB-4A15-8B79F06F636D}"/>
              </a:ext>
            </a:extLst>
          </p:cNvPr>
          <p:cNvSpPr/>
          <p:nvPr/>
        </p:nvSpPr>
        <p:spPr>
          <a:xfrm>
            <a:off x="4330498"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7B30ED05-A67A-A718-1805-D14FB1764D27}"/>
              </a:ext>
            </a:extLst>
          </p:cNvPr>
          <p:cNvSpPr/>
          <p:nvPr/>
        </p:nvSpPr>
        <p:spPr>
          <a:xfrm>
            <a:off x="4576977"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88B46984-AF11-ED61-8DA7-3B9566B2996D}"/>
              </a:ext>
            </a:extLst>
          </p:cNvPr>
          <p:cNvSpPr/>
          <p:nvPr/>
        </p:nvSpPr>
        <p:spPr>
          <a:xfrm>
            <a:off x="872623"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9742E5AF-B3A3-98DD-E561-17CA4223E08D}"/>
              </a:ext>
            </a:extLst>
          </p:cNvPr>
          <p:cNvSpPr/>
          <p:nvPr/>
        </p:nvSpPr>
        <p:spPr>
          <a:xfrm>
            <a:off x="1119102"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C844EC3F-8C09-EDE0-86C8-D4DDCDA96F0D}"/>
              </a:ext>
            </a:extLst>
          </p:cNvPr>
          <p:cNvSpPr/>
          <p:nvPr/>
        </p:nvSpPr>
        <p:spPr>
          <a:xfrm>
            <a:off x="1365581"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3C281F71-61B1-691F-8C05-902701258B7D}"/>
              </a:ext>
            </a:extLst>
          </p:cNvPr>
          <p:cNvSpPr/>
          <p:nvPr/>
        </p:nvSpPr>
        <p:spPr>
          <a:xfrm>
            <a:off x="1612060"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E4D259BD-7DF0-BB6B-7B1A-67A5B9D4508C}"/>
              </a:ext>
            </a:extLst>
          </p:cNvPr>
          <p:cNvSpPr/>
          <p:nvPr/>
        </p:nvSpPr>
        <p:spPr>
          <a:xfrm>
            <a:off x="1858539"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AFE25F36-E078-00AD-F80F-37A5CF5D9594}"/>
              </a:ext>
            </a:extLst>
          </p:cNvPr>
          <p:cNvSpPr/>
          <p:nvPr/>
        </p:nvSpPr>
        <p:spPr>
          <a:xfrm>
            <a:off x="2105018"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CD846741-A243-D601-D5F3-C694FB7AD527}"/>
              </a:ext>
            </a:extLst>
          </p:cNvPr>
          <p:cNvSpPr/>
          <p:nvPr/>
        </p:nvSpPr>
        <p:spPr>
          <a:xfrm>
            <a:off x="2351497"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6D5D9057-BB28-469F-C016-421058F96A45}"/>
              </a:ext>
            </a:extLst>
          </p:cNvPr>
          <p:cNvSpPr/>
          <p:nvPr/>
        </p:nvSpPr>
        <p:spPr>
          <a:xfrm>
            <a:off x="2597976"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A864AD9B-DDDB-850E-15E8-D7D5E3734666}"/>
              </a:ext>
            </a:extLst>
          </p:cNvPr>
          <p:cNvSpPr/>
          <p:nvPr/>
        </p:nvSpPr>
        <p:spPr>
          <a:xfrm>
            <a:off x="2844455"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A16DEB23-93BB-C097-6993-73170A821454}"/>
              </a:ext>
            </a:extLst>
          </p:cNvPr>
          <p:cNvSpPr/>
          <p:nvPr/>
        </p:nvSpPr>
        <p:spPr>
          <a:xfrm>
            <a:off x="3090934"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B7807AF7-47EF-223D-473B-16B472DBA4DC}"/>
              </a:ext>
            </a:extLst>
          </p:cNvPr>
          <p:cNvSpPr/>
          <p:nvPr/>
        </p:nvSpPr>
        <p:spPr>
          <a:xfrm>
            <a:off x="3337413"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E47831DB-1A57-19D2-102C-4C766A8B563D}"/>
              </a:ext>
            </a:extLst>
          </p:cNvPr>
          <p:cNvSpPr/>
          <p:nvPr/>
        </p:nvSpPr>
        <p:spPr>
          <a:xfrm>
            <a:off x="3583892"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A5018F8A-129E-F288-11AF-3474D76AF917}"/>
              </a:ext>
            </a:extLst>
          </p:cNvPr>
          <p:cNvSpPr/>
          <p:nvPr/>
        </p:nvSpPr>
        <p:spPr>
          <a:xfrm>
            <a:off x="3830371"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3E3AA5F6-0663-A522-C5D1-DB141181E60A}"/>
              </a:ext>
            </a:extLst>
          </p:cNvPr>
          <p:cNvSpPr/>
          <p:nvPr/>
        </p:nvSpPr>
        <p:spPr>
          <a:xfrm>
            <a:off x="4076850"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39FB9EC2-E868-5D7C-34D4-16D74899C4BF}"/>
              </a:ext>
            </a:extLst>
          </p:cNvPr>
          <p:cNvSpPr/>
          <p:nvPr/>
        </p:nvSpPr>
        <p:spPr>
          <a:xfrm>
            <a:off x="4323329"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E7578F7-D184-3304-E3F4-C386BF2AE584}"/>
              </a:ext>
            </a:extLst>
          </p:cNvPr>
          <p:cNvSpPr/>
          <p:nvPr/>
        </p:nvSpPr>
        <p:spPr>
          <a:xfrm>
            <a:off x="4569808"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4534EF35-2567-A50B-A136-F050F2EDE9FD}"/>
              </a:ext>
            </a:extLst>
          </p:cNvPr>
          <p:cNvSpPr/>
          <p:nvPr/>
        </p:nvSpPr>
        <p:spPr>
          <a:xfrm>
            <a:off x="872623"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2F893293-A889-D691-E6F4-C0B7FA046845}"/>
              </a:ext>
            </a:extLst>
          </p:cNvPr>
          <p:cNvSpPr/>
          <p:nvPr/>
        </p:nvSpPr>
        <p:spPr>
          <a:xfrm>
            <a:off x="1119102"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9C645B44-FFC2-E5A6-A862-439985739FA0}"/>
              </a:ext>
            </a:extLst>
          </p:cNvPr>
          <p:cNvSpPr/>
          <p:nvPr/>
        </p:nvSpPr>
        <p:spPr>
          <a:xfrm>
            <a:off x="1365581"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F1B22C86-861B-B19B-7CD9-3025B3E36914}"/>
              </a:ext>
            </a:extLst>
          </p:cNvPr>
          <p:cNvSpPr/>
          <p:nvPr/>
        </p:nvSpPr>
        <p:spPr>
          <a:xfrm>
            <a:off x="1612060"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17696BE5-C2B4-8E48-5A60-72F51847BCAA}"/>
              </a:ext>
            </a:extLst>
          </p:cNvPr>
          <p:cNvSpPr/>
          <p:nvPr/>
        </p:nvSpPr>
        <p:spPr>
          <a:xfrm>
            <a:off x="1858539"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801C82E6-4E61-D430-D154-E0B58D5252E5}"/>
              </a:ext>
            </a:extLst>
          </p:cNvPr>
          <p:cNvSpPr/>
          <p:nvPr/>
        </p:nvSpPr>
        <p:spPr>
          <a:xfrm>
            <a:off x="2105018"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6F2DCDDE-D068-F2E5-CF85-582CC5C68AA0}"/>
              </a:ext>
            </a:extLst>
          </p:cNvPr>
          <p:cNvSpPr/>
          <p:nvPr/>
        </p:nvSpPr>
        <p:spPr>
          <a:xfrm>
            <a:off x="2351497"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2917CC4A-18B8-3441-EC65-5709CB76BFB1}"/>
              </a:ext>
            </a:extLst>
          </p:cNvPr>
          <p:cNvSpPr/>
          <p:nvPr/>
        </p:nvSpPr>
        <p:spPr>
          <a:xfrm>
            <a:off x="2597976"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7C0F058F-4A78-2BDC-FA54-1AA338A3A8F6}"/>
              </a:ext>
            </a:extLst>
          </p:cNvPr>
          <p:cNvSpPr/>
          <p:nvPr/>
        </p:nvSpPr>
        <p:spPr>
          <a:xfrm>
            <a:off x="2844455"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EAAD9417-2071-FDB7-D151-F6BC751FC1AF}"/>
              </a:ext>
            </a:extLst>
          </p:cNvPr>
          <p:cNvSpPr/>
          <p:nvPr/>
        </p:nvSpPr>
        <p:spPr>
          <a:xfrm>
            <a:off x="3090934"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6848506D-7073-2333-8567-0DB2BAF3549E}"/>
              </a:ext>
            </a:extLst>
          </p:cNvPr>
          <p:cNvSpPr/>
          <p:nvPr/>
        </p:nvSpPr>
        <p:spPr>
          <a:xfrm>
            <a:off x="3337413"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EE2470A6-7B5E-DA84-D713-33612F25BD35}"/>
              </a:ext>
            </a:extLst>
          </p:cNvPr>
          <p:cNvSpPr/>
          <p:nvPr/>
        </p:nvSpPr>
        <p:spPr>
          <a:xfrm>
            <a:off x="3583892"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F28B151C-17E7-EF0E-ED34-889A3C11C2C7}"/>
              </a:ext>
            </a:extLst>
          </p:cNvPr>
          <p:cNvSpPr/>
          <p:nvPr/>
        </p:nvSpPr>
        <p:spPr>
          <a:xfrm>
            <a:off x="3830371"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CDE684D9-72B6-4698-AC8D-77B3C4916719}"/>
              </a:ext>
            </a:extLst>
          </p:cNvPr>
          <p:cNvSpPr/>
          <p:nvPr/>
        </p:nvSpPr>
        <p:spPr>
          <a:xfrm>
            <a:off x="4076850"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0F74F98F-163B-6F2F-5FF1-4789A08F95BE}"/>
              </a:ext>
            </a:extLst>
          </p:cNvPr>
          <p:cNvSpPr/>
          <p:nvPr/>
        </p:nvSpPr>
        <p:spPr>
          <a:xfrm>
            <a:off x="4323329"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矩形 511">
            <a:extLst>
              <a:ext uri="{FF2B5EF4-FFF2-40B4-BE49-F238E27FC236}">
                <a16:creationId xmlns:a16="http://schemas.microsoft.com/office/drawing/2014/main" id="{AE862C16-366B-508D-86EB-558083D74744}"/>
              </a:ext>
            </a:extLst>
          </p:cNvPr>
          <p:cNvSpPr/>
          <p:nvPr/>
        </p:nvSpPr>
        <p:spPr>
          <a:xfrm>
            <a:off x="4569808"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椭圆 512">
            <a:extLst>
              <a:ext uri="{FF2B5EF4-FFF2-40B4-BE49-F238E27FC236}">
                <a16:creationId xmlns:a16="http://schemas.microsoft.com/office/drawing/2014/main" id="{AB1F7692-0D69-69CA-F78B-670AAC4AE552}"/>
              </a:ext>
            </a:extLst>
          </p:cNvPr>
          <p:cNvSpPr/>
          <p:nvPr/>
        </p:nvSpPr>
        <p:spPr>
          <a:xfrm>
            <a:off x="905239" y="38389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4" name="直接箭头连接符 513">
            <a:extLst>
              <a:ext uri="{FF2B5EF4-FFF2-40B4-BE49-F238E27FC236}">
                <a16:creationId xmlns:a16="http://schemas.microsoft.com/office/drawing/2014/main" id="{D2A21F98-00DB-E3F3-B757-681D68FB88D7}"/>
              </a:ext>
            </a:extLst>
          </p:cNvPr>
          <p:cNvCxnSpPr>
            <a:cxnSpLocks/>
            <a:stCxn id="85" idx="2"/>
            <a:endCxn id="513" idx="0"/>
          </p:cNvCxnSpPr>
          <p:nvPr/>
        </p:nvCxnSpPr>
        <p:spPr>
          <a:xfrm>
            <a:off x="995863"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15" name="直接箭头连接符 514">
            <a:extLst>
              <a:ext uri="{FF2B5EF4-FFF2-40B4-BE49-F238E27FC236}">
                <a16:creationId xmlns:a16="http://schemas.microsoft.com/office/drawing/2014/main" id="{DEE7FB90-87D0-EDA2-68A3-C5A1568C9852}"/>
              </a:ext>
            </a:extLst>
          </p:cNvPr>
          <p:cNvCxnSpPr>
            <a:cxnSpLocks/>
            <a:stCxn id="101" idx="2"/>
            <a:endCxn id="513" idx="0"/>
          </p:cNvCxnSpPr>
          <p:nvPr/>
        </p:nvCxnSpPr>
        <p:spPr>
          <a:xfrm flipH="1">
            <a:off x="995863" y="349233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16" name="椭圆 515">
            <a:extLst>
              <a:ext uri="{FF2B5EF4-FFF2-40B4-BE49-F238E27FC236}">
                <a16:creationId xmlns:a16="http://schemas.microsoft.com/office/drawing/2014/main" id="{E38E9EC5-5F05-108C-986D-EC868FA0019A}"/>
              </a:ext>
            </a:extLst>
          </p:cNvPr>
          <p:cNvSpPr/>
          <p:nvPr/>
        </p:nvSpPr>
        <p:spPr>
          <a:xfrm>
            <a:off x="1151717" y="383027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椭圆 516">
            <a:extLst>
              <a:ext uri="{FF2B5EF4-FFF2-40B4-BE49-F238E27FC236}">
                <a16:creationId xmlns:a16="http://schemas.microsoft.com/office/drawing/2014/main" id="{1505BAA0-D99F-78F9-4CAA-8BF368E8397F}"/>
              </a:ext>
            </a:extLst>
          </p:cNvPr>
          <p:cNvSpPr/>
          <p:nvPr/>
        </p:nvSpPr>
        <p:spPr>
          <a:xfrm>
            <a:off x="1398195" y="384375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椭圆 517">
            <a:extLst>
              <a:ext uri="{FF2B5EF4-FFF2-40B4-BE49-F238E27FC236}">
                <a16:creationId xmlns:a16="http://schemas.microsoft.com/office/drawing/2014/main" id="{7FB5B11A-6B01-59AA-D020-6AA833643DB8}"/>
              </a:ext>
            </a:extLst>
          </p:cNvPr>
          <p:cNvSpPr/>
          <p:nvPr/>
        </p:nvSpPr>
        <p:spPr>
          <a:xfrm>
            <a:off x="1644673" y="383509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椭圆 518">
            <a:extLst>
              <a:ext uri="{FF2B5EF4-FFF2-40B4-BE49-F238E27FC236}">
                <a16:creationId xmlns:a16="http://schemas.microsoft.com/office/drawing/2014/main" id="{6CF1B952-D01B-D62D-7BEB-3A1D1E476E35}"/>
              </a:ext>
            </a:extLst>
          </p:cNvPr>
          <p:cNvSpPr/>
          <p:nvPr/>
        </p:nvSpPr>
        <p:spPr>
          <a:xfrm>
            <a:off x="1894772" y="384276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椭圆 519">
            <a:extLst>
              <a:ext uri="{FF2B5EF4-FFF2-40B4-BE49-F238E27FC236}">
                <a16:creationId xmlns:a16="http://schemas.microsoft.com/office/drawing/2014/main" id="{A56F2EB1-D2AB-2837-427A-689C570ADC54}"/>
              </a:ext>
            </a:extLst>
          </p:cNvPr>
          <p:cNvSpPr/>
          <p:nvPr/>
        </p:nvSpPr>
        <p:spPr>
          <a:xfrm>
            <a:off x="2141250" y="383410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椭圆 520">
            <a:extLst>
              <a:ext uri="{FF2B5EF4-FFF2-40B4-BE49-F238E27FC236}">
                <a16:creationId xmlns:a16="http://schemas.microsoft.com/office/drawing/2014/main" id="{FCA5A65F-35AB-78B4-ABF6-33DEE0925A42}"/>
              </a:ext>
            </a:extLst>
          </p:cNvPr>
          <p:cNvSpPr/>
          <p:nvPr/>
        </p:nvSpPr>
        <p:spPr>
          <a:xfrm>
            <a:off x="2387728" y="384758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椭圆 521">
            <a:extLst>
              <a:ext uri="{FF2B5EF4-FFF2-40B4-BE49-F238E27FC236}">
                <a16:creationId xmlns:a16="http://schemas.microsoft.com/office/drawing/2014/main" id="{EEE8A94D-CA25-B849-D3C0-B4F8F4FC4D70}"/>
              </a:ext>
            </a:extLst>
          </p:cNvPr>
          <p:cNvSpPr/>
          <p:nvPr/>
        </p:nvSpPr>
        <p:spPr>
          <a:xfrm>
            <a:off x="2634206" y="38389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3" name="直接箭头连接符 522">
            <a:extLst>
              <a:ext uri="{FF2B5EF4-FFF2-40B4-BE49-F238E27FC236}">
                <a16:creationId xmlns:a16="http://schemas.microsoft.com/office/drawing/2014/main" id="{2CDAC4BA-25A7-CDB0-E235-DABA1C43A542}"/>
              </a:ext>
            </a:extLst>
          </p:cNvPr>
          <p:cNvCxnSpPr>
            <a:cxnSpLocks/>
          </p:cNvCxnSpPr>
          <p:nvPr/>
        </p:nvCxnSpPr>
        <p:spPr>
          <a:xfrm>
            <a:off x="1248275"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4" name="直接箭头连接符 523">
            <a:extLst>
              <a:ext uri="{FF2B5EF4-FFF2-40B4-BE49-F238E27FC236}">
                <a16:creationId xmlns:a16="http://schemas.microsoft.com/office/drawing/2014/main" id="{7263C51B-9BF4-5A85-55C8-0D0D0AABE104}"/>
              </a:ext>
            </a:extLst>
          </p:cNvPr>
          <p:cNvCxnSpPr>
            <a:cxnSpLocks/>
          </p:cNvCxnSpPr>
          <p:nvPr/>
        </p:nvCxnSpPr>
        <p:spPr>
          <a:xfrm>
            <a:off x="1486400"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5" name="直接箭头连接符 524">
            <a:extLst>
              <a:ext uri="{FF2B5EF4-FFF2-40B4-BE49-F238E27FC236}">
                <a16:creationId xmlns:a16="http://schemas.microsoft.com/office/drawing/2014/main" id="{4D08A185-48D4-4EA3-B130-09BB983BC42C}"/>
              </a:ext>
            </a:extLst>
          </p:cNvPr>
          <p:cNvCxnSpPr>
            <a:cxnSpLocks/>
          </p:cNvCxnSpPr>
          <p:nvPr/>
        </p:nvCxnSpPr>
        <p:spPr>
          <a:xfrm>
            <a:off x="1738812"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6" name="直接箭头连接符 525">
            <a:extLst>
              <a:ext uri="{FF2B5EF4-FFF2-40B4-BE49-F238E27FC236}">
                <a16:creationId xmlns:a16="http://schemas.microsoft.com/office/drawing/2014/main" id="{DAAFF526-182D-822A-3AE2-CD084E992E0A}"/>
              </a:ext>
            </a:extLst>
          </p:cNvPr>
          <p:cNvCxnSpPr>
            <a:cxnSpLocks/>
          </p:cNvCxnSpPr>
          <p:nvPr/>
        </p:nvCxnSpPr>
        <p:spPr>
          <a:xfrm>
            <a:off x="1976938"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7" name="直接箭头连接符 526">
            <a:extLst>
              <a:ext uri="{FF2B5EF4-FFF2-40B4-BE49-F238E27FC236}">
                <a16:creationId xmlns:a16="http://schemas.microsoft.com/office/drawing/2014/main" id="{91B6F7B0-1106-9042-67AE-E1D7867FB18E}"/>
              </a:ext>
            </a:extLst>
          </p:cNvPr>
          <p:cNvCxnSpPr>
            <a:cxnSpLocks/>
          </p:cNvCxnSpPr>
          <p:nvPr/>
        </p:nvCxnSpPr>
        <p:spPr>
          <a:xfrm>
            <a:off x="2229350"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8" name="直接箭头连接符 527">
            <a:extLst>
              <a:ext uri="{FF2B5EF4-FFF2-40B4-BE49-F238E27FC236}">
                <a16:creationId xmlns:a16="http://schemas.microsoft.com/office/drawing/2014/main" id="{C2B966BF-8BFE-2516-EB41-F93AAFDA53F2}"/>
              </a:ext>
            </a:extLst>
          </p:cNvPr>
          <p:cNvCxnSpPr>
            <a:cxnSpLocks/>
          </p:cNvCxnSpPr>
          <p:nvPr/>
        </p:nvCxnSpPr>
        <p:spPr>
          <a:xfrm>
            <a:off x="2467475"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9" name="直接箭头连接符 528">
            <a:extLst>
              <a:ext uri="{FF2B5EF4-FFF2-40B4-BE49-F238E27FC236}">
                <a16:creationId xmlns:a16="http://schemas.microsoft.com/office/drawing/2014/main" id="{C107B143-F3BB-97A2-1F3A-ADCF4B939FDA}"/>
              </a:ext>
            </a:extLst>
          </p:cNvPr>
          <p:cNvCxnSpPr>
            <a:cxnSpLocks/>
          </p:cNvCxnSpPr>
          <p:nvPr/>
        </p:nvCxnSpPr>
        <p:spPr>
          <a:xfrm>
            <a:off x="2719887"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0" name="直接箭头连接符 529">
            <a:extLst>
              <a:ext uri="{FF2B5EF4-FFF2-40B4-BE49-F238E27FC236}">
                <a16:creationId xmlns:a16="http://schemas.microsoft.com/office/drawing/2014/main" id="{5537DC72-1985-6DE6-34AF-73BCF47AAF85}"/>
              </a:ext>
            </a:extLst>
          </p:cNvPr>
          <p:cNvCxnSpPr>
            <a:cxnSpLocks/>
          </p:cNvCxnSpPr>
          <p:nvPr/>
        </p:nvCxnSpPr>
        <p:spPr>
          <a:xfrm flipH="1">
            <a:off x="1242341" y="350100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1" name="直接箭头连接符 530">
            <a:extLst>
              <a:ext uri="{FF2B5EF4-FFF2-40B4-BE49-F238E27FC236}">
                <a16:creationId xmlns:a16="http://schemas.microsoft.com/office/drawing/2014/main" id="{C87A02DE-AFE3-98E9-3F50-B37982D3D6A1}"/>
              </a:ext>
            </a:extLst>
          </p:cNvPr>
          <p:cNvCxnSpPr>
            <a:cxnSpLocks/>
            <a:stCxn id="103" idx="2"/>
          </p:cNvCxnSpPr>
          <p:nvPr/>
        </p:nvCxnSpPr>
        <p:spPr>
          <a:xfrm flipH="1">
            <a:off x="1500687" y="3492336"/>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2" name="直接箭头连接符 531">
            <a:extLst>
              <a:ext uri="{FF2B5EF4-FFF2-40B4-BE49-F238E27FC236}">
                <a16:creationId xmlns:a16="http://schemas.microsoft.com/office/drawing/2014/main" id="{F7AECC06-DB54-F34E-9157-383B86E9FCA5}"/>
              </a:ext>
            </a:extLst>
          </p:cNvPr>
          <p:cNvCxnSpPr>
            <a:cxnSpLocks/>
            <a:stCxn id="104" idx="2"/>
          </p:cNvCxnSpPr>
          <p:nvPr/>
        </p:nvCxnSpPr>
        <p:spPr>
          <a:xfrm flipH="1">
            <a:off x="1747165" y="3492336"/>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3" name="直接箭头连接符 532">
            <a:extLst>
              <a:ext uri="{FF2B5EF4-FFF2-40B4-BE49-F238E27FC236}">
                <a16:creationId xmlns:a16="http://schemas.microsoft.com/office/drawing/2014/main" id="{67C17398-8C52-BAD1-D6C4-C22667C5B298}"/>
              </a:ext>
            </a:extLst>
          </p:cNvPr>
          <p:cNvCxnSpPr>
            <a:cxnSpLocks/>
          </p:cNvCxnSpPr>
          <p:nvPr/>
        </p:nvCxnSpPr>
        <p:spPr>
          <a:xfrm flipH="1">
            <a:off x="2034498" y="349233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4" name="直接箭头连接符 533">
            <a:extLst>
              <a:ext uri="{FF2B5EF4-FFF2-40B4-BE49-F238E27FC236}">
                <a16:creationId xmlns:a16="http://schemas.microsoft.com/office/drawing/2014/main" id="{304EA99B-7149-6455-16AA-05B9A9AC525F}"/>
              </a:ext>
            </a:extLst>
          </p:cNvPr>
          <p:cNvCxnSpPr>
            <a:cxnSpLocks/>
            <a:stCxn id="108" idx="2"/>
          </p:cNvCxnSpPr>
          <p:nvPr/>
        </p:nvCxnSpPr>
        <p:spPr>
          <a:xfrm flipH="1">
            <a:off x="2280976" y="3492336"/>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5" name="直接箭头连接符 534">
            <a:extLst>
              <a:ext uri="{FF2B5EF4-FFF2-40B4-BE49-F238E27FC236}">
                <a16:creationId xmlns:a16="http://schemas.microsoft.com/office/drawing/2014/main" id="{6E7A00CB-39D1-5FED-F9CD-86A7B76C5469}"/>
              </a:ext>
            </a:extLst>
          </p:cNvPr>
          <p:cNvCxnSpPr>
            <a:cxnSpLocks/>
            <a:stCxn id="109" idx="2"/>
          </p:cNvCxnSpPr>
          <p:nvPr/>
        </p:nvCxnSpPr>
        <p:spPr>
          <a:xfrm flipH="1">
            <a:off x="2539322" y="3492336"/>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6" name="直接箭头连接符 535">
            <a:extLst>
              <a:ext uri="{FF2B5EF4-FFF2-40B4-BE49-F238E27FC236}">
                <a16:creationId xmlns:a16="http://schemas.microsoft.com/office/drawing/2014/main" id="{79393003-E995-4888-4D1B-46F98C8DE5B1}"/>
              </a:ext>
            </a:extLst>
          </p:cNvPr>
          <p:cNvCxnSpPr>
            <a:cxnSpLocks/>
            <a:stCxn id="110" idx="2"/>
          </p:cNvCxnSpPr>
          <p:nvPr/>
        </p:nvCxnSpPr>
        <p:spPr>
          <a:xfrm flipH="1">
            <a:off x="2785800" y="3492336"/>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37" name="矩形 536">
            <a:extLst>
              <a:ext uri="{FF2B5EF4-FFF2-40B4-BE49-F238E27FC236}">
                <a16:creationId xmlns:a16="http://schemas.microsoft.com/office/drawing/2014/main" id="{6C28FED0-93AE-CDF6-006E-D8053FC2958B}"/>
              </a:ext>
            </a:extLst>
          </p:cNvPr>
          <p:cNvSpPr/>
          <p:nvPr/>
        </p:nvSpPr>
        <p:spPr>
          <a:xfrm>
            <a:off x="869571"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38" name="矩形 537">
            <a:extLst>
              <a:ext uri="{FF2B5EF4-FFF2-40B4-BE49-F238E27FC236}">
                <a16:creationId xmlns:a16="http://schemas.microsoft.com/office/drawing/2014/main" id="{DC29AE18-E8FA-03CC-DE82-27140FD8C973}"/>
              </a:ext>
            </a:extLst>
          </p:cNvPr>
          <p:cNvSpPr/>
          <p:nvPr/>
        </p:nvSpPr>
        <p:spPr>
          <a:xfrm>
            <a:off x="1116050"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39" name="矩形 538">
            <a:extLst>
              <a:ext uri="{FF2B5EF4-FFF2-40B4-BE49-F238E27FC236}">
                <a16:creationId xmlns:a16="http://schemas.microsoft.com/office/drawing/2014/main" id="{83502C21-05FE-3027-8277-E17630D32AD1}"/>
              </a:ext>
            </a:extLst>
          </p:cNvPr>
          <p:cNvSpPr/>
          <p:nvPr/>
        </p:nvSpPr>
        <p:spPr>
          <a:xfrm>
            <a:off x="1362529"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0" name="矩形 539">
            <a:extLst>
              <a:ext uri="{FF2B5EF4-FFF2-40B4-BE49-F238E27FC236}">
                <a16:creationId xmlns:a16="http://schemas.microsoft.com/office/drawing/2014/main" id="{6D585DC3-603E-B09A-AC3F-19CF9FEA6687}"/>
              </a:ext>
            </a:extLst>
          </p:cNvPr>
          <p:cNvSpPr/>
          <p:nvPr/>
        </p:nvSpPr>
        <p:spPr>
          <a:xfrm>
            <a:off x="1609008"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1" name="矩形 540">
            <a:extLst>
              <a:ext uri="{FF2B5EF4-FFF2-40B4-BE49-F238E27FC236}">
                <a16:creationId xmlns:a16="http://schemas.microsoft.com/office/drawing/2014/main" id="{04363541-BBFB-B314-C281-3E5E56F8B2C8}"/>
              </a:ext>
            </a:extLst>
          </p:cNvPr>
          <p:cNvSpPr/>
          <p:nvPr/>
        </p:nvSpPr>
        <p:spPr>
          <a:xfrm>
            <a:off x="1855487"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2" name="矩形 541">
            <a:extLst>
              <a:ext uri="{FF2B5EF4-FFF2-40B4-BE49-F238E27FC236}">
                <a16:creationId xmlns:a16="http://schemas.microsoft.com/office/drawing/2014/main" id="{46715EA7-1800-A1FD-39C7-01077DBBC28D}"/>
              </a:ext>
            </a:extLst>
          </p:cNvPr>
          <p:cNvSpPr/>
          <p:nvPr/>
        </p:nvSpPr>
        <p:spPr>
          <a:xfrm>
            <a:off x="2101966"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3" name="矩形 542">
            <a:extLst>
              <a:ext uri="{FF2B5EF4-FFF2-40B4-BE49-F238E27FC236}">
                <a16:creationId xmlns:a16="http://schemas.microsoft.com/office/drawing/2014/main" id="{3F53CD4F-F4BF-B2C0-8504-22CF7C50D69C}"/>
              </a:ext>
            </a:extLst>
          </p:cNvPr>
          <p:cNvSpPr/>
          <p:nvPr/>
        </p:nvSpPr>
        <p:spPr>
          <a:xfrm>
            <a:off x="2348445"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4" name="矩形 543">
            <a:extLst>
              <a:ext uri="{FF2B5EF4-FFF2-40B4-BE49-F238E27FC236}">
                <a16:creationId xmlns:a16="http://schemas.microsoft.com/office/drawing/2014/main" id="{594378A6-F269-EF2D-F184-AEED1A475177}"/>
              </a:ext>
            </a:extLst>
          </p:cNvPr>
          <p:cNvSpPr/>
          <p:nvPr/>
        </p:nvSpPr>
        <p:spPr>
          <a:xfrm>
            <a:off x="2594924"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5" name="矩形 544">
            <a:extLst>
              <a:ext uri="{FF2B5EF4-FFF2-40B4-BE49-F238E27FC236}">
                <a16:creationId xmlns:a16="http://schemas.microsoft.com/office/drawing/2014/main" id="{CC9092BD-A46F-32A8-239C-29D8ABC883F3}"/>
              </a:ext>
            </a:extLst>
          </p:cNvPr>
          <p:cNvSpPr/>
          <p:nvPr/>
        </p:nvSpPr>
        <p:spPr>
          <a:xfrm>
            <a:off x="2841403"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6" name="矩形 545">
            <a:extLst>
              <a:ext uri="{FF2B5EF4-FFF2-40B4-BE49-F238E27FC236}">
                <a16:creationId xmlns:a16="http://schemas.microsoft.com/office/drawing/2014/main" id="{EFFADCAC-752D-652E-4C49-995B9DC98AE9}"/>
              </a:ext>
            </a:extLst>
          </p:cNvPr>
          <p:cNvSpPr/>
          <p:nvPr/>
        </p:nvSpPr>
        <p:spPr>
          <a:xfrm>
            <a:off x="3087882"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7" name="矩形 546">
            <a:extLst>
              <a:ext uri="{FF2B5EF4-FFF2-40B4-BE49-F238E27FC236}">
                <a16:creationId xmlns:a16="http://schemas.microsoft.com/office/drawing/2014/main" id="{19A9289A-F14D-DC2C-44DA-9C93CA12E324}"/>
              </a:ext>
            </a:extLst>
          </p:cNvPr>
          <p:cNvSpPr/>
          <p:nvPr/>
        </p:nvSpPr>
        <p:spPr>
          <a:xfrm>
            <a:off x="3334361"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8" name="矩形 547">
            <a:extLst>
              <a:ext uri="{FF2B5EF4-FFF2-40B4-BE49-F238E27FC236}">
                <a16:creationId xmlns:a16="http://schemas.microsoft.com/office/drawing/2014/main" id="{A78CEAF2-9A62-E05C-381B-D849BBFBA45C}"/>
              </a:ext>
            </a:extLst>
          </p:cNvPr>
          <p:cNvSpPr/>
          <p:nvPr/>
        </p:nvSpPr>
        <p:spPr>
          <a:xfrm>
            <a:off x="3580840"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49" name="矩形 548">
            <a:extLst>
              <a:ext uri="{FF2B5EF4-FFF2-40B4-BE49-F238E27FC236}">
                <a16:creationId xmlns:a16="http://schemas.microsoft.com/office/drawing/2014/main" id="{F765A025-266D-3A51-3DBB-51608AD64FB3}"/>
              </a:ext>
            </a:extLst>
          </p:cNvPr>
          <p:cNvSpPr/>
          <p:nvPr/>
        </p:nvSpPr>
        <p:spPr>
          <a:xfrm>
            <a:off x="3827319"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50" name="矩形 549">
            <a:extLst>
              <a:ext uri="{FF2B5EF4-FFF2-40B4-BE49-F238E27FC236}">
                <a16:creationId xmlns:a16="http://schemas.microsoft.com/office/drawing/2014/main" id="{D4FDF052-A2A9-E055-3DAB-90C53CD7037B}"/>
              </a:ext>
            </a:extLst>
          </p:cNvPr>
          <p:cNvSpPr/>
          <p:nvPr/>
        </p:nvSpPr>
        <p:spPr>
          <a:xfrm>
            <a:off x="4073798"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51" name="矩形 550">
            <a:extLst>
              <a:ext uri="{FF2B5EF4-FFF2-40B4-BE49-F238E27FC236}">
                <a16:creationId xmlns:a16="http://schemas.microsoft.com/office/drawing/2014/main" id="{40A8F028-057D-CB8E-FB7D-0DBB553FD07A}"/>
              </a:ext>
            </a:extLst>
          </p:cNvPr>
          <p:cNvSpPr/>
          <p:nvPr/>
        </p:nvSpPr>
        <p:spPr>
          <a:xfrm>
            <a:off x="4320277"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52" name="矩形 551">
            <a:extLst>
              <a:ext uri="{FF2B5EF4-FFF2-40B4-BE49-F238E27FC236}">
                <a16:creationId xmlns:a16="http://schemas.microsoft.com/office/drawing/2014/main" id="{1D086F11-E70E-F020-3171-145B020D38FB}"/>
              </a:ext>
            </a:extLst>
          </p:cNvPr>
          <p:cNvSpPr/>
          <p:nvPr/>
        </p:nvSpPr>
        <p:spPr>
          <a:xfrm>
            <a:off x="4566756"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53" name="矩形 552">
            <a:extLst>
              <a:ext uri="{FF2B5EF4-FFF2-40B4-BE49-F238E27FC236}">
                <a16:creationId xmlns:a16="http://schemas.microsoft.com/office/drawing/2014/main" id="{05C23990-D6B9-0F79-3BA6-99D3C40A1BBA}"/>
              </a:ext>
            </a:extLst>
          </p:cNvPr>
          <p:cNvSpPr/>
          <p:nvPr/>
        </p:nvSpPr>
        <p:spPr>
          <a:xfrm>
            <a:off x="869571"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矩形 553">
            <a:extLst>
              <a:ext uri="{FF2B5EF4-FFF2-40B4-BE49-F238E27FC236}">
                <a16:creationId xmlns:a16="http://schemas.microsoft.com/office/drawing/2014/main" id="{D02290C0-A86A-74CB-19A9-BAD5FAC5E3E7}"/>
              </a:ext>
            </a:extLst>
          </p:cNvPr>
          <p:cNvSpPr/>
          <p:nvPr/>
        </p:nvSpPr>
        <p:spPr>
          <a:xfrm>
            <a:off x="1116050"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矩形 554">
            <a:extLst>
              <a:ext uri="{FF2B5EF4-FFF2-40B4-BE49-F238E27FC236}">
                <a16:creationId xmlns:a16="http://schemas.microsoft.com/office/drawing/2014/main" id="{ACB22931-FB4F-43BA-5283-D8213893D5B3}"/>
              </a:ext>
            </a:extLst>
          </p:cNvPr>
          <p:cNvSpPr/>
          <p:nvPr/>
        </p:nvSpPr>
        <p:spPr>
          <a:xfrm>
            <a:off x="1362529"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矩形 555">
            <a:extLst>
              <a:ext uri="{FF2B5EF4-FFF2-40B4-BE49-F238E27FC236}">
                <a16:creationId xmlns:a16="http://schemas.microsoft.com/office/drawing/2014/main" id="{82B33060-55F0-3BFA-B939-86B75A55075F}"/>
              </a:ext>
            </a:extLst>
          </p:cNvPr>
          <p:cNvSpPr/>
          <p:nvPr/>
        </p:nvSpPr>
        <p:spPr>
          <a:xfrm>
            <a:off x="1609008"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a:extLst>
              <a:ext uri="{FF2B5EF4-FFF2-40B4-BE49-F238E27FC236}">
                <a16:creationId xmlns:a16="http://schemas.microsoft.com/office/drawing/2014/main" id="{9F8053D2-F47D-9077-3A42-A5D35605521A}"/>
              </a:ext>
            </a:extLst>
          </p:cNvPr>
          <p:cNvSpPr/>
          <p:nvPr/>
        </p:nvSpPr>
        <p:spPr>
          <a:xfrm>
            <a:off x="1855487"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矩形 557">
            <a:extLst>
              <a:ext uri="{FF2B5EF4-FFF2-40B4-BE49-F238E27FC236}">
                <a16:creationId xmlns:a16="http://schemas.microsoft.com/office/drawing/2014/main" id="{08F725F1-37F3-69C0-EFB3-44F8D60454EF}"/>
              </a:ext>
            </a:extLst>
          </p:cNvPr>
          <p:cNvSpPr/>
          <p:nvPr/>
        </p:nvSpPr>
        <p:spPr>
          <a:xfrm>
            <a:off x="2101966"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矩形 558">
            <a:extLst>
              <a:ext uri="{FF2B5EF4-FFF2-40B4-BE49-F238E27FC236}">
                <a16:creationId xmlns:a16="http://schemas.microsoft.com/office/drawing/2014/main" id="{7B61B84C-7EB2-04B4-3203-651FE0784BDA}"/>
              </a:ext>
            </a:extLst>
          </p:cNvPr>
          <p:cNvSpPr/>
          <p:nvPr/>
        </p:nvSpPr>
        <p:spPr>
          <a:xfrm>
            <a:off x="2348445"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矩形 559">
            <a:extLst>
              <a:ext uri="{FF2B5EF4-FFF2-40B4-BE49-F238E27FC236}">
                <a16:creationId xmlns:a16="http://schemas.microsoft.com/office/drawing/2014/main" id="{DEDC7A8C-C923-4BD0-26B1-A86357ED410C}"/>
              </a:ext>
            </a:extLst>
          </p:cNvPr>
          <p:cNvSpPr/>
          <p:nvPr/>
        </p:nvSpPr>
        <p:spPr>
          <a:xfrm>
            <a:off x="2594924"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矩形 560">
            <a:extLst>
              <a:ext uri="{FF2B5EF4-FFF2-40B4-BE49-F238E27FC236}">
                <a16:creationId xmlns:a16="http://schemas.microsoft.com/office/drawing/2014/main" id="{D578D4F5-A6B2-D810-6577-C54549F8A687}"/>
              </a:ext>
            </a:extLst>
          </p:cNvPr>
          <p:cNvSpPr/>
          <p:nvPr/>
        </p:nvSpPr>
        <p:spPr>
          <a:xfrm>
            <a:off x="2841403"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矩形 561">
            <a:extLst>
              <a:ext uri="{FF2B5EF4-FFF2-40B4-BE49-F238E27FC236}">
                <a16:creationId xmlns:a16="http://schemas.microsoft.com/office/drawing/2014/main" id="{463E5A31-18CB-6EED-BFA4-3B5CE2340BC2}"/>
              </a:ext>
            </a:extLst>
          </p:cNvPr>
          <p:cNvSpPr/>
          <p:nvPr/>
        </p:nvSpPr>
        <p:spPr>
          <a:xfrm>
            <a:off x="3087882"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矩形 562">
            <a:extLst>
              <a:ext uri="{FF2B5EF4-FFF2-40B4-BE49-F238E27FC236}">
                <a16:creationId xmlns:a16="http://schemas.microsoft.com/office/drawing/2014/main" id="{D270B125-0D91-9679-8A48-5950A9F7FB84}"/>
              </a:ext>
            </a:extLst>
          </p:cNvPr>
          <p:cNvSpPr/>
          <p:nvPr/>
        </p:nvSpPr>
        <p:spPr>
          <a:xfrm>
            <a:off x="3334361"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矩形 563">
            <a:extLst>
              <a:ext uri="{FF2B5EF4-FFF2-40B4-BE49-F238E27FC236}">
                <a16:creationId xmlns:a16="http://schemas.microsoft.com/office/drawing/2014/main" id="{CBDC9264-9C7A-A03D-0B54-4F9FBB5EF560}"/>
              </a:ext>
            </a:extLst>
          </p:cNvPr>
          <p:cNvSpPr/>
          <p:nvPr/>
        </p:nvSpPr>
        <p:spPr>
          <a:xfrm>
            <a:off x="3580840"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矩形 564">
            <a:extLst>
              <a:ext uri="{FF2B5EF4-FFF2-40B4-BE49-F238E27FC236}">
                <a16:creationId xmlns:a16="http://schemas.microsoft.com/office/drawing/2014/main" id="{CD6C3987-AC11-88AE-4029-3012067B6E9A}"/>
              </a:ext>
            </a:extLst>
          </p:cNvPr>
          <p:cNvSpPr/>
          <p:nvPr/>
        </p:nvSpPr>
        <p:spPr>
          <a:xfrm>
            <a:off x="3827319"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矩形 565">
            <a:extLst>
              <a:ext uri="{FF2B5EF4-FFF2-40B4-BE49-F238E27FC236}">
                <a16:creationId xmlns:a16="http://schemas.microsoft.com/office/drawing/2014/main" id="{DD9383A8-4520-C524-3B48-3FF820E56BDF}"/>
              </a:ext>
            </a:extLst>
          </p:cNvPr>
          <p:cNvSpPr/>
          <p:nvPr/>
        </p:nvSpPr>
        <p:spPr>
          <a:xfrm>
            <a:off x="4073798"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矩形 574">
            <a:extLst>
              <a:ext uri="{FF2B5EF4-FFF2-40B4-BE49-F238E27FC236}">
                <a16:creationId xmlns:a16="http://schemas.microsoft.com/office/drawing/2014/main" id="{005A9C27-9CAD-E9C3-0963-3D1782875A00}"/>
              </a:ext>
            </a:extLst>
          </p:cNvPr>
          <p:cNvSpPr/>
          <p:nvPr/>
        </p:nvSpPr>
        <p:spPr>
          <a:xfrm>
            <a:off x="4320277"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矩形 575">
            <a:extLst>
              <a:ext uri="{FF2B5EF4-FFF2-40B4-BE49-F238E27FC236}">
                <a16:creationId xmlns:a16="http://schemas.microsoft.com/office/drawing/2014/main" id="{2575D6D4-C855-BBDE-F5B0-BB2F9030A54D}"/>
              </a:ext>
            </a:extLst>
          </p:cNvPr>
          <p:cNvSpPr/>
          <p:nvPr/>
        </p:nvSpPr>
        <p:spPr>
          <a:xfrm>
            <a:off x="4566756"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椭圆 576">
            <a:extLst>
              <a:ext uri="{FF2B5EF4-FFF2-40B4-BE49-F238E27FC236}">
                <a16:creationId xmlns:a16="http://schemas.microsoft.com/office/drawing/2014/main" id="{A4BE38B5-F8B3-F070-C18A-8D7D5B3A2E1F}"/>
              </a:ext>
            </a:extLst>
          </p:cNvPr>
          <p:cNvSpPr/>
          <p:nvPr/>
        </p:nvSpPr>
        <p:spPr>
          <a:xfrm>
            <a:off x="902187" y="571048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8" name="直接箭头连接符 577">
            <a:extLst>
              <a:ext uri="{FF2B5EF4-FFF2-40B4-BE49-F238E27FC236}">
                <a16:creationId xmlns:a16="http://schemas.microsoft.com/office/drawing/2014/main" id="{50B9382E-1C58-1916-9007-84E567521F80}"/>
              </a:ext>
            </a:extLst>
          </p:cNvPr>
          <p:cNvCxnSpPr>
            <a:cxnSpLocks/>
            <a:stCxn id="537" idx="2"/>
            <a:endCxn id="577" idx="0"/>
          </p:cNvCxnSpPr>
          <p:nvPr/>
        </p:nvCxnSpPr>
        <p:spPr>
          <a:xfrm>
            <a:off x="992811" y="536388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9" name="直接箭头连接符 578">
            <a:extLst>
              <a:ext uri="{FF2B5EF4-FFF2-40B4-BE49-F238E27FC236}">
                <a16:creationId xmlns:a16="http://schemas.microsoft.com/office/drawing/2014/main" id="{3C7F9146-490D-81F2-8123-C67B21BF3782}"/>
              </a:ext>
            </a:extLst>
          </p:cNvPr>
          <p:cNvCxnSpPr>
            <a:cxnSpLocks/>
            <a:stCxn id="541" idx="2"/>
            <a:endCxn id="577" idx="0"/>
          </p:cNvCxnSpPr>
          <p:nvPr/>
        </p:nvCxnSpPr>
        <p:spPr>
          <a:xfrm flipH="1">
            <a:off x="992811" y="5363887"/>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80" name="椭圆 579">
            <a:extLst>
              <a:ext uri="{FF2B5EF4-FFF2-40B4-BE49-F238E27FC236}">
                <a16:creationId xmlns:a16="http://schemas.microsoft.com/office/drawing/2014/main" id="{3D5662AD-7FE8-AC7E-0131-71CE475508D1}"/>
              </a:ext>
            </a:extLst>
          </p:cNvPr>
          <p:cNvSpPr/>
          <p:nvPr/>
        </p:nvSpPr>
        <p:spPr>
          <a:xfrm>
            <a:off x="1148665" y="570182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椭圆 580">
            <a:extLst>
              <a:ext uri="{FF2B5EF4-FFF2-40B4-BE49-F238E27FC236}">
                <a16:creationId xmlns:a16="http://schemas.microsoft.com/office/drawing/2014/main" id="{D4008389-46A2-B726-47FE-DC8D915B43CB}"/>
              </a:ext>
            </a:extLst>
          </p:cNvPr>
          <p:cNvSpPr/>
          <p:nvPr/>
        </p:nvSpPr>
        <p:spPr>
          <a:xfrm>
            <a:off x="1395143" y="571530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椭圆 581">
            <a:extLst>
              <a:ext uri="{FF2B5EF4-FFF2-40B4-BE49-F238E27FC236}">
                <a16:creationId xmlns:a16="http://schemas.microsoft.com/office/drawing/2014/main" id="{F25568EA-AAC0-3F6E-3947-AC2DDBF9BB59}"/>
              </a:ext>
            </a:extLst>
          </p:cNvPr>
          <p:cNvSpPr/>
          <p:nvPr/>
        </p:nvSpPr>
        <p:spPr>
          <a:xfrm>
            <a:off x="1641621" y="570665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1" name="直接箭头连接符 590">
            <a:extLst>
              <a:ext uri="{FF2B5EF4-FFF2-40B4-BE49-F238E27FC236}">
                <a16:creationId xmlns:a16="http://schemas.microsoft.com/office/drawing/2014/main" id="{4656CFF1-2952-9397-226F-F5F8DEAF23DA}"/>
              </a:ext>
            </a:extLst>
          </p:cNvPr>
          <p:cNvCxnSpPr>
            <a:cxnSpLocks/>
          </p:cNvCxnSpPr>
          <p:nvPr/>
        </p:nvCxnSpPr>
        <p:spPr>
          <a:xfrm>
            <a:off x="1245223" y="536388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2" name="直接箭头连接符 591">
            <a:extLst>
              <a:ext uri="{FF2B5EF4-FFF2-40B4-BE49-F238E27FC236}">
                <a16:creationId xmlns:a16="http://schemas.microsoft.com/office/drawing/2014/main" id="{180776D2-7121-AD14-7E40-77F9B89D4341}"/>
              </a:ext>
            </a:extLst>
          </p:cNvPr>
          <p:cNvCxnSpPr>
            <a:cxnSpLocks/>
          </p:cNvCxnSpPr>
          <p:nvPr/>
        </p:nvCxnSpPr>
        <p:spPr>
          <a:xfrm>
            <a:off x="1483348" y="537254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3" name="直接箭头连接符 592">
            <a:extLst>
              <a:ext uri="{FF2B5EF4-FFF2-40B4-BE49-F238E27FC236}">
                <a16:creationId xmlns:a16="http://schemas.microsoft.com/office/drawing/2014/main" id="{08227574-19B5-E24C-AF09-725A85CE081E}"/>
              </a:ext>
            </a:extLst>
          </p:cNvPr>
          <p:cNvCxnSpPr>
            <a:cxnSpLocks/>
          </p:cNvCxnSpPr>
          <p:nvPr/>
        </p:nvCxnSpPr>
        <p:spPr>
          <a:xfrm>
            <a:off x="1735760" y="537254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4" name="直接箭头连接符 593">
            <a:extLst>
              <a:ext uri="{FF2B5EF4-FFF2-40B4-BE49-F238E27FC236}">
                <a16:creationId xmlns:a16="http://schemas.microsoft.com/office/drawing/2014/main" id="{D25F35D1-C4CC-2193-97EF-276C6AF4BF44}"/>
              </a:ext>
            </a:extLst>
          </p:cNvPr>
          <p:cNvCxnSpPr>
            <a:cxnSpLocks/>
            <a:stCxn id="542" idx="2"/>
          </p:cNvCxnSpPr>
          <p:nvPr/>
        </p:nvCxnSpPr>
        <p:spPr>
          <a:xfrm flipH="1">
            <a:off x="1239289" y="5363887"/>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5" name="直接箭头连接符 594">
            <a:extLst>
              <a:ext uri="{FF2B5EF4-FFF2-40B4-BE49-F238E27FC236}">
                <a16:creationId xmlns:a16="http://schemas.microsoft.com/office/drawing/2014/main" id="{85AED172-26A9-C38A-5CCD-8236C57DB25A}"/>
              </a:ext>
            </a:extLst>
          </p:cNvPr>
          <p:cNvCxnSpPr>
            <a:cxnSpLocks/>
            <a:stCxn id="543" idx="2"/>
          </p:cNvCxnSpPr>
          <p:nvPr/>
        </p:nvCxnSpPr>
        <p:spPr>
          <a:xfrm flipH="1">
            <a:off x="1497635" y="5363887"/>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96" name="直接箭头连接符 595">
            <a:extLst>
              <a:ext uri="{FF2B5EF4-FFF2-40B4-BE49-F238E27FC236}">
                <a16:creationId xmlns:a16="http://schemas.microsoft.com/office/drawing/2014/main" id="{8BA97EAD-3293-F249-812C-002BD983F8BE}"/>
              </a:ext>
            </a:extLst>
          </p:cNvPr>
          <p:cNvCxnSpPr>
            <a:cxnSpLocks/>
            <a:stCxn id="544" idx="2"/>
          </p:cNvCxnSpPr>
          <p:nvPr/>
        </p:nvCxnSpPr>
        <p:spPr>
          <a:xfrm flipH="1">
            <a:off x="1744113" y="5363887"/>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97" name="文本框 596">
            <a:extLst>
              <a:ext uri="{FF2B5EF4-FFF2-40B4-BE49-F238E27FC236}">
                <a16:creationId xmlns:a16="http://schemas.microsoft.com/office/drawing/2014/main" id="{E1CD04DA-C828-36A6-E4D0-1CB9A98BEC40}"/>
              </a:ext>
            </a:extLst>
          </p:cNvPr>
          <p:cNvSpPr txBox="1"/>
          <p:nvPr/>
        </p:nvSpPr>
        <p:spPr>
          <a:xfrm>
            <a:off x="6913137" y="1684642"/>
            <a:ext cx="4132958" cy="1569660"/>
          </a:xfrm>
          <a:prstGeom prst="rect">
            <a:avLst/>
          </a:prstGeom>
          <a:noFill/>
        </p:spPr>
        <p:txBody>
          <a:bodyPr wrap="square" rtlCol="0">
            <a:spAutoFit/>
          </a:bodyPr>
          <a:lstStyle/>
          <a:p>
            <a:r>
              <a:rPr lang="zh-CN" altLang="en-US" sz="3200">
                <a:latin typeface="字制区喜脉体" panose="02000603000000000000" pitchFamily="2" charset="-122"/>
                <a:ea typeface="字制区喜脉体" panose="02000603000000000000" pitchFamily="2" charset="-122"/>
              </a:rPr>
              <a:t>假设一个</a:t>
            </a:r>
            <a:r>
              <a:rPr lang="en-US" altLang="zh-CN" sz="3200">
                <a:latin typeface="字制区喜脉体" panose="02000603000000000000" pitchFamily="2" charset="-122"/>
                <a:ea typeface="字制区喜脉体" panose="02000603000000000000" pitchFamily="2" charset="-122"/>
              </a:rPr>
              <a:t>warp</a:t>
            </a:r>
            <a:r>
              <a:rPr lang="zh-CN" altLang="en-US" sz="3200">
                <a:latin typeface="字制区喜脉体" panose="02000603000000000000" pitchFamily="2" charset="-122"/>
                <a:ea typeface="字制区喜脉体" panose="02000603000000000000" pitchFamily="2" charset="-122"/>
              </a:rPr>
              <a:t>有</a:t>
            </a:r>
            <a:r>
              <a:rPr lang="en-US" altLang="zh-CN" sz="3200">
                <a:latin typeface="字制区喜脉体" panose="02000603000000000000" pitchFamily="2" charset="-122"/>
                <a:ea typeface="字制区喜脉体" panose="02000603000000000000" pitchFamily="2" charset="-122"/>
              </a:rPr>
              <a:t>4</a:t>
            </a:r>
            <a:r>
              <a:rPr lang="zh-CN" altLang="en-US" sz="3200">
                <a:latin typeface="字制区喜脉体" panose="02000603000000000000" pitchFamily="2" charset="-122"/>
                <a:ea typeface="字制区喜脉体" panose="02000603000000000000" pitchFamily="2" charset="-122"/>
              </a:rPr>
              <a:t>个</a:t>
            </a:r>
            <a:r>
              <a:rPr lang="en-US" altLang="zh-CN" sz="3200">
                <a:latin typeface="字制区喜脉体" panose="02000603000000000000" pitchFamily="2" charset="-122"/>
                <a:ea typeface="字制区喜脉体" panose="02000603000000000000" pitchFamily="2" charset="-122"/>
              </a:rPr>
              <a:t>thread</a:t>
            </a:r>
            <a:r>
              <a:rPr lang="zh-CN" altLang="en-US" sz="3200">
                <a:latin typeface="字制区喜脉体" panose="02000603000000000000" pitchFamily="2" charset="-122"/>
                <a:ea typeface="字制区喜脉体" panose="02000603000000000000" pitchFamily="2" charset="-122"/>
              </a:rPr>
              <a:t>（实际一个</a:t>
            </a:r>
            <a:r>
              <a:rPr lang="en-US" altLang="zh-CN" sz="3200">
                <a:latin typeface="字制区喜脉体" panose="02000603000000000000" pitchFamily="2" charset="-122"/>
                <a:ea typeface="字制区喜脉体" panose="02000603000000000000" pitchFamily="2" charset="-122"/>
              </a:rPr>
              <a:t>warp</a:t>
            </a:r>
            <a:r>
              <a:rPr lang="zh-CN" altLang="en-US" sz="3200">
                <a:latin typeface="字制区喜脉体" panose="02000603000000000000" pitchFamily="2" charset="-122"/>
                <a:ea typeface="字制区喜脉体" panose="02000603000000000000" pitchFamily="2" charset="-122"/>
              </a:rPr>
              <a:t>有</a:t>
            </a:r>
            <a:r>
              <a:rPr lang="en-US" altLang="zh-CN" sz="3200">
                <a:latin typeface="字制区喜脉体" panose="02000603000000000000" pitchFamily="2" charset="-122"/>
                <a:ea typeface="字制区喜脉体" panose="02000603000000000000" pitchFamily="2" charset="-122"/>
              </a:rPr>
              <a:t>32</a:t>
            </a:r>
            <a:r>
              <a:rPr lang="zh-CN" altLang="en-US" sz="3200">
                <a:latin typeface="字制区喜脉体" panose="02000603000000000000" pitchFamily="2" charset="-122"/>
                <a:ea typeface="字制区喜脉体" panose="02000603000000000000" pitchFamily="2" charset="-122"/>
              </a:rPr>
              <a:t>个</a:t>
            </a:r>
            <a:r>
              <a:rPr lang="en-US" altLang="zh-CN" sz="3200">
                <a:latin typeface="字制区喜脉体" panose="02000603000000000000" pitchFamily="2" charset="-122"/>
                <a:ea typeface="字制区喜脉体" panose="02000603000000000000" pitchFamily="2" charset="-122"/>
              </a:rPr>
              <a:t>thread</a:t>
            </a:r>
            <a:r>
              <a:rPr lang="zh-CN" altLang="en-US" sz="3200">
                <a:latin typeface="字制区喜脉体" panose="02000603000000000000" pitchFamily="2" charset="-122"/>
                <a:ea typeface="字制区喜脉体" panose="02000603000000000000" pitchFamily="2" charset="-122"/>
              </a:rPr>
              <a:t>）</a:t>
            </a:r>
            <a:endParaRPr lang="en-US" altLang="zh-CN" sz="3200">
              <a:latin typeface="字制区喜脉体" panose="02000603000000000000" pitchFamily="2" charset="-122"/>
              <a:ea typeface="字制区喜脉体" panose="02000603000000000000" pitchFamily="2" charset="-122"/>
            </a:endParaRPr>
          </a:p>
        </p:txBody>
      </p:sp>
      <p:sp>
        <p:nvSpPr>
          <p:cNvPr id="598" name="矩形 597">
            <a:extLst>
              <a:ext uri="{FF2B5EF4-FFF2-40B4-BE49-F238E27FC236}">
                <a16:creationId xmlns:a16="http://schemas.microsoft.com/office/drawing/2014/main" id="{CEEF30C3-1E33-15AB-BB1C-3B84C63BA214}"/>
              </a:ext>
            </a:extLst>
          </p:cNvPr>
          <p:cNvSpPr/>
          <p:nvPr/>
        </p:nvSpPr>
        <p:spPr>
          <a:xfrm>
            <a:off x="872623" y="18348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椭圆 611">
            <a:extLst>
              <a:ext uri="{FF2B5EF4-FFF2-40B4-BE49-F238E27FC236}">
                <a16:creationId xmlns:a16="http://schemas.microsoft.com/office/drawing/2014/main" id="{AFD223FD-2912-0BA9-173C-CCC0898F9C6A}"/>
              </a:ext>
            </a:extLst>
          </p:cNvPr>
          <p:cNvSpPr/>
          <p:nvPr/>
        </p:nvSpPr>
        <p:spPr>
          <a:xfrm>
            <a:off x="897145" y="187628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3" name="直接箭头连接符 612">
            <a:extLst>
              <a:ext uri="{FF2B5EF4-FFF2-40B4-BE49-F238E27FC236}">
                <a16:creationId xmlns:a16="http://schemas.microsoft.com/office/drawing/2014/main" id="{0C3058C3-2198-98BE-F04F-86B778A56F86}"/>
              </a:ext>
            </a:extLst>
          </p:cNvPr>
          <p:cNvCxnSpPr>
            <a:cxnSpLocks/>
            <a:endCxn id="612" idx="0"/>
          </p:cNvCxnSpPr>
          <p:nvPr/>
        </p:nvCxnSpPr>
        <p:spPr>
          <a:xfrm>
            <a:off x="987769"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4" name="直接箭头连接符 613">
            <a:extLst>
              <a:ext uri="{FF2B5EF4-FFF2-40B4-BE49-F238E27FC236}">
                <a16:creationId xmlns:a16="http://schemas.microsoft.com/office/drawing/2014/main" id="{9786CF50-027E-1376-6EBF-C5A66A536B9B}"/>
              </a:ext>
            </a:extLst>
          </p:cNvPr>
          <p:cNvCxnSpPr>
            <a:cxnSpLocks/>
            <a:stCxn id="464" idx="2"/>
            <a:endCxn id="612" idx="0"/>
          </p:cNvCxnSpPr>
          <p:nvPr/>
        </p:nvCxnSpPr>
        <p:spPr>
          <a:xfrm flipH="1">
            <a:off x="987769" y="1528278"/>
            <a:ext cx="3953537"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15" name="椭圆 614">
            <a:extLst>
              <a:ext uri="{FF2B5EF4-FFF2-40B4-BE49-F238E27FC236}">
                <a16:creationId xmlns:a16="http://schemas.microsoft.com/office/drawing/2014/main" id="{CBD4DCFB-6B71-B40E-76FA-D81EB648F48B}"/>
              </a:ext>
            </a:extLst>
          </p:cNvPr>
          <p:cNvSpPr/>
          <p:nvPr/>
        </p:nvSpPr>
        <p:spPr>
          <a:xfrm>
            <a:off x="1143623" y="186763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椭圆 615">
            <a:extLst>
              <a:ext uri="{FF2B5EF4-FFF2-40B4-BE49-F238E27FC236}">
                <a16:creationId xmlns:a16="http://schemas.microsoft.com/office/drawing/2014/main" id="{27428B9A-0E04-380A-CED3-F5E354CFEAFE}"/>
              </a:ext>
            </a:extLst>
          </p:cNvPr>
          <p:cNvSpPr/>
          <p:nvPr/>
        </p:nvSpPr>
        <p:spPr>
          <a:xfrm>
            <a:off x="1390101" y="188111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椭圆 616">
            <a:extLst>
              <a:ext uri="{FF2B5EF4-FFF2-40B4-BE49-F238E27FC236}">
                <a16:creationId xmlns:a16="http://schemas.microsoft.com/office/drawing/2014/main" id="{8BA90F44-3992-1FD5-11F0-684EC538FCB6}"/>
              </a:ext>
            </a:extLst>
          </p:cNvPr>
          <p:cNvSpPr/>
          <p:nvPr/>
        </p:nvSpPr>
        <p:spPr>
          <a:xfrm>
            <a:off x="1636579" y="187245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椭圆 617">
            <a:extLst>
              <a:ext uri="{FF2B5EF4-FFF2-40B4-BE49-F238E27FC236}">
                <a16:creationId xmlns:a16="http://schemas.microsoft.com/office/drawing/2014/main" id="{B62A04DF-ADBE-D17F-A5C5-B12286F9E739}"/>
              </a:ext>
            </a:extLst>
          </p:cNvPr>
          <p:cNvSpPr/>
          <p:nvPr/>
        </p:nvSpPr>
        <p:spPr>
          <a:xfrm>
            <a:off x="1886678" y="188011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椭圆 618">
            <a:extLst>
              <a:ext uri="{FF2B5EF4-FFF2-40B4-BE49-F238E27FC236}">
                <a16:creationId xmlns:a16="http://schemas.microsoft.com/office/drawing/2014/main" id="{63FAF7DA-55DC-8B5D-CD9E-DC1E732583CF}"/>
              </a:ext>
            </a:extLst>
          </p:cNvPr>
          <p:cNvSpPr/>
          <p:nvPr/>
        </p:nvSpPr>
        <p:spPr>
          <a:xfrm>
            <a:off x="2133156" y="187146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椭圆 619">
            <a:extLst>
              <a:ext uri="{FF2B5EF4-FFF2-40B4-BE49-F238E27FC236}">
                <a16:creationId xmlns:a16="http://schemas.microsoft.com/office/drawing/2014/main" id="{913EEA1A-1867-B990-F792-ED59A9EC2D4A}"/>
              </a:ext>
            </a:extLst>
          </p:cNvPr>
          <p:cNvSpPr/>
          <p:nvPr/>
        </p:nvSpPr>
        <p:spPr>
          <a:xfrm>
            <a:off x="2379634" y="188494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1" name="椭圆 620">
            <a:extLst>
              <a:ext uri="{FF2B5EF4-FFF2-40B4-BE49-F238E27FC236}">
                <a16:creationId xmlns:a16="http://schemas.microsoft.com/office/drawing/2014/main" id="{D54B4372-EF35-0B70-2503-05F5CCB2F22D}"/>
              </a:ext>
            </a:extLst>
          </p:cNvPr>
          <p:cNvSpPr/>
          <p:nvPr/>
        </p:nvSpPr>
        <p:spPr>
          <a:xfrm>
            <a:off x="2626112" y="187628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2" name="直接箭头连接符 621">
            <a:extLst>
              <a:ext uri="{FF2B5EF4-FFF2-40B4-BE49-F238E27FC236}">
                <a16:creationId xmlns:a16="http://schemas.microsoft.com/office/drawing/2014/main" id="{94F96A65-AC4C-9408-C267-1FA76A64A8C1}"/>
              </a:ext>
            </a:extLst>
          </p:cNvPr>
          <p:cNvCxnSpPr>
            <a:cxnSpLocks/>
          </p:cNvCxnSpPr>
          <p:nvPr/>
        </p:nvCxnSpPr>
        <p:spPr>
          <a:xfrm>
            <a:off x="1240181"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3" name="直接箭头连接符 622">
            <a:extLst>
              <a:ext uri="{FF2B5EF4-FFF2-40B4-BE49-F238E27FC236}">
                <a16:creationId xmlns:a16="http://schemas.microsoft.com/office/drawing/2014/main" id="{7A0B0275-2A49-9465-FCF9-89C81B9C8960}"/>
              </a:ext>
            </a:extLst>
          </p:cNvPr>
          <p:cNvCxnSpPr>
            <a:cxnSpLocks/>
          </p:cNvCxnSpPr>
          <p:nvPr/>
        </p:nvCxnSpPr>
        <p:spPr>
          <a:xfrm>
            <a:off x="1478306"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4" name="直接箭头连接符 623">
            <a:extLst>
              <a:ext uri="{FF2B5EF4-FFF2-40B4-BE49-F238E27FC236}">
                <a16:creationId xmlns:a16="http://schemas.microsoft.com/office/drawing/2014/main" id="{60A7F843-91BA-DF4F-BF8C-2FFD78FC8686}"/>
              </a:ext>
            </a:extLst>
          </p:cNvPr>
          <p:cNvCxnSpPr>
            <a:cxnSpLocks/>
          </p:cNvCxnSpPr>
          <p:nvPr/>
        </p:nvCxnSpPr>
        <p:spPr>
          <a:xfrm>
            <a:off x="1730718"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5" name="直接箭头连接符 624">
            <a:extLst>
              <a:ext uri="{FF2B5EF4-FFF2-40B4-BE49-F238E27FC236}">
                <a16:creationId xmlns:a16="http://schemas.microsoft.com/office/drawing/2014/main" id="{1E33C5C7-039D-A80E-2961-F5B608AC2D99}"/>
              </a:ext>
            </a:extLst>
          </p:cNvPr>
          <p:cNvCxnSpPr>
            <a:cxnSpLocks/>
          </p:cNvCxnSpPr>
          <p:nvPr/>
        </p:nvCxnSpPr>
        <p:spPr>
          <a:xfrm>
            <a:off x="1968844"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6" name="直接箭头连接符 625">
            <a:extLst>
              <a:ext uri="{FF2B5EF4-FFF2-40B4-BE49-F238E27FC236}">
                <a16:creationId xmlns:a16="http://schemas.microsoft.com/office/drawing/2014/main" id="{5CD434D3-8294-4F46-3663-D64FAEAA6E61}"/>
              </a:ext>
            </a:extLst>
          </p:cNvPr>
          <p:cNvCxnSpPr>
            <a:cxnSpLocks/>
          </p:cNvCxnSpPr>
          <p:nvPr/>
        </p:nvCxnSpPr>
        <p:spPr>
          <a:xfrm>
            <a:off x="2221256"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7" name="直接箭头连接符 626">
            <a:extLst>
              <a:ext uri="{FF2B5EF4-FFF2-40B4-BE49-F238E27FC236}">
                <a16:creationId xmlns:a16="http://schemas.microsoft.com/office/drawing/2014/main" id="{B4494B3A-2F79-9BA3-EB6E-3E1FE813342B}"/>
              </a:ext>
            </a:extLst>
          </p:cNvPr>
          <p:cNvCxnSpPr>
            <a:cxnSpLocks/>
          </p:cNvCxnSpPr>
          <p:nvPr/>
        </p:nvCxnSpPr>
        <p:spPr>
          <a:xfrm>
            <a:off x="2459381"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8" name="直接箭头连接符 627">
            <a:extLst>
              <a:ext uri="{FF2B5EF4-FFF2-40B4-BE49-F238E27FC236}">
                <a16:creationId xmlns:a16="http://schemas.microsoft.com/office/drawing/2014/main" id="{F4F8F351-992C-EDA8-3B74-6679F4FD74BE}"/>
              </a:ext>
            </a:extLst>
          </p:cNvPr>
          <p:cNvCxnSpPr>
            <a:cxnSpLocks/>
          </p:cNvCxnSpPr>
          <p:nvPr/>
        </p:nvCxnSpPr>
        <p:spPr>
          <a:xfrm>
            <a:off x="2711793"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29" name="直接箭头连接符 628">
            <a:extLst>
              <a:ext uri="{FF2B5EF4-FFF2-40B4-BE49-F238E27FC236}">
                <a16:creationId xmlns:a16="http://schemas.microsoft.com/office/drawing/2014/main" id="{61411D60-37BA-F7D2-CDE3-5FE325F3F1D1}"/>
              </a:ext>
            </a:extLst>
          </p:cNvPr>
          <p:cNvCxnSpPr>
            <a:cxnSpLocks/>
            <a:stCxn id="465" idx="2"/>
          </p:cNvCxnSpPr>
          <p:nvPr/>
        </p:nvCxnSpPr>
        <p:spPr>
          <a:xfrm flipH="1">
            <a:off x="1234247" y="1528278"/>
            <a:ext cx="3953538"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0" name="直接箭头连接符 629">
            <a:extLst>
              <a:ext uri="{FF2B5EF4-FFF2-40B4-BE49-F238E27FC236}">
                <a16:creationId xmlns:a16="http://schemas.microsoft.com/office/drawing/2014/main" id="{11AE2958-9F22-BE7F-0E0B-CF5CBE313466}"/>
              </a:ext>
            </a:extLst>
          </p:cNvPr>
          <p:cNvCxnSpPr>
            <a:cxnSpLocks/>
            <a:stCxn id="465" idx="2"/>
          </p:cNvCxnSpPr>
          <p:nvPr/>
        </p:nvCxnSpPr>
        <p:spPr>
          <a:xfrm flipH="1">
            <a:off x="1492593" y="1528278"/>
            <a:ext cx="3695192"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1" name="直接箭头连接符 630">
            <a:extLst>
              <a:ext uri="{FF2B5EF4-FFF2-40B4-BE49-F238E27FC236}">
                <a16:creationId xmlns:a16="http://schemas.microsoft.com/office/drawing/2014/main" id="{9181E4A1-9F06-1616-B5D1-EDECC203C29E}"/>
              </a:ext>
            </a:extLst>
          </p:cNvPr>
          <p:cNvCxnSpPr>
            <a:cxnSpLocks/>
            <a:stCxn id="466" idx="2"/>
          </p:cNvCxnSpPr>
          <p:nvPr/>
        </p:nvCxnSpPr>
        <p:spPr>
          <a:xfrm flipH="1">
            <a:off x="1739071" y="1528278"/>
            <a:ext cx="3695193"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2" name="直接箭头连接符 631">
            <a:extLst>
              <a:ext uri="{FF2B5EF4-FFF2-40B4-BE49-F238E27FC236}">
                <a16:creationId xmlns:a16="http://schemas.microsoft.com/office/drawing/2014/main" id="{EDDEDF79-2A08-467E-B4CA-0590A28669A5}"/>
              </a:ext>
            </a:extLst>
          </p:cNvPr>
          <p:cNvCxnSpPr>
            <a:cxnSpLocks/>
            <a:stCxn id="467" idx="2"/>
          </p:cNvCxnSpPr>
          <p:nvPr/>
        </p:nvCxnSpPr>
        <p:spPr>
          <a:xfrm flipH="1">
            <a:off x="2026404" y="1528278"/>
            <a:ext cx="3654339"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3" name="直接箭头连接符 632">
            <a:extLst>
              <a:ext uri="{FF2B5EF4-FFF2-40B4-BE49-F238E27FC236}">
                <a16:creationId xmlns:a16="http://schemas.microsoft.com/office/drawing/2014/main" id="{5B02B115-D07E-C87C-3F6F-6B1F9C29C81E}"/>
              </a:ext>
            </a:extLst>
          </p:cNvPr>
          <p:cNvCxnSpPr>
            <a:cxnSpLocks/>
            <a:stCxn id="468" idx="2"/>
          </p:cNvCxnSpPr>
          <p:nvPr/>
        </p:nvCxnSpPr>
        <p:spPr>
          <a:xfrm flipH="1">
            <a:off x="2272882" y="1528278"/>
            <a:ext cx="3654340"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4" name="直接箭头连接符 633">
            <a:extLst>
              <a:ext uri="{FF2B5EF4-FFF2-40B4-BE49-F238E27FC236}">
                <a16:creationId xmlns:a16="http://schemas.microsoft.com/office/drawing/2014/main" id="{A426D71D-FC99-742E-1FEA-F459E6641D42}"/>
              </a:ext>
            </a:extLst>
          </p:cNvPr>
          <p:cNvCxnSpPr>
            <a:cxnSpLocks/>
            <a:stCxn id="469" idx="2"/>
          </p:cNvCxnSpPr>
          <p:nvPr/>
        </p:nvCxnSpPr>
        <p:spPr>
          <a:xfrm flipH="1">
            <a:off x="2531228" y="1528278"/>
            <a:ext cx="3642473"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5" name="直接箭头连接符 634">
            <a:extLst>
              <a:ext uri="{FF2B5EF4-FFF2-40B4-BE49-F238E27FC236}">
                <a16:creationId xmlns:a16="http://schemas.microsoft.com/office/drawing/2014/main" id="{B1394C7C-5C23-39DF-0122-4A251C81C31D}"/>
              </a:ext>
            </a:extLst>
          </p:cNvPr>
          <p:cNvCxnSpPr>
            <a:cxnSpLocks/>
            <a:stCxn id="470" idx="2"/>
          </p:cNvCxnSpPr>
          <p:nvPr/>
        </p:nvCxnSpPr>
        <p:spPr>
          <a:xfrm flipH="1">
            <a:off x="2777706" y="1528278"/>
            <a:ext cx="3642474"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79" name="椭圆 378">
            <a:extLst>
              <a:ext uri="{FF2B5EF4-FFF2-40B4-BE49-F238E27FC236}">
                <a16:creationId xmlns:a16="http://schemas.microsoft.com/office/drawing/2014/main" id="{561162BC-4BF0-0E3F-F5DD-6FE5CD2666D0}"/>
              </a:ext>
            </a:extLst>
          </p:cNvPr>
          <p:cNvSpPr/>
          <p:nvPr/>
        </p:nvSpPr>
        <p:spPr>
          <a:xfrm>
            <a:off x="2859011" y="18815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0" name="直接箭头连接符 379">
            <a:extLst>
              <a:ext uri="{FF2B5EF4-FFF2-40B4-BE49-F238E27FC236}">
                <a16:creationId xmlns:a16="http://schemas.microsoft.com/office/drawing/2014/main" id="{470FA28A-FE90-1C26-524D-F69E5B023D8A}"/>
              </a:ext>
            </a:extLst>
          </p:cNvPr>
          <p:cNvCxnSpPr>
            <a:cxnSpLocks/>
            <a:endCxn id="379" idx="0"/>
          </p:cNvCxnSpPr>
          <p:nvPr/>
        </p:nvCxnSpPr>
        <p:spPr>
          <a:xfrm>
            <a:off x="2949635"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1" name="直接箭头连接符 380">
            <a:extLst>
              <a:ext uri="{FF2B5EF4-FFF2-40B4-BE49-F238E27FC236}">
                <a16:creationId xmlns:a16="http://schemas.microsoft.com/office/drawing/2014/main" id="{5570F114-B3CC-D32B-8A69-4E1CB628A0F2}"/>
              </a:ext>
            </a:extLst>
          </p:cNvPr>
          <p:cNvCxnSpPr>
            <a:cxnSpLocks/>
            <a:endCxn id="379" idx="0"/>
          </p:cNvCxnSpPr>
          <p:nvPr/>
        </p:nvCxnSpPr>
        <p:spPr>
          <a:xfrm flipH="1">
            <a:off x="2949635" y="1533504"/>
            <a:ext cx="3953537"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82" name="椭圆 381">
            <a:extLst>
              <a:ext uri="{FF2B5EF4-FFF2-40B4-BE49-F238E27FC236}">
                <a16:creationId xmlns:a16="http://schemas.microsoft.com/office/drawing/2014/main" id="{99C8C857-2D19-62A0-7714-669628E1A870}"/>
              </a:ext>
            </a:extLst>
          </p:cNvPr>
          <p:cNvSpPr/>
          <p:nvPr/>
        </p:nvSpPr>
        <p:spPr>
          <a:xfrm>
            <a:off x="3105489" y="187285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椭圆 382">
            <a:extLst>
              <a:ext uri="{FF2B5EF4-FFF2-40B4-BE49-F238E27FC236}">
                <a16:creationId xmlns:a16="http://schemas.microsoft.com/office/drawing/2014/main" id="{0B75BA58-1D54-8EFB-6511-5A79226E6209}"/>
              </a:ext>
            </a:extLst>
          </p:cNvPr>
          <p:cNvSpPr/>
          <p:nvPr/>
        </p:nvSpPr>
        <p:spPr>
          <a:xfrm>
            <a:off x="3351967" y="188633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椭圆 639">
            <a:extLst>
              <a:ext uri="{FF2B5EF4-FFF2-40B4-BE49-F238E27FC236}">
                <a16:creationId xmlns:a16="http://schemas.microsoft.com/office/drawing/2014/main" id="{864DA4B4-3987-BD6F-00F2-B982BB368F2E}"/>
              </a:ext>
            </a:extLst>
          </p:cNvPr>
          <p:cNvSpPr/>
          <p:nvPr/>
        </p:nvSpPr>
        <p:spPr>
          <a:xfrm>
            <a:off x="3598445" y="187768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椭圆 640">
            <a:extLst>
              <a:ext uri="{FF2B5EF4-FFF2-40B4-BE49-F238E27FC236}">
                <a16:creationId xmlns:a16="http://schemas.microsoft.com/office/drawing/2014/main" id="{AB9A530E-BDB7-0CDA-D981-C23E98415F13}"/>
              </a:ext>
            </a:extLst>
          </p:cNvPr>
          <p:cNvSpPr/>
          <p:nvPr/>
        </p:nvSpPr>
        <p:spPr>
          <a:xfrm>
            <a:off x="3848544" y="188534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2" name="椭圆 641">
            <a:extLst>
              <a:ext uri="{FF2B5EF4-FFF2-40B4-BE49-F238E27FC236}">
                <a16:creationId xmlns:a16="http://schemas.microsoft.com/office/drawing/2014/main" id="{FBB2C310-5237-BBBD-C7B7-F4F77332FBDA}"/>
              </a:ext>
            </a:extLst>
          </p:cNvPr>
          <p:cNvSpPr/>
          <p:nvPr/>
        </p:nvSpPr>
        <p:spPr>
          <a:xfrm>
            <a:off x="4095022" y="187668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椭圆 642">
            <a:extLst>
              <a:ext uri="{FF2B5EF4-FFF2-40B4-BE49-F238E27FC236}">
                <a16:creationId xmlns:a16="http://schemas.microsoft.com/office/drawing/2014/main" id="{76D79D9C-4FFD-DCF8-E3D3-A8BFC5E0BBF5}"/>
              </a:ext>
            </a:extLst>
          </p:cNvPr>
          <p:cNvSpPr/>
          <p:nvPr/>
        </p:nvSpPr>
        <p:spPr>
          <a:xfrm>
            <a:off x="4341500" y="189016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椭圆 643">
            <a:extLst>
              <a:ext uri="{FF2B5EF4-FFF2-40B4-BE49-F238E27FC236}">
                <a16:creationId xmlns:a16="http://schemas.microsoft.com/office/drawing/2014/main" id="{5F03FDA4-0AC2-25FF-6938-EE288D9FDC5B}"/>
              </a:ext>
            </a:extLst>
          </p:cNvPr>
          <p:cNvSpPr/>
          <p:nvPr/>
        </p:nvSpPr>
        <p:spPr>
          <a:xfrm>
            <a:off x="4587978" y="18815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5" name="直接箭头连接符 644">
            <a:extLst>
              <a:ext uri="{FF2B5EF4-FFF2-40B4-BE49-F238E27FC236}">
                <a16:creationId xmlns:a16="http://schemas.microsoft.com/office/drawing/2014/main" id="{243C3E12-734A-9499-9575-0260BEBF80DD}"/>
              </a:ext>
            </a:extLst>
          </p:cNvPr>
          <p:cNvCxnSpPr>
            <a:cxnSpLocks/>
          </p:cNvCxnSpPr>
          <p:nvPr/>
        </p:nvCxnSpPr>
        <p:spPr>
          <a:xfrm>
            <a:off x="3202047"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6" name="直接箭头连接符 645">
            <a:extLst>
              <a:ext uri="{FF2B5EF4-FFF2-40B4-BE49-F238E27FC236}">
                <a16:creationId xmlns:a16="http://schemas.microsoft.com/office/drawing/2014/main" id="{C17A1038-3A02-68F6-7F3A-EC393D355D74}"/>
              </a:ext>
            </a:extLst>
          </p:cNvPr>
          <p:cNvCxnSpPr>
            <a:cxnSpLocks/>
          </p:cNvCxnSpPr>
          <p:nvPr/>
        </p:nvCxnSpPr>
        <p:spPr>
          <a:xfrm>
            <a:off x="3440172"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7" name="直接箭头连接符 646">
            <a:extLst>
              <a:ext uri="{FF2B5EF4-FFF2-40B4-BE49-F238E27FC236}">
                <a16:creationId xmlns:a16="http://schemas.microsoft.com/office/drawing/2014/main" id="{A8A1F4D0-87BB-0078-7E0E-F1621F408C02}"/>
              </a:ext>
            </a:extLst>
          </p:cNvPr>
          <p:cNvCxnSpPr>
            <a:cxnSpLocks/>
          </p:cNvCxnSpPr>
          <p:nvPr/>
        </p:nvCxnSpPr>
        <p:spPr>
          <a:xfrm>
            <a:off x="3692584"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8" name="直接箭头连接符 647">
            <a:extLst>
              <a:ext uri="{FF2B5EF4-FFF2-40B4-BE49-F238E27FC236}">
                <a16:creationId xmlns:a16="http://schemas.microsoft.com/office/drawing/2014/main" id="{678626C6-02AB-4CE5-3EA8-11C52165EF39}"/>
              </a:ext>
            </a:extLst>
          </p:cNvPr>
          <p:cNvCxnSpPr>
            <a:cxnSpLocks/>
          </p:cNvCxnSpPr>
          <p:nvPr/>
        </p:nvCxnSpPr>
        <p:spPr>
          <a:xfrm>
            <a:off x="3930710"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49" name="直接箭头连接符 648">
            <a:extLst>
              <a:ext uri="{FF2B5EF4-FFF2-40B4-BE49-F238E27FC236}">
                <a16:creationId xmlns:a16="http://schemas.microsoft.com/office/drawing/2014/main" id="{16F7F696-E91F-54D4-3B99-4F02A922140E}"/>
              </a:ext>
            </a:extLst>
          </p:cNvPr>
          <p:cNvCxnSpPr>
            <a:cxnSpLocks/>
          </p:cNvCxnSpPr>
          <p:nvPr/>
        </p:nvCxnSpPr>
        <p:spPr>
          <a:xfrm>
            <a:off x="4183122"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0" name="直接箭头连接符 649">
            <a:extLst>
              <a:ext uri="{FF2B5EF4-FFF2-40B4-BE49-F238E27FC236}">
                <a16:creationId xmlns:a16="http://schemas.microsoft.com/office/drawing/2014/main" id="{216F13CB-5C6C-195C-8E10-BB22996F48DD}"/>
              </a:ext>
            </a:extLst>
          </p:cNvPr>
          <p:cNvCxnSpPr>
            <a:cxnSpLocks/>
          </p:cNvCxnSpPr>
          <p:nvPr/>
        </p:nvCxnSpPr>
        <p:spPr>
          <a:xfrm>
            <a:off x="4421247"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1" name="直接箭头连接符 650">
            <a:extLst>
              <a:ext uri="{FF2B5EF4-FFF2-40B4-BE49-F238E27FC236}">
                <a16:creationId xmlns:a16="http://schemas.microsoft.com/office/drawing/2014/main" id="{0558511D-7E51-2B65-3258-00EC5AC51ACC}"/>
              </a:ext>
            </a:extLst>
          </p:cNvPr>
          <p:cNvCxnSpPr>
            <a:cxnSpLocks/>
          </p:cNvCxnSpPr>
          <p:nvPr/>
        </p:nvCxnSpPr>
        <p:spPr>
          <a:xfrm>
            <a:off x="4673659"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2" name="直接箭头连接符 651">
            <a:extLst>
              <a:ext uri="{FF2B5EF4-FFF2-40B4-BE49-F238E27FC236}">
                <a16:creationId xmlns:a16="http://schemas.microsoft.com/office/drawing/2014/main" id="{72AE6C38-C8F9-EEF7-00DA-5D221AD29C5D}"/>
              </a:ext>
            </a:extLst>
          </p:cNvPr>
          <p:cNvCxnSpPr>
            <a:cxnSpLocks/>
          </p:cNvCxnSpPr>
          <p:nvPr/>
        </p:nvCxnSpPr>
        <p:spPr>
          <a:xfrm flipH="1">
            <a:off x="3196113" y="1533504"/>
            <a:ext cx="3953538"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3" name="直接箭头连接符 652">
            <a:extLst>
              <a:ext uri="{FF2B5EF4-FFF2-40B4-BE49-F238E27FC236}">
                <a16:creationId xmlns:a16="http://schemas.microsoft.com/office/drawing/2014/main" id="{BC2637A2-27EF-7316-3BD5-EB312C77DF68}"/>
              </a:ext>
            </a:extLst>
          </p:cNvPr>
          <p:cNvCxnSpPr>
            <a:cxnSpLocks/>
          </p:cNvCxnSpPr>
          <p:nvPr/>
        </p:nvCxnSpPr>
        <p:spPr>
          <a:xfrm flipH="1">
            <a:off x="3454459" y="1533504"/>
            <a:ext cx="3695192"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4" name="直接箭头连接符 653">
            <a:extLst>
              <a:ext uri="{FF2B5EF4-FFF2-40B4-BE49-F238E27FC236}">
                <a16:creationId xmlns:a16="http://schemas.microsoft.com/office/drawing/2014/main" id="{DF37CABF-006F-8915-5422-0F8CA134C10A}"/>
              </a:ext>
            </a:extLst>
          </p:cNvPr>
          <p:cNvCxnSpPr>
            <a:cxnSpLocks/>
          </p:cNvCxnSpPr>
          <p:nvPr/>
        </p:nvCxnSpPr>
        <p:spPr>
          <a:xfrm flipH="1">
            <a:off x="3700937" y="1533504"/>
            <a:ext cx="3695193"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5" name="直接箭头连接符 654">
            <a:extLst>
              <a:ext uri="{FF2B5EF4-FFF2-40B4-BE49-F238E27FC236}">
                <a16:creationId xmlns:a16="http://schemas.microsoft.com/office/drawing/2014/main" id="{BBE6683E-E23B-D913-FC59-6A6F4B4DFCC7}"/>
              </a:ext>
            </a:extLst>
          </p:cNvPr>
          <p:cNvCxnSpPr>
            <a:cxnSpLocks/>
          </p:cNvCxnSpPr>
          <p:nvPr/>
        </p:nvCxnSpPr>
        <p:spPr>
          <a:xfrm flipH="1">
            <a:off x="3988270" y="1533504"/>
            <a:ext cx="3654339"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6" name="直接箭头连接符 655">
            <a:extLst>
              <a:ext uri="{FF2B5EF4-FFF2-40B4-BE49-F238E27FC236}">
                <a16:creationId xmlns:a16="http://schemas.microsoft.com/office/drawing/2014/main" id="{AF4EEE7E-38B1-8909-E594-64AEB3269013}"/>
              </a:ext>
            </a:extLst>
          </p:cNvPr>
          <p:cNvCxnSpPr>
            <a:cxnSpLocks/>
          </p:cNvCxnSpPr>
          <p:nvPr/>
        </p:nvCxnSpPr>
        <p:spPr>
          <a:xfrm flipH="1">
            <a:off x="4234748" y="1533504"/>
            <a:ext cx="3654340"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7" name="直接箭头连接符 656">
            <a:extLst>
              <a:ext uri="{FF2B5EF4-FFF2-40B4-BE49-F238E27FC236}">
                <a16:creationId xmlns:a16="http://schemas.microsoft.com/office/drawing/2014/main" id="{EC1CFBCC-EC79-B48B-4386-F8BBCFDFF899}"/>
              </a:ext>
            </a:extLst>
          </p:cNvPr>
          <p:cNvCxnSpPr>
            <a:cxnSpLocks/>
          </p:cNvCxnSpPr>
          <p:nvPr/>
        </p:nvCxnSpPr>
        <p:spPr>
          <a:xfrm flipH="1">
            <a:off x="4493094" y="1533504"/>
            <a:ext cx="3642473"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58" name="直接箭头连接符 657">
            <a:extLst>
              <a:ext uri="{FF2B5EF4-FFF2-40B4-BE49-F238E27FC236}">
                <a16:creationId xmlns:a16="http://schemas.microsoft.com/office/drawing/2014/main" id="{0B00EB38-6807-CD50-5F25-450F4CC7B95E}"/>
              </a:ext>
            </a:extLst>
          </p:cNvPr>
          <p:cNvCxnSpPr>
            <a:cxnSpLocks/>
          </p:cNvCxnSpPr>
          <p:nvPr/>
        </p:nvCxnSpPr>
        <p:spPr>
          <a:xfrm flipH="1">
            <a:off x="4739572" y="1533504"/>
            <a:ext cx="3642474"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59" name="矩形 658">
            <a:extLst>
              <a:ext uri="{FF2B5EF4-FFF2-40B4-BE49-F238E27FC236}">
                <a16:creationId xmlns:a16="http://schemas.microsoft.com/office/drawing/2014/main" id="{CC6FAA68-515A-AE5D-B0B3-24B1248AD1B7}"/>
              </a:ext>
            </a:extLst>
          </p:cNvPr>
          <p:cNvSpPr/>
          <p:nvPr/>
        </p:nvSpPr>
        <p:spPr>
          <a:xfrm>
            <a:off x="1858539" y="18348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矩形 659">
            <a:extLst>
              <a:ext uri="{FF2B5EF4-FFF2-40B4-BE49-F238E27FC236}">
                <a16:creationId xmlns:a16="http://schemas.microsoft.com/office/drawing/2014/main" id="{6A626D8B-7B82-20D3-BDA3-A21D33A45E20}"/>
              </a:ext>
            </a:extLst>
          </p:cNvPr>
          <p:cNvSpPr/>
          <p:nvPr/>
        </p:nvSpPr>
        <p:spPr>
          <a:xfrm>
            <a:off x="2844455" y="18348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矩形 660">
            <a:extLst>
              <a:ext uri="{FF2B5EF4-FFF2-40B4-BE49-F238E27FC236}">
                <a16:creationId xmlns:a16="http://schemas.microsoft.com/office/drawing/2014/main" id="{07DC8423-820E-1E94-81CF-7115A6133882}"/>
              </a:ext>
            </a:extLst>
          </p:cNvPr>
          <p:cNvSpPr/>
          <p:nvPr/>
        </p:nvSpPr>
        <p:spPr>
          <a:xfrm>
            <a:off x="3829257" y="1843500"/>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文本框 662">
            <a:extLst>
              <a:ext uri="{FF2B5EF4-FFF2-40B4-BE49-F238E27FC236}">
                <a16:creationId xmlns:a16="http://schemas.microsoft.com/office/drawing/2014/main" id="{316C3F16-32C6-A549-DA1D-63B44BD09C1F}"/>
              </a:ext>
            </a:extLst>
          </p:cNvPr>
          <p:cNvSpPr txBox="1"/>
          <p:nvPr/>
        </p:nvSpPr>
        <p:spPr>
          <a:xfrm>
            <a:off x="769036" y="2823415"/>
            <a:ext cx="2400884" cy="348813"/>
          </a:xfrm>
          <a:prstGeom prst="rect">
            <a:avLst/>
          </a:prstGeom>
          <a:noFill/>
        </p:spPr>
        <p:txBody>
          <a:bodyPr wrap="square">
            <a:spAutoFit/>
          </a:bodyPr>
          <a:lstStyle/>
          <a:p>
            <a:pPr>
              <a:lnSpc>
                <a:spcPts val="2025"/>
              </a:lnSpc>
            </a:pPr>
            <a:r>
              <a:rPr lang="en-US" altLang="zh-CN" b="1">
                <a:solidFill>
                  <a:schemeClr val="accent1"/>
                </a:solidFill>
                <a:effectLst/>
                <a:latin typeface="Consolas" panose="020B0609020204030204" pitchFamily="49" charset="0"/>
              </a:rPr>
              <a:t> __syncthreads();</a:t>
            </a:r>
          </a:p>
        </p:txBody>
      </p:sp>
      <p:sp>
        <p:nvSpPr>
          <p:cNvPr id="664" name="文本框 663">
            <a:extLst>
              <a:ext uri="{FF2B5EF4-FFF2-40B4-BE49-F238E27FC236}">
                <a16:creationId xmlns:a16="http://schemas.microsoft.com/office/drawing/2014/main" id="{8B3FAD01-D4AA-3126-9E3D-BA2C9BB86F40}"/>
              </a:ext>
            </a:extLst>
          </p:cNvPr>
          <p:cNvSpPr txBox="1"/>
          <p:nvPr/>
        </p:nvSpPr>
        <p:spPr>
          <a:xfrm>
            <a:off x="672653" y="4683686"/>
            <a:ext cx="2400884" cy="348813"/>
          </a:xfrm>
          <a:prstGeom prst="rect">
            <a:avLst/>
          </a:prstGeom>
          <a:noFill/>
        </p:spPr>
        <p:txBody>
          <a:bodyPr wrap="square">
            <a:spAutoFit/>
          </a:bodyPr>
          <a:lstStyle/>
          <a:p>
            <a:pPr>
              <a:lnSpc>
                <a:spcPts val="2025"/>
              </a:lnSpc>
            </a:pPr>
            <a:r>
              <a:rPr lang="en-US" altLang="zh-CN" b="1">
                <a:solidFill>
                  <a:schemeClr val="accent1"/>
                </a:solidFill>
                <a:effectLst/>
                <a:latin typeface="Consolas" panose="020B0609020204030204" pitchFamily="49" charset="0"/>
              </a:rPr>
              <a:t> __syncthreads();</a:t>
            </a:r>
          </a:p>
        </p:txBody>
      </p:sp>
      <p:sp>
        <p:nvSpPr>
          <p:cNvPr id="666" name="矩形 665">
            <a:extLst>
              <a:ext uri="{FF2B5EF4-FFF2-40B4-BE49-F238E27FC236}">
                <a16:creationId xmlns:a16="http://schemas.microsoft.com/office/drawing/2014/main" id="{3DCA31AD-A8BD-4538-C3A7-6AF17FA4A8F8}"/>
              </a:ext>
            </a:extLst>
          </p:cNvPr>
          <p:cNvSpPr/>
          <p:nvPr/>
        </p:nvSpPr>
        <p:spPr>
          <a:xfrm>
            <a:off x="887179" y="3791618"/>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矩形 666">
            <a:extLst>
              <a:ext uri="{FF2B5EF4-FFF2-40B4-BE49-F238E27FC236}">
                <a16:creationId xmlns:a16="http://schemas.microsoft.com/office/drawing/2014/main" id="{5F94A01B-1A47-3003-68BD-416A6CCFA63B}"/>
              </a:ext>
            </a:extLst>
          </p:cNvPr>
          <p:cNvSpPr/>
          <p:nvPr/>
        </p:nvSpPr>
        <p:spPr>
          <a:xfrm>
            <a:off x="1873095" y="3791618"/>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文本框 667">
            <a:extLst>
              <a:ext uri="{FF2B5EF4-FFF2-40B4-BE49-F238E27FC236}">
                <a16:creationId xmlns:a16="http://schemas.microsoft.com/office/drawing/2014/main" id="{CE69BAA1-D9FD-5D05-21C7-EFBB9DD5EF72}"/>
              </a:ext>
            </a:extLst>
          </p:cNvPr>
          <p:cNvSpPr txBox="1"/>
          <p:nvPr/>
        </p:nvSpPr>
        <p:spPr>
          <a:xfrm>
            <a:off x="665266" y="6487767"/>
            <a:ext cx="2400884" cy="348813"/>
          </a:xfrm>
          <a:prstGeom prst="rect">
            <a:avLst/>
          </a:prstGeom>
          <a:noFill/>
        </p:spPr>
        <p:txBody>
          <a:bodyPr wrap="square">
            <a:spAutoFit/>
          </a:bodyPr>
          <a:lstStyle/>
          <a:p>
            <a:pPr>
              <a:lnSpc>
                <a:spcPts val="2025"/>
              </a:lnSpc>
            </a:pPr>
            <a:r>
              <a:rPr lang="en-US" altLang="zh-CN" b="1" strike="sngStrike">
                <a:solidFill>
                  <a:schemeClr val="accent1"/>
                </a:solidFill>
                <a:effectLst/>
                <a:latin typeface="Consolas" panose="020B0609020204030204" pitchFamily="49" charset="0"/>
              </a:rPr>
              <a:t> __syncthreads();</a:t>
            </a:r>
          </a:p>
        </p:txBody>
      </p:sp>
      <p:sp>
        <p:nvSpPr>
          <p:cNvPr id="669" name="矩形 668">
            <a:extLst>
              <a:ext uri="{FF2B5EF4-FFF2-40B4-BE49-F238E27FC236}">
                <a16:creationId xmlns:a16="http://schemas.microsoft.com/office/drawing/2014/main" id="{2F0C9C52-6EDE-BDCD-D3BB-5DC316027E97}"/>
              </a:ext>
            </a:extLst>
          </p:cNvPr>
          <p:cNvSpPr/>
          <p:nvPr/>
        </p:nvSpPr>
        <p:spPr>
          <a:xfrm>
            <a:off x="5203436"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0" name="矩形 669">
            <a:extLst>
              <a:ext uri="{FF2B5EF4-FFF2-40B4-BE49-F238E27FC236}">
                <a16:creationId xmlns:a16="http://schemas.microsoft.com/office/drawing/2014/main" id="{5B5D1A8E-AAD6-818F-5CDE-A7C7B1EDBFCB}"/>
              </a:ext>
            </a:extLst>
          </p:cNvPr>
          <p:cNvSpPr/>
          <p:nvPr/>
        </p:nvSpPr>
        <p:spPr>
          <a:xfrm>
            <a:off x="5449915"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1" name="矩形 670">
            <a:extLst>
              <a:ext uri="{FF2B5EF4-FFF2-40B4-BE49-F238E27FC236}">
                <a16:creationId xmlns:a16="http://schemas.microsoft.com/office/drawing/2014/main" id="{B222E89A-339C-B3AF-F91E-46401D8C4A83}"/>
              </a:ext>
            </a:extLst>
          </p:cNvPr>
          <p:cNvSpPr/>
          <p:nvPr/>
        </p:nvSpPr>
        <p:spPr>
          <a:xfrm>
            <a:off x="5696394"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2" name="矩形 671">
            <a:extLst>
              <a:ext uri="{FF2B5EF4-FFF2-40B4-BE49-F238E27FC236}">
                <a16:creationId xmlns:a16="http://schemas.microsoft.com/office/drawing/2014/main" id="{76CB74ED-4AA4-E81B-3E96-8B0FF8F7E0B5}"/>
              </a:ext>
            </a:extLst>
          </p:cNvPr>
          <p:cNvSpPr/>
          <p:nvPr/>
        </p:nvSpPr>
        <p:spPr>
          <a:xfrm>
            <a:off x="5942873"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3" name="矩形 672">
            <a:extLst>
              <a:ext uri="{FF2B5EF4-FFF2-40B4-BE49-F238E27FC236}">
                <a16:creationId xmlns:a16="http://schemas.microsoft.com/office/drawing/2014/main" id="{3E6B820A-FE32-220C-9261-848F0859A524}"/>
              </a:ext>
            </a:extLst>
          </p:cNvPr>
          <p:cNvSpPr/>
          <p:nvPr/>
        </p:nvSpPr>
        <p:spPr>
          <a:xfrm>
            <a:off x="6189352"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4" name="矩形 673">
            <a:extLst>
              <a:ext uri="{FF2B5EF4-FFF2-40B4-BE49-F238E27FC236}">
                <a16:creationId xmlns:a16="http://schemas.microsoft.com/office/drawing/2014/main" id="{9B947793-341C-B60A-C292-EEA7DCA7298F}"/>
              </a:ext>
            </a:extLst>
          </p:cNvPr>
          <p:cNvSpPr/>
          <p:nvPr/>
        </p:nvSpPr>
        <p:spPr>
          <a:xfrm>
            <a:off x="6435831"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5" name="矩形 674">
            <a:extLst>
              <a:ext uri="{FF2B5EF4-FFF2-40B4-BE49-F238E27FC236}">
                <a16:creationId xmlns:a16="http://schemas.microsoft.com/office/drawing/2014/main" id="{6A83B27E-608D-4F32-E1B0-88533AC8D123}"/>
              </a:ext>
            </a:extLst>
          </p:cNvPr>
          <p:cNvSpPr/>
          <p:nvPr/>
        </p:nvSpPr>
        <p:spPr>
          <a:xfrm>
            <a:off x="6682310"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6" name="矩形 675">
            <a:extLst>
              <a:ext uri="{FF2B5EF4-FFF2-40B4-BE49-F238E27FC236}">
                <a16:creationId xmlns:a16="http://schemas.microsoft.com/office/drawing/2014/main" id="{7D0EB18C-04B9-25D0-2BF4-6A56B97668A4}"/>
              </a:ext>
            </a:extLst>
          </p:cNvPr>
          <p:cNvSpPr/>
          <p:nvPr/>
        </p:nvSpPr>
        <p:spPr>
          <a:xfrm>
            <a:off x="6928789"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7" name="矩形 676">
            <a:extLst>
              <a:ext uri="{FF2B5EF4-FFF2-40B4-BE49-F238E27FC236}">
                <a16:creationId xmlns:a16="http://schemas.microsoft.com/office/drawing/2014/main" id="{3B9207E0-EB05-0191-C160-E21C26799998}"/>
              </a:ext>
            </a:extLst>
          </p:cNvPr>
          <p:cNvSpPr/>
          <p:nvPr/>
        </p:nvSpPr>
        <p:spPr>
          <a:xfrm>
            <a:off x="7175268"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8" name="矩形 677">
            <a:extLst>
              <a:ext uri="{FF2B5EF4-FFF2-40B4-BE49-F238E27FC236}">
                <a16:creationId xmlns:a16="http://schemas.microsoft.com/office/drawing/2014/main" id="{0FA74FF1-1BCB-BDBD-65BE-3691696B2E59}"/>
              </a:ext>
            </a:extLst>
          </p:cNvPr>
          <p:cNvSpPr/>
          <p:nvPr/>
        </p:nvSpPr>
        <p:spPr>
          <a:xfrm>
            <a:off x="7421747"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79" name="矩形 678">
            <a:extLst>
              <a:ext uri="{FF2B5EF4-FFF2-40B4-BE49-F238E27FC236}">
                <a16:creationId xmlns:a16="http://schemas.microsoft.com/office/drawing/2014/main" id="{AA8CE6A3-139E-F946-6D19-67B76E0D3C70}"/>
              </a:ext>
            </a:extLst>
          </p:cNvPr>
          <p:cNvSpPr/>
          <p:nvPr/>
        </p:nvSpPr>
        <p:spPr>
          <a:xfrm>
            <a:off x="7668226"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80" name="矩形 679">
            <a:extLst>
              <a:ext uri="{FF2B5EF4-FFF2-40B4-BE49-F238E27FC236}">
                <a16:creationId xmlns:a16="http://schemas.microsoft.com/office/drawing/2014/main" id="{FF660FE6-80F4-1B28-B895-47D689FE9014}"/>
              </a:ext>
            </a:extLst>
          </p:cNvPr>
          <p:cNvSpPr/>
          <p:nvPr/>
        </p:nvSpPr>
        <p:spPr>
          <a:xfrm>
            <a:off x="7914705"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81" name="矩形 680">
            <a:extLst>
              <a:ext uri="{FF2B5EF4-FFF2-40B4-BE49-F238E27FC236}">
                <a16:creationId xmlns:a16="http://schemas.microsoft.com/office/drawing/2014/main" id="{CF7B5EB3-9359-57B9-87F9-497C521E7B7D}"/>
              </a:ext>
            </a:extLst>
          </p:cNvPr>
          <p:cNvSpPr/>
          <p:nvPr/>
        </p:nvSpPr>
        <p:spPr>
          <a:xfrm>
            <a:off x="8161184"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82" name="矩形 681">
            <a:extLst>
              <a:ext uri="{FF2B5EF4-FFF2-40B4-BE49-F238E27FC236}">
                <a16:creationId xmlns:a16="http://schemas.microsoft.com/office/drawing/2014/main" id="{90EC7FD3-DEF0-7527-3D5D-8E457A30D66C}"/>
              </a:ext>
            </a:extLst>
          </p:cNvPr>
          <p:cNvSpPr/>
          <p:nvPr/>
        </p:nvSpPr>
        <p:spPr>
          <a:xfrm>
            <a:off x="8407663"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83" name="矩形 682">
            <a:extLst>
              <a:ext uri="{FF2B5EF4-FFF2-40B4-BE49-F238E27FC236}">
                <a16:creationId xmlns:a16="http://schemas.microsoft.com/office/drawing/2014/main" id="{B9071777-1C15-E849-C1AF-FB09275E5FD3}"/>
              </a:ext>
            </a:extLst>
          </p:cNvPr>
          <p:cNvSpPr/>
          <p:nvPr/>
        </p:nvSpPr>
        <p:spPr>
          <a:xfrm>
            <a:off x="8654142"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84" name="矩形 683">
            <a:extLst>
              <a:ext uri="{FF2B5EF4-FFF2-40B4-BE49-F238E27FC236}">
                <a16:creationId xmlns:a16="http://schemas.microsoft.com/office/drawing/2014/main" id="{880BAB7E-8BCB-130E-75EE-2FA059082670}"/>
              </a:ext>
            </a:extLst>
          </p:cNvPr>
          <p:cNvSpPr/>
          <p:nvPr/>
        </p:nvSpPr>
        <p:spPr>
          <a:xfrm>
            <a:off x="8900621"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685" name="矩形 684">
            <a:extLst>
              <a:ext uri="{FF2B5EF4-FFF2-40B4-BE49-F238E27FC236}">
                <a16:creationId xmlns:a16="http://schemas.microsoft.com/office/drawing/2014/main" id="{1672F501-EBBB-C791-6350-213F2C403916}"/>
              </a:ext>
            </a:extLst>
          </p:cNvPr>
          <p:cNvSpPr/>
          <p:nvPr/>
        </p:nvSpPr>
        <p:spPr>
          <a:xfrm>
            <a:off x="5203436" y="432353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矩形 685">
            <a:extLst>
              <a:ext uri="{FF2B5EF4-FFF2-40B4-BE49-F238E27FC236}">
                <a16:creationId xmlns:a16="http://schemas.microsoft.com/office/drawing/2014/main" id="{4061BBBB-1F04-9657-CD96-C7ACC39F341C}"/>
              </a:ext>
            </a:extLst>
          </p:cNvPr>
          <p:cNvSpPr/>
          <p:nvPr/>
        </p:nvSpPr>
        <p:spPr>
          <a:xfrm>
            <a:off x="5449915" y="432353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7" name="矩形 686">
            <a:extLst>
              <a:ext uri="{FF2B5EF4-FFF2-40B4-BE49-F238E27FC236}">
                <a16:creationId xmlns:a16="http://schemas.microsoft.com/office/drawing/2014/main" id="{E3C9BFFF-9E9B-A0D6-1D79-A5017D4D44EC}"/>
              </a:ext>
            </a:extLst>
          </p:cNvPr>
          <p:cNvSpPr/>
          <p:nvPr/>
        </p:nvSpPr>
        <p:spPr>
          <a:xfrm>
            <a:off x="5696394"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矩形 687">
            <a:extLst>
              <a:ext uri="{FF2B5EF4-FFF2-40B4-BE49-F238E27FC236}">
                <a16:creationId xmlns:a16="http://schemas.microsoft.com/office/drawing/2014/main" id="{A015A3DD-6ACE-8A89-F698-69D5F0546210}"/>
              </a:ext>
            </a:extLst>
          </p:cNvPr>
          <p:cNvSpPr/>
          <p:nvPr/>
        </p:nvSpPr>
        <p:spPr>
          <a:xfrm>
            <a:off x="5942873"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矩形 688">
            <a:extLst>
              <a:ext uri="{FF2B5EF4-FFF2-40B4-BE49-F238E27FC236}">
                <a16:creationId xmlns:a16="http://schemas.microsoft.com/office/drawing/2014/main" id="{A347A5AA-F062-33E7-AD8A-1F97992BDF20}"/>
              </a:ext>
            </a:extLst>
          </p:cNvPr>
          <p:cNvSpPr/>
          <p:nvPr/>
        </p:nvSpPr>
        <p:spPr>
          <a:xfrm>
            <a:off x="6189352"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矩形 689">
            <a:extLst>
              <a:ext uri="{FF2B5EF4-FFF2-40B4-BE49-F238E27FC236}">
                <a16:creationId xmlns:a16="http://schemas.microsoft.com/office/drawing/2014/main" id="{4D83A41A-DFE5-628E-9309-41660D0EB255}"/>
              </a:ext>
            </a:extLst>
          </p:cNvPr>
          <p:cNvSpPr/>
          <p:nvPr/>
        </p:nvSpPr>
        <p:spPr>
          <a:xfrm>
            <a:off x="6435831"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矩形 690">
            <a:extLst>
              <a:ext uri="{FF2B5EF4-FFF2-40B4-BE49-F238E27FC236}">
                <a16:creationId xmlns:a16="http://schemas.microsoft.com/office/drawing/2014/main" id="{13C7A6D3-183B-EF76-12E9-1FE0580E3C5D}"/>
              </a:ext>
            </a:extLst>
          </p:cNvPr>
          <p:cNvSpPr/>
          <p:nvPr/>
        </p:nvSpPr>
        <p:spPr>
          <a:xfrm>
            <a:off x="6682310"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矩形 691">
            <a:extLst>
              <a:ext uri="{FF2B5EF4-FFF2-40B4-BE49-F238E27FC236}">
                <a16:creationId xmlns:a16="http://schemas.microsoft.com/office/drawing/2014/main" id="{119C7C38-DD5B-4D09-2644-842DD96ADF1C}"/>
              </a:ext>
            </a:extLst>
          </p:cNvPr>
          <p:cNvSpPr/>
          <p:nvPr/>
        </p:nvSpPr>
        <p:spPr>
          <a:xfrm>
            <a:off x="6928789"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矩形 692">
            <a:extLst>
              <a:ext uri="{FF2B5EF4-FFF2-40B4-BE49-F238E27FC236}">
                <a16:creationId xmlns:a16="http://schemas.microsoft.com/office/drawing/2014/main" id="{02F32737-3144-4600-D7A4-4D89A29778C4}"/>
              </a:ext>
            </a:extLst>
          </p:cNvPr>
          <p:cNvSpPr/>
          <p:nvPr/>
        </p:nvSpPr>
        <p:spPr>
          <a:xfrm>
            <a:off x="7175268"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矩形 693">
            <a:extLst>
              <a:ext uri="{FF2B5EF4-FFF2-40B4-BE49-F238E27FC236}">
                <a16:creationId xmlns:a16="http://schemas.microsoft.com/office/drawing/2014/main" id="{DE89EBF1-09C6-91B3-DC3D-34E7715024DC}"/>
              </a:ext>
            </a:extLst>
          </p:cNvPr>
          <p:cNvSpPr/>
          <p:nvPr/>
        </p:nvSpPr>
        <p:spPr>
          <a:xfrm>
            <a:off x="7421747"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a:extLst>
              <a:ext uri="{FF2B5EF4-FFF2-40B4-BE49-F238E27FC236}">
                <a16:creationId xmlns:a16="http://schemas.microsoft.com/office/drawing/2014/main" id="{08304B7D-153D-673D-F7DC-40C89F9F7ADA}"/>
              </a:ext>
            </a:extLst>
          </p:cNvPr>
          <p:cNvSpPr/>
          <p:nvPr/>
        </p:nvSpPr>
        <p:spPr>
          <a:xfrm>
            <a:off x="7668226"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矩形 695">
            <a:extLst>
              <a:ext uri="{FF2B5EF4-FFF2-40B4-BE49-F238E27FC236}">
                <a16:creationId xmlns:a16="http://schemas.microsoft.com/office/drawing/2014/main" id="{5AE48D66-980E-E205-B82B-507A5BEE4938}"/>
              </a:ext>
            </a:extLst>
          </p:cNvPr>
          <p:cNvSpPr/>
          <p:nvPr/>
        </p:nvSpPr>
        <p:spPr>
          <a:xfrm>
            <a:off x="7914705"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矩形 696">
            <a:extLst>
              <a:ext uri="{FF2B5EF4-FFF2-40B4-BE49-F238E27FC236}">
                <a16:creationId xmlns:a16="http://schemas.microsoft.com/office/drawing/2014/main" id="{E87DBFCA-3786-4D6E-159C-10CB53807902}"/>
              </a:ext>
            </a:extLst>
          </p:cNvPr>
          <p:cNvSpPr/>
          <p:nvPr/>
        </p:nvSpPr>
        <p:spPr>
          <a:xfrm>
            <a:off x="8161184"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矩形 697">
            <a:extLst>
              <a:ext uri="{FF2B5EF4-FFF2-40B4-BE49-F238E27FC236}">
                <a16:creationId xmlns:a16="http://schemas.microsoft.com/office/drawing/2014/main" id="{7D83C6DF-C151-2CDA-8E30-76F1562F13AC}"/>
              </a:ext>
            </a:extLst>
          </p:cNvPr>
          <p:cNvSpPr/>
          <p:nvPr/>
        </p:nvSpPr>
        <p:spPr>
          <a:xfrm>
            <a:off x="8407663"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矩形 698">
            <a:extLst>
              <a:ext uri="{FF2B5EF4-FFF2-40B4-BE49-F238E27FC236}">
                <a16:creationId xmlns:a16="http://schemas.microsoft.com/office/drawing/2014/main" id="{C76C7DCF-DEDA-7FEA-D752-FBC064CF6350}"/>
              </a:ext>
            </a:extLst>
          </p:cNvPr>
          <p:cNvSpPr/>
          <p:nvPr/>
        </p:nvSpPr>
        <p:spPr>
          <a:xfrm>
            <a:off x="8654142"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矩形 699">
            <a:extLst>
              <a:ext uri="{FF2B5EF4-FFF2-40B4-BE49-F238E27FC236}">
                <a16:creationId xmlns:a16="http://schemas.microsoft.com/office/drawing/2014/main" id="{8A02FEAC-2F1F-6C08-CD1E-A801C3F31F02}"/>
              </a:ext>
            </a:extLst>
          </p:cNvPr>
          <p:cNvSpPr/>
          <p:nvPr/>
        </p:nvSpPr>
        <p:spPr>
          <a:xfrm>
            <a:off x="8900621"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椭圆 700">
            <a:extLst>
              <a:ext uri="{FF2B5EF4-FFF2-40B4-BE49-F238E27FC236}">
                <a16:creationId xmlns:a16="http://schemas.microsoft.com/office/drawing/2014/main" id="{2905DD12-A0A5-27D1-F773-5E76C4E541CE}"/>
              </a:ext>
            </a:extLst>
          </p:cNvPr>
          <p:cNvSpPr/>
          <p:nvPr/>
        </p:nvSpPr>
        <p:spPr>
          <a:xfrm>
            <a:off x="5236052" y="38946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2" name="直接箭头连接符 701">
            <a:extLst>
              <a:ext uri="{FF2B5EF4-FFF2-40B4-BE49-F238E27FC236}">
                <a16:creationId xmlns:a16="http://schemas.microsoft.com/office/drawing/2014/main" id="{1738B795-CE9A-03AD-5FAB-60B65A0D4665}"/>
              </a:ext>
            </a:extLst>
          </p:cNvPr>
          <p:cNvCxnSpPr>
            <a:cxnSpLocks/>
            <a:stCxn id="669" idx="2"/>
            <a:endCxn id="701" idx="0"/>
          </p:cNvCxnSpPr>
          <p:nvPr/>
        </p:nvCxnSpPr>
        <p:spPr>
          <a:xfrm>
            <a:off x="5326676" y="35480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03" name="直接箭头连接符 702">
            <a:extLst>
              <a:ext uri="{FF2B5EF4-FFF2-40B4-BE49-F238E27FC236}">
                <a16:creationId xmlns:a16="http://schemas.microsoft.com/office/drawing/2014/main" id="{52C1D19D-86DD-5809-0179-42A26B7EF3A1}"/>
              </a:ext>
            </a:extLst>
          </p:cNvPr>
          <p:cNvCxnSpPr>
            <a:cxnSpLocks/>
            <a:stCxn id="671" idx="2"/>
            <a:endCxn id="701" idx="0"/>
          </p:cNvCxnSpPr>
          <p:nvPr/>
        </p:nvCxnSpPr>
        <p:spPr>
          <a:xfrm flipH="1">
            <a:off x="5326676" y="3548017"/>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04" name="椭圆 703">
            <a:extLst>
              <a:ext uri="{FF2B5EF4-FFF2-40B4-BE49-F238E27FC236}">
                <a16:creationId xmlns:a16="http://schemas.microsoft.com/office/drawing/2014/main" id="{EB0D20FD-8B77-3BB4-7ECB-E568A9B34F14}"/>
              </a:ext>
            </a:extLst>
          </p:cNvPr>
          <p:cNvSpPr/>
          <p:nvPr/>
        </p:nvSpPr>
        <p:spPr>
          <a:xfrm>
            <a:off x="5482530" y="388595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7" name="直接箭头连接符 706">
            <a:extLst>
              <a:ext uri="{FF2B5EF4-FFF2-40B4-BE49-F238E27FC236}">
                <a16:creationId xmlns:a16="http://schemas.microsoft.com/office/drawing/2014/main" id="{933C1E03-85EE-4FFD-0DA7-9D73C6A30C73}"/>
              </a:ext>
            </a:extLst>
          </p:cNvPr>
          <p:cNvCxnSpPr>
            <a:cxnSpLocks/>
          </p:cNvCxnSpPr>
          <p:nvPr/>
        </p:nvCxnSpPr>
        <p:spPr>
          <a:xfrm>
            <a:off x="5579088" y="35480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0" name="直接箭头连接符 709">
            <a:extLst>
              <a:ext uri="{FF2B5EF4-FFF2-40B4-BE49-F238E27FC236}">
                <a16:creationId xmlns:a16="http://schemas.microsoft.com/office/drawing/2014/main" id="{E39BBE0A-C05D-26F4-C8A4-620D31FB4934}"/>
              </a:ext>
            </a:extLst>
          </p:cNvPr>
          <p:cNvCxnSpPr>
            <a:cxnSpLocks/>
            <a:stCxn id="672" idx="2"/>
          </p:cNvCxnSpPr>
          <p:nvPr/>
        </p:nvCxnSpPr>
        <p:spPr>
          <a:xfrm flipH="1">
            <a:off x="5573154" y="3548017"/>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15" name="矩形 714">
            <a:extLst>
              <a:ext uri="{FF2B5EF4-FFF2-40B4-BE49-F238E27FC236}">
                <a16:creationId xmlns:a16="http://schemas.microsoft.com/office/drawing/2014/main" id="{F2BD2736-BAC7-423E-FAD6-014CAEC5464F}"/>
              </a:ext>
            </a:extLst>
          </p:cNvPr>
          <p:cNvSpPr/>
          <p:nvPr/>
        </p:nvSpPr>
        <p:spPr>
          <a:xfrm>
            <a:off x="5198818"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16" name="矩形 715">
            <a:extLst>
              <a:ext uri="{FF2B5EF4-FFF2-40B4-BE49-F238E27FC236}">
                <a16:creationId xmlns:a16="http://schemas.microsoft.com/office/drawing/2014/main" id="{11E1DFAE-0597-574A-C6E9-68FE38E5A976}"/>
              </a:ext>
            </a:extLst>
          </p:cNvPr>
          <p:cNvSpPr/>
          <p:nvPr/>
        </p:nvSpPr>
        <p:spPr>
          <a:xfrm>
            <a:off x="5445297"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17" name="矩形 716">
            <a:extLst>
              <a:ext uri="{FF2B5EF4-FFF2-40B4-BE49-F238E27FC236}">
                <a16:creationId xmlns:a16="http://schemas.microsoft.com/office/drawing/2014/main" id="{30B65437-2959-52EB-924A-90488826C457}"/>
              </a:ext>
            </a:extLst>
          </p:cNvPr>
          <p:cNvSpPr/>
          <p:nvPr/>
        </p:nvSpPr>
        <p:spPr>
          <a:xfrm>
            <a:off x="5691776"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18" name="矩形 717">
            <a:extLst>
              <a:ext uri="{FF2B5EF4-FFF2-40B4-BE49-F238E27FC236}">
                <a16:creationId xmlns:a16="http://schemas.microsoft.com/office/drawing/2014/main" id="{B4528DAE-1036-9D91-5311-4BAB0D92F7CA}"/>
              </a:ext>
            </a:extLst>
          </p:cNvPr>
          <p:cNvSpPr/>
          <p:nvPr/>
        </p:nvSpPr>
        <p:spPr>
          <a:xfrm>
            <a:off x="5938255"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19" name="矩形 718">
            <a:extLst>
              <a:ext uri="{FF2B5EF4-FFF2-40B4-BE49-F238E27FC236}">
                <a16:creationId xmlns:a16="http://schemas.microsoft.com/office/drawing/2014/main" id="{5D0F7165-DABF-A7C5-65C7-3A76135B20C3}"/>
              </a:ext>
            </a:extLst>
          </p:cNvPr>
          <p:cNvSpPr/>
          <p:nvPr/>
        </p:nvSpPr>
        <p:spPr>
          <a:xfrm>
            <a:off x="6184734"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0" name="矩形 719">
            <a:extLst>
              <a:ext uri="{FF2B5EF4-FFF2-40B4-BE49-F238E27FC236}">
                <a16:creationId xmlns:a16="http://schemas.microsoft.com/office/drawing/2014/main" id="{111F1125-B2DF-A9F0-C449-1DF1AAD49D1E}"/>
              </a:ext>
            </a:extLst>
          </p:cNvPr>
          <p:cNvSpPr/>
          <p:nvPr/>
        </p:nvSpPr>
        <p:spPr>
          <a:xfrm>
            <a:off x="6431213"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1" name="矩形 720">
            <a:extLst>
              <a:ext uri="{FF2B5EF4-FFF2-40B4-BE49-F238E27FC236}">
                <a16:creationId xmlns:a16="http://schemas.microsoft.com/office/drawing/2014/main" id="{53101BB0-4539-402E-9490-D952DE11EF6B}"/>
              </a:ext>
            </a:extLst>
          </p:cNvPr>
          <p:cNvSpPr/>
          <p:nvPr/>
        </p:nvSpPr>
        <p:spPr>
          <a:xfrm>
            <a:off x="6677692"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2" name="矩形 721">
            <a:extLst>
              <a:ext uri="{FF2B5EF4-FFF2-40B4-BE49-F238E27FC236}">
                <a16:creationId xmlns:a16="http://schemas.microsoft.com/office/drawing/2014/main" id="{959C02C2-0258-4FB2-884C-A9D3692645D1}"/>
              </a:ext>
            </a:extLst>
          </p:cNvPr>
          <p:cNvSpPr/>
          <p:nvPr/>
        </p:nvSpPr>
        <p:spPr>
          <a:xfrm>
            <a:off x="6924171"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3" name="矩形 722">
            <a:extLst>
              <a:ext uri="{FF2B5EF4-FFF2-40B4-BE49-F238E27FC236}">
                <a16:creationId xmlns:a16="http://schemas.microsoft.com/office/drawing/2014/main" id="{EDB0A304-D2C9-4A3F-3869-AC661769DA17}"/>
              </a:ext>
            </a:extLst>
          </p:cNvPr>
          <p:cNvSpPr/>
          <p:nvPr/>
        </p:nvSpPr>
        <p:spPr>
          <a:xfrm>
            <a:off x="7170650"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4" name="矩形 723">
            <a:extLst>
              <a:ext uri="{FF2B5EF4-FFF2-40B4-BE49-F238E27FC236}">
                <a16:creationId xmlns:a16="http://schemas.microsoft.com/office/drawing/2014/main" id="{4FFF6E4B-2D46-F9FC-0313-54D6FB440697}"/>
              </a:ext>
            </a:extLst>
          </p:cNvPr>
          <p:cNvSpPr/>
          <p:nvPr/>
        </p:nvSpPr>
        <p:spPr>
          <a:xfrm>
            <a:off x="7417129"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5" name="矩形 724">
            <a:extLst>
              <a:ext uri="{FF2B5EF4-FFF2-40B4-BE49-F238E27FC236}">
                <a16:creationId xmlns:a16="http://schemas.microsoft.com/office/drawing/2014/main" id="{FEACF433-FF83-DFC2-5440-FAA3200136C1}"/>
              </a:ext>
            </a:extLst>
          </p:cNvPr>
          <p:cNvSpPr/>
          <p:nvPr/>
        </p:nvSpPr>
        <p:spPr>
          <a:xfrm>
            <a:off x="7663608"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6" name="矩形 725">
            <a:extLst>
              <a:ext uri="{FF2B5EF4-FFF2-40B4-BE49-F238E27FC236}">
                <a16:creationId xmlns:a16="http://schemas.microsoft.com/office/drawing/2014/main" id="{79DDB42B-4A1B-6FE4-B9BC-F4ED27539E02}"/>
              </a:ext>
            </a:extLst>
          </p:cNvPr>
          <p:cNvSpPr/>
          <p:nvPr/>
        </p:nvSpPr>
        <p:spPr>
          <a:xfrm>
            <a:off x="7910087"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7" name="矩形 726">
            <a:extLst>
              <a:ext uri="{FF2B5EF4-FFF2-40B4-BE49-F238E27FC236}">
                <a16:creationId xmlns:a16="http://schemas.microsoft.com/office/drawing/2014/main" id="{226F9279-609A-4A1B-E780-315631E55841}"/>
              </a:ext>
            </a:extLst>
          </p:cNvPr>
          <p:cNvSpPr/>
          <p:nvPr/>
        </p:nvSpPr>
        <p:spPr>
          <a:xfrm>
            <a:off x="8156566"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8" name="矩形 727">
            <a:extLst>
              <a:ext uri="{FF2B5EF4-FFF2-40B4-BE49-F238E27FC236}">
                <a16:creationId xmlns:a16="http://schemas.microsoft.com/office/drawing/2014/main" id="{3CB54E5E-8C4D-56C6-1805-BDC98E093F0F}"/>
              </a:ext>
            </a:extLst>
          </p:cNvPr>
          <p:cNvSpPr/>
          <p:nvPr/>
        </p:nvSpPr>
        <p:spPr>
          <a:xfrm>
            <a:off x="8403045"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29" name="矩形 728">
            <a:extLst>
              <a:ext uri="{FF2B5EF4-FFF2-40B4-BE49-F238E27FC236}">
                <a16:creationId xmlns:a16="http://schemas.microsoft.com/office/drawing/2014/main" id="{872F726C-E331-225D-0634-26927A8E0D2F}"/>
              </a:ext>
            </a:extLst>
          </p:cNvPr>
          <p:cNvSpPr/>
          <p:nvPr/>
        </p:nvSpPr>
        <p:spPr>
          <a:xfrm>
            <a:off x="8649524"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30" name="矩形 729">
            <a:extLst>
              <a:ext uri="{FF2B5EF4-FFF2-40B4-BE49-F238E27FC236}">
                <a16:creationId xmlns:a16="http://schemas.microsoft.com/office/drawing/2014/main" id="{8C94347D-B718-7ED1-607E-D916CE409742}"/>
              </a:ext>
            </a:extLst>
          </p:cNvPr>
          <p:cNvSpPr/>
          <p:nvPr/>
        </p:nvSpPr>
        <p:spPr>
          <a:xfrm>
            <a:off x="8896003"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731" name="矩形 730">
            <a:extLst>
              <a:ext uri="{FF2B5EF4-FFF2-40B4-BE49-F238E27FC236}">
                <a16:creationId xmlns:a16="http://schemas.microsoft.com/office/drawing/2014/main" id="{425EEDF1-C0C0-DE2B-1B43-0ED1CD40EBE5}"/>
              </a:ext>
            </a:extLst>
          </p:cNvPr>
          <p:cNvSpPr/>
          <p:nvPr/>
        </p:nvSpPr>
        <p:spPr>
          <a:xfrm>
            <a:off x="5198818" y="612000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矩形 731">
            <a:extLst>
              <a:ext uri="{FF2B5EF4-FFF2-40B4-BE49-F238E27FC236}">
                <a16:creationId xmlns:a16="http://schemas.microsoft.com/office/drawing/2014/main" id="{DCA8E7BF-5251-E0C1-92AE-ECB33A0EDCCD}"/>
              </a:ext>
            </a:extLst>
          </p:cNvPr>
          <p:cNvSpPr/>
          <p:nvPr/>
        </p:nvSpPr>
        <p:spPr>
          <a:xfrm>
            <a:off x="5445297"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矩形 732">
            <a:extLst>
              <a:ext uri="{FF2B5EF4-FFF2-40B4-BE49-F238E27FC236}">
                <a16:creationId xmlns:a16="http://schemas.microsoft.com/office/drawing/2014/main" id="{36CB0706-11D7-CA2D-C1ED-68B4C91D7C30}"/>
              </a:ext>
            </a:extLst>
          </p:cNvPr>
          <p:cNvSpPr/>
          <p:nvPr/>
        </p:nvSpPr>
        <p:spPr>
          <a:xfrm>
            <a:off x="5691776"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矩形 733">
            <a:extLst>
              <a:ext uri="{FF2B5EF4-FFF2-40B4-BE49-F238E27FC236}">
                <a16:creationId xmlns:a16="http://schemas.microsoft.com/office/drawing/2014/main" id="{AAB552D5-2937-5FCC-3033-A2B1C55EE09A}"/>
              </a:ext>
            </a:extLst>
          </p:cNvPr>
          <p:cNvSpPr/>
          <p:nvPr/>
        </p:nvSpPr>
        <p:spPr>
          <a:xfrm>
            <a:off x="5938255"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矩形 734">
            <a:extLst>
              <a:ext uri="{FF2B5EF4-FFF2-40B4-BE49-F238E27FC236}">
                <a16:creationId xmlns:a16="http://schemas.microsoft.com/office/drawing/2014/main" id="{FBF4E752-2256-3CC4-70FF-3E94B1F07EE7}"/>
              </a:ext>
            </a:extLst>
          </p:cNvPr>
          <p:cNvSpPr/>
          <p:nvPr/>
        </p:nvSpPr>
        <p:spPr>
          <a:xfrm>
            <a:off x="6184734"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6" name="矩形 735">
            <a:extLst>
              <a:ext uri="{FF2B5EF4-FFF2-40B4-BE49-F238E27FC236}">
                <a16:creationId xmlns:a16="http://schemas.microsoft.com/office/drawing/2014/main" id="{5E17FEBC-E208-F61D-8073-512C60E72969}"/>
              </a:ext>
            </a:extLst>
          </p:cNvPr>
          <p:cNvSpPr/>
          <p:nvPr/>
        </p:nvSpPr>
        <p:spPr>
          <a:xfrm>
            <a:off x="6431213"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7" name="矩形 736">
            <a:extLst>
              <a:ext uri="{FF2B5EF4-FFF2-40B4-BE49-F238E27FC236}">
                <a16:creationId xmlns:a16="http://schemas.microsoft.com/office/drawing/2014/main" id="{348DDC06-3949-F236-BFB1-3832876F89C2}"/>
              </a:ext>
            </a:extLst>
          </p:cNvPr>
          <p:cNvSpPr/>
          <p:nvPr/>
        </p:nvSpPr>
        <p:spPr>
          <a:xfrm>
            <a:off x="6677692"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8" name="矩形 737">
            <a:extLst>
              <a:ext uri="{FF2B5EF4-FFF2-40B4-BE49-F238E27FC236}">
                <a16:creationId xmlns:a16="http://schemas.microsoft.com/office/drawing/2014/main" id="{C583BE73-7E38-8403-C206-40E111ED8C09}"/>
              </a:ext>
            </a:extLst>
          </p:cNvPr>
          <p:cNvSpPr/>
          <p:nvPr/>
        </p:nvSpPr>
        <p:spPr>
          <a:xfrm>
            <a:off x="6924171"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9" name="矩形 738">
            <a:extLst>
              <a:ext uri="{FF2B5EF4-FFF2-40B4-BE49-F238E27FC236}">
                <a16:creationId xmlns:a16="http://schemas.microsoft.com/office/drawing/2014/main" id="{347D386E-CBF2-26EC-F3D3-F754D8AA12B0}"/>
              </a:ext>
            </a:extLst>
          </p:cNvPr>
          <p:cNvSpPr/>
          <p:nvPr/>
        </p:nvSpPr>
        <p:spPr>
          <a:xfrm>
            <a:off x="7170650"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0" name="矩形 739">
            <a:extLst>
              <a:ext uri="{FF2B5EF4-FFF2-40B4-BE49-F238E27FC236}">
                <a16:creationId xmlns:a16="http://schemas.microsoft.com/office/drawing/2014/main" id="{8AB2BC35-FA67-4657-F611-545D39D07F44}"/>
              </a:ext>
            </a:extLst>
          </p:cNvPr>
          <p:cNvSpPr/>
          <p:nvPr/>
        </p:nvSpPr>
        <p:spPr>
          <a:xfrm>
            <a:off x="7417129"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矩形 740">
            <a:extLst>
              <a:ext uri="{FF2B5EF4-FFF2-40B4-BE49-F238E27FC236}">
                <a16:creationId xmlns:a16="http://schemas.microsoft.com/office/drawing/2014/main" id="{0D187BA6-CF52-4DAC-8408-1455BE409F24}"/>
              </a:ext>
            </a:extLst>
          </p:cNvPr>
          <p:cNvSpPr/>
          <p:nvPr/>
        </p:nvSpPr>
        <p:spPr>
          <a:xfrm>
            <a:off x="7663608"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矩形 741">
            <a:extLst>
              <a:ext uri="{FF2B5EF4-FFF2-40B4-BE49-F238E27FC236}">
                <a16:creationId xmlns:a16="http://schemas.microsoft.com/office/drawing/2014/main" id="{390FB1FC-740D-F0A2-4408-E2FF6C4392E9}"/>
              </a:ext>
            </a:extLst>
          </p:cNvPr>
          <p:cNvSpPr/>
          <p:nvPr/>
        </p:nvSpPr>
        <p:spPr>
          <a:xfrm>
            <a:off x="7910087"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矩形 742">
            <a:extLst>
              <a:ext uri="{FF2B5EF4-FFF2-40B4-BE49-F238E27FC236}">
                <a16:creationId xmlns:a16="http://schemas.microsoft.com/office/drawing/2014/main" id="{90F7D321-A4DD-3636-74A8-56BA3FF8177E}"/>
              </a:ext>
            </a:extLst>
          </p:cNvPr>
          <p:cNvSpPr/>
          <p:nvPr/>
        </p:nvSpPr>
        <p:spPr>
          <a:xfrm>
            <a:off x="8156566"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矩形 743">
            <a:extLst>
              <a:ext uri="{FF2B5EF4-FFF2-40B4-BE49-F238E27FC236}">
                <a16:creationId xmlns:a16="http://schemas.microsoft.com/office/drawing/2014/main" id="{DCD97D49-ACBD-CA6D-0217-2FD1EE4CE580}"/>
              </a:ext>
            </a:extLst>
          </p:cNvPr>
          <p:cNvSpPr/>
          <p:nvPr/>
        </p:nvSpPr>
        <p:spPr>
          <a:xfrm>
            <a:off x="8403045"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矩形 744">
            <a:extLst>
              <a:ext uri="{FF2B5EF4-FFF2-40B4-BE49-F238E27FC236}">
                <a16:creationId xmlns:a16="http://schemas.microsoft.com/office/drawing/2014/main" id="{690CF1B1-1122-B722-13FF-56E6111895BF}"/>
              </a:ext>
            </a:extLst>
          </p:cNvPr>
          <p:cNvSpPr/>
          <p:nvPr/>
        </p:nvSpPr>
        <p:spPr>
          <a:xfrm>
            <a:off x="8649524"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矩形 745">
            <a:extLst>
              <a:ext uri="{FF2B5EF4-FFF2-40B4-BE49-F238E27FC236}">
                <a16:creationId xmlns:a16="http://schemas.microsoft.com/office/drawing/2014/main" id="{502F307F-9907-5283-24C5-F17028292904}"/>
              </a:ext>
            </a:extLst>
          </p:cNvPr>
          <p:cNvSpPr/>
          <p:nvPr/>
        </p:nvSpPr>
        <p:spPr>
          <a:xfrm>
            <a:off x="8896003"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椭圆 746">
            <a:extLst>
              <a:ext uri="{FF2B5EF4-FFF2-40B4-BE49-F238E27FC236}">
                <a16:creationId xmlns:a16="http://schemas.microsoft.com/office/drawing/2014/main" id="{F869EA0F-B9F0-90D4-2655-4731DD2826BF}"/>
              </a:ext>
            </a:extLst>
          </p:cNvPr>
          <p:cNvSpPr/>
          <p:nvPr/>
        </p:nvSpPr>
        <p:spPr>
          <a:xfrm>
            <a:off x="5231434" y="569108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8" name="直接箭头连接符 747">
            <a:extLst>
              <a:ext uri="{FF2B5EF4-FFF2-40B4-BE49-F238E27FC236}">
                <a16:creationId xmlns:a16="http://schemas.microsoft.com/office/drawing/2014/main" id="{655D8F1F-5BAA-249A-65A7-6E2661C84EEC}"/>
              </a:ext>
            </a:extLst>
          </p:cNvPr>
          <p:cNvCxnSpPr>
            <a:cxnSpLocks/>
            <a:stCxn id="715" idx="2"/>
            <a:endCxn id="747" idx="0"/>
          </p:cNvCxnSpPr>
          <p:nvPr/>
        </p:nvCxnSpPr>
        <p:spPr>
          <a:xfrm>
            <a:off x="5322058" y="534449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49" name="直接箭头连接符 748">
            <a:extLst>
              <a:ext uri="{FF2B5EF4-FFF2-40B4-BE49-F238E27FC236}">
                <a16:creationId xmlns:a16="http://schemas.microsoft.com/office/drawing/2014/main" id="{C77B1229-AF07-81D3-1989-69B8BBEB3025}"/>
              </a:ext>
            </a:extLst>
          </p:cNvPr>
          <p:cNvCxnSpPr>
            <a:cxnSpLocks/>
            <a:stCxn id="716" idx="2"/>
            <a:endCxn id="747" idx="0"/>
          </p:cNvCxnSpPr>
          <p:nvPr/>
        </p:nvCxnSpPr>
        <p:spPr>
          <a:xfrm flipH="1">
            <a:off x="5322058" y="5344490"/>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54" name="文本框 753">
            <a:extLst>
              <a:ext uri="{FF2B5EF4-FFF2-40B4-BE49-F238E27FC236}">
                <a16:creationId xmlns:a16="http://schemas.microsoft.com/office/drawing/2014/main" id="{83BBDFD1-97B8-A9E8-27FE-964FF66FCDB1}"/>
              </a:ext>
            </a:extLst>
          </p:cNvPr>
          <p:cNvSpPr txBox="1"/>
          <p:nvPr/>
        </p:nvSpPr>
        <p:spPr>
          <a:xfrm>
            <a:off x="5128451" y="4643002"/>
            <a:ext cx="2400884" cy="348813"/>
          </a:xfrm>
          <a:prstGeom prst="rect">
            <a:avLst/>
          </a:prstGeom>
          <a:noFill/>
        </p:spPr>
        <p:txBody>
          <a:bodyPr wrap="square">
            <a:spAutoFit/>
          </a:bodyPr>
          <a:lstStyle/>
          <a:p>
            <a:pPr>
              <a:lnSpc>
                <a:spcPts val="2025"/>
              </a:lnSpc>
            </a:pPr>
            <a:r>
              <a:rPr lang="en-US" altLang="zh-CN" b="1" strike="sngStrike">
                <a:solidFill>
                  <a:schemeClr val="accent1"/>
                </a:solidFill>
                <a:effectLst/>
                <a:latin typeface="Consolas" panose="020B0609020204030204" pitchFamily="49" charset="0"/>
              </a:rPr>
              <a:t> __syncthreads();</a:t>
            </a:r>
          </a:p>
        </p:txBody>
      </p:sp>
      <p:sp>
        <p:nvSpPr>
          <p:cNvPr id="2" name="矩形 1">
            <a:extLst>
              <a:ext uri="{FF2B5EF4-FFF2-40B4-BE49-F238E27FC236}">
                <a16:creationId xmlns:a16="http://schemas.microsoft.com/office/drawing/2014/main" id="{068693BE-A47C-FECD-60BA-8C1A39CF80D0}"/>
              </a:ext>
            </a:extLst>
          </p:cNvPr>
          <p:cNvSpPr/>
          <p:nvPr/>
        </p:nvSpPr>
        <p:spPr>
          <a:xfrm>
            <a:off x="887179" y="5677023"/>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953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F5F389-D1D8-F383-BAF2-92DEDDE2D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25" y="0"/>
            <a:ext cx="3482193" cy="3482193"/>
          </a:xfrm>
          <a:prstGeom prst="rect">
            <a:avLst/>
          </a:prstGeom>
        </p:spPr>
      </p:pic>
      <p:sp>
        <p:nvSpPr>
          <p:cNvPr id="6" name="文本框 5">
            <a:extLst>
              <a:ext uri="{FF2B5EF4-FFF2-40B4-BE49-F238E27FC236}">
                <a16:creationId xmlns:a16="http://schemas.microsoft.com/office/drawing/2014/main" id="{9003FEDA-9D77-0FA2-0F74-54F620CC5E85}"/>
              </a:ext>
            </a:extLst>
          </p:cNvPr>
          <p:cNvSpPr txBox="1"/>
          <p:nvPr/>
        </p:nvSpPr>
        <p:spPr>
          <a:xfrm>
            <a:off x="3916218" y="914399"/>
            <a:ext cx="7462982" cy="2215991"/>
          </a:xfrm>
          <a:prstGeom prst="rect">
            <a:avLst/>
          </a:prstGeom>
          <a:noFill/>
        </p:spPr>
        <p:txBody>
          <a:bodyPr wrap="square" rtlCol="0">
            <a:spAutoFit/>
          </a:bodyPr>
          <a:lstStyle/>
          <a:p>
            <a:r>
              <a:rPr lang="zh-CN" altLang="en-US" sz="13800">
                <a:latin typeface="飞波正点体" panose="02010600030101010101" pitchFamily="2" charset="-122"/>
                <a:ea typeface="飞波正点体" panose="02010600030101010101" pitchFamily="2" charset="-122"/>
              </a:rPr>
              <a:t>全网首发！</a:t>
            </a:r>
            <a:endParaRPr lang="en-US" altLang="zh-CN" sz="13800">
              <a:latin typeface="飞波正点体" panose="02010600030101010101" pitchFamily="2" charset="-122"/>
              <a:ea typeface="飞波正点体" panose="02010600030101010101" pitchFamily="2" charset="-122"/>
            </a:endParaRPr>
          </a:p>
        </p:txBody>
      </p:sp>
      <p:sp>
        <p:nvSpPr>
          <p:cNvPr id="8" name="文本框 7">
            <a:extLst>
              <a:ext uri="{FF2B5EF4-FFF2-40B4-BE49-F238E27FC236}">
                <a16:creationId xmlns:a16="http://schemas.microsoft.com/office/drawing/2014/main" id="{462ED044-81E3-88AD-2F97-25F21DAB1B3B}"/>
              </a:ext>
            </a:extLst>
          </p:cNvPr>
          <p:cNvSpPr txBox="1"/>
          <p:nvPr/>
        </p:nvSpPr>
        <p:spPr>
          <a:xfrm>
            <a:off x="1099127" y="3046654"/>
            <a:ext cx="9254837" cy="2896947"/>
          </a:xfrm>
          <a:prstGeom prst="rect">
            <a:avLst/>
          </a:prstGeom>
          <a:noFill/>
        </p:spPr>
        <p:txBody>
          <a:bodyPr wrap="square">
            <a:spAutoFit/>
          </a:bodyPr>
          <a:lstStyle/>
          <a:p>
            <a:pPr>
              <a:lnSpc>
                <a:spcPct val="150000"/>
              </a:lnSpc>
            </a:pPr>
            <a:r>
              <a:rPr lang="en-US" altLang="zh-CN" sz="7200">
                <a:latin typeface="飞波正点体" panose="02010600030101010101" pitchFamily="2" charset="-122"/>
                <a:ea typeface="飞波正点体" panose="02010600030101010101" pitchFamily="2" charset="-122"/>
              </a:rPr>
              <a:t>ggml</a:t>
            </a:r>
            <a:r>
              <a:rPr lang="zh-CN" altLang="en-US" sz="5400">
                <a:latin typeface="飞波正点体" panose="02010600030101010101" pitchFamily="2" charset="-122"/>
                <a:ea typeface="飞波正点体" panose="02010600030101010101" pitchFamily="2" charset="-122"/>
              </a:rPr>
              <a:t>源码逐行调试带读</a:t>
            </a:r>
            <a:endParaRPr lang="en-US" altLang="zh-CN" sz="5400">
              <a:latin typeface="飞波正点体" panose="02010600030101010101" pitchFamily="2" charset="-122"/>
              <a:ea typeface="飞波正点体" panose="02010600030101010101" pitchFamily="2" charset="-122"/>
            </a:endParaRPr>
          </a:p>
          <a:p>
            <a:pPr>
              <a:lnSpc>
                <a:spcPct val="150000"/>
              </a:lnSpc>
            </a:pPr>
            <a:r>
              <a:rPr lang="zh-CN" altLang="en-US" sz="5400">
                <a:latin typeface="飞波正点体" panose="02010600030101010101" pitchFamily="2" charset="-122"/>
                <a:ea typeface="飞波正点体" panose="02010600030101010101" pitchFamily="2" charset="-122"/>
              </a:rPr>
              <a:t>希望成为你大模型部署的第一课！</a:t>
            </a:r>
          </a:p>
        </p:txBody>
      </p:sp>
    </p:spTree>
    <p:extLst>
      <p:ext uri="{BB962C8B-B14F-4D97-AF65-F5344CB8AC3E}">
        <p14:creationId xmlns:p14="http://schemas.microsoft.com/office/powerpoint/2010/main" val="2648404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A46C7BFC-DD87-F34C-D25D-4BCA04AD35D9}"/>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Reduce_v5_unroll_last_warp</a:t>
            </a:r>
            <a:endParaRPr lang="zh-CN" altLang="en-US" b="1">
              <a:latin typeface="字制区喜脉体" panose="02000603000000000000" pitchFamily="2" charset="-122"/>
              <a:ea typeface="字制区喜脉体" panose="02000603000000000000" pitchFamily="2" charset="-122"/>
            </a:endParaRPr>
          </a:p>
        </p:txBody>
      </p:sp>
      <p:sp>
        <p:nvSpPr>
          <p:cNvPr id="37" name="矩形 36">
            <a:extLst>
              <a:ext uri="{FF2B5EF4-FFF2-40B4-BE49-F238E27FC236}">
                <a16:creationId xmlns:a16="http://schemas.microsoft.com/office/drawing/2014/main" id="{D5F84F21-7FBC-46DA-8F07-D8245B88FFE1}"/>
              </a:ext>
            </a:extLst>
          </p:cNvPr>
          <p:cNvSpPr/>
          <p:nvPr/>
        </p:nvSpPr>
        <p:spPr>
          <a:xfrm>
            <a:off x="1155898"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8" name="矩形 37">
            <a:extLst>
              <a:ext uri="{FF2B5EF4-FFF2-40B4-BE49-F238E27FC236}">
                <a16:creationId xmlns:a16="http://schemas.microsoft.com/office/drawing/2014/main" id="{2776FD83-429C-14A0-602C-51AF8983255A}"/>
              </a:ext>
            </a:extLst>
          </p:cNvPr>
          <p:cNvSpPr/>
          <p:nvPr/>
        </p:nvSpPr>
        <p:spPr>
          <a:xfrm>
            <a:off x="1402377"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 name="矩形 38">
            <a:extLst>
              <a:ext uri="{FF2B5EF4-FFF2-40B4-BE49-F238E27FC236}">
                <a16:creationId xmlns:a16="http://schemas.microsoft.com/office/drawing/2014/main" id="{A6998521-E74B-37EC-08D5-6467017D9E69}"/>
              </a:ext>
            </a:extLst>
          </p:cNvPr>
          <p:cNvSpPr/>
          <p:nvPr/>
        </p:nvSpPr>
        <p:spPr>
          <a:xfrm>
            <a:off x="1648856"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 name="矩形 39">
            <a:extLst>
              <a:ext uri="{FF2B5EF4-FFF2-40B4-BE49-F238E27FC236}">
                <a16:creationId xmlns:a16="http://schemas.microsoft.com/office/drawing/2014/main" id="{1CE82300-F378-E28A-2624-902BB2ADF064}"/>
              </a:ext>
            </a:extLst>
          </p:cNvPr>
          <p:cNvSpPr/>
          <p:nvPr/>
        </p:nvSpPr>
        <p:spPr>
          <a:xfrm>
            <a:off x="1895335"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 name="矩形 40">
            <a:extLst>
              <a:ext uri="{FF2B5EF4-FFF2-40B4-BE49-F238E27FC236}">
                <a16:creationId xmlns:a16="http://schemas.microsoft.com/office/drawing/2014/main" id="{8B8B14DC-8A4D-1F59-3BD5-F0BC9797DB7E}"/>
              </a:ext>
            </a:extLst>
          </p:cNvPr>
          <p:cNvSpPr/>
          <p:nvPr/>
        </p:nvSpPr>
        <p:spPr>
          <a:xfrm>
            <a:off x="2141814"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2" name="矩形 41">
            <a:extLst>
              <a:ext uri="{FF2B5EF4-FFF2-40B4-BE49-F238E27FC236}">
                <a16:creationId xmlns:a16="http://schemas.microsoft.com/office/drawing/2014/main" id="{7B4E7FA5-1F6B-3676-F89C-7CBD2336FD4F}"/>
              </a:ext>
            </a:extLst>
          </p:cNvPr>
          <p:cNvSpPr/>
          <p:nvPr/>
        </p:nvSpPr>
        <p:spPr>
          <a:xfrm>
            <a:off x="2388293"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3" name="矩形 42">
            <a:extLst>
              <a:ext uri="{FF2B5EF4-FFF2-40B4-BE49-F238E27FC236}">
                <a16:creationId xmlns:a16="http://schemas.microsoft.com/office/drawing/2014/main" id="{25EEA458-D3B6-A47D-B4C8-7ABC5B5B31D0}"/>
              </a:ext>
            </a:extLst>
          </p:cNvPr>
          <p:cNvSpPr/>
          <p:nvPr/>
        </p:nvSpPr>
        <p:spPr>
          <a:xfrm>
            <a:off x="2634772"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4" name="矩形 43">
            <a:extLst>
              <a:ext uri="{FF2B5EF4-FFF2-40B4-BE49-F238E27FC236}">
                <a16:creationId xmlns:a16="http://schemas.microsoft.com/office/drawing/2014/main" id="{4A7D8350-5886-CD9D-2467-7325D738D219}"/>
              </a:ext>
            </a:extLst>
          </p:cNvPr>
          <p:cNvSpPr/>
          <p:nvPr/>
        </p:nvSpPr>
        <p:spPr>
          <a:xfrm>
            <a:off x="2881251"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5" name="矩形 44">
            <a:extLst>
              <a:ext uri="{FF2B5EF4-FFF2-40B4-BE49-F238E27FC236}">
                <a16:creationId xmlns:a16="http://schemas.microsoft.com/office/drawing/2014/main" id="{6C3ADF72-1B8E-C6CB-0180-6D1F620243DE}"/>
              </a:ext>
            </a:extLst>
          </p:cNvPr>
          <p:cNvSpPr/>
          <p:nvPr/>
        </p:nvSpPr>
        <p:spPr>
          <a:xfrm>
            <a:off x="3127730"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6" name="矩形 45">
            <a:extLst>
              <a:ext uri="{FF2B5EF4-FFF2-40B4-BE49-F238E27FC236}">
                <a16:creationId xmlns:a16="http://schemas.microsoft.com/office/drawing/2014/main" id="{860176EF-87AB-09C3-803A-127CDD9E30B5}"/>
              </a:ext>
            </a:extLst>
          </p:cNvPr>
          <p:cNvSpPr/>
          <p:nvPr/>
        </p:nvSpPr>
        <p:spPr>
          <a:xfrm>
            <a:off x="3374209"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7" name="矩形 46">
            <a:extLst>
              <a:ext uri="{FF2B5EF4-FFF2-40B4-BE49-F238E27FC236}">
                <a16:creationId xmlns:a16="http://schemas.microsoft.com/office/drawing/2014/main" id="{0715352B-C0AE-CBC8-B042-C4416B419202}"/>
              </a:ext>
            </a:extLst>
          </p:cNvPr>
          <p:cNvSpPr/>
          <p:nvPr/>
        </p:nvSpPr>
        <p:spPr>
          <a:xfrm>
            <a:off x="3620688"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8" name="矩形 47">
            <a:extLst>
              <a:ext uri="{FF2B5EF4-FFF2-40B4-BE49-F238E27FC236}">
                <a16:creationId xmlns:a16="http://schemas.microsoft.com/office/drawing/2014/main" id="{7C13DC88-7CF8-3F06-5ABE-9A134EC40303}"/>
              </a:ext>
            </a:extLst>
          </p:cNvPr>
          <p:cNvSpPr/>
          <p:nvPr/>
        </p:nvSpPr>
        <p:spPr>
          <a:xfrm>
            <a:off x="3867167"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9" name="矩形 48">
            <a:extLst>
              <a:ext uri="{FF2B5EF4-FFF2-40B4-BE49-F238E27FC236}">
                <a16:creationId xmlns:a16="http://schemas.microsoft.com/office/drawing/2014/main" id="{45B0866A-29B4-AE84-F158-AE9E2A653C14}"/>
              </a:ext>
            </a:extLst>
          </p:cNvPr>
          <p:cNvSpPr/>
          <p:nvPr/>
        </p:nvSpPr>
        <p:spPr>
          <a:xfrm>
            <a:off x="4113646"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0" name="矩形 49">
            <a:extLst>
              <a:ext uri="{FF2B5EF4-FFF2-40B4-BE49-F238E27FC236}">
                <a16:creationId xmlns:a16="http://schemas.microsoft.com/office/drawing/2014/main" id="{2E866165-97B5-56F6-178A-BB2518B2DCF9}"/>
              </a:ext>
            </a:extLst>
          </p:cNvPr>
          <p:cNvSpPr/>
          <p:nvPr/>
        </p:nvSpPr>
        <p:spPr>
          <a:xfrm>
            <a:off x="4360125"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1" name="矩形 50">
            <a:extLst>
              <a:ext uri="{FF2B5EF4-FFF2-40B4-BE49-F238E27FC236}">
                <a16:creationId xmlns:a16="http://schemas.microsoft.com/office/drawing/2014/main" id="{406A2616-9470-E18A-1211-05DABDF8E6AB}"/>
              </a:ext>
            </a:extLst>
          </p:cNvPr>
          <p:cNvSpPr/>
          <p:nvPr/>
        </p:nvSpPr>
        <p:spPr>
          <a:xfrm>
            <a:off x="4606604"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2" name="矩形 51">
            <a:extLst>
              <a:ext uri="{FF2B5EF4-FFF2-40B4-BE49-F238E27FC236}">
                <a16:creationId xmlns:a16="http://schemas.microsoft.com/office/drawing/2014/main" id="{BA1D858B-8447-32FB-B702-735B346EB4C6}"/>
              </a:ext>
            </a:extLst>
          </p:cNvPr>
          <p:cNvSpPr/>
          <p:nvPr/>
        </p:nvSpPr>
        <p:spPr>
          <a:xfrm>
            <a:off x="4853083" y="151443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53" name="矩形 52">
            <a:extLst>
              <a:ext uri="{FF2B5EF4-FFF2-40B4-BE49-F238E27FC236}">
                <a16:creationId xmlns:a16="http://schemas.microsoft.com/office/drawing/2014/main" id="{FB118D80-143C-7A7E-A6D8-48B58DA5FC2D}"/>
              </a:ext>
            </a:extLst>
          </p:cNvPr>
          <p:cNvSpPr/>
          <p:nvPr/>
        </p:nvSpPr>
        <p:spPr>
          <a:xfrm>
            <a:off x="1155898" y="252798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041A30AD-66D7-5440-8261-279A803B5905}"/>
              </a:ext>
            </a:extLst>
          </p:cNvPr>
          <p:cNvSpPr/>
          <p:nvPr/>
        </p:nvSpPr>
        <p:spPr>
          <a:xfrm>
            <a:off x="1402377" y="252798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C277BE5E-1B39-25F8-EDC1-BBC91CAFC51D}"/>
              </a:ext>
            </a:extLst>
          </p:cNvPr>
          <p:cNvSpPr/>
          <p:nvPr/>
        </p:nvSpPr>
        <p:spPr>
          <a:xfrm>
            <a:off x="1648856" y="252798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8D8BFE7B-3064-455C-9034-0550EEC998B9}"/>
              </a:ext>
            </a:extLst>
          </p:cNvPr>
          <p:cNvSpPr/>
          <p:nvPr/>
        </p:nvSpPr>
        <p:spPr>
          <a:xfrm>
            <a:off x="1895335" y="252798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DED38823-A67B-17F6-8A97-FD804659B530}"/>
              </a:ext>
            </a:extLst>
          </p:cNvPr>
          <p:cNvSpPr/>
          <p:nvPr/>
        </p:nvSpPr>
        <p:spPr>
          <a:xfrm>
            <a:off x="2141814"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19A5311B-1F0E-F6AB-9FA3-71D2A6BDB31A}"/>
              </a:ext>
            </a:extLst>
          </p:cNvPr>
          <p:cNvSpPr/>
          <p:nvPr/>
        </p:nvSpPr>
        <p:spPr>
          <a:xfrm>
            <a:off x="2388293"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D0566F18-6347-A52A-CE3A-0935D5198E7E}"/>
              </a:ext>
            </a:extLst>
          </p:cNvPr>
          <p:cNvSpPr/>
          <p:nvPr/>
        </p:nvSpPr>
        <p:spPr>
          <a:xfrm>
            <a:off x="2634772"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A7F1BCAC-D543-848D-4003-B40556D42A0D}"/>
              </a:ext>
            </a:extLst>
          </p:cNvPr>
          <p:cNvSpPr/>
          <p:nvPr/>
        </p:nvSpPr>
        <p:spPr>
          <a:xfrm>
            <a:off x="2881251"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BFE738C4-ED1D-5950-0002-C948DFC02775}"/>
              </a:ext>
            </a:extLst>
          </p:cNvPr>
          <p:cNvSpPr/>
          <p:nvPr/>
        </p:nvSpPr>
        <p:spPr>
          <a:xfrm>
            <a:off x="3127730"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2692E82-398F-CFB9-C982-ED6F7779714C}"/>
              </a:ext>
            </a:extLst>
          </p:cNvPr>
          <p:cNvSpPr/>
          <p:nvPr/>
        </p:nvSpPr>
        <p:spPr>
          <a:xfrm>
            <a:off x="3374209"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655EFD24-70D8-C4AF-AA56-C8EC88205BC0}"/>
              </a:ext>
            </a:extLst>
          </p:cNvPr>
          <p:cNvSpPr/>
          <p:nvPr/>
        </p:nvSpPr>
        <p:spPr>
          <a:xfrm>
            <a:off x="3620688"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AEF6D5BD-3C7B-73E7-F51D-61AE0A3603F9}"/>
              </a:ext>
            </a:extLst>
          </p:cNvPr>
          <p:cNvSpPr/>
          <p:nvPr/>
        </p:nvSpPr>
        <p:spPr>
          <a:xfrm>
            <a:off x="3867167"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2579E0F2-EE98-6A98-1249-F870ACAADF33}"/>
              </a:ext>
            </a:extLst>
          </p:cNvPr>
          <p:cNvSpPr/>
          <p:nvPr/>
        </p:nvSpPr>
        <p:spPr>
          <a:xfrm>
            <a:off x="4113646"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2C63A82-EF74-28A1-7211-40F28E5EADF2}"/>
              </a:ext>
            </a:extLst>
          </p:cNvPr>
          <p:cNvSpPr/>
          <p:nvPr/>
        </p:nvSpPr>
        <p:spPr>
          <a:xfrm>
            <a:off x="4360125"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78BC4B82-1BCB-0EA3-C0CC-5B5C1948410E}"/>
              </a:ext>
            </a:extLst>
          </p:cNvPr>
          <p:cNvSpPr/>
          <p:nvPr/>
        </p:nvSpPr>
        <p:spPr>
          <a:xfrm>
            <a:off x="4606604"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1A7289A5-6EB5-647E-2C38-1D937EF4C1BB}"/>
              </a:ext>
            </a:extLst>
          </p:cNvPr>
          <p:cNvSpPr/>
          <p:nvPr/>
        </p:nvSpPr>
        <p:spPr>
          <a:xfrm>
            <a:off x="4853083" y="252798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3AAC62A-A72E-0884-DBB6-6408E6DBB8C4}"/>
              </a:ext>
            </a:extLst>
          </p:cNvPr>
          <p:cNvSpPr/>
          <p:nvPr/>
        </p:nvSpPr>
        <p:spPr>
          <a:xfrm>
            <a:off x="1188514" y="209906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375983AE-56AF-1296-A4D5-13FEB2CC9094}"/>
              </a:ext>
            </a:extLst>
          </p:cNvPr>
          <p:cNvCxnSpPr>
            <a:cxnSpLocks/>
            <a:stCxn id="37" idx="2"/>
            <a:endCxn id="69" idx="0"/>
          </p:cNvCxnSpPr>
          <p:nvPr/>
        </p:nvCxnSpPr>
        <p:spPr>
          <a:xfrm>
            <a:off x="1279138" y="175246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087914E-656F-7273-1AE7-3DDD979B741B}"/>
              </a:ext>
            </a:extLst>
          </p:cNvPr>
          <p:cNvCxnSpPr>
            <a:cxnSpLocks/>
            <a:stCxn id="41" idx="2"/>
            <a:endCxn id="69" idx="0"/>
          </p:cNvCxnSpPr>
          <p:nvPr/>
        </p:nvCxnSpPr>
        <p:spPr>
          <a:xfrm flipH="1">
            <a:off x="1279138" y="1752468"/>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31D2A850-3AAB-08AA-6921-88D797917BA4}"/>
              </a:ext>
            </a:extLst>
          </p:cNvPr>
          <p:cNvSpPr/>
          <p:nvPr/>
        </p:nvSpPr>
        <p:spPr>
          <a:xfrm>
            <a:off x="1434992" y="209040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D1C277FA-78D5-24C1-93F8-E97F96D1DB72}"/>
              </a:ext>
            </a:extLst>
          </p:cNvPr>
          <p:cNvSpPr/>
          <p:nvPr/>
        </p:nvSpPr>
        <p:spPr>
          <a:xfrm>
            <a:off x="1681470" y="210388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B2BB4C8-1A99-C4D9-CF4A-D3C38FAC8764}"/>
              </a:ext>
            </a:extLst>
          </p:cNvPr>
          <p:cNvSpPr/>
          <p:nvPr/>
        </p:nvSpPr>
        <p:spPr>
          <a:xfrm>
            <a:off x="1927948" y="20952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箭头连接符 74">
            <a:extLst>
              <a:ext uri="{FF2B5EF4-FFF2-40B4-BE49-F238E27FC236}">
                <a16:creationId xmlns:a16="http://schemas.microsoft.com/office/drawing/2014/main" id="{6FDC723D-9061-8A55-33D1-58F031130886}"/>
              </a:ext>
            </a:extLst>
          </p:cNvPr>
          <p:cNvCxnSpPr>
            <a:cxnSpLocks/>
          </p:cNvCxnSpPr>
          <p:nvPr/>
        </p:nvCxnSpPr>
        <p:spPr>
          <a:xfrm>
            <a:off x="1531550" y="175246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214A82C2-5427-A085-4BB1-BB7094418F3D}"/>
              </a:ext>
            </a:extLst>
          </p:cNvPr>
          <p:cNvCxnSpPr>
            <a:cxnSpLocks/>
          </p:cNvCxnSpPr>
          <p:nvPr/>
        </p:nvCxnSpPr>
        <p:spPr>
          <a:xfrm>
            <a:off x="1769675" y="176112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B8CC50C-7EE3-4363-D58E-E688E2A0813F}"/>
              </a:ext>
            </a:extLst>
          </p:cNvPr>
          <p:cNvCxnSpPr>
            <a:cxnSpLocks/>
          </p:cNvCxnSpPr>
          <p:nvPr/>
        </p:nvCxnSpPr>
        <p:spPr>
          <a:xfrm>
            <a:off x="2022087" y="176112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A56F5B6A-30E6-E8F6-9F0E-9D3EB1A777EB}"/>
              </a:ext>
            </a:extLst>
          </p:cNvPr>
          <p:cNvCxnSpPr>
            <a:cxnSpLocks/>
            <a:stCxn id="42" idx="2"/>
          </p:cNvCxnSpPr>
          <p:nvPr/>
        </p:nvCxnSpPr>
        <p:spPr>
          <a:xfrm flipH="1">
            <a:off x="1525616" y="1752468"/>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65BC4CA6-3918-2B37-43EA-02EC0D42D49D}"/>
              </a:ext>
            </a:extLst>
          </p:cNvPr>
          <p:cNvCxnSpPr>
            <a:cxnSpLocks/>
            <a:stCxn id="43" idx="2"/>
          </p:cNvCxnSpPr>
          <p:nvPr/>
        </p:nvCxnSpPr>
        <p:spPr>
          <a:xfrm flipH="1">
            <a:off x="1783962" y="1752468"/>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3AC025C-661C-72C1-8D4B-CFF1DC516803}"/>
              </a:ext>
            </a:extLst>
          </p:cNvPr>
          <p:cNvCxnSpPr>
            <a:cxnSpLocks/>
            <a:stCxn id="44" idx="2"/>
          </p:cNvCxnSpPr>
          <p:nvPr/>
        </p:nvCxnSpPr>
        <p:spPr>
          <a:xfrm flipH="1">
            <a:off x="2030440" y="1752468"/>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04445C04-4BF3-9A3E-FC5A-D07C49361DA9}"/>
              </a:ext>
            </a:extLst>
          </p:cNvPr>
          <p:cNvSpPr/>
          <p:nvPr/>
        </p:nvSpPr>
        <p:spPr>
          <a:xfrm>
            <a:off x="1155898"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2" name="矩形 81">
            <a:extLst>
              <a:ext uri="{FF2B5EF4-FFF2-40B4-BE49-F238E27FC236}">
                <a16:creationId xmlns:a16="http://schemas.microsoft.com/office/drawing/2014/main" id="{55A881CF-1980-8537-B394-C5AEA82296B6}"/>
              </a:ext>
            </a:extLst>
          </p:cNvPr>
          <p:cNvSpPr/>
          <p:nvPr/>
        </p:nvSpPr>
        <p:spPr>
          <a:xfrm>
            <a:off x="1402377"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3" name="矩形 82">
            <a:extLst>
              <a:ext uri="{FF2B5EF4-FFF2-40B4-BE49-F238E27FC236}">
                <a16:creationId xmlns:a16="http://schemas.microsoft.com/office/drawing/2014/main" id="{E46A69FD-5F4F-C14F-E113-A48521E05711}"/>
              </a:ext>
            </a:extLst>
          </p:cNvPr>
          <p:cNvSpPr/>
          <p:nvPr/>
        </p:nvSpPr>
        <p:spPr>
          <a:xfrm>
            <a:off x="1648856"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4" name="矩形 83">
            <a:extLst>
              <a:ext uri="{FF2B5EF4-FFF2-40B4-BE49-F238E27FC236}">
                <a16:creationId xmlns:a16="http://schemas.microsoft.com/office/drawing/2014/main" id="{1B80CE18-066F-2E30-F3C6-72831676B4C3}"/>
              </a:ext>
            </a:extLst>
          </p:cNvPr>
          <p:cNvSpPr/>
          <p:nvPr/>
        </p:nvSpPr>
        <p:spPr>
          <a:xfrm>
            <a:off x="1895335"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5" name="矩形 84">
            <a:extLst>
              <a:ext uri="{FF2B5EF4-FFF2-40B4-BE49-F238E27FC236}">
                <a16:creationId xmlns:a16="http://schemas.microsoft.com/office/drawing/2014/main" id="{79A479D8-64EB-85F3-205A-D6B178534FCC}"/>
              </a:ext>
            </a:extLst>
          </p:cNvPr>
          <p:cNvSpPr/>
          <p:nvPr/>
        </p:nvSpPr>
        <p:spPr>
          <a:xfrm>
            <a:off x="2141814"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6" name="矩形 85">
            <a:extLst>
              <a:ext uri="{FF2B5EF4-FFF2-40B4-BE49-F238E27FC236}">
                <a16:creationId xmlns:a16="http://schemas.microsoft.com/office/drawing/2014/main" id="{B12288FC-4100-BED2-82BC-B9C9ACEB1C05}"/>
              </a:ext>
            </a:extLst>
          </p:cNvPr>
          <p:cNvSpPr/>
          <p:nvPr/>
        </p:nvSpPr>
        <p:spPr>
          <a:xfrm>
            <a:off x="2388293"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7" name="矩形 86">
            <a:extLst>
              <a:ext uri="{FF2B5EF4-FFF2-40B4-BE49-F238E27FC236}">
                <a16:creationId xmlns:a16="http://schemas.microsoft.com/office/drawing/2014/main" id="{A1A03B45-933A-F1F5-29B5-31A0017E683D}"/>
              </a:ext>
            </a:extLst>
          </p:cNvPr>
          <p:cNvSpPr/>
          <p:nvPr/>
        </p:nvSpPr>
        <p:spPr>
          <a:xfrm>
            <a:off x="2634772"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8" name="矩形 87">
            <a:extLst>
              <a:ext uri="{FF2B5EF4-FFF2-40B4-BE49-F238E27FC236}">
                <a16:creationId xmlns:a16="http://schemas.microsoft.com/office/drawing/2014/main" id="{66158EC1-E4CA-0D8B-428E-147E3FB8A147}"/>
              </a:ext>
            </a:extLst>
          </p:cNvPr>
          <p:cNvSpPr/>
          <p:nvPr/>
        </p:nvSpPr>
        <p:spPr>
          <a:xfrm>
            <a:off x="2881251"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89" name="矩形 88">
            <a:extLst>
              <a:ext uri="{FF2B5EF4-FFF2-40B4-BE49-F238E27FC236}">
                <a16:creationId xmlns:a16="http://schemas.microsoft.com/office/drawing/2014/main" id="{32EDEC64-F8ED-EA24-9288-1447C5FB032B}"/>
              </a:ext>
            </a:extLst>
          </p:cNvPr>
          <p:cNvSpPr/>
          <p:nvPr/>
        </p:nvSpPr>
        <p:spPr>
          <a:xfrm>
            <a:off x="3127730"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0" name="矩形 89">
            <a:extLst>
              <a:ext uri="{FF2B5EF4-FFF2-40B4-BE49-F238E27FC236}">
                <a16:creationId xmlns:a16="http://schemas.microsoft.com/office/drawing/2014/main" id="{68384412-6110-1A5E-FF2B-CCBACBDC3620}"/>
              </a:ext>
            </a:extLst>
          </p:cNvPr>
          <p:cNvSpPr/>
          <p:nvPr/>
        </p:nvSpPr>
        <p:spPr>
          <a:xfrm>
            <a:off x="3374209"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1" name="矩形 90">
            <a:extLst>
              <a:ext uri="{FF2B5EF4-FFF2-40B4-BE49-F238E27FC236}">
                <a16:creationId xmlns:a16="http://schemas.microsoft.com/office/drawing/2014/main" id="{483C0490-D3DE-DA4C-A81A-83D08ECDEFC9}"/>
              </a:ext>
            </a:extLst>
          </p:cNvPr>
          <p:cNvSpPr/>
          <p:nvPr/>
        </p:nvSpPr>
        <p:spPr>
          <a:xfrm>
            <a:off x="3620688"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2" name="矩形 91">
            <a:extLst>
              <a:ext uri="{FF2B5EF4-FFF2-40B4-BE49-F238E27FC236}">
                <a16:creationId xmlns:a16="http://schemas.microsoft.com/office/drawing/2014/main" id="{9CEE84B8-8F21-043B-D2A1-AE6C4AE4EED6}"/>
              </a:ext>
            </a:extLst>
          </p:cNvPr>
          <p:cNvSpPr/>
          <p:nvPr/>
        </p:nvSpPr>
        <p:spPr>
          <a:xfrm>
            <a:off x="3867167"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3" name="矩形 92">
            <a:extLst>
              <a:ext uri="{FF2B5EF4-FFF2-40B4-BE49-F238E27FC236}">
                <a16:creationId xmlns:a16="http://schemas.microsoft.com/office/drawing/2014/main" id="{6C9505F8-40A0-222D-E18A-A9D78A42630F}"/>
              </a:ext>
            </a:extLst>
          </p:cNvPr>
          <p:cNvSpPr/>
          <p:nvPr/>
        </p:nvSpPr>
        <p:spPr>
          <a:xfrm>
            <a:off x="4113646"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4" name="矩形 93">
            <a:extLst>
              <a:ext uri="{FF2B5EF4-FFF2-40B4-BE49-F238E27FC236}">
                <a16:creationId xmlns:a16="http://schemas.microsoft.com/office/drawing/2014/main" id="{1E6ED817-9099-4A85-8799-718A2D876AF5}"/>
              </a:ext>
            </a:extLst>
          </p:cNvPr>
          <p:cNvSpPr/>
          <p:nvPr/>
        </p:nvSpPr>
        <p:spPr>
          <a:xfrm>
            <a:off x="4360125"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5" name="矩形 94">
            <a:extLst>
              <a:ext uri="{FF2B5EF4-FFF2-40B4-BE49-F238E27FC236}">
                <a16:creationId xmlns:a16="http://schemas.microsoft.com/office/drawing/2014/main" id="{18FD3177-7E8A-6C4F-292D-802A24D26FFF}"/>
              </a:ext>
            </a:extLst>
          </p:cNvPr>
          <p:cNvSpPr/>
          <p:nvPr/>
        </p:nvSpPr>
        <p:spPr>
          <a:xfrm>
            <a:off x="4606604"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6" name="矩形 95">
            <a:extLst>
              <a:ext uri="{FF2B5EF4-FFF2-40B4-BE49-F238E27FC236}">
                <a16:creationId xmlns:a16="http://schemas.microsoft.com/office/drawing/2014/main" id="{DDBB7AD9-9CA1-6E1C-46AC-142CA535726B}"/>
              </a:ext>
            </a:extLst>
          </p:cNvPr>
          <p:cNvSpPr/>
          <p:nvPr/>
        </p:nvSpPr>
        <p:spPr>
          <a:xfrm>
            <a:off x="4853083" y="319724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97" name="矩形 96">
            <a:extLst>
              <a:ext uri="{FF2B5EF4-FFF2-40B4-BE49-F238E27FC236}">
                <a16:creationId xmlns:a16="http://schemas.microsoft.com/office/drawing/2014/main" id="{DD8C39C2-534E-EB88-B734-2705BC56F17C}"/>
              </a:ext>
            </a:extLst>
          </p:cNvPr>
          <p:cNvSpPr/>
          <p:nvPr/>
        </p:nvSpPr>
        <p:spPr>
          <a:xfrm>
            <a:off x="1155898" y="421079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724EF651-008B-D1FA-ECB7-1DA53704E754}"/>
              </a:ext>
            </a:extLst>
          </p:cNvPr>
          <p:cNvSpPr/>
          <p:nvPr/>
        </p:nvSpPr>
        <p:spPr>
          <a:xfrm>
            <a:off x="1402377" y="421079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4915026A-920C-5225-C32A-2BFBE4E033EF}"/>
              </a:ext>
            </a:extLst>
          </p:cNvPr>
          <p:cNvSpPr/>
          <p:nvPr/>
        </p:nvSpPr>
        <p:spPr>
          <a:xfrm>
            <a:off x="1648856" y="421079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3330037A-25D0-5A44-4A59-87CA8F3533AE}"/>
              </a:ext>
            </a:extLst>
          </p:cNvPr>
          <p:cNvSpPr/>
          <p:nvPr/>
        </p:nvSpPr>
        <p:spPr>
          <a:xfrm>
            <a:off x="1895335" y="4210792"/>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BCA1151C-670D-E261-72DD-E628663B606F}"/>
              </a:ext>
            </a:extLst>
          </p:cNvPr>
          <p:cNvSpPr/>
          <p:nvPr/>
        </p:nvSpPr>
        <p:spPr>
          <a:xfrm>
            <a:off x="2141814"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B5367614-9D41-1C4A-80CB-C83E0ED1EA9D}"/>
              </a:ext>
            </a:extLst>
          </p:cNvPr>
          <p:cNvSpPr/>
          <p:nvPr/>
        </p:nvSpPr>
        <p:spPr>
          <a:xfrm>
            <a:off x="2388293"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8A9D3ECB-ADDB-EC20-F90A-610BED061A87}"/>
              </a:ext>
            </a:extLst>
          </p:cNvPr>
          <p:cNvSpPr/>
          <p:nvPr/>
        </p:nvSpPr>
        <p:spPr>
          <a:xfrm>
            <a:off x="2634772"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123AEA44-FB7B-5EA6-C358-EB00F1736898}"/>
              </a:ext>
            </a:extLst>
          </p:cNvPr>
          <p:cNvSpPr/>
          <p:nvPr/>
        </p:nvSpPr>
        <p:spPr>
          <a:xfrm>
            <a:off x="2881251"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F5AAB58C-577A-A316-0160-949DD00B9D5C}"/>
              </a:ext>
            </a:extLst>
          </p:cNvPr>
          <p:cNvSpPr/>
          <p:nvPr/>
        </p:nvSpPr>
        <p:spPr>
          <a:xfrm>
            <a:off x="3127730"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BF48C2D3-1398-7618-4098-E2740BBEC4FC}"/>
              </a:ext>
            </a:extLst>
          </p:cNvPr>
          <p:cNvSpPr/>
          <p:nvPr/>
        </p:nvSpPr>
        <p:spPr>
          <a:xfrm>
            <a:off x="3374209"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4880267A-0605-9113-9414-C71D1F368860}"/>
              </a:ext>
            </a:extLst>
          </p:cNvPr>
          <p:cNvSpPr/>
          <p:nvPr/>
        </p:nvSpPr>
        <p:spPr>
          <a:xfrm>
            <a:off x="3620688"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9E5C91E3-819C-2689-F6E1-C9EDFD8CBBC3}"/>
              </a:ext>
            </a:extLst>
          </p:cNvPr>
          <p:cNvSpPr/>
          <p:nvPr/>
        </p:nvSpPr>
        <p:spPr>
          <a:xfrm>
            <a:off x="3867167"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82249E3E-6A1A-2332-FD04-A53055321865}"/>
              </a:ext>
            </a:extLst>
          </p:cNvPr>
          <p:cNvSpPr/>
          <p:nvPr/>
        </p:nvSpPr>
        <p:spPr>
          <a:xfrm>
            <a:off x="4113646"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EE8699C5-F8E4-8B66-3F8F-662DAFE249CC}"/>
              </a:ext>
            </a:extLst>
          </p:cNvPr>
          <p:cNvSpPr/>
          <p:nvPr/>
        </p:nvSpPr>
        <p:spPr>
          <a:xfrm>
            <a:off x="4360125"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A6803E6D-630C-A3E0-A767-096C5E8038DB}"/>
              </a:ext>
            </a:extLst>
          </p:cNvPr>
          <p:cNvSpPr/>
          <p:nvPr/>
        </p:nvSpPr>
        <p:spPr>
          <a:xfrm>
            <a:off x="4606604"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B30AF88C-4F55-8B9B-6B29-3586EEDE5C31}"/>
              </a:ext>
            </a:extLst>
          </p:cNvPr>
          <p:cNvSpPr/>
          <p:nvPr/>
        </p:nvSpPr>
        <p:spPr>
          <a:xfrm>
            <a:off x="4853083" y="4210792"/>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485635A-0A1E-9D3D-2541-DBAFE2A9B37D}"/>
              </a:ext>
            </a:extLst>
          </p:cNvPr>
          <p:cNvSpPr/>
          <p:nvPr/>
        </p:nvSpPr>
        <p:spPr>
          <a:xfrm>
            <a:off x="1188514" y="378187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箭头连接符 113">
            <a:extLst>
              <a:ext uri="{FF2B5EF4-FFF2-40B4-BE49-F238E27FC236}">
                <a16:creationId xmlns:a16="http://schemas.microsoft.com/office/drawing/2014/main" id="{2934CE9A-ED81-7BD0-04B2-52544C47A398}"/>
              </a:ext>
            </a:extLst>
          </p:cNvPr>
          <p:cNvCxnSpPr>
            <a:cxnSpLocks/>
            <a:stCxn id="81" idx="2"/>
            <a:endCxn id="113" idx="0"/>
          </p:cNvCxnSpPr>
          <p:nvPr/>
        </p:nvCxnSpPr>
        <p:spPr>
          <a:xfrm>
            <a:off x="1279138" y="343527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F3B94BCF-1743-5C91-6F6A-1B35C058C1BD}"/>
              </a:ext>
            </a:extLst>
          </p:cNvPr>
          <p:cNvCxnSpPr>
            <a:cxnSpLocks/>
            <a:stCxn id="83" idx="2"/>
            <a:endCxn id="113" idx="0"/>
          </p:cNvCxnSpPr>
          <p:nvPr/>
        </p:nvCxnSpPr>
        <p:spPr>
          <a:xfrm flipH="1">
            <a:off x="1279138" y="3435278"/>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6" name="椭圆 115">
            <a:extLst>
              <a:ext uri="{FF2B5EF4-FFF2-40B4-BE49-F238E27FC236}">
                <a16:creationId xmlns:a16="http://schemas.microsoft.com/office/drawing/2014/main" id="{6058FEE8-5C25-7094-5AD4-478666F4C724}"/>
              </a:ext>
            </a:extLst>
          </p:cNvPr>
          <p:cNvSpPr/>
          <p:nvPr/>
        </p:nvSpPr>
        <p:spPr>
          <a:xfrm>
            <a:off x="1434992" y="377321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7" name="直接箭头连接符 116">
            <a:extLst>
              <a:ext uri="{FF2B5EF4-FFF2-40B4-BE49-F238E27FC236}">
                <a16:creationId xmlns:a16="http://schemas.microsoft.com/office/drawing/2014/main" id="{834863D6-E332-B531-4C2A-08C54A7E5751}"/>
              </a:ext>
            </a:extLst>
          </p:cNvPr>
          <p:cNvCxnSpPr>
            <a:cxnSpLocks/>
          </p:cNvCxnSpPr>
          <p:nvPr/>
        </p:nvCxnSpPr>
        <p:spPr>
          <a:xfrm>
            <a:off x="1531550" y="3435278"/>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82EAFBC0-8779-6E04-6564-6BAA8AAE258F}"/>
              </a:ext>
            </a:extLst>
          </p:cNvPr>
          <p:cNvCxnSpPr>
            <a:cxnSpLocks/>
            <a:stCxn id="84" idx="2"/>
          </p:cNvCxnSpPr>
          <p:nvPr/>
        </p:nvCxnSpPr>
        <p:spPr>
          <a:xfrm flipH="1">
            <a:off x="1525616" y="3435278"/>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1" name="椭圆 120">
            <a:extLst>
              <a:ext uri="{FF2B5EF4-FFF2-40B4-BE49-F238E27FC236}">
                <a16:creationId xmlns:a16="http://schemas.microsoft.com/office/drawing/2014/main" id="{77B876CE-5AF3-4EB5-D7E7-3651E95C3D08}"/>
              </a:ext>
            </a:extLst>
          </p:cNvPr>
          <p:cNvSpPr/>
          <p:nvPr/>
        </p:nvSpPr>
        <p:spPr>
          <a:xfrm>
            <a:off x="1681470" y="377559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箭头连接符 121">
            <a:extLst>
              <a:ext uri="{FF2B5EF4-FFF2-40B4-BE49-F238E27FC236}">
                <a16:creationId xmlns:a16="http://schemas.microsoft.com/office/drawing/2014/main" id="{2A746DA8-DACF-A076-2ECA-9A360AFC7C82}"/>
              </a:ext>
            </a:extLst>
          </p:cNvPr>
          <p:cNvCxnSpPr>
            <a:cxnSpLocks/>
            <a:endCxn id="121" idx="0"/>
          </p:cNvCxnSpPr>
          <p:nvPr/>
        </p:nvCxnSpPr>
        <p:spPr>
          <a:xfrm>
            <a:off x="1772094" y="342900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B403DC78-4E32-EE8A-C736-107BB28D11B3}"/>
              </a:ext>
            </a:extLst>
          </p:cNvPr>
          <p:cNvCxnSpPr>
            <a:cxnSpLocks/>
            <a:endCxn id="121" idx="0"/>
          </p:cNvCxnSpPr>
          <p:nvPr/>
        </p:nvCxnSpPr>
        <p:spPr>
          <a:xfrm flipH="1">
            <a:off x="1772094" y="3429000"/>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4" name="椭圆 123">
            <a:extLst>
              <a:ext uri="{FF2B5EF4-FFF2-40B4-BE49-F238E27FC236}">
                <a16:creationId xmlns:a16="http://schemas.microsoft.com/office/drawing/2014/main" id="{9314092E-3E57-1F2B-0914-950BC1ECFF73}"/>
              </a:ext>
            </a:extLst>
          </p:cNvPr>
          <p:cNvSpPr/>
          <p:nvPr/>
        </p:nvSpPr>
        <p:spPr>
          <a:xfrm>
            <a:off x="1927948" y="376693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箭头连接符 124">
            <a:extLst>
              <a:ext uri="{FF2B5EF4-FFF2-40B4-BE49-F238E27FC236}">
                <a16:creationId xmlns:a16="http://schemas.microsoft.com/office/drawing/2014/main" id="{4E902192-8DD0-3B0D-D3FC-322C1DBC598B}"/>
              </a:ext>
            </a:extLst>
          </p:cNvPr>
          <p:cNvCxnSpPr>
            <a:cxnSpLocks/>
          </p:cNvCxnSpPr>
          <p:nvPr/>
        </p:nvCxnSpPr>
        <p:spPr>
          <a:xfrm>
            <a:off x="2024506" y="342900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9A5A5BEA-53F4-8722-3FD1-09AE2D0949DF}"/>
              </a:ext>
            </a:extLst>
          </p:cNvPr>
          <p:cNvCxnSpPr>
            <a:cxnSpLocks/>
          </p:cNvCxnSpPr>
          <p:nvPr/>
        </p:nvCxnSpPr>
        <p:spPr>
          <a:xfrm flipH="1">
            <a:off x="2018572" y="3429000"/>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6A11F1D0-8215-6AFC-2C4F-039CA7F3DC97}"/>
              </a:ext>
            </a:extLst>
          </p:cNvPr>
          <p:cNvSpPr/>
          <p:nvPr/>
        </p:nvSpPr>
        <p:spPr>
          <a:xfrm>
            <a:off x="1123282"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28" name="矩形 127">
            <a:extLst>
              <a:ext uri="{FF2B5EF4-FFF2-40B4-BE49-F238E27FC236}">
                <a16:creationId xmlns:a16="http://schemas.microsoft.com/office/drawing/2014/main" id="{9A374504-C9C4-1BAB-097D-C1C13ED51657}"/>
              </a:ext>
            </a:extLst>
          </p:cNvPr>
          <p:cNvSpPr/>
          <p:nvPr/>
        </p:nvSpPr>
        <p:spPr>
          <a:xfrm>
            <a:off x="1369761"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29" name="矩形 128">
            <a:extLst>
              <a:ext uri="{FF2B5EF4-FFF2-40B4-BE49-F238E27FC236}">
                <a16:creationId xmlns:a16="http://schemas.microsoft.com/office/drawing/2014/main" id="{349BB2AD-EC7B-28F9-02F4-59A39A3F481F}"/>
              </a:ext>
            </a:extLst>
          </p:cNvPr>
          <p:cNvSpPr/>
          <p:nvPr/>
        </p:nvSpPr>
        <p:spPr>
          <a:xfrm>
            <a:off x="1616240"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0" name="矩形 129">
            <a:extLst>
              <a:ext uri="{FF2B5EF4-FFF2-40B4-BE49-F238E27FC236}">
                <a16:creationId xmlns:a16="http://schemas.microsoft.com/office/drawing/2014/main" id="{9E39947F-5985-9855-89EB-3C6AE4E34EA7}"/>
              </a:ext>
            </a:extLst>
          </p:cNvPr>
          <p:cNvSpPr/>
          <p:nvPr/>
        </p:nvSpPr>
        <p:spPr>
          <a:xfrm>
            <a:off x="1862719"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1" name="矩形 130">
            <a:extLst>
              <a:ext uri="{FF2B5EF4-FFF2-40B4-BE49-F238E27FC236}">
                <a16:creationId xmlns:a16="http://schemas.microsoft.com/office/drawing/2014/main" id="{F2E388B3-ABAE-EF39-B272-F149AD1FA040}"/>
              </a:ext>
            </a:extLst>
          </p:cNvPr>
          <p:cNvSpPr/>
          <p:nvPr/>
        </p:nvSpPr>
        <p:spPr>
          <a:xfrm>
            <a:off x="2109198"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2" name="矩形 131">
            <a:extLst>
              <a:ext uri="{FF2B5EF4-FFF2-40B4-BE49-F238E27FC236}">
                <a16:creationId xmlns:a16="http://schemas.microsoft.com/office/drawing/2014/main" id="{73531FF5-08BE-D750-77D6-C797396E9C74}"/>
              </a:ext>
            </a:extLst>
          </p:cNvPr>
          <p:cNvSpPr/>
          <p:nvPr/>
        </p:nvSpPr>
        <p:spPr>
          <a:xfrm>
            <a:off x="2355677"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3" name="矩形 132">
            <a:extLst>
              <a:ext uri="{FF2B5EF4-FFF2-40B4-BE49-F238E27FC236}">
                <a16:creationId xmlns:a16="http://schemas.microsoft.com/office/drawing/2014/main" id="{10C21D3D-5236-C4A1-0B79-B7F5A83F5689}"/>
              </a:ext>
            </a:extLst>
          </p:cNvPr>
          <p:cNvSpPr/>
          <p:nvPr/>
        </p:nvSpPr>
        <p:spPr>
          <a:xfrm>
            <a:off x="2602156"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4" name="矩形 133">
            <a:extLst>
              <a:ext uri="{FF2B5EF4-FFF2-40B4-BE49-F238E27FC236}">
                <a16:creationId xmlns:a16="http://schemas.microsoft.com/office/drawing/2014/main" id="{97744A30-7DDC-7237-A21A-B9C0AB3BBAF1}"/>
              </a:ext>
            </a:extLst>
          </p:cNvPr>
          <p:cNvSpPr/>
          <p:nvPr/>
        </p:nvSpPr>
        <p:spPr>
          <a:xfrm>
            <a:off x="2848635"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5" name="矩形 134">
            <a:extLst>
              <a:ext uri="{FF2B5EF4-FFF2-40B4-BE49-F238E27FC236}">
                <a16:creationId xmlns:a16="http://schemas.microsoft.com/office/drawing/2014/main" id="{73D0A436-C36C-CD06-0A4C-214C3FB52379}"/>
              </a:ext>
            </a:extLst>
          </p:cNvPr>
          <p:cNvSpPr/>
          <p:nvPr/>
        </p:nvSpPr>
        <p:spPr>
          <a:xfrm>
            <a:off x="3095114"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6" name="矩形 135">
            <a:extLst>
              <a:ext uri="{FF2B5EF4-FFF2-40B4-BE49-F238E27FC236}">
                <a16:creationId xmlns:a16="http://schemas.microsoft.com/office/drawing/2014/main" id="{5439E3DA-9057-24BB-8E54-5D4F73F54642}"/>
              </a:ext>
            </a:extLst>
          </p:cNvPr>
          <p:cNvSpPr/>
          <p:nvPr/>
        </p:nvSpPr>
        <p:spPr>
          <a:xfrm>
            <a:off x="3341593"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7" name="矩形 136">
            <a:extLst>
              <a:ext uri="{FF2B5EF4-FFF2-40B4-BE49-F238E27FC236}">
                <a16:creationId xmlns:a16="http://schemas.microsoft.com/office/drawing/2014/main" id="{76ADAF8A-10C0-54F1-9430-C34CFDF02EE5}"/>
              </a:ext>
            </a:extLst>
          </p:cNvPr>
          <p:cNvSpPr/>
          <p:nvPr/>
        </p:nvSpPr>
        <p:spPr>
          <a:xfrm>
            <a:off x="3588072"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8" name="矩形 137">
            <a:extLst>
              <a:ext uri="{FF2B5EF4-FFF2-40B4-BE49-F238E27FC236}">
                <a16:creationId xmlns:a16="http://schemas.microsoft.com/office/drawing/2014/main" id="{7EEA8EFE-DB20-D65D-7C0A-1BECC3A439CD}"/>
              </a:ext>
            </a:extLst>
          </p:cNvPr>
          <p:cNvSpPr/>
          <p:nvPr/>
        </p:nvSpPr>
        <p:spPr>
          <a:xfrm>
            <a:off x="3834551"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39" name="矩形 138">
            <a:extLst>
              <a:ext uri="{FF2B5EF4-FFF2-40B4-BE49-F238E27FC236}">
                <a16:creationId xmlns:a16="http://schemas.microsoft.com/office/drawing/2014/main" id="{3549FC59-DEC3-D71B-EB64-8A56E1ACF4AD}"/>
              </a:ext>
            </a:extLst>
          </p:cNvPr>
          <p:cNvSpPr/>
          <p:nvPr/>
        </p:nvSpPr>
        <p:spPr>
          <a:xfrm>
            <a:off x="4081030"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40" name="矩形 139">
            <a:extLst>
              <a:ext uri="{FF2B5EF4-FFF2-40B4-BE49-F238E27FC236}">
                <a16:creationId xmlns:a16="http://schemas.microsoft.com/office/drawing/2014/main" id="{7CF3C6F5-2596-37A6-3B18-6C61795828D0}"/>
              </a:ext>
            </a:extLst>
          </p:cNvPr>
          <p:cNvSpPr/>
          <p:nvPr/>
        </p:nvSpPr>
        <p:spPr>
          <a:xfrm>
            <a:off x="4327509"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41" name="矩形 140">
            <a:extLst>
              <a:ext uri="{FF2B5EF4-FFF2-40B4-BE49-F238E27FC236}">
                <a16:creationId xmlns:a16="http://schemas.microsoft.com/office/drawing/2014/main" id="{78EE8F1B-8ED7-E4C7-DD42-D24BFE67868E}"/>
              </a:ext>
            </a:extLst>
          </p:cNvPr>
          <p:cNvSpPr/>
          <p:nvPr/>
        </p:nvSpPr>
        <p:spPr>
          <a:xfrm>
            <a:off x="4573988"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42" name="矩形 141">
            <a:extLst>
              <a:ext uri="{FF2B5EF4-FFF2-40B4-BE49-F238E27FC236}">
                <a16:creationId xmlns:a16="http://schemas.microsoft.com/office/drawing/2014/main" id="{702EABBA-47F3-4A6E-6E86-577F3CB3D4B0}"/>
              </a:ext>
            </a:extLst>
          </p:cNvPr>
          <p:cNvSpPr/>
          <p:nvPr/>
        </p:nvSpPr>
        <p:spPr>
          <a:xfrm>
            <a:off x="4820467" y="4867499"/>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43" name="矩形 142">
            <a:extLst>
              <a:ext uri="{FF2B5EF4-FFF2-40B4-BE49-F238E27FC236}">
                <a16:creationId xmlns:a16="http://schemas.microsoft.com/office/drawing/2014/main" id="{F887FF0F-5374-F7CA-2448-2D6257902B11}"/>
              </a:ext>
            </a:extLst>
          </p:cNvPr>
          <p:cNvSpPr/>
          <p:nvPr/>
        </p:nvSpPr>
        <p:spPr>
          <a:xfrm>
            <a:off x="1123282" y="58810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F3BE38A8-8DD7-C295-842C-5C8149C55320}"/>
              </a:ext>
            </a:extLst>
          </p:cNvPr>
          <p:cNvSpPr/>
          <p:nvPr/>
        </p:nvSpPr>
        <p:spPr>
          <a:xfrm>
            <a:off x="1369761" y="58810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3BA0B50B-BA4A-B96B-6CF7-2C8C8925373C}"/>
              </a:ext>
            </a:extLst>
          </p:cNvPr>
          <p:cNvSpPr/>
          <p:nvPr/>
        </p:nvSpPr>
        <p:spPr>
          <a:xfrm>
            <a:off x="1616240" y="58810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8D671CFB-8177-AD1A-6891-15F76EC0EB4D}"/>
              </a:ext>
            </a:extLst>
          </p:cNvPr>
          <p:cNvSpPr/>
          <p:nvPr/>
        </p:nvSpPr>
        <p:spPr>
          <a:xfrm>
            <a:off x="1862719" y="5881047"/>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A3E4E905-E88A-B8EE-BF95-A785D548A286}"/>
              </a:ext>
            </a:extLst>
          </p:cNvPr>
          <p:cNvSpPr/>
          <p:nvPr/>
        </p:nvSpPr>
        <p:spPr>
          <a:xfrm>
            <a:off x="2109198"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1E4DAED6-C270-636E-B53D-0DC18A7FD9AF}"/>
              </a:ext>
            </a:extLst>
          </p:cNvPr>
          <p:cNvSpPr/>
          <p:nvPr/>
        </p:nvSpPr>
        <p:spPr>
          <a:xfrm>
            <a:off x="2355677"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A3F3B835-0203-785A-7D5C-309A3522391A}"/>
              </a:ext>
            </a:extLst>
          </p:cNvPr>
          <p:cNvSpPr/>
          <p:nvPr/>
        </p:nvSpPr>
        <p:spPr>
          <a:xfrm>
            <a:off x="2602156"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04086C57-CE93-32FB-E3AD-12F2950DEA60}"/>
              </a:ext>
            </a:extLst>
          </p:cNvPr>
          <p:cNvSpPr/>
          <p:nvPr/>
        </p:nvSpPr>
        <p:spPr>
          <a:xfrm>
            <a:off x="2848635"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CF4A2A7D-07C8-7E69-3FDD-37A4530C4E73}"/>
              </a:ext>
            </a:extLst>
          </p:cNvPr>
          <p:cNvSpPr/>
          <p:nvPr/>
        </p:nvSpPr>
        <p:spPr>
          <a:xfrm>
            <a:off x="3095114"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EB5337BA-82F3-354F-A136-7975C8B27AE2}"/>
              </a:ext>
            </a:extLst>
          </p:cNvPr>
          <p:cNvSpPr/>
          <p:nvPr/>
        </p:nvSpPr>
        <p:spPr>
          <a:xfrm>
            <a:off x="3341593"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E63FDD61-6596-AB68-F2EB-D16B71CC3CA5}"/>
              </a:ext>
            </a:extLst>
          </p:cNvPr>
          <p:cNvSpPr/>
          <p:nvPr/>
        </p:nvSpPr>
        <p:spPr>
          <a:xfrm>
            <a:off x="3588072"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1927C33A-2914-D497-699B-6EB011D9D4CB}"/>
              </a:ext>
            </a:extLst>
          </p:cNvPr>
          <p:cNvSpPr/>
          <p:nvPr/>
        </p:nvSpPr>
        <p:spPr>
          <a:xfrm>
            <a:off x="3834551"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3391203F-B1A1-EB09-FB05-7AD5A3AC2DD8}"/>
              </a:ext>
            </a:extLst>
          </p:cNvPr>
          <p:cNvSpPr/>
          <p:nvPr/>
        </p:nvSpPr>
        <p:spPr>
          <a:xfrm>
            <a:off x="4081030"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7175C59-BAC4-AE37-9FAC-C1D243318178}"/>
              </a:ext>
            </a:extLst>
          </p:cNvPr>
          <p:cNvSpPr/>
          <p:nvPr/>
        </p:nvSpPr>
        <p:spPr>
          <a:xfrm>
            <a:off x="4327509"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13B4DCC-4282-A415-2FBF-3CD2AAACFA52}"/>
              </a:ext>
            </a:extLst>
          </p:cNvPr>
          <p:cNvSpPr/>
          <p:nvPr/>
        </p:nvSpPr>
        <p:spPr>
          <a:xfrm>
            <a:off x="4573988"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5D96A79D-F115-A0B2-9C5D-D5A4489DEDFA}"/>
              </a:ext>
            </a:extLst>
          </p:cNvPr>
          <p:cNvSpPr/>
          <p:nvPr/>
        </p:nvSpPr>
        <p:spPr>
          <a:xfrm>
            <a:off x="4820467" y="5881047"/>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EEC0214C-1532-E718-A5DE-CF7CC004B4F6}"/>
              </a:ext>
            </a:extLst>
          </p:cNvPr>
          <p:cNvSpPr/>
          <p:nvPr/>
        </p:nvSpPr>
        <p:spPr>
          <a:xfrm>
            <a:off x="1155898" y="545212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箭头连接符 159">
            <a:extLst>
              <a:ext uri="{FF2B5EF4-FFF2-40B4-BE49-F238E27FC236}">
                <a16:creationId xmlns:a16="http://schemas.microsoft.com/office/drawing/2014/main" id="{12854FCE-39C5-EDBD-BC58-11179571F5F3}"/>
              </a:ext>
            </a:extLst>
          </p:cNvPr>
          <p:cNvCxnSpPr>
            <a:cxnSpLocks/>
            <a:stCxn id="127" idx="2"/>
            <a:endCxn id="159" idx="0"/>
          </p:cNvCxnSpPr>
          <p:nvPr/>
        </p:nvCxnSpPr>
        <p:spPr>
          <a:xfrm>
            <a:off x="1246522" y="510553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1424785E-8E18-4C63-331B-D57BFCAB9A40}"/>
              </a:ext>
            </a:extLst>
          </p:cNvPr>
          <p:cNvCxnSpPr>
            <a:cxnSpLocks/>
            <a:stCxn id="128" idx="2"/>
            <a:endCxn id="159" idx="0"/>
          </p:cNvCxnSpPr>
          <p:nvPr/>
        </p:nvCxnSpPr>
        <p:spPr>
          <a:xfrm flipH="1">
            <a:off x="1246522" y="5105533"/>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2" name="椭圆 161">
            <a:extLst>
              <a:ext uri="{FF2B5EF4-FFF2-40B4-BE49-F238E27FC236}">
                <a16:creationId xmlns:a16="http://schemas.microsoft.com/office/drawing/2014/main" id="{6807F43F-CD3C-7ADD-B18E-8685AD5F58F2}"/>
              </a:ext>
            </a:extLst>
          </p:cNvPr>
          <p:cNvSpPr/>
          <p:nvPr/>
        </p:nvSpPr>
        <p:spPr>
          <a:xfrm>
            <a:off x="1405733" y="544751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3" name="直接箭头连接符 162">
            <a:extLst>
              <a:ext uri="{FF2B5EF4-FFF2-40B4-BE49-F238E27FC236}">
                <a16:creationId xmlns:a16="http://schemas.microsoft.com/office/drawing/2014/main" id="{95B89A4A-F107-FB30-3B08-9FD79AFDBE9E}"/>
              </a:ext>
            </a:extLst>
          </p:cNvPr>
          <p:cNvCxnSpPr>
            <a:cxnSpLocks/>
            <a:endCxn id="162" idx="0"/>
          </p:cNvCxnSpPr>
          <p:nvPr/>
        </p:nvCxnSpPr>
        <p:spPr>
          <a:xfrm>
            <a:off x="1496357" y="5100915"/>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6C299B98-09C1-942C-8623-56297FB14660}"/>
              </a:ext>
            </a:extLst>
          </p:cNvPr>
          <p:cNvCxnSpPr>
            <a:cxnSpLocks/>
            <a:endCxn id="162" idx="0"/>
          </p:cNvCxnSpPr>
          <p:nvPr/>
        </p:nvCxnSpPr>
        <p:spPr>
          <a:xfrm flipH="1">
            <a:off x="1496357" y="5100915"/>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5" name="椭圆 164">
            <a:extLst>
              <a:ext uri="{FF2B5EF4-FFF2-40B4-BE49-F238E27FC236}">
                <a16:creationId xmlns:a16="http://schemas.microsoft.com/office/drawing/2014/main" id="{69BF5DBB-087E-153D-8E8A-F0B91F97A99B}"/>
              </a:ext>
            </a:extLst>
          </p:cNvPr>
          <p:cNvSpPr/>
          <p:nvPr/>
        </p:nvSpPr>
        <p:spPr>
          <a:xfrm>
            <a:off x="1645500" y="544750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箭头连接符 165">
            <a:extLst>
              <a:ext uri="{FF2B5EF4-FFF2-40B4-BE49-F238E27FC236}">
                <a16:creationId xmlns:a16="http://schemas.microsoft.com/office/drawing/2014/main" id="{8BCE397D-45D6-D695-ECAB-55D1850A7F96}"/>
              </a:ext>
            </a:extLst>
          </p:cNvPr>
          <p:cNvCxnSpPr>
            <a:cxnSpLocks/>
            <a:endCxn id="165" idx="0"/>
          </p:cNvCxnSpPr>
          <p:nvPr/>
        </p:nvCxnSpPr>
        <p:spPr>
          <a:xfrm>
            <a:off x="1736124" y="5100914"/>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BCF1ED1B-EF5D-52EF-4FC7-2C74AFA19DD9}"/>
              </a:ext>
            </a:extLst>
          </p:cNvPr>
          <p:cNvCxnSpPr>
            <a:cxnSpLocks/>
            <a:endCxn id="165" idx="0"/>
          </p:cNvCxnSpPr>
          <p:nvPr/>
        </p:nvCxnSpPr>
        <p:spPr>
          <a:xfrm flipH="1">
            <a:off x="1736124" y="5100914"/>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68" name="椭圆 167">
            <a:extLst>
              <a:ext uri="{FF2B5EF4-FFF2-40B4-BE49-F238E27FC236}">
                <a16:creationId xmlns:a16="http://schemas.microsoft.com/office/drawing/2014/main" id="{909A834A-AA28-4109-A6FD-4D5F0D89CC86}"/>
              </a:ext>
            </a:extLst>
          </p:cNvPr>
          <p:cNvSpPr/>
          <p:nvPr/>
        </p:nvSpPr>
        <p:spPr>
          <a:xfrm>
            <a:off x="1895335" y="544289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2BBE53F3-E7D8-E8EC-A2D5-DA4831BA2736}"/>
              </a:ext>
            </a:extLst>
          </p:cNvPr>
          <p:cNvCxnSpPr>
            <a:cxnSpLocks/>
            <a:endCxn id="168" idx="0"/>
          </p:cNvCxnSpPr>
          <p:nvPr/>
        </p:nvCxnSpPr>
        <p:spPr>
          <a:xfrm>
            <a:off x="1985959" y="509629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A7BB1954-23E9-FE81-9E3A-4B321EBB112C}"/>
              </a:ext>
            </a:extLst>
          </p:cNvPr>
          <p:cNvCxnSpPr>
            <a:cxnSpLocks/>
            <a:endCxn id="168" idx="0"/>
          </p:cNvCxnSpPr>
          <p:nvPr/>
        </p:nvCxnSpPr>
        <p:spPr>
          <a:xfrm flipH="1">
            <a:off x="1985959" y="5096296"/>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72" name="文本框 171">
            <a:extLst>
              <a:ext uri="{FF2B5EF4-FFF2-40B4-BE49-F238E27FC236}">
                <a16:creationId xmlns:a16="http://schemas.microsoft.com/office/drawing/2014/main" id="{DC86BBC3-D848-AE5D-9E41-2E3CEB7945FC}"/>
              </a:ext>
            </a:extLst>
          </p:cNvPr>
          <p:cNvSpPr txBox="1"/>
          <p:nvPr/>
        </p:nvSpPr>
        <p:spPr>
          <a:xfrm>
            <a:off x="5789982" y="1761124"/>
            <a:ext cx="3871255" cy="861774"/>
          </a:xfrm>
          <a:prstGeom prst="rect">
            <a:avLst/>
          </a:prstGeom>
          <a:noFill/>
        </p:spPr>
        <p:txBody>
          <a:bodyPr wrap="square">
            <a:spAutoFit/>
          </a:bodyPr>
          <a:lstStyle/>
          <a:p>
            <a:pPr>
              <a:lnSpc>
                <a:spcPts val="2025"/>
              </a:lnSpc>
            </a:pPr>
            <a:r>
              <a:rPr lang="en-US" altLang="zh-CN" b="0">
                <a:solidFill>
                  <a:srgbClr val="9CDCFE"/>
                </a:solidFill>
                <a:effectLst/>
                <a:latin typeface="Consolas" panose="020B0609020204030204" pitchFamily="49" charset="0"/>
              </a:rPr>
              <a:t>cache</a:t>
            </a:r>
            <a:r>
              <a:rPr lang="en-US" altLang="zh-CN" b="0">
                <a:solidFill>
                  <a:srgbClr val="CCCCCC"/>
                </a:solidFill>
                <a:effectLst/>
                <a:latin typeface="Consolas" panose="020B0609020204030204" pitchFamily="49" charset="0"/>
              </a:rPr>
              <a:t>[</a:t>
            </a:r>
            <a:r>
              <a:rPr lang="en-US" altLang="zh-CN" b="0">
                <a:solidFill>
                  <a:srgbClr val="9CDCFE"/>
                </a:solidFill>
                <a:effectLst/>
                <a:latin typeface="Consolas" panose="020B0609020204030204" pitchFamily="49" charset="0"/>
              </a:rPr>
              <a:t>tid</a:t>
            </a:r>
            <a:r>
              <a:rPr lang="en-US" altLang="zh-CN" b="0">
                <a:solidFill>
                  <a:srgbClr val="CCCCCC"/>
                </a:solidFill>
                <a:effectLst/>
                <a:latin typeface="Consolas" panose="020B0609020204030204" pitchFamily="49" charset="0"/>
              </a:rPr>
              <a:t>]</a:t>
            </a:r>
            <a:r>
              <a:rPr lang="en-US" altLang="zh-CN" b="0">
                <a:solidFill>
                  <a:srgbClr val="D4D4D4"/>
                </a:solidFill>
                <a:effectLst/>
                <a:latin typeface="Consolas" panose="020B0609020204030204" pitchFamily="49" charset="0"/>
              </a:rPr>
              <a:t>+=</a:t>
            </a:r>
            <a:r>
              <a:rPr lang="en-US" altLang="zh-CN" b="0">
                <a:solidFill>
                  <a:srgbClr val="9CDCFE"/>
                </a:solidFill>
                <a:effectLst/>
                <a:latin typeface="Consolas" panose="020B0609020204030204" pitchFamily="49" charset="0"/>
              </a:rPr>
              <a:t>cache</a:t>
            </a:r>
            <a:r>
              <a:rPr lang="en-US" altLang="zh-CN" b="0">
                <a:solidFill>
                  <a:srgbClr val="CCCCCC"/>
                </a:solidFill>
                <a:effectLst/>
                <a:latin typeface="Consolas" panose="020B0609020204030204" pitchFamily="49" charset="0"/>
              </a:rPr>
              <a:t>[</a:t>
            </a:r>
            <a:r>
              <a:rPr lang="en-US" altLang="zh-CN" b="0">
                <a:solidFill>
                  <a:srgbClr val="9CDCFE"/>
                </a:solidFill>
                <a:effectLst/>
                <a:latin typeface="Consolas" panose="020B0609020204030204" pitchFamily="49" charset="0"/>
              </a:rPr>
              <a:t>tid</a:t>
            </a:r>
            <a:r>
              <a:rPr lang="en-US" altLang="zh-CN" b="0">
                <a:solidFill>
                  <a:srgbClr val="D4D4D4"/>
                </a:solidFill>
                <a:effectLst/>
                <a:latin typeface="Consolas" panose="020B0609020204030204" pitchFamily="49" charset="0"/>
              </a:rPr>
              <a:t>+</a:t>
            </a:r>
            <a:r>
              <a:rPr lang="en-US" altLang="zh-CN" b="0">
                <a:solidFill>
                  <a:srgbClr val="B5CEA8"/>
                </a:solidFill>
                <a:effectLst/>
                <a:latin typeface="Consolas" panose="020B0609020204030204" pitchFamily="49" charset="0"/>
              </a:rPr>
              <a:t>4</a:t>
            </a:r>
            <a:r>
              <a:rPr lang="en-US" altLang="zh-CN" b="0">
                <a:solidFill>
                  <a:srgbClr val="CCCCCC"/>
                </a:solidFill>
                <a:effectLst/>
                <a:latin typeface="Consolas" panose="020B0609020204030204" pitchFamily="49" charset="0"/>
              </a:rPr>
              <a:t>];</a:t>
            </a:r>
          </a:p>
          <a:p>
            <a:pPr>
              <a:lnSpc>
                <a:spcPts val="2025"/>
              </a:lnSpc>
            </a:pPr>
            <a:r>
              <a:rPr lang="en-US" altLang="zh-CN" b="0">
                <a:solidFill>
                  <a:srgbClr val="9CDCFE"/>
                </a:solidFill>
                <a:effectLst/>
                <a:latin typeface="Consolas" panose="020B0609020204030204" pitchFamily="49" charset="0"/>
              </a:rPr>
              <a:t>cache</a:t>
            </a:r>
            <a:r>
              <a:rPr lang="en-US" altLang="zh-CN" b="0">
                <a:solidFill>
                  <a:srgbClr val="CCCCCC"/>
                </a:solidFill>
                <a:effectLst/>
                <a:latin typeface="Consolas" panose="020B0609020204030204" pitchFamily="49" charset="0"/>
              </a:rPr>
              <a:t>[</a:t>
            </a:r>
            <a:r>
              <a:rPr lang="en-US" altLang="zh-CN" b="0">
                <a:solidFill>
                  <a:srgbClr val="9CDCFE"/>
                </a:solidFill>
                <a:effectLst/>
                <a:latin typeface="Consolas" panose="020B0609020204030204" pitchFamily="49" charset="0"/>
              </a:rPr>
              <a:t>tid</a:t>
            </a:r>
            <a:r>
              <a:rPr lang="en-US" altLang="zh-CN" b="0">
                <a:solidFill>
                  <a:srgbClr val="CCCCCC"/>
                </a:solidFill>
                <a:effectLst/>
                <a:latin typeface="Consolas" panose="020B0609020204030204" pitchFamily="49" charset="0"/>
              </a:rPr>
              <a:t>]</a:t>
            </a:r>
            <a:r>
              <a:rPr lang="en-US" altLang="zh-CN" b="0">
                <a:solidFill>
                  <a:srgbClr val="D4D4D4"/>
                </a:solidFill>
                <a:effectLst/>
                <a:latin typeface="Consolas" panose="020B0609020204030204" pitchFamily="49" charset="0"/>
              </a:rPr>
              <a:t>+=</a:t>
            </a:r>
            <a:r>
              <a:rPr lang="en-US" altLang="zh-CN" b="0">
                <a:solidFill>
                  <a:srgbClr val="9CDCFE"/>
                </a:solidFill>
                <a:effectLst/>
                <a:latin typeface="Consolas" panose="020B0609020204030204" pitchFamily="49" charset="0"/>
              </a:rPr>
              <a:t>cache</a:t>
            </a:r>
            <a:r>
              <a:rPr lang="en-US" altLang="zh-CN" b="0">
                <a:solidFill>
                  <a:srgbClr val="CCCCCC"/>
                </a:solidFill>
                <a:effectLst/>
                <a:latin typeface="Consolas" panose="020B0609020204030204" pitchFamily="49" charset="0"/>
              </a:rPr>
              <a:t>[</a:t>
            </a:r>
            <a:r>
              <a:rPr lang="en-US" altLang="zh-CN" b="0">
                <a:solidFill>
                  <a:srgbClr val="9CDCFE"/>
                </a:solidFill>
                <a:effectLst/>
                <a:latin typeface="Consolas" panose="020B0609020204030204" pitchFamily="49" charset="0"/>
              </a:rPr>
              <a:t>tid</a:t>
            </a:r>
            <a:r>
              <a:rPr lang="en-US" altLang="zh-CN" b="0">
                <a:solidFill>
                  <a:srgbClr val="D4D4D4"/>
                </a:solidFill>
                <a:effectLst/>
                <a:latin typeface="Consolas" panose="020B0609020204030204" pitchFamily="49" charset="0"/>
              </a:rPr>
              <a:t>+</a:t>
            </a:r>
            <a:r>
              <a:rPr lang="en-US" altLang="zh-CN" b="0">
                <a:solidFill>
                  <a:srgbClr val="B5CEA8"/>
                </a:solidFill>
                <a:effectLst/>
                <a:latin typeface="Consolas" panose="020B0609020204030204" pitchFamily="49" charset="0"/>
              </a:rPr>
              <a:t>2</a:t>
            </a:r>
            <a:r>
              <a:rPr lang="en-US" altLang="zh-CN" b="0">
                <a:solidFill>
                  <a:srgbClr val="CCCCCC"/>
                </a:solidFill>
                <a:effectLst/>
                <a:latin typeface="Consolas" panose="020B0609020204030204" pitchFamily="49" charset="0"/>
              </a:rPr>
              <a:t>];</a:t>
            </a:r>
          </a:p>
          <a:p>
            <a:pPr>
              <a:lnSpc>
                <a:spcPts val="2025"/>
              </a:lnSpc>
            </a:pPr>
            <a:r>
              <a:rPr lang="en-US" altLang="zh-CN" b="0">
                <a:solidFill>
                  <a:srgbClr val="9CDCFE"/>
                </a:solidFill>
                <a:effectLst/>
                <a:latin typeface="Consolas" panose="020B0609020204030204" pitchFamily="49" charset="0"/>
              </a:rPr>
              <a:t>cache</a:t>
            </a:r>
            <a:r>
              <a:rPr lang="en-US" altLang="zh-CN" b="0">
                <a:solidFill>
                  <a:srgbClr val="CCCCCC"/>
                </a:solidFill>
                <a:effectLst/>
                <a:latin typeface="Consolas" panose="020B0609020204030204" pitchFamily="49" charset="0"/>
              </a:rPr>
              <a:t>[</a:t>
            </a:r>
            <a:r>
              <a:rPr lang="en-US" altLang="zh-CN" b="0">
                <a:solidFill>
                  <a:srgbClr val="9CDCFE"/>
                </a:solidFill>
                <a:effectLst/>
                <a:latin typeface="Consolas" panose="020B0609020204030204" pitchFamily="49" charset="0"/>
              </a:rPr>
              <a:t>tid</a:t>
            </a:r>
            <a:r>
              <a:rPr lang="en-US" altLang="zh-CN" b="0">
                <a:solidFill>
                  <a:srgbClr val="CCCCCC"/>
                </a:solidFill>
                <a:effectLst/>
                <a:latin typeface="Consolas" panose="020B0609020204030204" pitchFamily="49" charset="0"/>
              </a:rPr>
              <a:t>]</a:t>
            </a:r>
            <a:r>
              <a:rPr lang="en-US" altLang="zh-CN" b="0">
                <a:solidFill>
                  <a:srgbClr val="D4D4D4"/>
                </a:solidFill>
                <a:effectLst/>
                <a:latin typeface="Consolas" panose="020B0609020204030204" pitchFamily="49" charset="0"/>
              </a:rPr>
              <a:t>+=</a:t>
            </a:r>
            <a:r>
              <a:rPr lang="en-US" altLang="zh-CN" b="0">
                <a:solidFill>
                  <a:srgbClr val="9CDCFE"/>
                </a:solidFill>
                <a:effectLst/>
                <a:latin typeface="Consolas" panose="020B0609020204030204" pitchFamily="49" charset="0"/>
              </a:rPr>
              <a:t>cache</a:t>
            </a:r>
            <a:r>
              <a:rPr lang="en-US" altLang="zh-CN" b="0">
                <a:solidFill>
                  <a:srgbClr val="CCCCCC"/>
                </a:solidFill>
                <a:effectLst/>
                <a:latin typeface="Consolas" panose="020B0609020204030204" pitchFamily="49" charset="0"/>
              </a:rPr>
              <a:t>[</a:t>
            </a:r>
            <a:r>
              <a:rPr lang="en-US" altLang="zh-CN" b="0">
                <a:solidFill>
                  <a:srgbClr val="9CDCFE"/>
                </a:solidFill>
                <a:effectLst/>
                <a:latin typeface="Consolas" panose="020B0609020204030204" pitchFamily="49" charset="0"/>
              </a:rPr>
              <a:t>tid</a:t>
            </a:r>
            <a:r>
              <a:rPr lang="en-US" altLang="zh-CN" b="0">
                <a:solidFill>
                  <a:srgbClr val="D4D4D4"/>
                </a:solidFill>
                <a:effectLst/>
                <a:latin typeface="Consolas" panose="020B0609020204030204" pitchFamily="49" charset="0"/>
              </a:rPr>
              <a:t>+</a:t>
            </a:r>
            <a:r>
              <a:rPr lang="en-US" altLang="zh-CN">
                <a:solidFill>
                  <a:srgbClr val="B5CEA8"/>
                </a:solidFill>
                <a:latin typeface="Consolas" panose="020B0609020204030204" pitchFamily="49" charset="0"/>
              </a:rPr>
              <a:t>1</a:t>
            </a:r>
            <a:r>
              <a:rPr lang="en-US" altLang="zh-CN" b="0">
                <a:solidFill>
                  <a:srgbClr val="CCCCCC"/>
                </a:solidFill>
                <a:effectLst/>
                <a:latin typeface="Consolas" panose="020B0609020204030204" pitchFamily="49" charset="0"/>
              </a:rPr>
              <a:t>];</a:t>
            </a:r>
          </a:p>
        </p:txBody>
      </p:sp>
      <p:sp>
        <p:nvSpPr>
          <p:cNvPr id="173" name="文本框 172">
            <a:extLst>
              <a:ext uri="{FF2B5EF4-FFF2-40B4-BE49-F238E27FC236}">
                <a16:creationId xmlns:a16="http://schemas.microsoft.com/office/drawing/2014/main" id="{A4F77D48-D915-13B1-F828-B13FBE158298}"/>
              </a:ext>
            </a:extLst>
          </p:cNvPr>
          <p:cNvSpPr txBox="1"/>
          <p:nvPr/>
        </p:nvSpPr>
        <p:spPr>
          <a:xfrm>
            <a:off x="6046093" y="2958979"/>
            <a:ext cx="5050442" cy="3426579"/>
          </a:xfrm>
          <a:prstGeom prst="rect">
            <a:avLst/>
          </a:prstGeom>
          <a:noFill/>
        </p:spPr>
        <p:txBody>
          <a:bodyPr wrap="square">
            <a:spAutoFit/>
          </a:bodyPr>
          <a:lstStyle/>
          <a:p>
            <a:pPr>
              <a:lnSpc>
                <a:spcPts val="2025"/>
              </a:lnSpc>
            </a:pPr>
            <a:r>
              <a:rPr lang="zh-CN" altLang="en-US" sz="3200" b="0">
                <a:effectLst/>
                <a:latin typeface="字制区喜脉体" panose="02000603000000000000" pitchFamily="2" charset="-122"/>
                <a:ea typeface="字制区喜脉体" panose="02000603000000000000" pitchFamily="2" charset="-122"/>
              </a:rPr>
              <a:t>猜测：</a:t>
            </a:r>
            <a:endParaRPr lang="en-US" altLang="zh-CN" sz="3200" b="0">
              <a:effectLst/>
              <a:latin typeface="字制区喜脉体" panose="02000603000000000000" pitchFamily="2" charset="-122"/>
              <a:ea typeface="字制区喜脉体" panose="02000603000000000000" pitchFamily="2" charset="-122"/>
            </a:endParaRPr>
          </a:p>
          <a:p>
            <a:pPr>
              <a:lnSpc>
                <a:spcPts val="2025"/>
              </a:lnSpc>
            </a:pPr>
            <a:endParaRPr lang="en-US" altLang="zh-CN" sz="3200" b="0">
              <a:effectLst/>
              <a:latin typeface="字制区喜脉体" panose="02000603000000000000" pitchFamily="2" charset="-122"/>
              <a:ea typeface="字制区喜脉体" panose="02000603000000000000" pitchFamily="2" charset="-122"/>
            </a:endParaRPr>
          </a:p>
          <a:p>
            <a:pPr>
              <a:lnSpc>
                <a:spcPts val="2025"/>
              </a:lnSpc>
            </a:pPr>
            <a:r>
              <a:rPr lang="zh-CN" altLang="en-US">
                <a:latin typeface="字制区喜脉体" panose="02000603000000000000" pitchFamily="2" charset="-122"/>
                <a:ea typeface="字制区喜脉体" panose="02000603000000000000" pitchFamily="2" charset="-122"/>
              </a:rPr>
              <a:t>将</a:t>
            </a:r>
            <a:r>
              <a:rPr lang="en-US" altLang="zh-CN">
                <a:latin typeface="字制区喜脉体" panose="02000603000000000000" pitchFamily="2" charset="-122"/>
                <a:ea typeface="字制区喜脉体" panose="02000603000000000000" pitchFamily="2" charset="-122"/>
              </a:rPr>
              <a:t>tid</a:t>
            </a:r>
            <a:r>
              <a:rPr lang="zh-CN" altLang="en-US">
                <a:latin typeface="字制区喜脉体" panose="02000603000000000000" pitchFamily="2" charset="-122"/>
                <a:ea typeface="字制区喜脉体" panose="02000603000000000000" pitchFamily="2" charset="-122"/>
              </a:rPr>
              <a:t>放到</a:t>
            </a:r>
            <a:r>
              <a:rPr lang="en-US" altLang="zh-CN">
                <a:latin typeface="字制区喜脉体" panose="02000603000000000000" pitchFamily="2" charset="-122"/>
                <a:ea typeface="字制区喜脉体" panose="02000603000000000000" pitchFamily="2" charset="-122"/>
              </a:rPr>
              <a:t>reg_1</a:t>
            </a:r>
            <a:r>
              <a:rPr lang="zh-CN" altLang="en-US">
                <a:latin typeface="字制区喜脉体" panose="02000603000000000000" pitchFamily="2" charset="-122"/>
                <a:ea typeface="字制区喜脉体" panose="02000603000000000000" pitchFamily="2" charset="-122"/>
              </a:rPr>
              <a:t>中</a:t>
            </a:r>
            <a:endParaRPr lang="en-US" altLang="zh-CN">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将</a:t>
            </a:r>
            <a:r>
              <a:rPr lang="en-US" altLang="zh-CN" b="0">
                <a:effectLst/>
                <a:latin typeface="字制区喜脉体" panose="02000603000000000000" pitchFamily="2" charset="-122"/>
                <a:ea typeface="字制区喜脉体" panose="02000603000000000000" pitchFamily="2" charset="-122"/>
              </a:rPr>
              <a:t>tid+4</a:t>
            </a:r>
            <a:r>
              <a:rPr lang="zh-CN" altLang="en-US">
                <a:latin typeface="字制区喜脉体" panose="02000603000000000000" pitchFamily="2" charset="-122"/>
                <a:ea typeface="字制区喜脉体" panose="02000603000000000000" pitchFamily="2" charset="-122"/>
              </a:rPr>
              <a:t>放到</a:t>
            </a:r>
            <a:r>
              <a:rPr lang="en-US" altLang="zh-CN">
                <a:latin typeface="字制区喜脉体" panose="02000603000000000000" pitchFamily="2" charset="-122"/>
                <a:ea typeface="字制区喜脉体" panose="02000603000000000000" pitchFamily="2" charset="-122"/>
              </a:rPr>
              <a:t>reg_2</a:t>
            </a:r>
            <a:r>
              <a:rPr lang="zh-CN" altLang="en-US">
                <a:latin typeface="字制区喜脉体" panose="02000603000000000000" pitchFamily="2" charset="-122"/>
                <a:ea typeface="字制区喜脉体" panose="02000603000000000000" pitchFamily="2" charset="-122"/>
              </a:rPr>
              <a:t>中</a:t>
            </a:r>
            <a:endParaRPr lang="en-US" altLang="zh-CN">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将</a:t>
            </a:r>
            <a:r>
              <a:rPr lang="en-US" altLang="zh-CN" b="0">
                <a:effectLst/>
                <a:latin typeface="字制区喜脉体" panose="02000603000000000000" pitchFamily="2" charset="-122"/>
                <a:ea typeface="字制区喜脉体" panose="02000603000000000000" pitchFamily="2" charset="-122"/>
              </a:rPr>
              <a:t>tid+2</a:t>
            </a:r>
            <a:r>
              <a:rPr lang="zh-CN" altLang="en-US">
                <a:latin typeface="字制区喜脉体" panose="02000603000000000000" pitchFamily="2" charset="-122"/>
                <a:ea typeface="字制区喜脉体" panose="02000603000000000000" pitchFamily="2" charset="-122"/>
              </a:rPr>
              <a:t>放到</a:t>
            </a:r>
            <a:r>
              <a:rPr lang="en-US" altLang="zh-CN">
                <a:latin typeface="字制区喜脉体" panose="02000603000000000000" pitchFamily="2" charset="-122"/>
                <a:ea typeface="字制区喜脉体" panose="02000603000000000000" pitchFamily="2" charset="-122"/>
              </a:rPr>
              <a:t>reg_3</a:t>
            </a:r>
            <a:r>
              <a:rPr lang="zh-CN" altLang="en-US">
                <a:latin typeface="字制区喜脉体" panose="02000603000000000000" pitchFamily="2" charset="-122"/>
                <a:ea typeface="字制区喜脉体" panose="02000603000000000000" pitchFamily="2" charset="-122"/>
              </a:rPr>
              <a:t>中</a:t>
            </a:r>
            <a:endParaRPr lang="en-US" altLang="zh-CN">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将</a:t>
            </a:r>
            <a:r>
              <a:rPr lang="en-US" altLang="zh-CN" b="0">
                <a:effectLst/>
                <a:latin typeface="字制区喜脉体" panose="02000603000000000000" pitchFamily="2" charset="-122"/>
                <a:ea typeface="字制区喜脉体" panose="02000603000000000000" pitchFamily="2" charset="-122"/>
              </a:rPr>
              <a:t>tid+1</a:t>
            </a:r>
            <a:r>
              <a:rPr lang="zh-CN" altLang="en-US">
                <a:latin typeface="字制区喜脉体" panose="02000603000000000000" pitchFamily="2" charset="-122"/>
                <a:ea typeface="字制区喜脉体" panose="02000603000000000000" pitchFamily="2" charset="-122"/>
              </a:rPr>
              <a:t>放到</a:t>
            </a:r>
            <a:r>
              <a:rPr lang="en-US" altLang="zh-CN">
                <a:latin typeface="字制区喜脉体" panose="02000603000000000000" pitchFamily="2" charset="-122"/>
                <a:ea typeface="字制区喜脉体" panose="02000603000000000000" pitchFamily="2" charset="-122"/>
              </a:rPr>
              <a:t>reg_4</a:t>
            </a:r>
            <a:r>
              <a:rPr lang="zh-CN" altLang="en-US">
                <a:latin typeface="字制区喜脉体" panose="02000603000000000000" pitchFamily="2" charset="-122"/>
                <a:ea typeface="字制区喜脉体" panose="02000603000000000000" pitchFamily="2" charset="-122"/>
              </a:rPr>
              <a:t>中</a:t>
            </a:r>
            <a:endParaRPr lang="en-US" altLang="zh-CN">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从</a:t>
            </a:r>
            <a:r>
              <a:rPr lang="en-US" altLang="zh-CN" b="0">
                <a:effectLst/>
                <a:latin typeface="字制区喜脉体" panose="02000603000000000000" pitchFamily="2" charset="-122"/>
                <a:ea typeface="字制区喜脉体" panose="02000603000000000000" pitchFamily="2" charset="-122"/>
              </a:rPr>
              <a:t>cache</a:t>
            </a:r>
            <a:r>
              <a:rPr lang="zh-CN" altLang="en-US" b="0">
                <a:effectLst/>
                <a:latin typeface="字制区喜脉体" panose="02000603000000000000" pitchFamily="2" charset="-122"/>
                <a:ea typeface="字制区喜脉体" panose="02000603000000000000" pitchFamily="2" charset="-122"/>
              </a:rPr>
              <a:t>出读取</a:t>
            </a:r>
            <a:r>
              <a:rPr lang="en-US" altLang="zh-CN">
                <a:latin typeface="字制区喜脉体" panose="02000603000000000000" pitchFamily="2" charset="-122"/>
                <a:ea typeface="字制区喜脉体" panose="02000603000000000000" pitchFamily="2" charset="-122"/>
              </a:rPr>
              <a:t>reg_1</a:t>
            </a:r>
            <a:r>
              <a:rPr lang="zh-CN" altLang="en-US" b="0">
                <a:effectLst/>
                <a:latin typeface="字制区喜脉体" panose="02000603000000000000" pitchFamily="2" charset="-122"/>
                <a:ea typeface="字制区喜脉体" panose="02000603000000000000" pitchFamily="2" charset="-122"/>
              </a:rPr>
              <a:t>位置的数据放到</a:t>
            </a:r>
            <a:r>
              <a:rPr lang="en-US" altLang="zh-CN" b="0">
                <a:effectLst/>
                <a:latin typeface="字制区喜脉体" panose="02000603000000000000" pitchFamily="2" charset="-122"/>
                <a:ea typeface="字制区喜脉体" panose="02000603000000000000" pitchFamily="2" charset="-122"/>
              </a:rPr>
              <a:t>reg_5</a:t>
            </a:r>
            <a:r>
              <a:rPr lang="zh-CN" altLang="en-US" b="0">
                <a:effectLst/>
                <a:latin typeface="字制区喜脉体" panose="02000603000000000000" pitchFamily="2" charset="-122"/>
                <a:ea typeface="字制区喜脉体" panose="02000603000000000000" pitchFamily="2" charset="-122"/>
              </a:rPr>
              <a:t>中</a:t>
            </a:r>
            <a:endParaRPr lang="en-US" altLang="zh-CN" b="0">
              <a:effectLst/>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从</a:t>
            </a:r>
            <a:r>
              <a:rPr lang="en-US" altLang="zh-CN" b="0">
                <a:effectLst/>
                <a:latin typeface="字制区喜脉体" panose="02000603000000000000" pitchFamily="2" charset="-122"/>
                <a:ea typeface="字制区喜脉体" panose="02000603000000000000" pitchFamily="2" charset="-122"/>
              </a:rPr>
              <a:t>cache</a:t>
            </a:r>
            <a:r>
              <a:rPr lang="zh-CN" altLang="en-US" b="0">
                <a:effectLst/>
                <a:latin typeface="字制区喜脉体" panose="02000603000000000000" pitchFamily="2" charset="-122"/>
                <a:ea typeface="字制区喜脉体" panose="02000603000000000000" pitchFamily="2" charset="-122"/>
              </a:rPr>
              <a:t>出读取</a:t>
            </a:r>
            <a:r>
              <a:rPr lang="en-US" altLang="zh-CN">
                <a:latin typeface="字制区喜脉体" panose="02000603000000000000" pitchFamily="2" charset="-122"/>
                <a:ea typeface="字制区喜脉体" panose="02000603000000000000" pitchFamily="2" charset="-122"/>
              </a:rPr>
              <a:t>reg_2</a:t>
            </a:r>
            <a:r>
              <a:rPr lang="zh-CN" altLang="en-US" b="0">
                <a:effectLst/>
                <a:latin typeface="字制区喜脉体" panose="02000603000000000000" pitchFamily="2" charset="-122"/>
                <a:ea typeface="字制区喜脉体" panose="02000603000000000000" pitchFamily="2" charset="-122"/>
              </a:rPr>
              <a:t>位置的数据放到</a:t>
            </a:r>
            <a:r>
              <a:rPr lang="en-US" altLang="zh-CN" b="0">
                <a:effectLst/>
                <a:latin typeface="字制区喜脉体" panose="02000603000000000000" pitchFamily="2" charset="-122"/>
                <a:ea typeface="字制区喜脉体" panose="02000603000000000000" pitchFamily="2" charset="-122"/>
              </a:rPr>
              <a:t>reg_6</a:t>
            </a:r>
            <a:r>
              <a:rPr lang="zh-CN" altLang="en-US" b="0">
                <a:effectLst/>
                <a:latin typeface="字制区喜脉体" panose="02000603000000000000" pitchFamily="2" charset="-122"/>
                <a:ea typeface="字制区喜脉体" panose="02000603000000000000" pitchFamily="2" charset="-122"/>
              </a:rPr>
              <a:t>中</a:t>
            </a:r>
            <a:endParaRPr lang="en-US" altLang="zh-CN" b="0">
              <a:effectLst/>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从</a:t>
            </a:r>
            <a:r>
              <a:rPr lang="en-US" altLang="zh-CN" b="0">
                <a:effectLst/>
                <a:latin typeface="字制区喜脉体" panose="02000603000000000000" pitchFamily="2" charset="-122"/>
                <a:ea typeface="字制区喜脉体" panose="02000603000000000000" pitchFamily="2" charset="-122"/>
              </a:rPr>
              <a:t>cache</a:t>
            </a:r>
            <a:r>
              <a:rPr lang="zh-CN" altLang="en-US" b="0">
                <a:effectLst/>
                <a:latin typeface="字制区喜脉体" panose="02000603000000000000" pitchFamily="2" charset="-122"/>
                <a:ea typeface="字制区喜脉体" panose="02000603000000000000" pitchFamily="2" charset="-122"/>
              </a:rPr>
              <a:t>出读取</a:t>
            </a:r>
            <a:r>
              <a:rPr lang="en-US" altLang="zh-CN">
                <a:latin typeface="字制区喜脉体" panose="02000603000000000000" pitchFamily="2" charset="-122"/>
                <a:ea typeface="字制区喜脉体" panose="02000603000000000000" pitchFamily="2" charset="-122"/>
              </a:rPr>
              <a:t>reg_3</a:t>
            </a:r>
            <a:r>
              <a:rPr lang="zh-CN" altLang="en-US" b="0">
                <a:effectLst/>
                <a:latin typeface="字制区喜脉体" panose="02000603000000000000" pitchFamily="2" charset="-122"/>
                <a:ea typeface="字制区喜脉体" panose="02000603000000000000" pitchFamily="2" charset="-122"/>
              </a:rPr>
              <a:t>位置的数据放到</a:t>
            </a:r>
            <a:r>
              <a:rPr lang="en-US" altLang="zh-CN" b="0">
                <a:effectLst/>
                <a:latin typeface="字制区喜脉体" panose="02000603000000000000" pitchFamily="2" charset="-122"/>
                <a:ea typeface="字制区喜脉体" panose="02000603000000000000" pitchFamily="2" charset="-122"/>
              </a:rPr>
              <a:t>reg_7</a:t>
            </a:r>
            <a:r>
              <a:rPr lang="zh-CN" altLang="en-US" b="0">
                <a:effectLst/>
                <a:latin typeface="字制区喜脉体" panose="02000603000000000000" pitchFamily="2" charset="-122"/>
                <a:ea typeface="字制区喜脉体" panose="02000603000000000000" pitchFamily="2" charset="-122"/>
              </a:rPr>
              <a:t>中</a:t>
            </a:r>
            <a:endParaRPr lang="en-US" altLang="zh-CN" b="0">
              <a:effectLst/>
              <a:latin typeface="字制区喜脉体" panose="02000603000000000000" pitchFamily="2" charset="-122"/>
              <a:ea typeface="字制区喜脉体" panose="02000603000000000000" pitchFamily="2" charset="-122"/>
            </a:endParaRPr>
          </a:p>
          <a:p>
            <a:pPr>
              <a:lnSpc>
                <a:spcPts val="2025"/>
              </a:lnSpc>
            </a:pPr>
            <a:r>
              <a:rPr lang="zh-CN" altLang="en-US" b="0">
                <a:effectLst/>
                <a:latin typeface="字制区喜脉体" panose="02000603000000000000" pitchFamily="2" charset="-122"/>
                <a:ea typeface="字制区喜脉体" panose="02000603000000000000" pitchFamily="2" charset="-122"/>
              </a:rPr>
              <a:t>从</a:t>
            </a:r>
            <a:r>
              <a:rPr lang="en-US" altLang="zh-CN" b="0">
                <a:effectLst/>
                <a:latin typeface="字制区喜脉体" panose="02000603000000000000" pitchFamily="2" charset="-122"/>
                <a:ea typeface="字制区喜脉体" panose="02000603000000000000" pitchFamily="2" charset="-122"/>
              </a:rPr>
              <a:t>cache</a:t>
            </a:r>
            <a:r>
              <a:rPr lang="zh-CN" altLang="en-US" b="0">
                <a:effectLst/>
                <a:latin typeface="字制区喜脉体" panose="02000603000000000000" pitchFamily="2" charset="-122"/>
                <a:ea typeface="字制区喜脉体" panose="02000603000000000000" pitchFamily="2" charset="-122"/>
              </a:rPr>
              <a:t>出读取</a:t>
            </a:r>
            <a:r>
              <a:rPr lang="en-US" altLang="zh-CN">
                <a:latin typeface="字制区喜脉体" panose="02000603000000000000" pitchFamily="2" charset="-122"/>
                <a:ea typeface="字制区喜脉体" panose="02000603000000000000" pitchFamily="2" charset="-122"/>
              </a:rPr>
              <a:t>reg_4</a:t>
            </a:r>
            <a:r>
              <a:rPr lang="zh-CN" altLang="en-US" b="0">
                <a:effectLst/>
                <a:latin typeface="字制区喜脉体" panose="02000603000000000000" pitchFamily="2" charset="-122"/>
                <a:ea typeface="字制区喜脉体" panose="02000603000000000000" pitchFamily="2" charset="-122"/>
              </a:rPr>
              <a:t>位置的数据放到</a:t>
            </a:r>
            <a:r>
              <a:rPr lang="en-US" altLang="zh-CN" b="0">
                <a:effectLst/>
                <a:latin typeface="字制区喜脉体" panose="02000603000000000000" pitchFamily="2" charset="-122"/>
                <a:ea typeface="字制区喜脉体" panose="02000603000000000000" pitchFamily="2" charset="-122"/>
              </a:rPr>
              <a:t>reg_8</a:t>
            </a:r>
            <a:r>
              <a:rPr lang="zh-CN" altLang="en-US" b="0">
                <a:effectLst/>
                <a:latin typeface="字制区喜脉体" panose="02000603000000000000" pitchFamily="2" charset="-122"/>
                <a:ea typeface="字制区喜脉体" panose="02000603000000000000" pitchFamily="2" charset="-122"/>
              </a:rPr>
              <a:t>中</a:t>
            </a:r>
            <a:endParaRPr lang="en-US" altLang="zh-CN" b="0">
              <a:effectLst/>
              <a:latin typeface="字制区喜脉体" panose="02000603000000000000" pitchFamily="2" charset="-122"/>
              <a:ea typeface="字制区喜脉体" panose="02000603000000000000" pitchFamily="2" charset="-122"/>
            </a:endParaRPr>
          </a:p>
          <a:p>
            <a:pPr>
              <a:lnSpc>
                <a:spcPts val="2025"/>
              </a:lnSpc>
            </a:pPr>
            <a:r>
              <a:rPr lang="en-US" altLang="zh-CN">
                <a:latin typeface="字制区喜脉体" panose="02000603000000000000" pitchFamily="2" charset="-122"/>
                <a:ea typeface="字制区喜脉体" panose="02000603000000000000" pitchFamily="2" charset="-122"/>
              </a:rPr>
              <a:t>r</a:t>
            </a:r>
            <a:r>
              <a:rPr lang="en-US" altLang="zh-CN" b="0">
                <a:effectLst/>
                <a:latin typeface="字制区喜脉体" panose="02000603000000000000" pitchFamily="2" charset="-122"/>
                <a:ea typeface="字制区喜脉体" panose="02000603000000000000" pitchFamily="2" charset="-122"/>
              </a:rPr>
              <a:t>eg_5 = reg_5 + reg_6</a:t>
            </a:r>
          </a:p>
          <a:p>
            <a:pPr>
              <a:lnSpc>
                <a:spcPts val="2025"/>
              </a:lnSpc>
            </a:pPr>
            <a:r>
              <a:rPr lang="en-US" altLang="zh-CN">
                <a:latin typeface="字制区喜脉体" panose="02000603000000000000" pitchFamily="2" charset="-122"/>
                <a:ea typeface="字制区喜脉体" panose="02000603000000000000" pitchFamily="2" charset="-122"/>
              </a:rPr>
              <a:t>r</a:t>
            </a:r>
            <a:r>
              <a:rPr lang="en-US" altLang="zh-CN" b="0">
                <a:effectLst/>
                <a:latin typeface="字制区喜脉体" panose="02000603000000000000" pitchFamily="2" charset="-122"/>
                <a:ea typeface="字制区喜脉体" panose="02000603000000000000" pitchFamily="2" charset="-122"/>
              </a:rPr>
              <a:t>eg_5 = reg_5 + reg_7</a:t>
            </a:r>
          </a:p>
          <a:p>
            <a:pPr>
              <a:lnSpc>
                <a:spcPts val="2025"/>
              </a:lnSpc>
            </a:pPr>
            <a:r>
              <a:rPr lang="en-US" altLang="zh-CN">
                <a:latin typeface="字制区喜脉体" panose="02000603000000000000" pitchFamily="2" charset="-122"/>
                <a:ea typeface="字制区喜脉体" panose="02000603000000000000" pitchFamily="2" charset="-122"/>
              </a:rPr>
              <a:t>r</a:t>
            </a:r>
            <a:r>
              <a:rPr lang="en-US" altLang="zh-CN" b="0">
                <a:effectLst/>
                <a:latin typeface="字制区喜脉体" panose="02000603000000000000" pitchFamily="2" charset="-122"/>
                <a:ea typeface="字制区喜脉体" panose="02000603000000000000" pitchFamily="2" charset="-122"/>
              </a:rPr>
              <a:t>eg_5 = reg_5 + reg_8</a:t>
            </a:r>
          </a:p>
        </p:txBody>
      </p:sp>
    </p:spTree>
    <p:extLst>
      <p:ext uri="{BB962C8B-B14F-4D97-AF65-F5344CB8AC3E}">
        <p14:creationId xmlns:p14="http://schemas.microsoft.com/office/powerpoint/2010/main" val="4034557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2921C-4F8C-E41B-F91D-5C8059F5F486}"/>
            </a:ext>
          </a:extLst>
        </p:cNvPr>
        <p:cNvGrpSpPr/>
        <p:nvPr/>
      </p:nvGrpSpPr>
      <p:grpSpPr>
        <a:xfrm>
          <a:off x="0" y="0"/>
          <a:ext cx="0" cy="0"/>
          <a:chOff x="0" y="0"/>
          <a:chExt cx="0" cy="0"/>
        </a:xfrm>
      </p:grpSpPr>
      <p:sp>
        <p:nvSpPr>
          <p:cNvPr id="36" name="标题 1">
            <a:extLst>
              <a:ext uri="{FF2B5EF4-FFF2-40B4-BE49-F238E27FC236}">
                <a16:creationId xmlns:a16="http://schemas.microsoft.com/office/drawing/2014/main" id="{6FCB9A1A-31BB-66AD-C0B1-6311F05E1B3E}"/>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Reduce_v6_completely_unroll</a:t>
            </a:r>
            <a:endParaRPr lang="zh-CN" altLang="en-US" b="1">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D9D2E6A6-012E-0DBF-68DF-99EF0CE7F0EF}"/>
              </a:ext>
            </a:extLst>
          </p:cNvPr>
          <p:cNvSpPr/>
          <p:nvPr/>
        </p:nvSpPr>
        <p:spPr>
          <a:xfrm>
            <a:off x="874402"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FC5EF7F-AE63-BB8F-D995-EC9E352A25C8}"/>
              </a:ext>
            </a:extLst>
          </p:cNvPr>
          <p:cNvSpPr/>
          <p:nvPr/>
        </p:nvSpPr>
        <p:spPr>
          <a:xfrm>
            <a:off x="1120881"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E978F99-590F-2138-371A-07E2813AECE8}"/>
              </a:ext>
            </a:extLst>
          </p:cNvPr>
          <p:cNvSpPr/>
          <p:nvPr/>
        </p:nvSpPr>
        <p:spPr>
          <a:xfrm>
            <a:off x="1367360"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3C17174-F23B-F044-54D9-A6D65B14FDA4}"/>
              </a:ext>
            </a:extLst>
          </p:cNvPr>
          <p:cNvSpPr/>
          <p:nvPr/>
        </p:nvSpPr>
        <p:spPr>
          <a:xfrm>
            <a:off x="1613839"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D2F7F53-1C70-BD72-00EA-633FC0F54186}"/>
              </a:ext>
            </a:extLst>
          </p:cNvPr>
          <p:cNvSpPr/>
          <p:nvPr/>
        </p:nvSpPr>
        <p:spPr>
          <a:xfrm>
            <a:off x="1860318"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4347548-5C7F-5720-FE1E-E536C550CA2D}"/>
              </a:ext>
            </a:extLst>
          </p:cNvPr>
          <p:cNvSpPr/>
          <p:nvPr/>
        </p:nvSpPr>
        <p:spPr>
          <a:xfrm>
            <a:off x="2106797"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14A5256-E21F-FF64-ECA7-B729C474E264}"/>
              </a:ext>
            </a:extLst>
          </p:cNvPr>
          <p:cNvSpPr/>
          <p:nvPr/>
        </p:nvSpPr>
        <p:spPr>
          <a:xfrm>
            <a:off x="2353276"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410ACF8-F944-2970-1810-C15638D35B7B}"/>
              </a:ext>
            </a:extLst>
          </p:cNvPr>
          <p:cNvSpPr/>
          <p:nvPr/>
        </p:nvSpPr>
        <p:spPr>
          <a:xfrm>
            <a:off x="2599755"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30EFE87-AA88-3781-2B50-A8CB17A18725}"/>
              </a:ext>
            </a:extLst>
          </p:cNvPr>
          <p:cNvSpPr/>
          <p:nvPr/>
        </p:nvSpPr>
        <p:spPr>
          <a:xfrm>
            <a:off x="2846234"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DC65AEC-69E6-D6A3-FCBB-5FAB7FB696CD}"/>
              </a:ext>
            </a:extLst>
          </p:cNvPr>
          <p:cNvSpPr/>
          <p:nvPr/>
        </p:nvSpPr>
        <p:spPr>
          <a:xfrm>
            <a:off x="3092713"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F89386A0-6277-4A95-3CC9-0E768000E074}"/>
              </a:ext>
            </a:extLst>
          </p:cNvPr>
          <p:cNvSpPr/>
          <p:nvPr/>
        </p:nvSpPr>
        <p:spPr>
          <a:xfrm>
            <a:off x="3339192"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EC650BD-102F-2FDC-4A25-76D6A8DB3CCD}"/>
              </a:ext>
            </a:extLst>
          </p:cNvPr>
          <p:cNvSpPr/>
          <p:nvPr/>
        </p:nvSpPr>
        <p:spPr>
          <a:xfrm>
            <a:off x="3585671"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8A75006-0F70-60C2-660D-464FBC9CF179}"/>
              </a:ext>
            </a:extLst>
          </p:cNvPr>
          <p:cNvSpPr/>
          <p:nvPr/>
        </p:nvSpPr>
        <p:spPr>
          <a:xfrm>
            <a:off x="3832150"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5289B53-82F6-E672-7F43-38547A92F545}"/>
              </a:ext>
            </a:extLst>
          </p:cNvPr>
          <p:cNvSpPr/>
          <p:nvPr/>
        </p:nvSpPr>
        <p:spPr>
          <a:xfrm>
            <a:off x="4078629"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9057875-4BE4-9657-38B9-D5D5A2D212C6}"/>
              </a:ext>
            </a:extLst>
          </p:cNvPr>
          <p:cNvSpPr/>
          <p:nvPr/>
        </p:nvSpPr>
        <p:spPr>
          <a:xfrm>
            <a:off x="4325108"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C20CFCA-709A-CB1C-F879-1882F87A372C}"/>
              </a:ext>
            </a:extLst>
          </p:cNvPr>
          <p:cNvSpPr/>
          <p:nvPr/>
        </p:nvSpPr>
        <p:spPr>
          <a:xfrm>
            <a:off x="4571587" y="12958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2521391A-CC22-87AD-D665-0357111FC8AF}"/>
              </a:ext>
            </a:extLst>
          </p:cNvPr>
          <p:cNvSpPr/>
          <p:nvPr/>
        </p:nvSpPr>
        <p:spPr>
          <a:xfrm>
            <a:off x="4818066"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796305ED-B8EA-6ABD-3EB9-C95F489D101F}"/>
              </a:ext>
            </a:extLst>
          </p:cNvPr>
          <p:cNvSpPr/>
          <p:nvPr/>
        </p:nvSpPr>
        <p:spPr>
          <a:xfrm>
            <a:off x="5064545"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E674D3E-67ED-B506-E333-0C49B0ECB792}"/>
              </a:ext>
            </a:extLst>
          </p:cNvPr>
          <p:cNvSpPr/>
          <p:nvPr/>
        </p:nvSpPr>
        <p:spPr>
          <a:xfrm>
            <a:off x="5311024"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86EBF43-D1E4-F632-CD8A-31E4E5FB9425}"/>
              </a:ext>
            </a:extLst>
          </p:cNvPr>
          <p:cNvSpPr/>
          <p:nvPr/>
        </p:nvSpPr>
        <p:spPr>
          <a:xfrm>
            <a:off x="5557503"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BB70289-2044-430F-491A-C7AA9436E544}"/>
              </a:ext>
            </a:extLst>
          </p:cNvPr>
          <p:cNvSpPr/>
          <p:nvPr/>
        </p:nvSpPr>
        <p:spPr>
          <a:xfrm>
            <a:off x="5803982"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88D6D0E-CA46-636E-12C2-2C7D3EF7C513}"/>
              </a:ext>
            </a:extLst>
          </p:cNvPr>
          <p:cNvSpPr/>
          <p:nvPr/>
        </p:nvSpPr>
        <p:spPr>
          <a:xfrm>
            <a:off x="6050461"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3035308-F641-30BB-1A67-4A5974A09D51}"/>
              </a:ext>
            </a:extLst>
          </p:cNvPr>
          <p:cNvSpPr/>
          <p:nvPr/>
        </p:nvSpPr>
        <p:spPr>
          <a:xfrm>
            <a:off x="6296940"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C42E9FE-6A4F-1AD5-196C-4E4225698F67}"/>
              </a:ext>
            </a:extLst>
          </p:cNvPr>
          <p:cNvSpPr/>
          <p:nvPr/>
        </p:nvSpPr>
        <p:spPr>
          <a:xfrm>
            <a:off x="6543419"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1666162-ED72-CF98-CB56-DA602FD796BE}"/>
              </a:ext>
            </a:extLst>
          </p:cNvPr>
          <p:cNvSpPr/>
          <p:nvPr/>
        </p:nvSpPr>
        <p:spPr>
          <a:xfrm>
            <a:off x="6789898"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60B8A02-9EE9-FE37-C553-A960782046FB}"/>
              </a:ext>
            </a:extLst>
          </p:cNvPr>
          <p:cNvSpPr/>
          <p:nvPr/>
        </p:nvSpPr>
        <p:spPr>
          <a:xfrm>
            <a:off x="7036377"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247CE88-FB8C-0B8D-C990-704A76AB7752}"/>
              </a:ext>
            </a:extLst>
          </p:cNvPr>
          <p:cNvSpPr/>
          <p:nvPr/>
        </p:nvSpPr>
        <p:spPr>
          <a:xfrm>
            <a:off x="7282856"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A816D7C-E299-A837-BAB8-58A2997FAA84}"/>
              </a:ext>
            </a:extLst>
          </p:cNvPr>
          <p:cNvSpPr/>
          <p:nvPr/>
        </p:nvSpPr>
        <p:spPr>
          <a:xfrm>
            <a:off x="7529335"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6A60D2A9-C6E3-8408-40FB-A23D3D2530C5}"/>
              </a:ext>
            </a:extLst>
          </p:cNvPr>
          <p:cNvSpPr/>
          <p:nvPr/>
        </p:nvSpPr>
        <p:spPr>
          <a:xfrm>
            <a:off x="7775814"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A4205DC-0390-F50C-4C15-3A65BB162082}"/>
              </a:ext>
            </a:extLst>
          </p:cNvPr>
          <p:cNvSpPr/>
          <p:nvPr/>
        </p:nvSpPr>
        <p:spPr>
          <a:xfrm>
            <a:off x="8022293"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30B3C7F-D3C3-19FE-C314-AF143A9E4710}"/>
              </a:ext>
            </a:extLst>
          </p:cNvPr>
          <p:cNvSpPr/>
          <p:nvPr/>
        </p:nvSpPr>
        <p:spPr>
          <a:xfrm>
            <a:off x="8268772"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F4C383B-AEF3-5E83-E703-4F04BF7033FF}"/>
              </a:ext>
            </a:extLst>
          </p:cNvPr>
          <p:cNvSpPr/>
          <p:nvPr/>
        </p:nvSpPr>
        <p:spPr>
          <a:xfrm>
            <a:off x="8515251" y="12902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2B1E91C-FCBD-EE50-2AA6-EDEBBD49CE7E}"/>
              </a:ext>
            </a:extLst>
          </p:cNvPr>
          <p:cNvSpPr/>
          <p:nvPr/>
        </p:nvSpPr>
        <p:spPr>
          <a:xfrm>
            <a:off x="887179"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5" name="矩形 34">
            <a:extLst>
              <a:ext uri="{FF2B5EF4-FFF2-40B4-BE49-F238E27FC236}">
                <a16:creationId xmlns:a16="http://schemas.microsoft.com/office/drawing/2014/main" id="{42F47DDD-23D3-8740-93B1-9364F31F346D}"/>
              </a:ext>
            </a:extLst>
          </p:cNvPr>
          <p:cNvSpPr/>
          <p:nvPr/>
        </p:nvSpPr>
        <p:spPr>
          <a:xfrm>
            <a:off x="1133658"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19" name="矩形 118">
            <a:extLst>
              <a:ext uri="{FF2B5EF4-FFF2-40B4-BE49-F238E27FC236}">
                <a16:creationId xmlns:a16="http://schemas.microsoft.com/office/drawing/2014/main" id="{4E02ACF8-BBAF-A0EF-CD63-36B6068715AC}"/>
              </a:ext>
            </a:extLst>
          </p:cNvPr>
          <p:cNvSpPr/>
          <p:nvPr/>
        </p:nvSpPr>
        <p:spPr>
          <a:xfrm>
            <a:off x="1380137"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20" name="矩形 119">
            <a:extLst>
              <a:ext uri="{FF2B5EF4-FFF2-40B4-BE49-F238E27FC236}">
                <a16:creationId xmlns:a16="http://schemas.microsoft.com/office/drawing/2014/main" id="{12078376-A783-0685-E923-832C573B20A8}"/>
              </a:ext>
            </a:extLst>
          </p:cNvPr>
          <p:cNvSpPr/>
          <p:nvPr/>
        </p:nvSpPr>
        <p:spPr>
          <a:xfrm>
            <a:off x="1626616"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1" name="矩形 170">
            <a:extLst>
              <a:ext uri="{FF2B5EF4-FFF2-40B4-BE49-F238E27FC236}">
                <a16:creationId xmlns:a16="http://schemas.microsoft.com/office/drawing/2014/main" id="{7F4966CF-D49B-34C5-405D-C493899408F9}"/>
              </a:ext>
            </a:extLst>
          </p:cNvPr>
          <p:cNvSpPr/>
          <p:nvPr/>
        </p:nvSpPr>
        <p:spPr>
          <a:xfrm>
            <a:off x="1873095"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4" name="矩形 173">
            <a:extLst>
              <a:ext uri="{FF2B5EF4-FFF2-40B4-BE49-F238E27FC236}">
                <a16:creationId xmlns:a16="http://schemas.microsoft.com/office/drawing/2014/main" id="{BBDE504F-357D-3069-A1D0-C6278FCDCA0C}"/>
              </a:ext>
            </a:extLst>
          </p:cNvPr>
          <p:cNvSpPr/>
          <p:nvPr/>
        </p:nvSpPr>
        <p:spPr>
          <a:xfrm>
            <a:off x="2119574"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5" name="矩形 174">
            <a:extLst>
              <a:ext uri="{FF2B5EF4-FFF2-40B4-BE49-F238E27FC236}">
                <a16:creationId xmlns:a16="http://schemas.microsoft.com/office/drawing/2014/main" id="{12B92AAF-D7C9-2A60-A5AF-57CC54C24B5D}"/>
              </a:ext>
            </a:extLst>
          </p:cNvPr>
          <p:cNvSpPr/>
          <p:nvPr/>
        </p:nvSpPr>
        <p:spPr>
          <a:xfrm>
            <a:off x="2366053"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6" name="矩形 175">
            <a:extLst>
              <a:ext uri="{FF2B5EF4-FFF2-40B4-BE49-F238E27FC236}">
                <a16:creationId xmlns:a16="http://schemas.microsoft.com/office/drawing/2014/main" id="{415EC891-DACD-24C4-FBAB-204FCA995C49}"/>
              </a:ext>
            </a:extLst>
          </p:cNvPr>
          <p:cNvSpPr/>
          <p:nvPr/>
        </p:nvSpPr>
        <p:spPr>
          <a:xfrm>
            <a:off x="2612532"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7" name="矩形 176">
            <a:extLst>
              <a:ext uri="{FF2B5EF4-FFF2-40B4-BE49-F238E27FC236}">
                <a16:creationId xmlns:a16="http://schemas.microsoft.com/office/drawing/2014/main" id="{EA919408-9B62-FBAC-F3E4-5A07E08C940C}"/>
              </a:ext>
            </a:extLst>
          </p:cNvPr>
          <p:cNvSpPr/>
          <p:nvPr/>
        </p:nvSpPr>
        <p:spPr>
          <a:xfrm>
            <a:off x="2859011"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8" name="矩形 177">
            <a:extLst>
              <a:ext uri="{FF2B5EF4-FFF2-40B4-BE49-F238E27FC236}">
                <a16:creationId xmlns:a16="http://schemas.microsoft.com/office/drawing/2014/main" id="{28459580-7D53-6825-70EB-99D04BE5574D}"/>
              </a:ext>
            </a:extLst>
          </p:cNvPr>
          <p:cNvSpPr/>
          <p:nvPr/>
        </p:nvSpPr>
        <p:spPr>
          <a:xfrm>
            <a:off x="3105490"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9" name="矩形 178">
            <a:extLst>
              <a:ext uri="{FF2B5EF4-FFF2-40B4-BE49-F238E27FC236}">
                <a16:creationId xmlns:a16="http://schemas.microsoft.com/office/drawing/2014/main" id="{2F29C0A7-5C3D-A951-3AEC-663812111EEF}"/>
              </a:ext>
            </a:extLst>
          </p:cNvPr>
          <p:cNvSpPr/>
          <p:nvPr/>
        </p:nvSpPr>
        <p:spPr>
          <a:xfrm>
            <a:off x="3351969"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0" name="矩形 179">
            <a:extLst>
              <a:ext uri="{FF2B5EF4-FFF2-40B4-BE49-F238E27FC236}">
                <a16:creationId xmlns:a16="http://schemas.microsoft.com/office/drawing/2014/main" id="{12C76DF7-3D80-9286-2496-FF33D9F10EE2}"/>
              </a:ext>
            </a:extLst>
          </p:cNvPr>
          <p:cNvSpPr/>
          <p:nvPr/>
        </p:nvSpPr>
        <p:spPr>
          <a:xfrm>
            <a:off x="3598448"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1" name="矩形 180">
            <a:extLst>
              <a:ext uri="{FF2B5EF4-FFF2-40B4-BE49-F238E27FC236}">
                <a16:creationId xmlns:a16="http://schemas.microsoft.com/office/drawing/2014/main" id="{3FAA025D-F26F-94DB-B76E-64C858656670}"/>
              </a:ext>
            </a:extLst>
          </p:cNvPr>
          <p:cNvSpPr/>
          <p:nvPr/>
        </p:nvSpPr>
        <p:spPr>
          <a:xfrm>
            <a:off x="3844927"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2" name="矩形 181">
            <a:extLst>
              <a:ext uri="{FF2B5EF4-FFF2-40B4-BE49-F238E27FC236}">
                <a16:creationId xmlns:a16="http://schemas.microsoft.com/office/drawing/2014/main" id="{9FD7A0C3-8B28-5BD4-B67E-738D1529A1E6}"/>
              </a:ext>
            </a:extLst>
          </p:cNvPr>
          <p:cNvSpPr/>
          <p:nvPr/>
        </p:nvSpPr>
        <p:spPr>
          <a:xfrm>
            <a:off x="4091406"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3" name="矩形 182">
            <a:extLst>
              <a:ext uri="{FF2B5EF4-FFF2-40B4-BE49-F238E27FC236}">
                <a16:creationId xmlns:a16="http://schemas.microsoft.com/office/drawing/2014/main" id="{F48249C0-1616-CA5C-8860-13FC33698421}"/>
              </a:ext>
            </a:extLst>
          </p:cNvPr>
          <p:cNvSpPr/>
          <p:nvPr/>
        </p:nvSpPr>
        <p:spPr>
          <a:xfrm>
            <a:off x="4337885"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4" name="矩形 183">
            <a:extLst>
              <a:ext uri="{FF2B5EF4-FFF2-40B4-BE49-F238E27FC236}">
                <a16:creationId xmlns:a16="http://schemas.microsoft.com/office/drawing/2014/main" id="{FD5B2D81-459C-3849-A6B5-55EAC720AAB1}"/>
              </a:ext>
            </a:extLst>
          </p:cNvPr>
          <p:cNvSpPr/>
          <p:nvPr/>
        </p:nvSpPr>
        <p:spPr>
          <a:xfrm>
            <a:off x="4584364" y="21092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5" name="矩形 184">
            <a:extLst>
              <a:ext uri="{FF2B5EF4-FFF2-40B4-BE49-F238E27FC236}">
                <a16:creationId xmlns:a16="http://schemas.microsoft.com/office/drawing/2014/main" id="{A26F69B7-6F2C-7007-B292-8E8F20C7D9AA}"/>
              </a:ext>
            </a:extLst>
          </p:cNvPr>
          <p:cNvSpPr/>
          <p:nvPr/>
        </p:nvSpPr>
        <p:spPr>
          <a:xfrm>
            <a:off x="879792"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53C42762-3839-1741-1F50-BED25C65CC93}"/>
              </a:ext>
            </a:extLst>
          </p:cNvPr>
          <p:cNvSpPr/>
          <p:nvPr/>
        </p:nvSpPr>
        <p:spPr>
          <a:xfrm>
            <a:off x="1126271"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3076E0E6-2FF9-C8F3-61EC-3FEDC7D01533}"/>
              </a:ext>
            </a:extLst>
          </p:cNvPr>
          <p:cNvSpPr/>
          <p:nvPr/>
        </p:nvSpPr>
        <p:spPr>
          <a:xfrm>
            <a:off x="1372750"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AB3E0D65-ECF7-CE34-F396-34D0BD2F62AB}"/>
              </a:ext>
            </a:extLst>
          </p:cNvPr>
          <p:cNvSpPr/>
          <p:nvPr/>
        </p:nvSpPr>
        <p:spPr>
          <a:xfrm>
            <a:off x="1619229"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2F254F46-F5FA-2E95-4E70-EB1C0548B511}"/>
              </a:ext>
            </a:extLst>
          </p:cNvPr>
          <p:cNvSpPr/>
          <p:nvPr/>
        </p:nvSpPr>
        <p:spPr>
          <a:xfrm>
            <a:off x="1865708"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6A8DCA52-A236-9B3F-4730-2D036E3248E3}"/>
              </a:ext>
            </a:extLst>
          </p:cNvPr>
          <p:cNvSpPr/>
          <p:nvPr/>
        </p:nvSpPr>
        <p:spPr>
          <a:xfrm>
            <a:off x="2112187"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8B9E743A-31D4-3195-AD6E-A91E2CB4FF5A}"/>
              </a:ext>
            </a:extLst>
          </p:cNvPr>
          <p:cNvSpPr/>
          <p:nvPr/>
        </p:nvSpPr>
        <p:spPr>
          <a:xfrm>
            <a:off x="2358666"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4BE3E6F2-2686-C62D-ADF4-C527A389AAED}"/>
              </a:ext>
            </a:extLst>
          </p:cNvPr>
          <p:cNvSpPr/>
          <p:nvPr/>
        </p:nvSpPr>
        <p:spPr>
          <a:xfrm>
            <a:off x="2605145"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23AFC0C5-0A85-937B-4C0A-08D66A2AE9C1}"/>
              </a:ext>
            </a:extLst>
          </p:cNvPr>
          <p:cNvSpPr/>
          <p:nvPr/>
        </p:nvSpPr>
        <p:spPr>
          <a:xfrm>
            <a:off x="2851624"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3418F04E-BF3D-6334-31BA-B5660F0B9E58}"/>
              </a:ext>
            </a:extLst>
          </p:cNvPr>
          <p:cNvSpPr/>
          <p:nvPr/>
        </p:nvSpPr>
        <p:spPr>
          <a:xfrm>
            <a:off x="3098103"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21AB3AAC-F5C9-7FEF-CA58-B284C52F8972}"/>
              </a:ext>
            </a:extLst>
          </p:cNvPr>
          <p:cNvSpPr/>
          <p:nvPr/>
        </p:nvSpPr>
        <p:spPr>
          <a:xfrm>
            <a:off x="3344582"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D7D9D1ED-791D-90A2-4480-06E7A3E3F2D6}"/>
              </a:ext>
            </a:extLst>
          </p:cNvPr>
          <p:cNvSpPr/>
          <p:nvPr/>
        </p:nvSpPr>
        <p:spPr>
          <a:xfrm>
            <a:off x="3591061"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DE7AB243-DB1B-4EBD-139F-3C13DC30055D}"/>
              </a:ext>
            </a:extLst>
          </p:cNvPr>
          <p:cNvSpPr/>
          <p:nvPr/>
        </p:nvSpPr>
        <p:spPr>
          <a:xfrm>
            <a:off x="3837540"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2176D458-4734-6E0F-87C5-A2B7D49D8D2D}"/>
              </a:ext>
            </a:extLst>
          </p:cNvPr>
          <p:cNvSpPr/>
          <p:nvPr/>
        </p:nvSpPr>
        <p:spPr>
          <a:xfrm>
            <a:off x="4084019"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029F88A7-A68E-9004-1E8B-3F3AF0399DE7}"/>
              </a:ext>
            </a:extLst>
          </p:cNvPr>
          <p:cNvSpPr/>
          <p:nvPr/>
        </p:nvSpPr>
        <p:spPr>
          <a:xfrm>
            <a:off x="4330498"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CAB61B72-37F7-46C3-426A-8955731381BB}"/>
              </a:ext>
            </a:extLst>
          </p:cNvPr>
          <p:cNvSpPr/>
          <p:nvPr/>
        </p:nvSpPr>
        <p:spPr>
          <a:xfrm>
            <a:off x="4576977" y="25146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494E0F0F-21D6-D510-4308-D0AEFF408984}"/>
              </a:ext>
            </a:extLst>
          </p:cNvPr>
          <p:cNvSpPr/>
          <p:nvPr/>
        </p:nvSpPr>
        <p:spPr>
          <a:xfrm>
            <a:off x="872623"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5FDB8068-3EFD-454C-FBE8-BE013889816E}"/>
              </a:ext>
            </a:extLst>
          </p:cNvPr>
          <p:cNvSpPr/>
          <p:nvPr/>
        </p:nvSpPr>
        <p:spPr>
          <a:xfrm>
            <a:off x="1119102"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07E56185-F3B0-A57A-AFE9-24287C8761B0}"/>
              </a:ext>
            </a:extLst>
          </p:cNvPr>
          <p:cNvSpPr/>
          <p:nvPr/>
        </p:nvSpPr>
        <p:spPr>
          <a:xfrm>
            <a:off x="1365581"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659E714D-0CAF-B4DF-BC3F-5D2F096B4054}"/>
              </a:ext>
            </a:extLst>
          </p:cNvPr>
          <p:cNvSpPr/>
          <p:nvPr/>
        </p:nvSpPr>
        <p:spPr>
          <a:xfrm>
            <a:off x="1612060"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ADD05EA5-4D2D-7440-F06B-EDBCFF9FB59D}"/>
              </a:ext>
            </a:extLst>
          </p:cNvPr>
          <p:cNvSpPr/>
          <p:nvPr/>
        </p:nvSpPr>
        <p:spPr>
          <a:xfrm>
            <a:off x="1858539"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3116AFFF-5E31-9B3B-89B4-D5E4F3DADB08}"/>
              </a:ext>
            </a:extLst>
          </p:cNvPr>
          <p:cNvSpPr/>
          <p:nvPr/>
        </p:nvSpPr>
        <p:spPr>
          <a:xfrm>
            <a:off x="2105018"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D7C874FF-DDD7-699A-4FC3-B6E0F02F7562}"/>
              </a:ext>
            </a:extLst>
          </p:cNvPr>
          <p:cNvSpPr/>
          <p:nvPr/>
        </p:nvSpPr>
        <p:spPr>
          <a:xfrm>
            <a:off x="2351497"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4C174C0B-BA2F-C10B-248C-161B21EB0A1D}"/>
              </a:ext>
            </a:extLst>
          </p:cNvPr>
          <p:cNvSpPr/>
          <p:nvPr/>
        </p:nvSpPr>
        <p:spPr>
          <a:xfrm>
            <a:off x="2597976"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C2543EEB-E757-312E-CEF8-3FFC674BE43C}"/>
              </a:ext>
            </a:extLst>
          </p:cNvPr>
          <p:cNvSpPr/>
          <p:nvPr/>
        </p:nvSpPr>
        <p:spPr>
          <a:xfrm>
            <a:off x="2844455"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9A42C3B0-A443-E06A-A15C-933FCD1A53EA}"/>
              </a:ext>
            </a:extLst>
          </p:cNvPr>
          <p:cNvSpPr/>
          <p:nvPr/>
        </p:nvSpPr>
        <p:spPr>
          <a:xfrm>
            <a:off x="3090934"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2E85809A-0D6E-A9A1-2DB5-86DD713CAB31}"/>
              </a:ext>
            </a:extLst>
          </p:cNvPr>
          <p:cNvSpPr/>
          <p:nvPr/>
        </p:nvSpPr>
        <p:spPr>
          <a:xfrm>
            <a:off x="3337413"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DC29C68D-B77E-AA8B-5CB0-7392355753D6}"/>
              </a:ext>
            </a:extLst>
          </p:cNvPr>
          <p:cNvSpPr/>
          <p:nvPr/>
        </p:nvSpPr>
        <p:spPr>
          <a:xfrm>
            <a:off x="3583892"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29F12046-F82E-7B3A-F036-59A6EE3FEC02}"/>
              </a:ext>
            </a:extLst>
          </p:cNvPr>
          <p:cNvSpPr/>
          <p:nvPr/>
        </p:nvSpPr>
        <p:spPr>
          <a:xfrm>
            <a:off x="3830371"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72BF1165-1668-DA1B-A122-DA03908BF84E}"/>
              </a:ext>
            </a:extLst>
          </p:cNvPr>
          <p:cNvSpPr/>
          <p:nvPr/>
        </p:nvSpPr>
        <p:spPr>
          <a:xfrm>
            <a:off x="4076850"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19B341CA-82B3-6030-F94E-1F3BA8F6A228}"/>
              </a:ext>
            </a:extLst>
          </p:cNvPr>
          <p:cNvSpPr/>
          <p:nvPr/>
        </p:nvSpPr>
        <p:spPr>
          <a:xfrm>
            <a:off x="4323329"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A32F0BD0-2DB8-EFCE-469D-9A38FE2BFE79}"/>
              </a:ext>
            </a:extLst>
          </p:cNvPr>
          <p:cNvSpPr/>
          <p:nvPr/>
        </p:nvSpPr>
        <p:spPr>
          <a:xfrm>
            <a:off x="4569808" y="32543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E0D97730-F536-D927-6CFF-4372542C1244}"/>
              </a:ext>
            </a:extLst>
          </p:cNvPr>
          <p:cNvSpPr/>
          <p:nvPr/>
        </p:nvSpPr>
        <p:spPr>
          <a:xfrm>
            <a:off x="872623"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681DA715-BDF6-8CA8-7D7E-3467006928DD}"/>
              </a:ext>
            </a:extLst>
          </p:cNvPr>
          <p:cNvSpPr/>
          <p:nvPr/>
        </p:nvSpPr>
        <p:spPr>
          <a:xfrm>
            <a:off x="1119102"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E8B3D8D3-1B06-7C3F-F9AF-4BEB10BD5DDA}"/>
              </a:ext>
            </a:extLst>
          </p:cNvPr>
          <p:cNvSpPr/>
          <p:nvPr/>
        </p:nvSpPr>
        <p:spPr>
          <a:xfrm>
            <a:off x="1365581"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EEBBCCB8-F138-4693-A205-ECA0506E7415}"/>
              </a:ext>
            </a:extLst>
          </p:cNvPr>
          <p:cNvSpPr/>
          <p:nvPr/>
        </p:nvSpPr>
        <p:spPr>
          <a:xfrm>
            <a:off x="1612060"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FB527D6D-4F7C-5C87-67F8-6CCE3C12C07F}"/>
              </a:ext>
            </a:extLst>
          </p:cNvPr>
          <p:cNvSpPr/>
          <p:nvPr/>
        </p:nvSpPr>
        <p:spPr>
          <a:xfrm>
            <a:off x="1858539"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FE7802E2-087B-4F1F-F91C-5DCC6E7F41B1}"/>
              </a:ext>
            </a:extLst>
          </p:cNvPr>
          <p:cNvSpPr/>
          <p:nvPr/>
        </p:nvSpPr>
        <p:spPr>
          <a:xfrm>
            <a:off x="2105018"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AD200BB5-5CD0-D7F2-7859-225202762FB1}"/>
              </a:ext>
            </a:extLst>
          </p:cNvPr>
          <p:cNvSpPr/>
          <p:nvPr/>
        </p:nvSpPr>
        <p:spPr>
          <a:xfrm>
            <a:off x="2351497"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D86B56D7-59BF-D900-103B-EF2A754C09FC}"/>
              </a:ext>
            </a:extLst>
          </p:cNvPr>
          <p:cNvSpPr/>
          <p:nvPr/>
        </p:nvSpPr>
        <p:spPr>
          <a:xfrm>
            <a:off x="2597976" y="43509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DD9A1FB8-2B00-BFC3-0169-7EAE2F883D09}"/>
              </a:ext>
            </a:extLst>
          </p:cNvPr>
          <p:cNvSpPr/>
          <p:nvPr/>
        </p:nvSpPr>
        <p:spPr>
          <a:xfrm>
            <a:off x="2844455"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35142544-243B-B56F-57E8-A344D04DF365}"/>
              </a:ext>
            </a:extLst>
          </p:cNvPr>
          <p:cNvSpPr/>
          <p:nvPr/>
        </p:nvSpPr>
        <p:spPr>
          <a:xfrm>
            <a:off x="3090934"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52804457-BE1C-8A8E-5BB7-9E472C58457B}"/>
              </a:ext>
            </a:extLst>
          </p:cNvPr>
          <p:cNvSpPr/>
          <p:nvPr/>
        </p:nvSpPr>
        <p:spPr>
          <a:xfrm>
            <a:off x="3337413"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B7A57FA1-1D4B-C28B-61A0-28C4999F0B3A}"/>
              </a:ext>
            </a:extLst>
          </p:cNvPr>
          <p:cNvSpPr/>
          <p:nvPr/>
        </p:nvSpPr>
        <p:spPr>
          <a:xfrm>
            <a:off x="3583892"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88C155E2-D2A5-F7B4-282F-7ABC00CDAF63}"/>
              </a:ext>
            </a:extLst>
          </p:cNvPr>
          <p:cNvSpPr/>
          <p:nvPr/>
        </p:nvSpPr>
        <p:spPr>
          <a:xfrm>
            <a:off x="3830371"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0038045E-96E0-77C4-AA47-FA5FD2842B49}"/>
              </a:ext>
            </a:extLst>
          </p:cNvPr>
          <p:cNvSpPr/>
          <p:nvPr/>
        </p:nvSpPr>
        <p:spPr>
          <a:xfrm>
            <a:off x="4076850"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E1EE40B8-8465-D77B-2B41-B0EC7A64322A}"/>
              </a:ext>
            </a:extLst>
          </p:cNvPr>
          <p:cNvSpPr/>
          <p:nvPr/>
        </p:nvSpPr>
        <p:spPr>
          <a:xfrm>
            <a:off x="4323329"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B53B09AB-733B-2097-B01F-07933FBA3DFC}"/>
              </a:ext>
            </a:extLst>
          </p:cNvPr>
          <p:cNvSpPr/>
          <p:nvPr/>
        </p:nvSpPr>
        <p:spPr>
          <a:xfrm>
            <a:off x="4569808" y="43509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E94ED402-750D-6E6B-9C03-B7C5C44955FE}"/>
              </a:ext>
            </a:extLst>
          </p:cNvPr>
          <p:cNvSpPr/>
          <p:nvPr/>
        </p:nvSpPr>
        <p:spPr>
          <a:xfrm>
            <a:off x="905239" y="38389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箭头连接符 233">
            <a:extLst>
              <a:ext uri="{FF2B5EF4-FFF2-40B4-BE49-F238E27FC236}">
                <a16:creationId xmlns:a16="http://schemas.microsoft.com/office/drawing/2014/main" id="{F74E239F-051D-E87D-38AD-ED76E97964D2}"/>
              </a:ext>
            </a:extLst>
          </p:cNvPr>
          <p:cNvCxnSpPr>
            <a:cxnSpLocks/>
            <a:stCxn id="201" idx="2"/>
            <a:endCxn id="233" idx="0"/>
          </p:cNvCxnSpPr>
          <p:nvPr/>
        </p:nvCxnSpPr>
        <p:spPr>
          <a:xfrm>
            <a:off x="995863"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A08BCE9F-CBAF-E135-E3CB-C5834F723DA7}"/>
              </a:ext>
            </a:extLst>
          </p:cNvPr>
          <p:cNvCxnSpPr>
            <a:cxnSpLocks/>
            <a:stCxn id="209" idx="2"/>
            <a:endCxn id="233" idx="0"/>
          </p:cNvCxnSpPr>
          <p:nvPr/>
        </p:nvCxnSpPr>
        <p:spPr>
          <a:xfrm flipH="1">
            <a:off x="995863" y="349233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6" name="椭圆 235">
            <a:extLst>
              <a:ext uri="{FF2B5EF4-FFF2-40B4-BE49-F238E27FC236}">
                <a16:creationId xmlns:a16="http://schemas.microsoft.com/office/drawing/2014/main" id="{E6E362FF-CCD0-8F9D-CF74-51B3CAA8FEDD}"/>
              </a:ext>
            </a:extLst>
          </p:cNvPr>
          <p:cNvSpPr/>
          <p:nvPr/>
        </p:nvSpPr>
        <p:spPr>
          <a:xfrm>
            <a:off x="1151717" y="383027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228E8F52-2997-3B58-3A4C-D52530F77E2E}"/>
              </a:ext>
            </a:extLst>
          </p:cNvPr>
          <p:cNvSpPr/>
          <p:nvPr/>
        </p:nvSpPr>
        <p:spPr>
          <a:xfrm>
            <a:off x="1398195" y="384375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78CA67E8-28EF-E46E-F604-E09E504F4423}"/>
              </a:ext>
            </a:extLst>
          </p:cNvPr>
          <p:cNvSpPr/>
          <p:nvPr/>
        </p:nvSpPr>
        <p:spPr>
          <a:xfrm>
            <a:off x="1644673" y="383509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38C2FFB2-0A80-2420-3A89-DD8F4283ED40}"/>
              </a:ext>
            </a:extLst>
          </p:cNvPr>
          <p:cNvSpPr/>
          <p:nvPr/>
        </p:nvSpPr>
        <p:spPr>
          <a:xfrm>
            <a:off x="1894772" y="384276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0145A46A-A810-2739-2727-EB528DB48ADF}"/>
              </a:ext>
            </a:extLst>
          </p:cNvPr>
          <p:cNvSpPr/>
          <p:nvPr/>
        </p:nvSpPr>
        <p:spPr>
          <a:xfrm>
            <a:off x="2141250" y="383410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E6B03B41-1E5C-957F-301B-9E7E0744B715}"/>
              </a:ext>
            </a:extLst>
          </p:cNvPr>
          <p:cNvSpPr/>
          <p:nvPr/>
        </p:nvSpPr>
        <p:spPr>
          <a:xfrm>
            <a:off x="2387728" y="384758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31CC8CB4-F0C7-9C45-7994-FAB365E9EB08}"/>
              </a:ext>
            </a:extLst>
          </p:cNvPr>
          <p:cNvSpPr/>
          <p:nvPr/>
        </p:nvSpPr>
        <p:spPr>
          <a:xfrm>
            <a:off x="2634206" y="38389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箭头连接符 242">
            <a:extLst>
              <a:ext uri="{FF2B5EF4-FFF2-40B4-BE49-F238E27FC236}">
                <a16:creationId xmlns:a16="http://schemas.microsoft.com/office/drawing/2014/main" id="{3B08DECA-0CC6-BB6D-27F3-3E74B7143275}"/>
              </a:ext>
            </a:extLst>
          </p:cNvPr>
          <p:cNvCxnSpPr>
            <a:cxnSpLocks/>
          </p:cNvCxnSpPr>
          <p:nvPr/>
        </p:nvCxnSpPr>
        <p:spPr>
          <a:xfrm>
            <a:off x="1248275"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B9976B1B-7BAE-02A0-B4F6-CC176BAD07E6}"/>
              </a:ext>
            </a:extLst>
          </p:cNvPr>
          <p:cNvCxnSpPr>
            <a:cxnSpLocks/>
          </p:cNvCxnSpPr>
          <p:nvPr/>
        </p:nvCxnSpPr>
        <p:spPr>
          <a:xfrm>
            <a:off x="1486400"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5" name="直接箭头连接符 244">
            <a:extLst>
              <a:ext uri="{FF2B5EF4-FFF2-40B4-BE49-F238E27FC236}">
                <a16:creationId xmlns:a16="http://schemas.microsoft.com/office/drawing/2014/main" id="{A039C993-3911-AB54-436E-E403A3B1E984}"/>
              </a:ext>
            </a:extLst>
          </p:cNvPr>
          <p:cNvCxnSpPr>
            <a:cxnSpLocks/>
          </p:cNvCxnSpPr>
          <p:nvPr/>
        </p:nvCxnSpPr>
        <p:spPr>
          <a:xfrm>
            <a:off x="1738812"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F0016DD6-7563-21B7-A68B-6BC60FBED853}"/>
              </a:ext>
            </a:extLst>
          </p:cNvPr>
          <p:cNvCxnSpPr>
            <a:cxnSpLocks/>
          </p:cNvCxnSpPr>
          <p:nvPr/>
        </p:nvCxnSpPr>
        <p:spPr>
          <a:xfrm>
            <a:off x="1976938"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7F19E353-18F2-AA77-8EA4-4DF49A7C9534}"/>
              </a:ext>
            </a:extLst>
          </p:cNvPr>
          <p:cNvCxnSpPr>
            <a:cxnSpLocks/>
          </p:cNvCxnSpPr>
          <p:nvPr/>
        </p:nvCxnSpPr>
        <p:spPr>
          <a:xfrm>
            <a:off x="2229350" y="34923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6F21A42C-A4A7-3614-E522-1E46DA19550F}"/>
              </a:ext>
            </a:extLst>
          </p:cNvPr>
          <p:cNvCxnSpPr>
            <a:cxnSpLocks/>
          </p:cNvCxnSpPr>
          <p:nvPr/>
        </p:nvCxnSpPr>
        <p:spPr>
          <a:xfrm>
            <a:off x="2467475"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9" name="直接箭头连接符 248">
            <a:extLst>
              <a:ext uri="{FF2B5EF4-FFF2-40B4-BE49-F238E27FC236}">
                <a16:creationId xmlns:a16="http://schemas.microsoft.com/office/drawing/2014/main" id="{DB1A29A9-0A34-6E83-CD0D-A006314C64E9}"/>
              </a:ext>
            </a:extLst>
          </p:cNvPr>
          <p:cNvCxnSpPr>
            <a:cxnSpLocks/>
          </p:cNvCxnSpPr>
          <p:nvPr/>
        </p:nvCxnSpPr>
        <p:spPr>
          <a:xfrm>
            <a:off x="2719887" y="35009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FBB6A19D-C4A4-71D4-43EA-44BA6571084B}"/>
              </a:ext>
            </a:extLst>
          </p:cNvPr>
          <p:cNvCxnSpPr>
            <a:cxnSpLocks/>
          </p:cNvCxnSpPr>
          <p:nvPr/>
        </p:nvCxnSpPr>
        <p:spPr>
          <a:xfrm flipH="1">
            <a:off x="1242341" y="350100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EF605E0A-361D-FFE0-5F9F-D2A1DED9FB28}"/>
              </a:ext>
            </a:extLst>
          </p:cNvPr>
          <p:cNvCxnSpPr>
            <a:cxnSpLocks/>
            <a:stCxn id="211" idx="2"/>
          </p:cNvCxnSpPr>
          <p:nvPr/>
        </p:nvCxnSpPr>
        <p:spPr>
          <a:xfrm flipH="1">
            <a:off x="1500687" y="3492336"/>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6EA02016-50CD-D669-1AF5-F0F9B5CCC6A6}"/>
              </a:ext>
            </a:extLst>
          </p:cNvPr>
          <p:cNvCxnSpPr>
            <a:cxnSpLocks/>
            <a:stCxn id="212" idx="2"/>
          </p:cNvCxnSpPr>
          <p:nvPr/>
        </p:nvCxnSpPr>
        <p:spPr>
          <a:xfrm flipH="1">
            <a:off x="1747165" y="3492336"/>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63A71707-AFEA-6969-6394-AA828CDB19FE}"/>
              </a:ext>
            </a:extLst>
          </p:cNvPr>
          <p:cNvCxnSpPr>
            <a:cxnSpLocks/>
          </p:cNvCxnSpPr>
          <p:nvPr/>
        </p:nvCxnSpPr>
        <p:spPr>
          <a:xfrm flipH="1">
            <a:off x="2034498" y="349233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4" name="直接箭头连接符 253">
            <a:extLst>
              <a:ext uri="{FF2B5EF4-FFF2-40B4-BE49-F238E27FC236}">
                <a16:creationId xmlns:a16="http://schemas.microsoft.com/office/drawing/2014/main" id="{6D4D2FDF-4563-4323-82E1-B93C127C3F63}"/>
              </a:ext>
            </a:extLst>
          </p:cNvPr>
          <p:cNvCxnSpPr>
            <a:cxnSpLocks/>
            <a:stCxn id="214" idx="2"/>
          </p:cNvCxnSpPr>
          <p:nvPr/>
        </p:nvCxnSpPr>
        <p:spPr>
          <a:xfrm flipH="1">
            <a:off x="2280976" y="3492336"/>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C7AB17A9-38DF-650E-C365-830163F015FB}"/>
              </a:ext>
            </a:extLst>
          </p:cNvPr>
          <p:cNvCxnSpPr>
            <a:cxnSpLocks/>
            <a:stCxn id="215" idx="2"/>
          </p:cNvCxnSpPr>
          <p:nvPr/>
        </p:nvCxnSpPr>
        <p:spPr>
          <a:xfrm flipH="1">
            <a:off x="2539322" y="3492336"/>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E3F555E8-2D8C-511E-6F8F-9AC154F9FD8A}"/>
              </a:ext>
            </a:extLst>
          </p:cNvPr>
          <p:cNvCxnSpPr>
            <a:cxnSpLocks/>
            <a:stCxn id="216" idx="2"/>
          </p:cNvCxnSpPr>
          <p:nvPr/>
        </p:nvCxnSpPr>
        <p:spPr>
          <a:xfrm flipH="1">
            <a:off x="2785800" y="3492336"/>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CFCFF042-18D2-BE53-3E27-F667552D5C57}"/>
              </a:ext>
            </a:extLst>
          </p:cNvPr>
          <p:cNvSpPr/>
          <p:nvPr/>
        </p:nvSpPr>
        <p:spPr>
          <a:xfrm>
            <a:off x="869571"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58" name="矩形 257">
            <a:extLst>
              <a:ext uri="{FF2B5EF4-FFF2-40B4-BE49-F238E27FC236}">
                <a16:creationId xmlns:a16="http://schemas.microsoft.com/office/drawing/2014/main" id="{F25D41BE-C50B-05D0-9BB8-6F7DAE05C203}"/>
              </a:ext>
            </a:extLst>
          </p:cNvPr>
          <p:cNvSpPr/>
          <p:nvPr/>
        </p:nvSpPr>
        <p:spPr>
          <a:xfrm>
            <a:off x="1116050"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59" name="矩形 258">
            <a:extLst>
              <a:ext uri="{FF2B5EF4-FFF2-40B4-BE49-F238E27FC236}">
                <a16:creationId xmlns:a16="http://schemas.microsoft.com/office/drawing/2014/main" id="{6173B523-5F21-2BB7-2D6A-93A7BB77996C}"/>
              </a:ext>
            </a:extLst>
          </p:cNvPr>
          <p:cNvSpPr/>
          <p:nvPr/>
        </p:nvSpPr>
        <p:spPr>
          <a:xfrm>
            <a:off x="1362529"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0" name="矩形 259">
            <a:extLst>
              <a:ext uri="{FF2B5EF4-FFF2-40B4-BE49-F238E27FC236}">
                <a16:creationId xmlns:a16="http://schemas.microsoft.com/office/drawing/2014/main" id="{3D803A28-7ED2-F80C-AA5F-FB5A696B219F}"/>
              </a:ext>
            </a:extLst>
          </p:cNvPr>
          <p:cNvSpPr/>
          <p:nvPr/>
        </p:nvSpPr>
        <p:spPr>
          <a:xfrm>
            <a:off x="1609008"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1" name="矩形 260">
            <a:extLst>
              <a:ext uri="{FF2B5EF4-FFF2-40B4-BE49-F238E27FC236}">
                <a16:creationId xmlns:a16="http://schemas.microsoft.com/office/drawing/2014/main" id="{74E608B7-6285-D085-7C82-3F42A3B09066}"/>
              </a:ext>
            </a:extLst>
          </p:cNvPr>
          <p:cNvSpPr/>
          <p:nvPr/>
        </p:nvSpPr>
        <p:spPr>
          <a:xfrm>
            <a:off x="1855487"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2" name="矩形 261">
            <a:extLst>
              <a:ext uri="{FF2B5EF4-FFF2-40B4-BE49-F238E27FC236}">
                <a16:creationId xmlns:a16="http://schemas.microsoft.com/office/drawing/2014/main" id="{9D590876-A029-C347-01C7-6897CA161EC5}"/>
              </a:ext>
            </a:extLst>
          </p:cNvPr>
          <p:cNvSpPr/>
          <p:nvPr/>
        </p:nvSpPr>
        <p:spPr>
          <a:xfrm>
            <a:off x="2101966"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3" name="矩形 262">
            <a:extLst>
              <a:ext uri="{FF2B5EF4-FFF2-40B4-BE49-F238E27FC236}">
                <a16:creationId xmlns:a16="http://schemas.microsoft.com/office/drawing/2014/main" id="{863462F5-22A2-A166-65C7-2A3BE1976AEF}"/>
              </a:ext>
            </a:extLst>
          </p:cNvPr>
          <p:cNvSpPr/>
          <p:nvPr/>
        </p:nvSpPr>
        <p:spPr>
          <a:xfrm>
            <a:off x="2348445"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4" name="矩形 263">
            <a:extLst>
              <a:ext uri="{FF2B5EF4-FFF2-40B4-BE49-F238E27FC236}">
                <a16:creationId xmlns:a16="http://schemas.microsoft.com/office/drawing/2014/main" id="{8C691788-8760-69F6-B8BB-DA70399D0414}"/>
              </a:ext>
            </a:extLst>
          </p:cNvPr>
          <p:cNvSpPr/>
          <p:nvPr/>
        </p:nvSpPr>
        <p:spPr>
          <a:xfrm>
            <a:off x="2594924"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5" name="矩形 264">
            <a:extLst>
              <a:ext uri="{FF2B5EF4-FFF2-40B4-BE49-F238E27FC236}">
                <a16:creationId xmlns:a16="http://schemas.microsoft.com/office/drawing/2014/main" id="{F4F4843F-C7B6-0003-9B76-B9F40A049330}"/>
              </a:ext>
            </a:extLst>
          </p:cNvPr>
          <p:cNvSpPr/>
          <p:nvPr/>
        </p:nvSpPr>
        <p:spPr>
          <a:xfrm>
            <a:off x="2841403"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6" name="矩形 265">
            <a:extLst>
              <a:ext uri="{FF2B5EF4-FFF2-40B4-BE49-F238E27FC236}">
                <a16:creationId xmlns:a16="http://schemas.microsoft.com/office/drawing/2014/main" id="{E7EA1AD0-4A4F-9673-A1B0-3478248471D6}"/>
              </a:ext>
            </a:extLst>
          </p:cNvPr>
          <p:cNvSpPr/>
          <p:nvPr/>
        </p:nvSpPr>
        <p:spPr>
          <a:xfrm>
            <a:off x="3087882"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7" name="矩形 266">
            <a:extLst>
              <a:ext uri="{FF2B5EF4-FFF2-40B4-BE49-F238E27FC236}">
                <a16:creationId xmlns:a16="http://schemas.microsoft.com/office/drawing/2014/main" id="{9805E35F-E887-FD6D-8BD7-0D366A47ED5D}"/>
              </a:ext>
            </a:extLst>
          </p:cNvPr>
          <p:cNvSpPr/>
          <p:nvPr/>
        </p:nvSpPr>
        <p:spPr>
          <a:xfrm>
            <a:off x="3334361"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8" name="矩形 267">
            <a:extLst>
              <a:ext uri="{FF2B5EF4-FFF2-40B4-BE49-F238E27FC236}">
                <a16:creationId xmlns:a16="http://schemas.microsoft.com/office/drawing/2014/main" id="{6FE85EB6-7955-10BF-7065-4BE15662F486}"/>
              </a:ext>
            </a:extLst>
          </p:cNvPr>
          <p:cNvSpPr/>
          <p:nvPr/>
        </p:nvSpPr>
        <p:spPr>
          <a:xfrm>
            <a:off x="3580840"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9" name="矩形 268">
            <a:extLst>
              <a:ext uri="{FF2B5EF4-FFF2-40B4-BE49-F238E27FC236}">
                <a16:creationId xmlns:a16="http://schemas.microsoft.com/office/drawing/2014/main" id="{3BE2680A-D8E2-3B75-B2F7-F88911CDB550}"/>
              </a:ext>
            </a:extLst>
          </p:cNvPr>
          <p:cNvSpPr/>
          <p:nvPr/>
        </p:nvSpPr>
        <p:spPr>
          <a:xfrm>
            <a:off x="3827319"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0" name="矩形 269">
            <a:extLst>
              <a:ext uri="{FF2B5EF4-FFF2-40B4-BE49-F238E27FC236}">
                <a16:creationId xmlns:a16="http://schemas.microsoft.com/office/drawing/2014/main" id="{F1CAC601-455E-BE40-A744-BDADA11B9884}"/>
              </a:ext>
            </a:extLst>
          </p:cNvPr>
          <p:cNvSpPr/>
          <p:nvPr/>
        </p:nvSpPr>
        <p:spPr>
          <a:xfrm>
            <a:off x="4073798"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1" name="矩形 270">
            <a:extLst>
              <a:ext uri="{FF2B5EF4-FFF2-40B4-BE49-F238E27FC236}">
                <a16:creationId xmlns:a16="http://schemas.microsoft.com/office/drawing/2014/main" id="{2CA51C4C-EC24-0F41-577F-08845652F1C4}"/>
              </a:ext>
            </a:extLst>
          </p:cNvPr>
          <p:cNvSpPr/>
          <p:nvPr/>
        </p:nvSpPr>
        <p:spPr>
          <a:xfrm>
            <a:off x="4320277"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2" name="矩形 271">
            <a:extLst>
              <a:ext uri="{FF2B5EF4-FFF2-40B4-BE49-F238E27FC236}">
                <a16:creationId xmlns:a16="http://schemas.microsoft.com/office/drawing/2014/main" id="{2155895B-2F0A-E7E0-AD7A-57CF421DCC4F}"/>
              </a:ext>
            </a:extLst>
          </p:cNvPr>
          <p:cNvSpPr/>
          <p:nvPr/>
        </p:nvSpPr>
        <p:spPr>
          <a:xfrm>
            <a:off x="4566756" y="51258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3" name="矩形 272">
            <a:extLst>
              <a:ext uri="{FF2B5EF4-FFF2-40B4-BE49-F238E27FC236}">
                <a16:creationId xmlns:a16="http://schemas.microsoft.com/office/drawing/2014/main" id="{19C310C0-86CD-BD74-A065-71496451D28B}"/>
              </a:ext>
            </a:extLst>
          </p:cNvPr>
          <p:cNvSpPr/>
          <p:nvPr/>
        </p:nvSpPr>
        <p:spPr>
          <a:xfrm>
            <a:off x="869571"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3194D086-460D-7409-E119-DED724C1B740}"/>
              </a:ext>
            </a:extLst>
          </p:cNvPr>
          <p:cNvSpPr/>
          <p:nvPr/>
        </p:nvSpPr>
        <p:spPr>
          <a:xfrm>
            <a:off x="1116050"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64D455C2-AAF2-A4CA-8449-CC77D4AF0630}"/>
              </a:ext>
            </a:extLst>
          </p:cNvPr>
          <p:cNvSpPr/>
          <p:nvPr/>
        </p:nvSpPr>
        <p:spPr>
          <a:xfrm>
            <a:off x="1362529"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BEC9D60-1BF7-B1EE-8380-A129D6E99D66}"/>
              </a:ext>
            </a:extLst>
          </p:cNvPr>
          <p:cNvSpPr/>
          <p:nvPr/>
        </p:nvSpPr>
        <p:spPr>
          <a:xfrm>
            <a:off x="1609008" y="61394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57DBC2F9-70D0-BF51-87BD-6938ACED482A}"/>
              </a:ext>
            </a:extLst>
          </p:cNvPr>
          <p:cNvSpPr/>
          <p:nvPr/>
        </p:nvSpPr>
        <p:spPr>
          <a:xfrm>
            <a:off x="1855487"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91219A18-57F6-45D3-78CA-54392099D649}"/>
              </a:ext>
            </a:extLst>
          </p:cNvPr>
          <p:cNvSpPr/>
          <p:nvPr/>
        </p:nvSpPr>
        <p:spPr>
          <a:xfrm>
            <a:off x="2101966"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44F2B784-69B7-1D7C-E69E-70ADCB20A442}"/>
              </a:ext>
            </a:extLst>
          </p:cNvPr>
          <p:cNvSpPr/>
          <p:nvPr/>
        </p:nvSpPr>
        <p:spPr>
          <a:xfrm>
            <a:off x="2348445"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EE43A18F-7D86-496F-E5FD-21ED24B39C28}"/>
              </a:ext>
            </a:extLst>
          </p:cNvPr>
          <p:cNvSpPr/>
          <p:nvPr/>
        </p:nvSpPr>
        <p:spPr>
          <a:xfrm>
            <a:off x="2594924"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01CA3CD4-6537-A373-DE45-BEFFCBBC013F}"/>
              </a:ext>
            </a:extLst>
          </p:cNvPr>
          <p:cNvSpPr/>
          <p:nvPr/>
        </p:nvSpPr>
        <p:spPr>
          <a:xfrm>
            <a:off x="2841403"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9AC3250F-AE10-02DB-5817-C5651CBFA418}"/>
              </a:ext>
            </a:extLst>
          </p:cNvPr>
          <p:cNvSpPr/>
          <p:nvPr/>
        </p:nvSpPr>
        <p:spPr>
          <a:xfrm>
            <a:off x="3087882"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26D73365-F68B-07B1-38E7-3C44DF421D7A}"/>
              </a:ext>
            </a:extLst>
          </p:cNvPr>
          <p:cNvSpPr/>
          <p:nvPr/>
        </p:nvSpPr>
        <p:spPr>
          <a:xfrm>
            <a:off x="3334361"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a:extLst>
              <a:ext uri="{FF2B5EF4-FFF2-40B4-BE49-F238E27FC236}">
                <a16:creationId xmlns:a16="http://schemas.microsoft.com/office/drawing/2014/main" id="{CAC187D0-D68A-A9AC-4FE7-0FD49A2BA8BC}"/>
              </a:ext>
            </a:extLst>
          </p:cNvPr>
          <p:cNvSpPr/>
          <p:nvPr/>
        </p:nvSpPr>
        <p:spPr>
          <a:xfrm>
            <a:off x="3580840"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a:extLst>
              <a:ext uri="{FF2B5EF4-FFF2-40B4-BE49-F238E27FC236}">
                <a16:creationId xmlns:a16="http://schemas.microsoft.com/office/drawing/2014/main" id="{2F5E8F39-CAE9-9398-6D21-6058CFD33328}"/>
              </a:ext>
            </a:extLst>
          </p:cNvPr>
          <p:cNvSpPr/>
          <p:nvPr/>
        </p:nvSpPr>
        <p:spPr>
          <a:xfrm>
            <a:off x="3827319"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A7383C92-13DE-7003-C56E-99CE12615962}"/>
              </a:ext>
            </a:extLst>
          </p:cNvPr>
          <p:cNvSpPr/>
          <p:nvPr/>
        </p:nvSpPr>
        <p:spPr>
          <a:xfrm>
            <a:off x="4073798"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EF7D99E1-55FF-8112-66F9-AB127CBB93E2}"/>
              </a:ext>
            </a:extLst>
          </p:cNvPr>
          <p:cNvSpPr/>
          <p:nvPr/>
        </p:nvSpPr>
        <p:spPr>
          <a:xfrm>
            <a:off x="4320277"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C7E5565C-D1A3-E9DD-07D4-E8EEE30612E0}"/>
              </a:ext>
            </a:extLst>
          </p:cNvPr>
          <p:cNvSpPr/>
          <p:nvPr/>
        </p:nvSpPr>
        <p:spPr>
          <a:xfrm>
            <a:off x="4566756" y="61394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F1610339-4937-4AD3-DE6F-B39256EB5754}"/>
              </a:ext>
            </a:extLst>
          </p:cNvPr>
          <p:cNvSpPr/>
          <p:nvPr/>
        </p:nvSpPr>
        <p:spPr>
          <a:xfrm>
            <a:off x="902187" y="571048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0" name="直接箭头连接符 289">
            <a:extLst>
              <a:ext uri="{FF2B5EF4-FFF2-40B4-BE49-F238E27FC236}">
                <a16:creationId xmlns:a16="http://schemas.microsoft.com/office/drawing/2014/main" id="{1855F33F-C158-FD75-06A8-EDACD1ECBA8F}"/>
              </a:ext>
            </a:extLst>
          </p:cNvPr>
          <p:cNvCxnSpPr>
            <a:cxnSpLocks/>
            <a:stCxn id="257" idx="2"/>
            <a:endCxn id="289" idx="0"/>
          </p:cNvCxnSpPr>
          <p:nvPr/>
        </p:nvCxnSpPr>
        <p:spPr>
          <a:xfrm>
            <a:off x="992811" y="536388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DDD7D3BD-C9F9-5DAF-39F5-F03ED81F910A}"/>
              </a:ext>
            </a:extLst>
          </p:cNvPr>
          <p:cNvCxnSpPr>
            <a:cxnSpLocks/>
            <a:stCxn id="261" idx="2"/>
            <a:endCxn id="289" idx="0"/>
          </p:cNvCxnSpPr>
          <p:nvPr/>
        </p:nvCxnSpPr>
        <p:spPr>
          <a:xfrm flipH="1">
            <a:off x="992811" y="5363887"/>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2" name="椭圆 291">
            <a:extLst>
              <a:ext uri="{FF2B5EF4-FFF2-40B4-BE49-F238E27FC236}">
                <a16:creationId xmlns:a16="http://schemas.microsoft.com/office/drawing/2014/main" id="{C2661237-4BB6-8F73-F4A8-5E9BBDF48E1F}"/>
              </a:ext>
            </a:extLst>
          </p:cNvPr>
          <p:cNvSpPr/>
          <p:nvPr/>
        </p:nvSpPr>
        <p:spPr>
          <a:xfrm>
            <a:off x="1148665" y="570182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93FE5F75-9D67-8063-B2B6-CD07A9FA0376}"/>
              </a:ext>
            </a:extLst>
          </p:cNvPr>
          <p:cNvSpPr/>
          <p:nvPr/>
        </p:nvSpPr>
        <p:spPr>
          <a:xfrm>
            <a:off x="1395143" y="571530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0C868D12-8122-F896-4B5F-DC7857167789}"/>
              </a:ext>
            </a:extLst>
          </p:cNvPr>
          <p:cNvSpPr/>
          <p:nvPr/>
        </p:nvSpPr>
        <p:spPr>
          <a:xfrm>
            <a:off x="1641621" y="570665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5" name="直接箭头连接符 294">
            <a:extLst>
              <a:ext uri="{FF2B5EF4-FFF2-40B4-BE49-F238E27FC236}">
                <a16:creationId xmlns:a16="http://schemas.microsoft.com/office/drawing/2014/main" id="{7DED21B6-9A9F-7E60-4AEC-D3E8391D9A8D}"/>
              </a:ext>
            </a:extLst>
          </p:cNvPr>
          <p:cNvCxnSpPr>
            <a:cxnSpLocks/>
          </p:cNvCxnSpPr>
          <p:nvPr/>
        </p:nvCxnSpPr>
        <p:spPr>
          <a:xfrm>
            <a:off x="1245223" y="536388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FC79139F-D2B7-DC95-88FA-E5F5A7E5AECB}"/>
              </a:ext>
            </a:extLst>
          </p:cNvPr>
          <p:cNvCxnSpPr>
            <a:cxnSpLocks/>
          </p:cNvCxnSpPr>
          <p:nvPr/>
        </p:nvCxnSpPr>
        <p:spPr>
          <a:xfrm>
            <a:off x="1483348" y="537254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EA22EC3F-8C28-249B-6EA7-B3ED36B44642}"/>
              </a:ext>
            </a:extLst>
          </p:cNvPr>
          <p:cNvCxnSpPr>
            <a:cxnSpLocks/>
          </p:cNvCxnSpPr>
          <p:nvPr/>
        </p:nvCxnSpPr>
        <p:spPr>
          <a:xfrm>
            <a:off x="1735760" y="537254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179D6987-B6C6-A6D9-9A12-2AC361CAC9A1}"/>
              </a:ext>
            </a:extLst>
          </p:cNvPr>
          <p:cNvCxnSpPr>
            <a:cxnSpLocks/>
            <a:stCxn id="262" idx="2"/>
          </p:cNvCxnSpPr>
          <p:nvPr/>
        </p:nvCxnSpPr>
        <p:spPr>
          <a:xfrm flipH="1">
            <a:off x="1239289" y="5363887"/>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20AF51D1-69D3-BE71-2694-92947792493B}"/>
              </a:ext>
            </a:extLst>
          </p:cNvPr>
          <p:cNvCxnSpPr>
            <a:cxnSpLocks/>
            <a:stCxn id="263" idx="2"/>
          </p:cNvCxnSpPr>
          <p:nvPr/>
        </p:nvCxnSpPr>
        <p:spPr>
          <a:xfrm flipH="1">
            <a:off x="1497635" y="5363887"/>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0" name="直接箭头连接符 299">
            <a:extLst>
              <a:ext uri="{FF2B5EF4-FFF2-40B4-BE49-F238E27FC236}">
                <a16:creationId xmlns:a16="http://schemas.microsoft.com/office/drawing/2014/main" id="{BA72D6F5-D3B0-627E-16AB-40D3C7AF7A4C}"/>
              </a:ext>
            </a:extLst>
          </p:cNvPr>
          <p:cNvCxnSpPr>
            <a:cxnSpLocks/>
            <a:stCxn id="264" idx="2"/>
          </p:cNvCxnSpPr>
          <p:nvPr/>
        </p:nvCxnSpPr>
        <p:spPr>
          <a:xfrm flipH="1">
            <a:off x="1744113" y="5363887"/>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2" name="矩形 301">
            <a:extLst>
              <a:ext uri="{FF2B5EF4-FFF2-40B4-BE49-F238E27FC236}">
                <a16:creationId xmlns:a16="http://schemas.microsoft.com/office/drawing/2014/main" id="{C4DD4520-3BDE-661B-7CA4-09FD4C1499D6}"/>
              </a:ext>
            </a:extLst>
          </p:cNvPr>
          <p:cNvSpPr/>
          <p:nvPr/>
        </p:nvSpPr>
        <p:spPr>
          <a:xfrm>
            <a:off x="872623" y="18348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7A7839BB-A248-F4EA-4FD1-A6E30E72ECE9}"/>
              </a:ext>
            </a:extLst>
          </p:cNvPr>
          <p:cNvSpPr/>
          <p:nvPr/>
        </p:nvSpPr>
        <p:spPr>
          <a:xfrm>
            <a:off x="897145" y="187628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4" name="直接箭头连接符 303">
            <a:extLst>
              <a:ext uri="{FF2B5EF4-FFF2-40B4-BE49-F238E27FC236}">
                <a16:creationId xmlns:a16="http://schemas.microsoft.com/office/drawing/2014/main" id="{E024BCA4-A4B4-A245-0BC9-14E28C14A239}"/>
              </a:ext>
            </a:extLst>
          </p:cNvPr>
          <p:cNvCxnSpPr>
            <a:cxnSpLocks/>
            <a:endCxn id="303" idx="0"/>
          </p:cNvCxnSpPr>
          <p:nvPr/>
        </p:nvCxnSpPr>
        <p:spPr>
          <a:xfrm>
            <a:off x="987769"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5" name="直接箭头连接符 304">
            <a:extLst>
              <a:ext uri="{FF2B5EF4-FFF2-40B4-BE49-F238E27FC236}">
                <a16:creationId xmlns:a16="http://schemas.microsoft.com/office/drawing/2014/main" id="{3F95F088-729B-F671-3AFC-DF92B1332C3C}"/>
              </a:ext>
            </a:extLst>
          </p:cNvPr>
          <p:cNvCxnSpPr>
            <a:cxnSpLocks/>
            <a:stCxn id="18" idx="2"/>
            <a:endCxn id="303" idx="0"/>
          </p:cNvCxnSpPr>
          <p:nvPr/>
        </p:nvCxnSpPr>
        <p:spPr>
          <a:xfrm flipH="1">
            <a:off x="987769" y="1528278"/>
            <a:ext cx="3953537"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6" name="椭圆 305">
            <a:extLst>
              <a:ext uri="{FF2B5EF4-FFF2-40B4-BE49-F238E27FC236}">
                <a16:creationId xmlns:a16="http://schemas.microsoft.com/office/drawing/2014/main" id="{E425EE25-6D0C-BCB9-5098-64E10B5EE16C}"/>
              </a:ext>
            </a:extLst>
          </p:cNvPr>
          <p:cNvSpPr/>
          <p:nvPr/>
        </p:nvSpPr>
        <p:spPr>
          <a:xfrm>
            <a:off x="1143623" y="186763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2C4B5705-4FD7-AA49-9CEB-4AE0680430B0}"/>
              </a:ext>
            </a:extLst>
          </p:cNvPr>
          <p:cNvSpPr/>
          <p:nvPr/>
        </p:nvSpPr>
        <p:spPr>
          <a:xfrm>
            <a:off x="1390101" y="188111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081457F6-4207-00FF-F5DA-469974EC370F}"/>
              </a:ext>
            </a:extLst>
          </p:cNvPr>
          <p:cNvSpPr/>
          <p:nvPr/>
        </p:nvSpPr>
        <p:spPr>
          <a:xfrm>
            <a:off x="1636579" y="187245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F0D79EB1-FD85-0A2D-D9B2-77CDC3CF7EB9}"/>
              </a:ext>
            </a:extLst>
          </p:cNvPr>
          <p:cNvSpPr/>
          <p:nvPr/>
        </p:nvSpPr>
        <p:spPr>
          <a:xfrm>
            <a:off x="1886678" y="188011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850078C2-2B4E-BE93-030B-586B24DAEFAF}"/>
              </a:ext>
            </a:extLst>
          </p:cNvPr>
          <p:cNvSpPr/>
          <p:nvPr/>
        </p:nvSpPr>
        <p:spPr>
          <a:xfrm>
            <a:off x="2133156" y="187146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E8B3745F-B075-2261-8AD6-D56868FA962A}"/>
              </a:ext>
            </a:extLst>
          </p:cNvPr>
          <p:cNvSpPr/>
          <p:nvPr/>
        </p:nvSpPr>
        <p:spPr>
          <a:xfrm>
            <a:off x="2379634" y="188494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DE64ECCD-6CC6-BB8F-CCB2-17D47F413853}"/>
              </a:ext>
            </a:extLst>
          </p:cNvPr>
          <p:cNvSpPr/>
          <p:nvPr/>
        </p:nvSpPr>
        <p:spPr>
          <a:xfrm>
            <a:off x="2626112" y="187628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3" name="直接箭头连接符 312">
            <a:extLst>
              <a:ext uri="{FF2B5EF4-FFF2-40B4-BE49-F238E27FC236}">
                <a16:creationId xmlns:a16="http://schemas.microsoft.com/office/drawing/2014/main" id="{33D02F47-7742-6473-DCBD-DF257ECB47DC}"/>
              </a:ext>
            </a:extLst>
          </p:cNvPr>
          <p:cNvCxnSpPr>
            <a:cxnSpLocks/>
          </p:cNvCxnSpPr>
          <p:nvPr/>
        </p:nvCxnSpPr>
        <p:spPr>
          <a:xfrm>
            <a:off x="1240181"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5D36CF42-2CDE-5C67-6796-1FEBCE59BF65}"/>
              </a:ext>
            </a:extLst>
          </p:cNvPr>
          <p:cNvCxnSpPr>
            <a:cxnSpLocks/>
          </p:cNvCxnSpPr>
          <p:nvPr/>
        </p:nvCxnSpPr>
        <p:spPr>
          <a:xfrm>
            <a:off x="1478306"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4D8CD7A3-EE4F-F6A1-C8B0-FDCB30CB97EF}"/>
              </a:ext>
            </a:extLst>
          </p:cNvPr>
          <p:cNvCxnSpPr>
            <a:cxnSpLocks/>
          </p:cNvCxnSpPr>
          <p:nvPr/>
        </p:nvCxnSpPr>
        <p:spPr>
          <a:xfrm>
            <a:off x="1730718"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BD837AAB-3AB4-877B-ACB9-53695C7381DF}"/>
              </a:ext>
            </a:extLst>
          </p:cNvPr>
          <p:cNvCxnSpPr>
            <a:cxnSpLocks/>
          </p:cNvCxnSpPr>
          <p:nvPr/>
        </p:nvCxnSpPr>
        <p:spPr>
          <a:xfrm>
            <a:off x="1968844"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ECB9742B-9642-3124-8702-CF338F4313C3}"/>
              </a:ext>
            </a:extLst>
          </p:cNvPr>
          <p:cNvCxnSpPr>
            <a:cxnSpLocks/>
          </p:cNvCxnSpPr>
          <p:nvPr/>
        </p:nvCxnSpPr>
        <p:spPr>
          <a:xfrm>
            <a:off x="2221256" y="15296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173992F1-CAF2-8772-8E44-CD1296A0B970}"/>
              </a:ext>
            </a:extLst>
          </p:cNvPr>
          <p:cNvCxnSpPr>
            <a:cxnSpLocks/>
          </p:cNvCxnSpPr>
          <p:nvPr/>
        </p:nvCxnSpPr>
        <p:spPr>
          <a:xfrm>
            <a:off x="2459381"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2CE85D6B-0D18-EBFC-7B5F-D5FEA0685B15}"/>
              </a:ext>
            </a:extLst>
          </p:cNvPr>
          <p:cNvCxnSpPr>
            <a:cxnSpLocks/>
          </p:cNvCxnSpPr>
          <p:nvPr/>
        </p:nvCxnSpPr>
        <p:spPr>
          <a:xfrm>
            <a:off x="2711793" y="15383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D55C63F8-8F2F-C262-5461-E8111C9BA68A}"/>
              </a:ext>
            </a:extLst>
          </p:cNvPr>
          <p:cNvCxnSpPr>
            <a:cxnSpLocks/>
            <a:stCxn id="19" idx="2"/>
          </p:cNvCxnSpPr>
          <p:nvPr/>
        </p:nvCxnSpPr>
        <p:spPr>
          <a:xfrm flipH="1">
            <a:off x="1234247" y="1528278"/>
            <a:ext cx="3953538"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105B3935-8FF4-0284-D22D-C09E92C6EF1F}"/>
              </a:ext>
            </a:extLst>
          </p:cNvPr>
          <p:cNvCxnSpPr>
            <a:cxnSpLocks/>
            <a:stCxn id="19" idx="2"/>
          </p:cNvCxnSpPr>
          <p:nvPr/>
        </p:nvCxnSpPr>
        <p:spPr>
          <a:xfrm flipH="1">
            <a:off x="1492593" y="1528278"/>
            <a:ext cx="3695192"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DBE8B31A-67A3-25AC-8C5C-2C5B1972BB90}"/>
              </a:ext>
            </a:extLst>
          </p:cNvPr>
          <p:cNvCxnSpPr>
            <a:cxnSpLocks/>
            <a:stCxn id="20" idx="2"/>
          </p:cNvCxnSpPr>
          <p:nvPr/>
        </p:nvCxnSpPr>
        <p:spPr>
          <a:xfrm flipH="1">
            <a:off x="1739071" y="1528278"/>
            <a:ext cx="3695193"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0ACACD45-C813-97AA-2305-249BC42F08A6}"/>
              </a:ext>
            </a:extLst>
          </p:cNvPr>
          <p:cNvCxnSpPr>
            <a:cxnSpLocks/>
            <a:stCxn id="21" idx="2"/>
          </p:cNvCxnSpPr>
          <p:nvPr/>
        </p:nvCxnSpPr>
        <p:spPr>
          <a:xfrm flipH="1">
            <a:off x="2026404" y="1528278"/>
            <a:ext cx="3654339"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18F3557A-6EEE-64D3-8AAF-B20F2F645037}"/>
              </a:ext>
            </a:extLst>
          </p:cNvPr>
          <p:cNvCxnSpPr>
            <a:cxnSpLocks/>
            <a:stCxn id="22" idx="2"/>
          </p:cNvCxnSpPr>
          <p:nvPr/>
        </p:nvCxnSpPr>
        <p:spPr>
          <a:xfrm flipH="1">
            <a:off x="2272882" y="1528278"/>
            <a:ext cx="3654340"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560682F5-59BB-51D7-2A95-698C6D0231C3}"/>
              </a:ext>
            </a:extLst>
          </p:cNvPr>
          <p:cNvCxnSpPr>
            <a:cxnSpLocks/>
            <a:stCxn id="23" idx="2"/>
          </p:cNvCxnSpPr>
          <p:nvPr/>
        </p:nvCxnSpPr>
        <p:spPr>
          <a:xfrm flipH="1">
            <a:off x="2531228" y="1528278"/>
            <a:ext cx="3642473"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4DA8E392-CD9A-9084-D98D-D5F1E9C2A894}"/>
              </a:ext>
            </a:extLst>
          </p:cNvPr>
          <p:cNvCxnSpPr>
            <a:cxnSpLocks/>
            <a:stCxn id="24" idx="2"/>
          </p:cNvCxnSpPr>
          <p:nvPr/>
        </p:nvCxnSpPr>
        <p:spPr>
          <a:xfrm flipH="1">
            <a:off x="2777706" y="1528278"/>
            <a:ext cx="3642474"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27" name="椭圆 326">
            <a:extLst>
              <a:ext uri="{FF2B5EF4-FFF2-40B4-BE49-F238E27FC236}">
                <a16:creationId xmlns:a16="http://schemas.microsoft.com/office/drawing/2014/main" id="{6FBC5760-39C9-2EA6-41C9-4BD3A963FD93}"/>
              </a:ext>
            </a:extLst>
          </p:cNvPr>
          <p:cNvSpPr/>
          <p:nvPr/>
        </p:nvSpPr>
        <p:spPr>
          <a:xfrm>
            <a:off x="2859011" y="18815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8" name="直接箭头连接符 327">
            <a:extLst>
              <a:ext uri="{FF2B5EF4-FFF2-40B4-BE49-F238E27FC236}">
                <a16:creationId xmlns:a16="http://schemas.microsoft.com/office/drawing/2014/main" id="{985C5AA9-A57A-1D70-B923-714BDB4A2361}"/>
              </a:ext>
            </a:extLst>
          </p:cNvPr>
          <p:cNvCxnSpPr>
            <a:cxnSpLocks/>
            <a:endCxn id="327" idx="0"/>
          </p:cNvCxnSpPr>
          <p:nvPr/>
        </p:nvCxnSpPr>
        <p:spPr>
          <a:xfrm>
            <a:off x="2949635"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843A0658-9387-B58B-C066-4768DC4DAA89}"/>
              </a:ext>
            </a:extLst>
          </p:cNvPr>
          <p:cNvCxnSpPr>
            <a:cxnSpLocks/>
            <a:endCxn id="327" idx="0"/>
          </p:cNvCxnSpPr>
          <p:nvPr/>
        </p:nvCxnSpPr>
        <p:spPr>
          <a:xfrm flipH="1">
            <a:off x="2949635" y="1533504"/>
            <a:ext cx="3953537"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0" name="椭圆 329">
            <a:extLst>
              <a:ext uri="{FF2B5EF4-FFF2-40B4-BE49-F238E27FC236}">
                <a16:creationId xmlns:a16="http://schemas.microsoft.com/office/drawing/2014/main" id="{2DCF2CC1-C5B9-7498-F3F3-E7A2B61E1F9A}"/>
              </a:ext>
            </a:extLst>
          </p:cNvPr>
          <p:cNvSpPr/>
          <p:nvPr/>
        </p:nvSpPr>
        <p:spPr>
          <a:xfrm>
            <a:off x="3105489" y="187285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08BF2680-A460-4C15-1DE3-D54CC0FB102A}"/>
              </a:ext>
            </a:extLst>
          </p:cNvPr>
          <p:cNvSpPr/>
          <p:nvPr/>
        </p:nvSpPr>
        <p:spPr>
          <a:xfrm>
            <a:off x="3351967" y="188633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9D2E79FA-69C5-7750-3FF4-4FD36E09742A}"/>
              </a:ext>
            </a:extLst>
          </p:cNvPr>
          <p:cNvSpPr/>
          <p:nvPr/>
        </p:nvSpPr>
        <p:spPr>
          <a:xfrm>
            <a:off x="3598445" y="187768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B57A8AF6-B340-ECB9-1053-166197FE7350}"/>
              </a:ext>
            </a:extLst>
          </p:cNvPr>
          <p:cNvSpPr/>
          <p:nvPr/>
        </p:nvSpPr>
        <p:spPr>
          <a:xfrm>
            <a:off x="3848544" y="188534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DDEA6F3C-9694-AD1A-3537-E49B3C6F3388}"/>
              </a:ext>
            </a:extLst>
          </p:cNvPr>
          <p:cNvSpPr/>
          <p:nvPr/>
        </p:nvSpPr>
        <p:spPr>
          <a:xfrm>
            <a:off x="4095022" y="187668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82F39362-1EE5-3F1B-9E12-B179CF407D66}"/>
              </a:ext>
            </a:extLst>
          </p:cNvPr>
          <p:cNvSpPr/>
          <p:nvPr/>
        </p:nvSpPr>
        <p:spPr>
          <a:xfrm>
            <a:off x="4341500" y="189016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CA7659A0-83B7-22AB-90FD-1E5F286E4BD6}"/>
              </a:ext>
            </a:extLst>
          </p:cNvPr>
          <p:cNvSpPr/>
          <p:nvPr/>
        </p:nvSpPr>
        <p:spPr>
          <a:xfrm>
            <a:off x="4587978" y="18815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7" name="直接箭头连接符 336">
            <a:extLst>
              <a:ext uri="{FF2B5EF4-FFF2-40B4-BE49-F238E27FC236}">
                <a16:creationId xmlns:a16="http://schemas.microsoft.com/office/drawing/2014/main" id="{09AC35FD-FD79-145E-02A6-948ABAB4EFB7}"/>
              </a:ext>
            </a:extLst>
          </p:cNvPr>
          <p:cNvCxnSpPr>
            <a:cxnSpLocks/>
          </p:cNvCxnSpPr>
          <p:nvPr/>
        </p:nvCxnSpPr>
        <p:spPr>
          <a:xfrm>
            <a:off x="3202047"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82140360-8FA9-8C91-6FA2-E42AE7170A04}"/>
              </a:ext>
            </a:extLst>
          </p:cNvPr>
          <p:cNvCxnSpPr>
            <a:cxnSpLocks/>
          </p:cNvCxnSpPr>
          <p:nvPr/>
        </p:nvCxnSpPr>
        <p:spPr>
          <a:xfrm>
            <a:off x="3440172"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9" name="直接箭头连接符 338">
            <a:extLst>
              <a:ext uri="{FF2B5EF4-FFF2-40B4-BE49-F238E27FC236}">
                <a16:creationId xmlns:a16="http://schemas.microsoft.com/office/drawing/2014/main" id="{D95BF478-442B-44D3-3D81-96F41E2E9D09}"/>
              </a:ext>
            </a:extLst>
          </p:cNvPr>
          <p:cNvCxnSpPr>
            <a:cxnSpLocks/>
          </p:cNvCxnSpPr>
          <p:nvPr/>
        </p:nvCxnSpPr>
        <p:spPr>
          <a:xfrm>
            <a:off x="3692584"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0" name="直接箭头连接符 339">
            <a:extLst>
              <a:ext uri="{FF2B5EF4-FFF2-40B4-BE49-F238E27FC236}">
                <a16:creationId xmlns:a16="http://schemas.microsoft.com/office/drawing/2014/main" id="{776DFEB4-91AD-CB35-7274-85C91DB6DF59}"/>
              </a:ext>
            </a:extLst>
          </p:cNvPr>
          <p:cNvCxnSpPr>
            <a:cxnSpLocks/>
          </p:cNvCxnSpPr>
          <p:nvPr/>
        </p:nvCxnSpPr>
        <p:spPr>
          <a:xfrm>
            <a:off x="3930710"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1" name="直接箭头连接符 340">
            <a:extLst>
              <a:ext uri="{FF2B5EF4-FFF2-40B4-BE49-F238E27FC236}">
                <a16:creationId xmlns:a16="http://schemas.microsoft.com/office/drawing/2014/main" id="{E26951BA-D8D8-77F0-0793-CBB94C194A56}"/>
              </a:ext>
            </a:extLst>
          </p:cNvPr>
          <p:cNvCxnSpPr>
            <a:cxnSpLocks/>
          </p:cNvCxnSpPr>
          <p:nvPr/>
        </p:nvCxnSpPr>
        <p:spPr>
          <a:xfrm>
            <a:off x="4183122" y="15349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2" name="直接箭头连接符 341">
            <a:extLst>
              <a:ext uri="{FF2B5EF4-FFF2-40B4-BE49-F238E27FC236}">
                <a16:creationId xmlns:a16="http://schemas.microsoft.com/office/drawing/2014/main" id="{EAC12388-E5DA-34F5-04B4-5E7F3840A108}"/>
              </a:ext>
            </a:extLst>
          </p:cNvPr>
          <p:cNvCxnSpPr>
            <a:cxnSpLocks/>
          </p:cNvCxnSpPr>
          <p:nvPr/>
        </p:nvCxnSpPr>
        <p:spPr>
          <a:xfrm>
            <a:off x="4421247"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3" name="直接箭头连接符 342">
            <a:extLst>
              <a:ext uri="{FF2B5EF4-FFF2-40B4-BE49-F238E27FC236}">
                <a16:creationId xmlns:a16="http://schemas.microsoft.com/office/drawing/2014/main" id="{67A7C686-FE38-D398-B380-3AB731207118}"/>
              </a:ext>
            </a:extLst>
          </p:cNvPr>
          <p:cNvCxnSpPr>
            <a:cxnSpLocks/>
          </p:cNvCxnSpPr>
          <p:nvPr/>
        </p:nvCxnSpPr>
        <p:spPr>
          <a:xfrm>
            <a:off x="4673659" y="15435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4" name="直接箭头连接符 343">
            <a:extLst>
              <a:ext uri="{FF2B5EF4-FFF2-40B4-BE49-F238E27FC236}">
                <a16:creationId xmlns:a16="http://schemas.microsoft.com/office/drawing/2014/main" id="{8FE57ECC-4F27-8B94-A7B6-309F0CBA2343}"/>
              </a:ext>
            </a:extLst>
          </p:cNvPr>
          <p:cNvCxnSpPr>
            <a:cxnSpLocks/>
          </p:cNvCxnSpPr>
          <p:nvPr/>
        </p:nvCxnSpPr>
        <p:spPr>
          <a:xfrm flipH="1">
            <a:off x="3196113" y="1533504"/>
            <a:ext cx="3953538"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5" name="直接箭头连接符 344">
            <a:extLst>
              <a:ext uri="{FF2B5EF4-FFF2-40B4-BE49-F238E27FC236}">
                <a16:creationId xmlns:a16="http://schemas.microsoft.com/office/drawing/2014/main" id="{1AB30FA0-1E7A-19FB-F8D1-A5C10E5C4E2E}"/>
              </a:ext>
            </a:extLst>
          </p:cNvPr>
          <p:cNvCxnSpPr>
            <a:cxnSpLocks/>
          </p:cNvCxnSpPr>
          <p:nvPr/>
        </p:nvCxnSpPr>
        <p:spPr>
          <a:xfrm flipH="1">
            <a:off x="3454459" y="1533504"/>
            <a:ext cx="3695192"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6" name="直接箭头连接符 345">
            <a:extLst>
              <a:ext uri="{FF2B5EF4-FFF2-40B4-BE49-F238E27FC236}">
                <a16:creationId xmlns:a16="http://schemas.microsoft.com/office/drawing/2014/main" id="{0BF46DB3-45AC-5E99-3930-90A7FE5F19FF}"/>
              </a:ext>
            </a:extLst>
          </p:cNvPr>
          <p:cNvCxnSpPr>
            <a:cxnSpLocks/>
          </p:cNvCxnSpPr>
          <p:nvPr/>
        </p:nvCxnSpPr>
        <p:spPr>
          <a:xfrm flipH="1">
            <a:off x="3700937" y="1533504"/>
            <a:ext cx="3695193"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7" name="直接箭头连接符 346">
            <a:extLst>
              <a:ext uri="{FF2B5EF4-FFF2-40B4-BE49-F238E27FC236}">
                <a16:creationId xmlns:a16="http://schemas.microsoft.com/office/drawing/2014/main" id="{9B7B79C2-AC22-7EF1-87CD-872CC967688F}"/>
              </a:ext>
            </a:extLst>
          </p:cNvPr>
          <p:cNvCxnSpPr>
            <a:cxnSpLocks/>
          </p:cNvCxnSpPr>
          <p:nvPr/>
        </p:nvCxnSpPr>
        <p:spPr>
          <a:xfrm flipH="1">
            <a:off x="3988270" y="1533504"/>
            <a:ext cx="3654339"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8" name="直接箭头连接符 347">
            <a:extLst>
              <a:ext uri="{FF2B5EF4-FFF2-40B4-BE49-F238E27FC236}">
                <a16:creationId xmlns:a16="http://schemas.microsoft.com/office/drawing/2014/main" id="{8F595121-DD44-31A6-7658-803EA49FA1CA}"/>
              </a:ext>
            </a:extLst>
          </p:cNvPr>
          <p:cNvCxnSpPr>
            <a:cxnSpLocks/>
          </p:cNvCxnSpPr>
          <p:nvPr/>
        </p:nvCxnSpPr>
        <p:spPr>
          <a:xfrm flipH="1">
            <a:off x="4234748" y="1533504"/>
            <a:ext cx="3654340"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2E0335C0-CB62-49AD-F8BB-8C5D38E66F3D}"/>
              </a:ext>
            </a:extLst>
          </p:cNvPr>
          <p:cNvCxnSpPr>
            <a:cxnSpLocks/>
          </p:cNvCxnSpPr>
          <p:nvPr/>
        </p:nvCxnSpPr>
        <p:spPr>
          <a:xfrm flipH="1">
            <a:off x="4493094" y="1533504"/>
            <a:ext cx="3642473"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0" name="直接箭头连接符 349">
            <a:extLst>
              <a:ext uri="{FF2B5EF4-FFF2-40B4-BE49-F238E27FC236}">
                <a16:creationId xmlns:a16="http://schemas.microsoft.com/office/drawing/2014/main" id="{9556A36A-12D0-5B9A-4B4F-005604BA6703}"/>
              </a:ext>
            </a:extLst>
          </p:cNvPr>
          <p:cNvCxnSpPr>
            <a:cxnSpLocks/>
          </p:cNvCxnSpPr>
          <p:nvPr/>
        </p:nvCxnSpPr>
        <p:spPr>
          <a:xfrm flipH="1">
            <a:off x="4739572" y="1533504"/>
            <a:ext cx="3642474"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51" name="矩形 350">
            <a:extLst>
              <a:ext uri="{FF2B5EF4-FFF2-40B4-BE49-F238E27FC236}">
                <a16:creationId xmlns:a16="http://schemas.microsoft.com/office/drawing/2014/main" id="{EEEA6FB8-BB57-28AB-83E9-CAF0879133BF}"/>
              </a:ext>
            </a:extLst>
          </p:cNvPr>
          <p:cNvSpPr/>
          <p:nvPr/>
        </p:nvSpPr>
        <p:spPr>
          <a:xfrm>
            <a:off x="1858539" y="18348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351">
            <a:extLst>
              <a:ext uri="{FF2B5EF4-FFF2-40B4-BE49-F238E27FC236}">
                <a16:creationId xmlns:a16="http://schemas.microsoft.com/office/drawing/2014/main" id="{BF4B255B-2B22-DA55-D247-E1C22EA8B5F3}"/>
              </a:ext>
            </a:extLst>
          </p:cNvPr>
          <p:cNvSpPr/>
          <p:nvPr/>
        </p:nvSpPr>
        <p:spPr>
          <a:xfrm>
            <a:off x="2844455" y="18348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矩形 352">
            <a:extLst>
              <a:ext uri="{FF2B5EF4-FFF2-40B4-BE49-F238E27FC236}">
                <a16:creationId xmlns:a16="http://schemas.microsoft.com/office/drawing/2014/main" id="{0746791B-6846-3A10-CE62-824E275C121F}"/>
              </a:ext>
            </a:extLst>
          </p:cNvPr>
          <p:cNvSpPr/>
          <p:nvPr/>
        </p:nvSpPr>
        <p:spPr>
          <a:xfrm>
            <a:off x="3829257" y="1843500"/>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文本框 353">
            <a:extLst>
              <a:ext uri="{FF2B5EF4-FFF2-40B4-BE49-F238E27FC236}">
                <a16:creationId xmlns:a16="http://schemas.microsoft.com/office/drawing/2014/main" id="{29066B5D-6ECC-5928-8FA9-6D14A1503AB5}"/>
              </a:ext>
            </a:extLst>
          </p:cNvPr>
          <p:cNvSpPr txBox="1"/>
          <p:nvPr/>
        </p:nvSpPr>
        <p:spPr>
          <a:xfrm>
            <a:off x="769036" y="2823415"/>
            <a:ext cx="2400884" cy="348813"/>
          </a:xfrm>
          <a:prstGeom prst="rect">
            <a:avLst/>
          </a:prstGeom>
          <a:noFill/>
        </p:spPr>
        <p:txBody>
          <a:bodyPr wrap="square">
            <a:spAutoFit/>
          </a:bodyPr>
          <a:lstStyle/>
          <a:p>
            <a:pPr>
              <a:lnSpc>
                <a:spcPts val="2025"/>
              </a:lnSpc>
            </a:pPr>
            <a:r>
              <a:rPr lang="en-US" altLang="zh-CN" b="1">
                <a:solidFill>
                  <a:schemeClr val="accent1"/>
                </a:solidFill>
                <a:effectLst/>
                <a:latin typeface="Consolas" panose="020B0609020204030204" pitchFamily="49" charset="0"/>
              </a:rPr>
              <a:t> __syncthreads();</a:t>
            </a:r>
          </a:p>
        </p:txBody>
      </p:sp>
      <p:sp>
        <p:nvSpPr>
          <p:cNvPr id="355" name="文本框 354">
            <a:extLst>
              <a:ext uri="{FF2B5EF4-FFF2-40B4-BE49-F238E27FC236}">
                <a16:creationId xmlns:a16="http://schemas.microsoft.com/office/drawing/2014/main" id="{600FB709-5085-1A23-A777-1214B543CD14}"/>
              </a:ext>
            </a:extLst>
          </p:cNvPr>
          <p:cNvSpPr txBox="1"/>
          <p:nvPr/>
        </p:nvSpPr>
        <p:spPr>
          <a:xfrm>
            <a:off x="672653" y="4683686"/>
            <a:ext cx="2400884" cy="348813"/>
          </a:xfrm>
          <a:prstGeom prst="rect">
            <a:avLst/>
          </a:prstGeom>
          <a:noFill/>
        </p:spPr>
        <p:txBody>
          <a:bodyPr wrap="square">
            <a:spAutoFit/>
          </a:bodyPr>
          <a:lstStyle/>
          <a:p>
            <a:pPr>
              <a:lnSpc>
                <a:spcPts val="2025"/>
              </a:lnSpc>
            </a:pPr>
            <a:r>
              <a:rPr lang="en-US" altLang="zh-CN" b="1">
                <a:solidFill>
                  <a:schemeClr val="accent1"/>
                </a:solidFill>
                <a:effectLst/>
                <a:latin typeface="Consolas" panose="020B0609020204030204" pitchFamily="49" charset="0"/>
              </a:rPr>
              <a:t> __syncthreads();</a:t>
            </a:r>
          </a:p>
        </p:txBody>
      </p:sp>
      <p:sp>
        <p:nvSpPr>
          <p:cNvPr id="356" name="矩形 355">
            <a:extLst>
              <a:ext uri="{FF2B5EF4-FFF2-40B4-BE49-F238E27FC236}">
                <a16:creationId xmlns:a16="http://schemas.microsoft.com/office/drawing/2014/main" id="{857DE734-1B53-075C-C29F-7D37B4025B6E}"/>
              </a:ext>
            </a:extLst>
          </p:cNvPr>
          <p:cNvSpPr/>
          <p:nvPr/>
        </p:nvSpPr>
        <p:spPr>
          <a:xfrm>
            <a:off x="887179" y="3791618"/>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矩形 356">
            <a:extLst>
              <a:ext uri="{FF2B5EF4-FFF2-40B4-BE49-F238E27FC236}">
                <a16:creationId xmlns:a16="http://schemas.microsoft.com/office/drawing/2014/main" id="{EB0D6F60-82FE-D7A2-4C8B-452D35F96FBF}"/>
              </a:ext>
            </a:extLst>
          </p:cNvPr>
          <p:cNvSpPr/>
          <p:nvPr/>
        </p:nvSpPr>
        <p:spPr>
          <a:xfrm>
            <a:off x="1873095" y="3791618"/>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文本框 357">
            <a:extLst>
              <a:ext uri="{FF2B5EF4-FFF2-40B4-BE49-F238E27FC236}">
                <a16:creationId xmlns:a16="http://schemas.microsoft.com/office/drawing/2014/main" id="{465F05F9-EFEC-F37F-7143-393056636D12}"/>
              </a:ext>
            </a:extLst>
          </p:cNvPr>
          <p:cNvSpPr txBox="1"/>
          <p:nvPr/>
        </p:nvSpPr>
        <p:spPr>
          <a:xfrm>
            <a:off x="665266" y="6487767"/>
            <a:ext cx="2400884" cy="348813"/>
          </a:xfrm>
          <a:prstGeom prst="rect">
            <a:avLst/>
          </a:prstGeom>
          <a:noFill/>
        </p:spPr>
        <p:txBody>
          <a:bodyPr wrap="square">
            <a:spAutoFit/>
          </a:bodyPr>
          <a:lstStyle/>
          <a:p>
            <a:pPr>
              <a:lnSpc>
                <a:spcPts val="2025"/>
              </a:lnSpc>
            </a:pPr>
            <a:r>
              <a:rPr lang="en-US" altLang="zh-CN" b="1" strike="sngStrike">
                <a:solidFill>
                  <a:schemeClr val="accent1"/>
                </a:solidFill>
                <a:effectLst/>
                <a:latin typeface="Consolas" panose="020B0609020204030204" pitchFamily="49" charset="0"/>
              </a:rPr>
              <a:t> __syncthreads();</a:t>
            </a:r>
          </a:p>
        </p:txBody>
      </p:sp>
      <p:sp>
        <p:nvSpPr>
          <p:cNvPr id="359" name="矩形 358">
            <a:extLst>
              <a:ext uri="{FF2B5EF4-FFF2-40B4-BE49-F238E27FC236}">
                <a16:creationId xmlns:a16="http://schemas.microsoft.com/office/drawing/2014/main" id="{5297F6B9-C4FC-564F-C7D0-435292FE4F92}"/>
              </a:ext>
            </a:extLst>
          </p:cNvPr>
          <p:cNvSpPr/>
          <p:nvPr/>
        </p:nvSpPr>
        <p:spPr>
          <a:xfrm>
            <a:off x="5203436"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0" name="矩形 359">
            <a:extLst>
              <a:ext uri="{FF2B5EF4-FFF2-40B4-BE49-F238E27FC236}">
                <a16:creationId xmlns:a16="http://schemas.microsoft.com/office/drawing/2014/main" id="{98F6CC21-3438-F222-36BC-3AA097A914FF}"/>
              </a:ext>
            </a:extLst>
          </p:cNvPr>
          <p:cNvSpPr/>
          <p:nvPr/>
        </p:nvSpPr>
        <p:spPr>
          <a:xfrm>
            <a:off x="5449915"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1" name="矩形 360">
            <a:extLst>
              <a:ext uri="{FF2B5EF4-FFF2-40B4-BE49-F238E27FC236}">
                <a16:creationId xmlns:a16="http://schemas.microsoft.com/office/drawing/2014/main" id="{EB169552-51CF-2BD6-25E1-E54895943F79}"/>
              </a:ext>
            </a:extLst>
          </p:cNvPr>
          <p:cNvSpPr/>
          <p:nvPr/>
        </p:nvSpPr>
        <p:spPr>
          <a:xfrm>
            <a:off x="5696394"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2" name="矩形 361">
            <a:extLst>
              <a:ext uri="{FF2B5EF4-FFF2-40B4-BE49-F238E27FC236}">
                <a16:creationId xmlns:a16="http://schemas.microsoft.com/office/drawing/2014/main" id="{916F7F94-DB29-8BA6-9615-62BE59F1E2C7}"/>
              </a:ext>
            </a:extLst>
          </p:cNvPr>
          <p:cNvSpPr/>
          <p:nvPr/>
        </p:nvSpPr>
        <p:spPr>
          <a:xfrm>
            <a:off x="5942873"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3" name="矩形 362">
            <a:extLst>
              <a:ext uri="{FF2B5EF4-FFF2-40B4-BE49-F238E27FC236}">
                <a16:creationId xmlns:a16="http://schemas.microsoft.com/office/drawing/2014/main" id="{DC0F068C-8FE4-A996-091C-CD9CCADCB339}"/>
              </a:ext>
            </a:extLst>
          </p:cNvPr>
          <p:cNvSpPr/>
          <p:nvPr/>
        </p:nvSpPr>
        <p:spPr>
          <a:xfrm>
            <a:off x="6189352"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4" name="矩形 363">
            <a:extLst>
              <a:ext uri="{FF2B5EF4-FFF2-40B4-BE49-F238E27FC236}">
                <a16:creationId xmlns:a16="http://schemas.microsoft.com/office/drawing/2014/main" id="{8901B155-F427-CC52-61BD-A7B875340C25}"/>
              </a:ext>
            </a:extLst>
          </p:cNvPr>
          <p:cNvSpPr/>
          <p:nvPr/>
        </p:nvSpPr>
        <p:spPr>
          <a:xfrm>
            <a:off x="6435831"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5" name="矩形 364">
            <a:extLst>
              <a:ext uri="{FF2B5EF4-FFF2-40B4-BE49-F238E27FC236}">
                <a16:creationId xmlns:a16="http://schemas.microsoft.com/office/drawing/2014/main" id="{0D9DAE0B-0380-8A5F-33D9-61DFDA78EE0C}"/>
              </a:ext>
            </a:extLst>
          </p:cNvPr>
          <p:cNvSpPr/>
          <p:nvPr/>
        </p:nvSpPr>
        <p:spPr>
          <a:xfrm>
            <a:off x="6682310"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6" name="矩形 365">
            <a:extLst>
              <a:ext uri="{FF2B5EF4-FFF2-40B4-BE49-F238E27FC236}">
                <a16:creationId xmlns:a16="http://schemas.microsoft.com/office/drawing/2014/main" id="{32CEA441-0979-9DBB-8A8F-3832E828319A}"/>
              </a:ext>
            </a:extLst>
          </p:cNvPr>
          <p:cNvSpPr/>
          <p:nvPr/>
        </p:nvSpPr>
        <p:spPr>
          <a:xfrm>
            <a:off x="6928789"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7" name="矩形 366">
            <a:extLst>
              <a:ext uri="{FF2B5EF4-FFF2-40B4-BE49-F238E27FC236}">
                <a16:creationId xmlns:a16="http://schemas.microsoft.com/office/drawing/2014/main" id="{F1D0595F-BC24-70FA-9BAE-2DF678271B93}"/>
              </a:ext>
            </a:extLst>
          </p:cNvPr>
          <p:cNvSpPr/>
          <p:nvPr/>
        </p:nvSpPr>
        <p:spPr>
          <a:xfrm>
            <a:off x="7175268"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8" name="矩形 367">
            <a:extLst>
              <a:ext uri="{FF2B5EF4-FFF2-40B4-BE49-F238E27FC236}">
                <a16:creationId xmlns:a16="http://schemas.microsoft.com/office/drawing/2014/main" id="{C8D70364-F36A-959A-C8FE-3B91B1E61618}"/>
              </a:ext>
            </a:extLst>
          </p:cNvPr>
          <p:cNvSpPr/>
          <p:nvPr/>
        </p:nvSpPr>
        <p:spPr>
          <a:xfrm>
            <a:off x="7421747"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9" name="矩形 368">
            <a:extLst>
              <a:ext uri="{FF2B5EF4-FFF2-40B4-BE49-F238E27FC236}">
                <a16:creationId xmlns:a16="http://schemas.microsoft.com/office/drawing/2014/main" id="{72A089AC-C4E2-50FE-7B91-51FC9FE539FD}"/>
              </a:ext>
            </a:extLst>
          </p:cNvPr>
          <p:cNvSpPr/>
          <p:nvPr/>
        </p:nvSpPr>
        <p:spPr>
          <a:xfrm>
            <a:off x="7668226"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0" name="矩形 369">
            <a:extLst>
              <a:ext uri="{FF2B5EF4-FFF2-40B4-BE49-F238E27FC236}">
                <a16:creationId xmlns:a16="http://schemas.microsoft.com/office/drawing/2014/main" id="{1B40AE12-2570-BB9C-E651-7E7C32D2F439}"/>
              </a:ext>
            </a:extLst>
          </p:cNvPr>
          <p:cNvSpPr/>
          <p:nvPr/>
        </p:nvSpPr>
        <p:spPr>
          <a:xfrm>
            <a:off x="7914705"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1" name="矩形 370">
            <a:extLst>
              <a:ext uri="{FF2B5EF4-FFF2-40B4-BE49-F238E27FC236}">
                <a16:creationId xmlns:a16="http://schemas.microsoft.com/office/drawing/2014/main" id="{C500F101-8A2A-3E28-C7EB-F2A6E3716FDB}"/>
              </a:ext>
            </a:extLst>
          </p:cNvPr>
          <p:cNvSpPr/>
          <p:nvPr/>
        </p:nvSpPr>
        <p:spPr>
          <a:xfrm>
            <a:off x="8161184"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2" name="矩形 371">
            <a:extLst>
              <a:ext uri="{FF2B5EF4-FFF2-40B4-BE49-F238E27FC236}">
                <a16:creationId xmlns:a16="http://schemas.microsoft.com/office/drawing/2014/main" id="{09448A1C-827A-D19A-0A3B-13595E8918D7}"/>
              </a:ext>
            </a:extLst>
          </p:cNvPr>
          <p:cNvSpPr/>
          <p:nvPr/>
        </p:nvSpPr>
        <p:spPr>
          <a:xfrm>
            <a:off x="8407663"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3" name="矩形 372">
            <a:extLst>
              <a:ext uri="{FF2B5EF4-FFF2-40B4-BE49-F238E27FC236}">
                <a16:creationId xmlns:a16="http://schemas.microsoft.com/office/drawing/2014/main" id="{8A40FAAC-598A-BE04-84DF-993E5C6F0620}"/>
              </a:ext>
            </a:extLst>
          </p:cNvPr>
          <p:cNvSpPr/>
          <p:nvPr/>
        </p:nvSpPr>
        <p:spPr>
          <a:xfrm>
            <a:off x="8654142"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4" name="矩形 373">
            <a:extLst>
              <a:ext uri="{FF2B5EF4-FFF2-40B4-BE49-F238E27FC236}">
                <a16:creationId xmlns:a16="http://schemas.microsoft.com/office/drawing/2014/main" id="{DE4DFCA9-15CC-1DEC-42B1-D331487366A2}"/>
              </a:ext>
            </a:extLst>
          </p:cNvPr>
          <p:cNvSpPr/>
          <p:nvPr/>
        </p:nvSpPr>
        <p:spPr>
          <a:xfrm>
            <a:off x="8900621" y="33099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5" name="矩形 374">
            <a:extLst>
              <a:ext uri="{FF2B5EF4-FFF2-40B4-BE49-F238E27FC236}">
                <a16:creationId xmlns:a16="http://schemas.microsoft.com/office/drawing/2014/main" id="{18D87B99-1E6B-4F24-4CCE-C6DE4E064C50}"/>
              </a:ext>
            </a:extLst>
          </p:cNvPr>
          <p:cNvSpPr/>
          <p:nvPr/>
        </p:nvSpPr>
        <p:spPr>
          <a:xfrm>
            <a:off x="5203436" y="432353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矩形 375">
            <a:extLst>
              <a:ext uri="{FF2B5EF4-FFF2-40B4-BE49-F238E27FC236}">
                <a16:creationId xmlns:a16="http://schemas.microsoft.com/office/drawing/2014/main" id="{102F8952-3A91-3F34-EDC5-3EC72AC8DCD1}"/>
              </a:ext>
            </a:extLst>
          </p:cNvPr>
          <p:cNvSpPr/>
          <p:nvPr/>
        </p:nvSpPr>
        <p:spPr>
          <a:xfrm>
            <a:off x="5449915" y="432353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矩形 376">
            <a:extLst>
              <a:ext uri="{FF2B5EF4-FFF2-40B4-BE49-F238E27FC236}">
                <a16:creationId xmlns:a16="http://schemas.microsoft.com/office/drawing/2014/main" id="{B2E3E2D7-C73B-256F-9B4F-769ADE3D34D1}"/>
              </a:ext>
            </a:extLst>
          </p:cNvPr>
          <p:cNvSpPr/>
          <p:nvPr/>
        </p:nvSpPr>
        <p:spPr>
          <a:xfrm>
            <a:off x="5696394"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矩形 377">
            <a:extLst>
              <a:ext uri="{FF2B5EF4-FFF2-40B4-BE49-F238E27FC236}">
                <a16:creationId xmlns:a16="http://schemas.microsoft.com/office/drawing/2014/main" id="{C7495BC5-5929-F6BE-B047-736E4910AFF7}"/>
              </a:ext>
            </a:extLst>
          </p:cNvPr>
          <p:cNvSpPr/>
          <p:nvPr/>
        </p:nvSpPr>
        <p:spPr>
          <a:xfrm>
            <a:off x="5942873"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a:extLst>
              <a:ext uri="{FF2B5EF4-FFF2-40B4-BE49-F238E27FC236}">
                <a16:creationId xmlns:a16="http://schemas.microsoft.com/office/drawing/2014/main" id="{18EC26E5-9A3D-C002-5FDC-CE6159CD2DFF}"/>
              </a:ext>
            </a:extLst>
          </p:cNvPr>
          <p:cNvSpPr/>
          <p:nvPr/>
        </p:nvSpPr>
        <p:spPr>
          <a:xfrm>
            <a:off x="6189352"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矩形 379">
            <a:extLst>
              <a:ext uri="{FF2B5EF4-FFF2-40B4-BE49-F238E27FC236}">
                <a16:creationId xmlns:a16="http://schemas.microsoft.com/office/drawing/2014/main" id="{EDD3A136-21BE-0806-2CFD-6FC2ED0153E2}"/>
              </a:ext>
            </a:extLst>
          </p:cNvPr>
          <p:cNvSpPr/>
          <p:nvPr/>
        </p:nvSpPr>
        <p:spPr>
          <a:xfrm>
            <a:off x="6435831"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矩形 380">
            <a:extLst>
              <a:ext uri="{FF2B5EF4-FFF2-40B4-BE49-F238E27FC236}">
                <a16:creationId xmlns:a16="http://schemas.microsoft.com/office/drawing/2014/main" id="{AB54E205-64B4-C4F2-0807-CDD7E9BC032C}"/>
              </a:ext>
            </a:extLst>
          </p:cNvPr>
          <p:cNvSpPr/>
          <p:nvPr/>
        </p:nvSpPr>
        <p:spPr>
          <a:xfrm>
            <a:off x="6682310"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矩形 381">
            <a:extLst>
              <a:ext uri="{FF2B5EF4-FFF2-40B4-BE49-F238E27FC236}">
                <a16:creationId xmlns:a16="http://schemas.microsoft.com/office/drawing/2014/main" id="{337B975E-74A5-F721-AE10-3F68829ED4B5}"/>
              </a:ext>
            </a:extLst>
          </p:cNvPr>
          <p:cNvSpPr/>
          <p:nvPr/>
        </p:nvSpPr>
        <p:spPr>
          <a:xfrm>
            <a:off x="6928789"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矩形 382">
            <a:extLst>
              <a:ext uri="{FF2B5EF4-FFF2-40B4-BE49-F238E27FC236}">
                <a16:creationId xmlns:a16="http://schemas.microsoft.com/office/drawing/2014/main" id="{61640A78-23A1-589E-B82F-A6EAFC7190C7}"/>
              </a:ext>
            </a:extLst>
          </p:cNvPr>
          <p:cNvSpPr/>
          <p:nvPr/>
        </p:nvSpPr>
        <p:spPr>
          <a:xfrm>
            <a:off x="7175268"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a:extLst>
              <a:ext uri="{FF2B5EF4-FFF2-40B4-BE49-F238E27FC236}">
                <a16:creationId xmlns:a16="http://schemas.microsoft.com/office/drawing/2014/main" id="{9C2EC806-2D73-88B4-FFC5-AB7D24D8D26C}"/>
              </a:ext>
            </a:extLst>
          </p:cNvPr>
          <p:cNvSpPr/>
          <p:nvPr/>
        </p:nvSpPr>
        <p:spPr>
          <a:xfrm>
            <a:off x="7421747"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矩形 384">
            <a:extLst>
              <a:ext uri="{FF2B5EF4-FFF2-40B4-BE49-F238E27FC236}">
                <a16:creationId xmlns:a16="http://schemas.microsoft.com/office/drawing/2014/main" id="{ED5294B1-47A1-D24A-0413-9BE2676C1160}"/>
              </a:ext>
            </a:extLst>
          </p:cNvPr>
          <p:cNvSpPr/>
          <p:nvPr/>
        </p:nvSpPr>
        <p:spPr>
          <a:xfrm>
            <a:off x="7668226"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矩形 385">
            <a:extLst>
              <a:ext uri="{FF2B5EF4-FFF2-40B4-BE49-F238E27FC236}">
                <a16:creationId xmlns:a16="http://schemas.microsoft.com/office/drawing/2014/main" id="{CA14BD84-EE84-A617-2857-799D0AEAAA1C}"/>
              </a:ext>
            </a:extLst>
          </p:cNvPr>
          <p:cNvSpPr/>
          <p:nvPr/>
        </p:nvSpPr>
        <p:spPr>
          <a:xfrm>
            <a:off x="7914705"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386">
            <a:extLst>
              <a:ext uri="{FF2B5EF4-FFF2-40B4-BE49-F238E27FC236}">
                <a16:creationId xmlns:a16="http://schemas.microsoft.com/office/drawing/2014/main" id="{24ED97C3-F160-DE3F-47AC-90DBF605086A}"/>
              </a:ext>
            </a:extLst>
          </p:cNvPr>
          <p:cNvSpPr/>
          <p:nvPr/>
        </p:nvSpPr>
        <p:spPr>
          <a:xfrm>
            <a:off x="8161184"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387">
            <a:extLst>
              <a:ext uri="{FF2B5EF4-FFF2-40B4-BE49-F238E27FC236}">
                <a16:creationId xmlns:a16="http://schemas.microsoft.com/office/drawing/2014/main" id="{85A4FB2E-FEF5-C87B-2445-38BB7C0282D1}"/>
              </a:ext>
            </a:extLst>
          </p:cNvPr>
          <p:cNvSpPr/>
          <p:nvPr/>
        </p:nvSpPr>
        <p:spPr>
          <a:xfrm>
            <a:off x="8407663"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388">
            <a:extLst>
              <a:ext uri="{FF2B5EF4-FFF2-40B4-BE49-F238E27FC236}">
                <a16:creationId xmlns:a16="http://schemas.microsoft.com/office/drawing/2014/main" id="{8AC7CF57-0AE8-BBD0-B708-9E3F4CE0DE69}"/>
              </a:ext>
            </a:extLst>
          </p:cNvPr>
          <p:cNvSpPr/>
          <p:nvPr/>
        </p:nvSpPr>
        <p:spPr>
          <a:xfrm>
            <a:off x="8654142"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389">
            <a:extLst>
              <a:ext uri="{FF2B5EF4-FFF2-40B4-BE49-F238E27FC236}">
                <a16:creationId xmlns:a16="http://schemas.microsoft.com/office/drawing/2014/main" id="{9281352D-10CE-A0D4-6244-0E9BDE0CA478}"/>
              </a:ext>
            </a:extLst>
          </p:cNvPr>
          <p:cNvSpPr/>
          <p:nvPr/>
        </p:nvSpPr>
        <p:spPr>
          <a:xfrm>
            <a:off x="8900621" y="43235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a:extLst>
              <a:ext uri="{FF2B5EF4-FFF2-40B4-BE49-F238E27FC236}">
                <a16:creationId xmlns:a16="http://schemas.microsoft.com/office/drawing/2014/main" id="{09C4DD68-07B4-C144-27C6-4B087A1C7F86}"/>
              </a:ext>
            </a:extLst>
          </p:cNvPr>
          <p:cNvSpPr/>
          <p:nvPr/>
        </p:nvSpPr>
        <p:spPr>
          <a:xfrm>
            <a:off x="5236052" y="38946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2" name="直接箭头连接符 391">
            <a:extLst>
              <a:ext uri="{FF2B5EF4-FFF2-40B4-BE49-F238E27FC236}">
                <a16:creationId xmlns:a16="http://schemas.microsoft.com/office/drawing/2014/main" id="{B8A48EDE-241C-AC4D-F95E-7B8C023E3EA2}"/>
              </a:ext>
            </a:extLst>
          </p:cNvPr>
          <p:cNvCxnSpPr>
            <a:cxnSpLocks/>
            <a:stCxn id="359" idx="2"/>
            <a:endCxn id="391" idx="0"/>
          </p:cNvCxnSpPr>
          <p:nvPr/>
        </p:nvCxnSpPr>
        <p:spPr>
          <a:xfrm>
            <a:off x="5326676" y="35480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3" name="直接箭头连接符 392">
            <a:extLst>
              <a:ext uri="{FF2B5EF4-FFF2-40B4-BE49-F238E27FC236}">
                <a16:creationId xmlns:a16="http://schemas.microsoft.com/office/drawing/2014/main" id="{9FE5BE42-EB88-353F-4D3F-E03C8C9C4023}"/>
              </a:ext>
            </a:extLst>
          </p:cNvPr>
          <p:cNvCxnSpPr>
            <a:cxnSpLocks/>
            <a:stCxn id="361" idx="2"/>
            <a:endCxn id="391" idx="0"/>
          </p:cNvCxnSpPr>
          <p:nvPr/>
        </p:nvCxnSpPr>
        <p:spPr>
          <a:xfrm flipH="1">
            <a:off x="5326676" y="3548017"/>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4" name="椭圆 393">
            <a:extLst>
              <a:ext uri="{FF2B5EF4-FFF2-40B4-BE49-F238E27FC236}">
                <a16:creationId xmlns:a16="http://schemas.microsoft.com/office/drawing/2014/main" id="{B8CC4AF0-754A-E4AA-80E1-DD794CE1EF9F}"/>
              </a:ext>
            </a:extLst>
          </p:cNvPr>
          <p:cNvSpPr/>
          <p:nvPr/>
        </p:nvSpPr>
        <p:spPr>
          <a:xfrm>
            <a:off x="5482530" y="388595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接箭头连接符 394">
            <a:extLst>
              <a:ext uri="{FF2B5EF4-FFF2-40B4-BE49-F238E27FC236}">
                <a16:creationId xmlns:a16="http://schemas.microsoft.com/office/drawing/2014/main" id="{D2CE7925-9388-0EC8-A0C5-23A550C33B33}"/>
              </a:ext>
            </a:extLst>
          </p:cNvPr>
          <p:cNvCxnSpPr>
            <a:cxnSpLocks/>
          </p:cNvCxnSpPr>
          <p:nvPr/>
        </p:nvCxnSpPr>
        <p:spPr>
          <a:xfrm>
            <a:off x="5579088" y="35480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6" name="直接箭头连接符 395">
            <a:extLst>
              <a:ext uri="{FF2B5EF4-FFF2-40B4-BE49-F238E27FC236}">
                <a16:creationId xmlns:a16="http://schemas.microsoft.com/office/drawing/2014/main" id="{221E5A11-91F8-2BE0-967B-BA250CAF927C}"/>
              </a:ext>
            </a:extLst>
          </p:cNvPr>
          <p:cNvCxnSpPr>
            <a:cxnSpLocks/>
            <a:stCxn id="362" idx="2"/>
          </p:cNvCxnSpPr>
          <p:nvPr/>
        </p:nvCxnSpPr>
        <p:spPr>
          <a:xfrm flipH="1">
            <a:off x="5573154" y="3548017"/>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7" name="矩形 396">
            <a:extLst>
              <a:ext uri="{FF2B5EF4-FFF2-40B4-BE49-F238E27FC236}">
                <a16:creationId xmlns:a16="http://schemas.microsoft.com/office/drawing/2014/main" id="{A1321962-1F94-70D2-06C9-EAB166A0CBC9}"/>
              </a:ext>
            </a:extLst>
          </p:cNvPr>
          <p:cNvSpPr/>
          <p:nvPr/>
        </p:nvSpPr>
        <p:spPr>
          <a:xfrm>
            <a:off x="5198818"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8" name="矩形 397">
            <a:extLst>
              <a:ext uri="{FF2B5EF4-FFF2-40B4-BE49-F238E27FC236}">
                <a16:creationId xmlns:a16="http://schemas.microsoft.com/office/drawing/2014/main" id="{DA3426C5-2AE5-7CEA-2A76-8C499075997B}"/>
              </a:ext>
            </a:extLst>
          </p:cNvPr>
          <p:cNvSpPr/>
          <p:nvPr/>
        </p:nvSpPr>
        <p:spPr>
          <a:xfrm>
            <a:off x="5445297"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9" name="矩形 398">
            <a:extLst>
              <a:ext uri="{FF2B5EF4-FFF2-40B4-BE49-F238E27FC236}">
                <a16:creationId xmlns:a16="http://schemas.microsoft.com/office/drawing/2014/main" id="{025B1E2F-C0E0-EDDC-B9D5-4B7E94864259}"/>
              </a:ext>
            </a:extLst>
          </p:cNvPr>
          <p:cNvSpPr/>
          <p:nvPr/>
        </p:nvSpPr>
        <p:spPr>
          <a:xfrm>
            <a:off x="5691776"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0" name="矩形 399">
            <a:extLst>
              <a:ext uri="{FF2B5EF4-FFF2-40B4-BE49-F238E27FC236}">
                <a16:creationId xmlns:a16="http://schemas.microsoft.com/office/drawing/2014/main" id="{F7985EEF-B917-D28C-44C8-F672528BC6E6}"/>
              </a:ext>
            </a:extLst>
          </p:cNvPr>
          <p:cNvSpPr/>
          <p:nvPr/>
        </p:nvSpPr>
        <p:spPr>
          <a:xfrm>
            <a:off x="5938255"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1" name="矩形 400">
            <a:extLst>
              <a:ext uri="{FF2B5EF4-FFF2-40B4-BE49-F238E27FC236}">
                <a16:creationId xmlns:a16="http://schemas.microsoft.com/office/drawing/2014/main" id="{66BE9ABF-AFB5-0078-36C5-DB66987FB0E4}"/>
              </a:ext>
            </a:extLst>
          </p:cNvPr>
          <p:cNvSpPr/>
          <p:nvPr/>
        </p:nvSpPr>
        <p:spPr>
          <a:xfrm>
            <a:off x="6184734"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2" name="矩形 401">
            <a:extLst>
              <a:ext uri="{FF2B5EF4-FFF2-40B4-BE49-F238E27FC236}">
                <a16:creationId xmlns:a16="http://schemas.microsoft.com/office/drawing/2014/main" id="{33538B2F-0B8F-9BAA-3BD6-2DB9A0169CA9}"/>
              </a:ext>
            </a:extLst>
          </p:cNvPr>
          <p:cNvSpPr/>
          <p:nvPr/>
        </p:nvSpPr>
        <p:spPr>
          <a:xfrm>
            <a:off x="6431213"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3" name="矩形 402">
            <a:extLst>
              <a:ext uri="{FF2B5EF4-FFF2-40B4-BE49-F238E27FC236}">
                <a16:creationId xmlns:a16="http://schemas.microsoft.com/office/drawing/2014/main" id="{C924EB97-1B1D-1976-9AD2-3C9A1D460CAC}"/>
              </a:ext>
            </a:extLst>
          </p:cNvPr>
          <p:cNvSpPr/>
          <p:nvPr/>
        </p:nvSpPr>
        <p:spPr>
          <a:xfrm>
            <a:off x="6677692"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4" name="矩形 403">
            <a:extLst>
              <a:ext uri="{FF2B5EF4-FFF2-40B4-BE49-F238E27FC236}">
                <a16:creationId xmlns:a16="http://schemas.microsoft.com/office/drawing/2014/main" id="{2D629FD2-00BB-E894-A4B0-AACD70AA4609}"/>
              </a:ext>
            </a:extLst>
          </p:cNvPr>
          <p:cNvSpPr/>
          <p:nvPr/>
        </p:nvSpPr>
        <p:spPr>
          <a:xfrm>
            <a:off x="6924171"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5" name="矩形 404">
            <a:extLst>
              <a:ext uri="{FF2B5EF4-FFF2-40B4-BE49-F238E27FC236}">
                <a16:creationId xmlns:a16="http://schemas.microsoft.com/office/drawing/2014/main" id="{BF59EF9B-63C0-ED4D-A1B5-9917F767061D}"/>
              </a:ext>
            </a:extLst>
          </p:cNvPr>
          <p:cNvSpPr/>
          <p:nvPr/>
        </p:nvSpPr>
        <p:spPr>
          <a:xfrm>
            <a:off x="7170650"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6" name="矩形 405">
            <a:extLst>
              <a:ext uri="{FF2B5EF4-FFF2-40B4-BE49-F238E27FC236}">
                <a16:creationId xmlns:a16="http://schemas.microsoft.com/office/drawing/2014/main" id="{CC17375E-372F-F170-CC91-38E6D9893BC7}"/>
              </a:ext>
            </a:extLst>
          </p:cNvPr>
          <p:cNvSpPr/>
          <p:nvPr/>
        </p:nvSpPr>
        <p:spPr>
          <a:xfrm>
            <a:off x="7417129"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7" name="矩形 406">
            <a:extLst>
              <a:ext uri="{FF2B5EF4-FFF2-40B4-BE49-F238E27FC236}">
                <a16:creationId xmlns:a16="http://schemas.microsoft.com/office/drawing/2014/main" id="{606C6FCE-2F4A-AB57-5A53-CD030830647D}"/>
              </a:ext>
            </a:extLst>
          </p:cNvPr>
          <p:cNvSpPr/>
          <p:nvPr/>
        </p:nvSpPr>
        <p:spPr>
          <a:xfrm>
            <a:off x="7663608"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8" name="矩形 407">
            <a:extLst>
              <a:ext uri="{FF2B5EF4-FFF2-40B4-BE49-F238E27FC236}">
                <a16:creationId xmlns:a16="http://schemas.microsoft.com/office/drawing/2014/main" id="{D6F616B5-B259-24CD-108E-0496CCA7576A}"/>
              </a:ext>
            </a:extLst>
          </p:cNvPr>
          <p:cNvSpPr/>
          <p:nvPr/>
        </p:nvSpPr>
        <p:spPr>
          <a:xfrm>
            <a:off x="7910087"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9" name="矩形 408">
            <a:extLst>
              <a:ext uri="{FF2B5EF4-FFF2-40B4-BE49-F238E27FC236}">
                <a16:creationId xmlns:a16="http://schemas.microsoft.com/office/drawing/2014/main" id="{0FF3B3D7-0212-4DC1-8B0B-61FF1A06842B}"/>
              </a:ext>
            </a:extLst>
          </p:cNvPr>
          <p:cNvSpPr/>
          <p:nvPr/>
        </p:nvSpPr>
        <p:spPr>
          <a:xfrm>
            <a:off x="8156566"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0" name="矩形 409">
            <a:extLst>
              <a:ext uri="{FF2B5EF4-FFF2-40B4-BE49-F238E27FC236}">
                <a16:creationId xmlns:a16="http://schemas.microsoft.com/office/drawing/2014/main" id="{DF4FA65E-73BB-0099-4352-C33D450B0C37}"/>
              </a:ext>
            </a:extLst>
          </p:cNvPr>
          <p:cNvSpPr/>
          <p:nvPr/>
        </p:nvSpPr>
        <p:spPr>
          <a:xfrm>
            <a:off x="8403045"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1" name="矩形 410">
            <a:extLst>
              <a:ext uri="{FF2B5EF4-FFF2-40B4-BE49-F238E27FC236}">
                <a16:creationId xmlns:a16="http://schemas.microsoft.com/office/drawing/2014/main" id="{3EDFF42E-CECD-44DC-3A3E-66410B34AD9A}"/>
              </a:ext>
            </a:extLst>
          </p:cNvPr>
          <p:cNvSpPr/>
          <p:nvPr/>
        </p:nvSpPr>
        <p:spPr>
          <a:xfrm>
            <a:off x="8649524"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2" name="矩形 411">
            <a:extLst>
              <a:ext uri="{FF2B5EF4-FFF2-40B4-BE49-F238E27FC236}">
                <a16:creationId xmlns:a16="http://schemas.microsoft.com/office/drawing/2014/main" id="{E6ED08F5-69DD-E85A-6793-59CC0A966F98}"/>
              </a:ext>
            </a:extLst>
          </p:cNvPr>
          <p:cNvSpPr/>
          <p:nvPr/>
        </p:nvSpPr>
        <p:spPr>
          <a:xfrm>
            <a:off x="8896003" y="51064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3" name="矩形 412">
            <a:extLst>
              <a:ext uri="{FF2B5EF4-FFF2-40B4-BE49-F238E27FC236}">
                <a16:creationId xmlns:a16="http://schemas.microsoft.com/office/drawing/2014/main" id="{EA830BF2-0294-1602-B29C-BF9AE2D3CA94}"/>
              </a:ext>
            </a:extLst>
          </p:cNvPr>
          <p:cNvSpPr/>
          <p:nvPr/>
        </p:nvSpPr>
        <p:spPr>
          <a:xfrm>
            <a:off x="5198818" y="612000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99CB4D5D-38F0-5052-941B-A5D738D99E99}"/>
              </a:ext>
            </a:extLst>
          </p:cNvPr>
          <p:cNvSpPr/>
          <p:nvPr/>
        </p:nvSpPr>
        <p:spPr>
          <a:xfrm>
            <a:off x="5445297"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a:extLst>
              <a:ext uri="{FF2B5EF4-FFF2-40B4-BE49-F238E27FC236}">
                <a16:creationId xmlns:a16="http://schemas.microsoft.com/office/drawing/2014/main" id="{0D0D539D-4B27-A357-50F0-950E50B55D55}"/>
              </a:ext>
            </a:extLst>
          </p:cNvPr>
          <p:cNvSpPr/>
          <p:nvPr/>
        </p:nvSpPr>
        <p:spPr>
          <a:xfrm>
            <a:off x="5691776"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矩形 415">
            <a:extLst>
              <a:ext uri="{FF2B5EF4-FFF2-40B4-BE49-F238E27FC236}">
                <a16:creationId xmlns:a16="http://schemas.microsoft.com/office/drawing/2014/main" id="{2015CF1A-33CC-32FC-D97E-2E9B99B6643B}"/>
              </a:ext>
            </a:extLst>
          </p:cNvPr>
          <p:cNvSpPr/>
          <p:nvPr/>
        </p:nvSpPr>
        <p:spPr>
          <a:xfrm>
            <a:off x="5938255"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147AFF49-6ACC-4A12-409D-06C321E5403D}"/>
              </a:ext>
            </a:extLst>
          </p:cNvPr>
          <p:cNvSpPr/>
          <p:nvPr/>
        </p:nvSpPr>
        <p:spPr>
          <a:xfrm>
            <a:off x="6184734"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a:extLst>
              <a:ext uri="{FF2B5EF4-FFF2-40B4-BE49-F238E27FC236}">
                <a16:creationId xmlns:a16="http://schemas.microsoft.com/office/drawing/2014/main" id="{D1D38FCF-1AC7-5690-BA4B-0577A15EE608}"/>
              </a:ext>
            </a:extLst>
          </p:cNvPr>
          <p:cNvSpPr/>
          <p:nvPr/>
        </p:nvSpPr>
        <p:spPr>
          <a:xfrm>
            <a:off x="6431213"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矩形 418">
            <a:extLst>
              <a:ext uri="{FF2B5EF4-FFF2-40B4-BE49-F238E27FC236}">
                <a16:creationId xmlns:a16="http://schemas.microsoft.com/office/drawing/2014/main" id="{241C7CA8-B3B9-7693-E0AB-53A2C83B9577}"/>
              </a:ext>
            </a:extLst>
          </p:cNvPr>
          <p:cNvSpPr/>
          <p:nvPr/>
        </p:nvSpPr>
        <p:spPr>
          <a:xfrm>
            <a:off x="6677692"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a:extLst>
              <a:ext uri="{FF2B5EF4-FFF2-40B4-BE49-F238E27FC236}">
                <a16:creationId xmlns:a16="http://schemas.microsoft.com/office/drawing/2014/main" id="{B7F285AE-F6F1-4D41-CE31-95CCFFE8B978}"/>
              </a:ext>
            </a:extLst>
          </p:cNvPr>
          <p:cNvSpPr/>
          <p:nvPr/>
        </p:nvSpPr>
        <p:spPr>
          <a:xfrm>
            <a:off x="6924171"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矩形 420">
            <a:extLst>
              <a:ext uri="{FF2B5EF4-FFF2-40B4-BE49-F238E27FC236}">
                <a16:creationId xmlns:a16="http://schemas.microsoft.com/office/drawing/2014/main" id="{B111989A-E763-3C2E-840E-1C0611A22A45}"/>
              </a:ext>
            </a:extLst>
          </p:cNvPr>
          <p:cNvSpPr/>
          <p:nvPr/>
        </p:nvSpPr>
        <p:spPr>
          <a:xfrm>
            <a:off x="7170650"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a:extLst>
              <a:ext uri="{FF2B5EF4-FFF2-40B4-BE49-F238E27FC236}">
                <a16:creationId xmlns:a16="http://schemas.microsoft.com/office/drawing/2014/main" id="{EBADE3A6-751E-4D8B-BE8D-8C717415FA40}"/>
              </a:ext>
            </a:extLst>
          </p:cNvPr>
          <p:cNvSpPr/>
          <p:nvPr/>
        </p:nvSpPr>
        <p:spPr>
          <a:xfrm>
            <a:off x="7417129"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429D6926-9565-93CE-797A-D527E5CF96FA}"/>
              </a:ext>
            </a:extLst>
          </p:cNvPr>
          <p:cNvSpPr/>
          <p:nvPr/>
        </p:nvSpPr>
        <p:spPr>
          <a:xfrm>
            <a:off x="7663608"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520021B2-0C07-90C3-578B-B59A0E55DBB2}"/>
              </a:ext>
            </a:extLst>
          </p:cNvPr>
          <p:cNvSpPr/>
          <p:nvPr/>
        </p:nvSpPr>
        <p:spPr>
          <a:xfrm>
            <a:off x="7910087"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E1C86938-4B50-9A64-70D8-1EF63E8E5200}"/>
              </a:ext>
            </a:extLst>
          </p:cNvPr>
          <p:cNvSpPr/>
          <p:nvPr/>
        </p:nvSpPr>
        <p:spPr>
          <a:xfrm>
            <a:off x="8156566"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a:extLst>
              <a:ext uri="{FF2B5EF4-FFF2-40B4-BE49-F238E27FC236}">
                <a16:creationId xmlns:a16="http://schemas.microsoft.com/office/drawing/2014/main" id="{6EE4F51B-1306-C4BF-30CA-25AA01F37828}"/>
              </a:ext>
            </a:extLst>
          </p:cNvPr>
          <p:cNvSpPr/>
          <p:nvPr/>
        </p:nvSpPr>
        <p:spPr>
          <a:xfrm>
            <a:off x="8403045"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矩形 426">
            <a:extLst>
              <a:ext uri="{FF2B5EF4-FFF2-40B4-BE49-F238E27FC236}">
                <a16:creationId xmlns:a16="http://schemas.microsoft.com/office/drawing/2014/main" id="{47E6C547-4004-7A2F-E3C0-DF41282EF84E}"/>
              </a:ext>
            </a:extLst>
          </p:cNvPr>
          <p:cNvSpPr/>
          <p:nvPr/>
        </p:nvSpPr>
        <p:spPr>
          <a:xfrm>
            <a:off x="8649524"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FA03C7B5-D716-347E-6303-EDB8B8A9D02C}"/>
              </a:ext>
            </a:extLst>
          </p:cNvPr>
          <p:cNvSpPr/>
          <p:nvPr/>
        </p:nvSpPr>
        <p:spPr>
          <a:xfrm>
            <a:off x="8896003" y="61200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椭圆 428">
            <a:extLst>
              <a:ext uri="{FF2B5EF4-FFF2-40B4-BE49-F238E27FC236}">
                <a16:creationId xmlns:a16="http://schemas.microsoft.com/office/drawing/2014/main" id="{17DB6E4F-C06E-2F6E-5B6D-CFBB7E6CEEFE}"/>
              </a:ext>
            </a:extLst>
          </p:cNvPr>
          <p:cNvSpPr/>
          <p:nvPr/>
        </p:nvSpPr>
        <p:spPr>
          <a:xfrm>
            <a:off x="5231434" y="569108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0" name="直接箭头连接符 429">
            <a:extLst>
              <a:ext uri="{FF2B5EF4-FFF2-40B4-BE49-F238E27FC236}">
                <a16:creationId xmlns:a16="http://schemas.microsoft.com/office/drawing/2014/main" id="{D3D4D1A5-3B12-E920-73DD-C7898DE1E6EA}"/>
              </a:ext>
            </a:extLst>
          </p:cNvPr>
          <p:cNvCxnSpPr>
            <a:cxnSpLocks/>
            <a:stCxn id="397" idx="2"/>
            <a:endCxn id="429" idx="0"/>
          </p:cNvCxnSpPr>
          <p:nvPr/>
        </p:nvCxnSpPr>
        <p:spPr>
          <a:xfrm>
            <a:off x="5322058" y="534449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1" name="直接箭头连接符 430">
            <a:extLst>
              <a:ext uri="{FF2B5EF4-FFF2-40B4-BE49-F238E27FC236}">
                <a16:creationId xmlns:a16="http://schemas.microsoft.com/office/drawing/2014/main" id="{D71327F3-BF26-E8E6-3A35-E6AC03BF0D3C}"/>
              </a:ext>
            </a:extLst>
          </p:cNvPr>
          <p:cNvCxnSpPr>
            <a:cxnSpLocks/>
            <a:stCxn id="398" idx="2"/>
            <a:endCxn id="429" idx="0"/>
          </p:cNvCxnSpPr>
          <p:nvPr/>
        </p:nvCxnSpPr>
        <p:spPr>
          <a:xfrm flipH="1">
            <a:off x="5322058" y="5344490"/>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32" name="文本框 431">
            <a:extLst>
              <a:ext uri="{FF2B5EF4-FFF2-40B4-BE49-F238E27FC236}">
                <a16:creationId xmlns:a16="http://schemas.microsoft.com/office/drawing/2014/main" id="{8A2C3E4E-7EC0-9688-ADD2-B97329CE638D}"/>
              </a:ext>
            </a:extLst>
          </p:cNvPr>
          <p:cNvSpPr txBox="1"/>
          <p:nvPr/>
        </p:nvSpPr>
        <p:spPr>
          <a:xfrm>
            <a:off x="5128451" y="4643002"/>
            <a:ext cx="2400884" cy="348813"/>
          </a:xfrm>
          <a:prstGeom prst="rect">
            <a:avLst/>
          </a:prstGeom>
          <a:noFill/>
        </p:spPr>
        <p:txBody>
          <a:bodyPr wrap="square">
            <a:spAutoFit/>
          </a:bodyPr>
          <a:lstStyle/>
          <a:p>
            <a:pPr>
              <a:lnSpc>
                <a:spcPts val="2025"/>
              </a:lnSpc>
            </a:pPr>
            <a:r>
              <a:rPr lang="en-US" altLang="zh-CN" b="1" strike="sngStrike">
                <a:solidFill>
                  <a:schemeClr val="accent1"/>
                </a:solidFill>
                <a:effectLst/>
                <a:latin typeface="Consolas" panose="020B0609020204030204" pitchFamily="49" charset="0"/>
              </a:rPr>
              <a:t> __syncthreads();</a:t>
            </a:r>
          </a:p>
        </p:txBody>
      </p:sp>
      <p:sp>
        <p:nvSpPr>
          <p:cNvPr id="433" name="矩形 432">
            <a:extLst>
              <a:ext uri="{FF2B5EF4-FFF2-40B4-BE49-F238E27FC236}">
                <a16:creationId xmlns:a16="http://schemas.microsoft.com/office/drawing/2014/main" id="{708148BB-21F1-105F-003E-2F1364742F47}"/>
              </a:ext>
            </a:extLst>
          </p:cNvPr>
          <p:cNvSpPr/>
          <p:nvPr/>
        </p:nvSpPr>
        <p:spPr>
          <a:xfrm>
            <a:off x="887179" y="5677023"/>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6403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607DD-2880-E2C0-639B-E9070FC8F6BD}"/>
            </a:ext>
          </a:extLst>
        </p:cNvPr>
        <p:cNvGrpSpPr/>
        <p:nvPr/>
      </p:nvGrpSpPr>
      <p:grpSpPr>
        <a:xfrm>
          <a:off x="0" y="0"/>
          <a:ext cx="0" cy="0"/>
          <a:chOff x="0" y="0"/>
          <a:chExt cx="0" cy="0"/>
        </a:xfrm>
      </p:grpSpPr>
      <p:sp>
        <p:nvSpPr>
          <p:cNvPr id="36" name="标题 1">
            <a:extLst>
              <a:ext uri="{FF2B5EF4-FFF2-40B4-BE49-F238E27FC236}">
                <a16:creationId xmlns:a16="http://schemas.microsoft.com/office/drawing/2014/main" id="{9911CC0A-C960-C335-2109-0C95EA4CD92E}"/>
              </a:ext>
            </a:extLst>
          </p:cNvPr>
          <p:cNvSpPr>
            <a:spLocks noGrp="1"/>
          </p:cNvSpPr>
          <p:nvPr>
            <p:ph type="title"/>
          </p:nvPr>
        </p:nvSpPr>
        <p:spPr>
          <a:xfrm>
            <a:off x="191605" y="67586"/>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Reduce_v7_multi_add</a:t>
            </a:r>
            <a:endParaRPr lang="zh-CN" altLang="en-US" b="1">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45D562D4-D995-D90A-94AC-C76C8D3E9E74}"/>
              </a:ext>
            </a:extLst>
          </p:cNvPr>
          <p:cNvSpPr/>
          <p:nvPr/>
        </p:nvSpPr>
        <p:spPr>
          <a:xfrm>
            <a:off x="188602"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11FEFE6-DF48-B738-CE86-5A2462D04375}"/>
              </a:ext>
            </a:extLst>
          </p:cNvPr>
          <p:cNvSpPr/>
          <p:nvPr/>
        </p:nvSpPr>
        <p:spPr>
          <a:xfrm>
            <a:off x="435081"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8F9531D-8F0A-6D8C-EDF3-0D690E333E4E}"/>
              </a:ext>
            </a:extLst>
          </p:cNvPr>
          <p:cNvSpPr/>
          <p:nvPr/>
        </p:nvSpPr>
        <p:spPr>
          <a:xfrm>
            <a:off x="681560"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57ED2DF-0481-E5F2-70DA-2C515915BB34}"/>
              </a:ext>
            </a:extLst>
          </p:cNvPr>
          <p:cNvSpPr/>
          <p:nvPr/>
        </p:nvSpPr>
        <p:spPr>
          <a:xfrm>
            <a:off x="928039"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6D5F049-CDE2-9C7F-2399-0037DA59C846}"/>
              </a:ext>
            </a:extLst>
          </p:cNvPr>
          <p:cNvSpPr/>
          <p:nvPr/>
        </p:nvSpPr>
        <p:spPr>
          <a:xfrm>
            <a:off x="1174518"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DB59C8D-7FE1-03AA-85E0-9C812D9C0BA5}"/>
              </a:ext>
            </a:extLst>
          </p:cNvPr>
          <p:cNvSpPr/>
          <p:nvPr/>
        </p:nvSpPr>
        <p:spPr>
          <a:xfrm>
            <a:off x="1420997"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0D0BB35-329F-DFFB-2935-D9770A20BE9D}"/>
              </a:ext>
            </a:extLst>
          </p:cNvPr>
          <p:cNvSpPr/>
          <p:nvPr/>
        </p:nvSpPr>
        <p:spPr>
          <a:xfrm>
            <a:off x="1667476"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1559655-B012-551B-BBA3-4E363886974E}"/>
              </a:ext>
            </a:extLst>
          </p:cNvPr>
          <p:cNvSpPr/>
          <p:nvPr/>
        </p:nvSpPr>
        <p:spPr>
          <a:xfrm>
            <a:off x="1913955"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F511854-51C6-0D2F-731E-940F69E86A39}"/>
              </a:ext>
            </a:extLst>
          </p:cNvPr>
          <p:cNvSpPr/>
          <p:nvPr/>
        </p:nvSpPr>
        <p:spPr>
          <a:xfrm>
            <a:off x="2160434"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8910A7-53FB-01C0-BB9B-112CD9CA4B7D}"/>
              </a:ext>
            </a:extLst>
          </p:cNvPr>
          <p:cNvSpPr/>
          <p:nvPr/>
        </p:nvSpPr>
        <p:spPr>
          <a:xfrm>
            <a:off x="2406913"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46D297F6-FA38-4754-2315-5738004C4474}"/>
              </a:ext>
            </a:extLst>
          </p:cNvPr>
          <p:cNvSpPr/>
          <p:nvPr/>
        </p:nvSpPr>
        <p:spPr>
          <a:xfrm>
            <a:off x="2653392"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602A0C9-1947-F8F0-4F71-7C788B4F8650}"/>
              </a:ext>
            </a:extLst>
          </p:cNvPr>
          <p:cNvSpPr/>
          <p:nvPr/>
        </p:nvSpPr>
        <p:spPr>
          <a:xfrm>
            <a:off x="2899871"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5943D4D-C12F-F5CA-6BD9-44071984AE3F}"/>
              </a:ext>
            </a:extLst>
          </p:cNvPr>
          <p:cNvSpPr/>
          <p:nvPr/>
        </p:nvSpPr>
        <p:spPr>
          <a:xfrm>
            <a:off x="3146350"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D4DE6A1-4B26-1557-42D3-A4F249BC92B9}"/>
              </a:ext>
            </a:extLst>
          </p:cNvPr>
          <p:cNvSpPr/>
          <p:nvPr/>
        </p:nvSpPr>
        <p:spPr>
          <a:xfrm>
            <a:off x="3392829"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9814E6D-9211-C94E-61E5-B2D67F334C5F}"/>
              </a:ext>
            </a:extLst>
          </p:cNvPr>
          <p:cNvSpPr/>
          <p:nvPr/>
        </p:nvSpPr>
        <p:spPr>
          <a:xfrm>
            <a:off x="3639308"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F9818B9B-CE2E-E9AD-5CC7-CEBBEBE69462}"/>
              </a:ext>
            </a:extLst>
          </p:cNvPr>
          <p:cNvSpPr/>
          <p:nvPr/>
        </p:nvSpPr>
        <p:spPr>
          <a:xfrm>
            <a:off x="3885787" y="127042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F6F50AE-D0E4-4D8A-FBF5-3837B4EC4B5B}"/>
              </a:ext>
            </a:extLst>
          </p:cNvPr>
          <p:cNvSpPr/>
          <p:nvPr/>
        </p:nvSpPr>
        <p:spPr>
          <a:xfrm>
            <a:off x="4132266"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8DFB4F0-D9C5-D585-626B-E7FA8C98397C}"/>
              </a:ext>
            </a:extLst>
          </p:cNvPr>
          <p:cNvSpPr/>
          <p:nvPr/>
        </p:nvSpPr>
        <p:spPr>
          <a:xfrm>
            <a:off x="4378745"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26F54B-60D0-3339-1972-C9E2589A75EB}"/>
              </a:ext>
            </a:extLst>
          </p:cNvPr>
          <p:cNvSpPr/>
          <p:nvPr/>
        </p:nvSpPr>
        <p:spPr>
          <a:xfrm>
            <a:off x="4625224"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5D988A-2C40-B52E-E074-EDDE8FAE6CBD}"/>
              </a:ext>
            </a:extLst>
          </p:cNvPr>
          <p:cNvSpPr/>
          <p:nvPr/>
        </p:nvSpPr>
        <p:spPr>
          <a:xfrm>
            <a:off x="4871703"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1AAC6AE3-9739-8475-0A35-7CCF9ACAA0F1}"/>
              </a:ext>
            </a:extLst>
          </p:cNvPr>
          <p:cNvSpPr/>
          <p:nvPr/>
        </p:nvSpPr>
        <p:spPr>
          <a:xfrm>
            <a:off x="5118182"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8ECA7753-BBAD-A5D6-7EF6-0AADC4E7658C}"/>
              </a:ext>
            </a:extLst>
          </p:cNvPr>
          <p:cNvSpPr/>
          <p:nvPr/>
        </p:nvSpPr>
        <p:spPr>
          <a:xfrm>
            <a:off x="5364661"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B50BA81-849B-0B8C-3CF6-CB52FA691DD1}"/>
              </a:ext>
            </a:extLst>
          </p:cNvPr>
          <p:cNvSpPr/>
          <p:nvPr/>
        </p:nvSpPr>
        <p:spPr>
          <a:xfrm>
            <a:off x="5611140"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E052989-E8C3-71D2-F148-3546D982DC0C}"/>
              </a:ext>
            </a:extLst>
          </p:cNvPr>
          <p:cNvSpPr/>
          <p:nvPr/>
        </p:nvSpPr>
        <p:spPr>
          <a:xfrm>
            <a:off x="5857619"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5C6C8B0-0DAC-839E-7BC1-332767BFA0A9}"/>
              </a:ext>
            </a:extLst>
          </p:cNvPr>
          <p:cNvSpPr/>
          <p:nvPr/>
        </p:nvSpPr>
        <p:spPr>
          <a:xfrm>
            <a:off x="6104098"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BF71FDB-1A7E-F8F0-2313-1ACA604B5C5D}"/>
              </a:ext>
            </a:extLst>
          </p:cNvPr>
          <p:cNvSpPr/>
          <p:nvPr/>
        </p:nvSpPr>
        <p:spPr>
          <a:xfrm>
            <a:off x="6350577"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736CAF78-935A-B887-1913-FF791E0E332D}"/>
              </a:ext>
            </a:extLst>
          </p:cNvPr>
          <p:cNvSpPr/>
          <p:nvPr/>
        </p:nvSpPr>
        <p:spPr>
          <a:xfrm>
            <a:off x="6597056"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46A7615-ABDB-C338-FFE3-E7719C5622FF}"/>
              </a:ext>
            </a:extLst>
          </p:cNvPr>
          <p:cNvSpPr/>
          <p:nvPr/>
        </p:nvSpPr>
        <p:spPr>
          <a:xfrm>
            <a:off x="6843535"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B550D0C-C9BA-9CE9-AC43-291BCB2329B2}"/>
              </a:ext>
            </a:extLst>
          </p:cNvPr>
          <p:cNvSpPr/>
          <p:nvPr/>
        </p:nvSpPr>
        <p:spPr>
          <a:xfrm>
            <a:off x="7090014"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E39AAF3-1129-54D7-9816-A2BB1B8FB204}"/>
              </a:ext>
            </a:extLst>
          </p:cNvPr>
          <p:cNvSpPr/>
          <p:nvPr/>
        </p:nvSpPr>
        <p:spPr>
          <a:xfrm>
            <a:off x="7336493"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791BFC9-8893-3445-D644-C25CD2F1EF66}"/>
              </a:ext>
            </a:extLst>
          </p:cNvPr>
          <p:cNvSpPr/>
          <p:nvPr/>
        </p:nvSpPr>
        <p:spPr>
          <a:xfrm>
            <a:off x="7582972"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44C5BEE-ADEB-6F7C-3478-B66BBFFEF9AD}"/>
              </a:ext>
            </a:extLst>
          </p:cNvPr>
          <p:cNvSpPr/>
          <p:nvPr/>
        </p:nvSpPr>
        <p:spPr>
          <a:xfrm>
            <a:off x="7829451" y="1264844"/>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498D6B8-136F-5CF6-964D-18BE7A39B5E4}"/>
              </a:ext>
            </a:extLst>
          </p:cNvPr>
          <p:cNvSpPr/>
          <p:nvPr/>
        </p:nvSpPr>
        <p:spPr>
          <a:xfrm>
            <a:off x="201379"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5" name="矩形 34">
            <a:extLst>
              <a:ext uri="{FF2B5EF4-FFF2-40B4-BE49-F238E27FC236}">
                <a16:creationId xmlns:a16="http://schemas.microsoft.com/office/drawing/2014/main" id="{055D9924-E576-7B3C-3BD7-7DEF818594B4}"/>
              </a:ext>
            </a:extLst>
          </p:cNvPr>
          <p:cNvSpPr/>
          <p:nvPr/>
        </p:nvSpPr>
        <p:spPr>
          <a:xfrm>
            <a:off x="447858"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19" name="矩形 118">
            <a:extLst>
              <a:ext uri="{FF2B5EF4-FFF2-40B4-BE49-F238E27FC236}">
                <a16:creationId xmlns:a16="http://schemas.microsoft.com/office/drawing/2014/main" id="{A402F1ED-4E61-34DF-61AB-8B6068943983}"/>
              </a:ext>
            </a:extLst>
          </p:cNvPr>
          <p:cNvSpPr/>
          <p:nvPr/>
        </p:nvSpPr>
        <p:spPr>
          <a:xfrm>
            <a:off x="694337"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20" name="矩形 119">
            <a:extLst>
              <a:ext uri="{FF2B5EF4-FFF2-40B4-BE49-F238E27FC236}">
                <a16:creationId xmlns:a16="http://schemas.microsoft.com/office/drawing/2014/main" id="{85CF6850-61D6-DB26-EAD6-4B38A8FF603A}"/>
              </a:ext>
            </a:extLst>
          </p:cNvPr>
          <p:cNvSpPr/>
          <p:nvPr/>
        </p:nvSpPr>
        <p:spPr>
          <a:xfrm>
            <a:off x="940816"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1" name="矩形 170">
            <a:extLst>
              <a:ext uri="{FF2B5EF4-FFF2-40B4-BE49-F238E27FC236}">
                <a16:creationId xmlns:a16="http://schemas.microsoft.com/office/drawing/2014/main" id="{4B4E8FB0-1C78-6717-B05C-D7CAD34CC02E}"/>
              </a:ext>
            </a:extLst>
          </p:cNvPr>
          <p:cNvSpPr/>
          <p:nvPr/>
        </p:nvSpPr>
        <p:spPr>
          <a:xfrm>
            <a:off x="1187295"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4" name="矩形 173">
            <a:extLst>
              <a:ext uri="{FF2B5EF4-FFF2-40B4-BE49-F238E27FC236}">
                <a16:creationId xmlns:a16="http://schemas.microsoft.com/office/drawing/2014/main" id="{95897AB7-D7ED-E52E-8E0F-4A7B44950D06}"/>
              </a:ext>
            </a:extLst>
          </p:cNvPr>
          <p:cNvSpPr/>
          <p:nvPr/>
        </p:nvSpPr>
        <p:spPr>
          <a:xfrm>
            <a:off x="1433774"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5" name="矩形 174">
            <a:extLst>
              <a:ext uri="{FF2B5EF4-FFF2-40B4-BE49-F238E27FC236}">
                <a16:creationId xmlns:a16="http://schemas.microsoft.com/office/drawing/2014/main" id="{38A02708-B692-4B35-2AD6-1AC08B8CA521}"/>
              </a:ext>
            </a:extLst>
          </p:cNvPr>
          <p:cNvSpPr/>
          <p:nvPr/>
        </p:nvSpPr>
        <p:spPr>
          <a:xfrm>
            <a:off x="1680253"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6" name="矩形 175">
            <a:extLst>
              <a:ext uri="{FF2B5EF4-FFF2-40B4-BE49-F238E27FC236}">
                <a16:creationId xmlns:a16="http://schemas.microsoft.com/office/drawing/2014/main" id="{623EAD7D-BD14-C54F-37BC-B5FEE454F151}"/>
              </a:ext>
            </a:extLst>
          </p:cNvPr>
          <p:cNvSpPr/>
          <p:nvPr/>
        </p:nvSpPr>
        <p:spPr>
          <a:xfrm>
            <a:off x="1926732"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7" name="矩形 176">
            <a:extLst>
              <a:ext uri="{FF2B5EF4-FFF2-40B4-BE49-F238E27FC236}">
                <a16:creationId xmlns:a16="http://schemas.microsoft.com/office/drawing/2014/main" id="{69A5136B-21D6-7D08-942E-10143966CF89}"/>
              </a:ext>
            </a:extLst>
          </p:cNvPr>
          <p:cNvSpPr/>
          <p:nvPr/>
        </p:nvSpPr>
        <p:spPr>
          <a:xfrm>
            <a:off x="2173211"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8" name="矩形 177">
            <a:extLst>
              <a:ext uri="{FF2B5EF4-FFF2-40B4-BE49-F238E27FC236}">
                <a16:creationId xmlns:a16="http://schemas.microsoft.com/office/drawing/2014/main" id="{8F507217-BD76-DA61-20A2-8595099A236B}"/>
              </a:ext>
            </a:extLst>
          </p:cNvPr>
          <p:cNvSpPr/>
          <p:nvPr/>
        </p:nvSpPr>
        <p:spPr>
          <a:xfrm>
            <a:off x="2419690"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79" name="矩形 178">
            <a:extLst>
              <a:ext uri="{FF2B5EF4-FFF2-40B4-BE49-F238E27FC236}">
                <a16:creationId xmlns:a16="http://schemas.microsoft.com/office/drawing/2014/main" id="{85CF312A-EF0D-984E-21B9-6ACD6F606EC0}"/>
              </a:ext>
            </a:extLst>
          </p:cNvPr>
          <p:cNvSpPr/>
          <p:nvPr/>
        </p:nvSpPr>
        <p:spPr>
          <a:xfrm>
            <a:off x="2666169"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0" name="矩形 179">
            <a:extLst>
              <a:ext uri="{FF2B5EF4-FFF2-40B4-BE49-F238E27FC236}">
                <a16:creationId xmlns:a16="http://schemas.microsoft.com/office/drawing/2014/main" id="{62EA6EDF-DE96-C422-44C2-B1A2A799E074}"/>
              </a:ext>
            </a:extLst>
          </p:cNvPr>
          <p:cNvSpPr/>
          <p:nvPr/>
        </p:nvSpPr>
        <p:spPr>
          <a:xfrm>
            <a:off x="2912648"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1" name="矩形 180">
            <a:extLst>
              <a:ext uri="{FF2B5EF4-FFF2-40B4-BE49-F238E27FC236}">
                <a16:creationId xmlns:a16="http://schemas.microsoft.com/office/drawing/2014/main" id="{923F8FE4-1D82-0FCF-0885-DD4D98148CE1}"/>
              </a:ext>
            </a:extLst>
          </p:cNvPr>
          <p:cNvSpPr/>
          <p:nvPr/>
        </p:nvSpPr>
        <p:spPr>
          <a:xfrm>
            <a:off x="3159127"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2" name="矩形 181">
            <a:extLst>
              <a:ext uri="{FF2B5EF4-FFF2-40B4-BE49-F238E27FC236}">
                <a16:creationId xmlns:a16="http://schemas.microsoft.com/office/drawing/2014/main" id="{E8A52292-4872-61E3-5464-307514643EB3}"/>
              </a:ext>
            </a:extLst>
          </p:cNvPr>
          <p:cNvSpPr/>
          <p:nvPr/>
        </p:nvSpPr>
        <p:spPr>
          <a:xfrm>
            <a:off x="3405606"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3" name="矩形 182">
            <a:extLst>
              <a:ext uri="{FF2B5EF4-FFF2-40B4-BE49-F238E27FC236}">
                <a16:creationId xmlns:a16="http://schemas.microsoft.com/office/drawing/2014/main" id="{89845252-3580-138D-7F75-9540BFF5B566}"/>
              </a:ext>
            </a:extLst>
          </p:cNvPr>
          <p:cNvSpPr/>
          <p:nvPr/>
        </p:nvSpPr>
        <p:spPr>
          <a:xfrm>
            <a:off x="3652085"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4" name="矩形 183">
            <a:extLst>
              <a:ext uri="{FF2B5EF4-FFF2-40B4-BE49-F238E27FC236}">
                <a16:creationId xmlns:a16="http://schemas.microsoft.com/office/drawing/2014/main" id="{4732F6F0-62E7-AAD0-51F3-AF290C12F607}"/>
              </a:ext>
            </a:extLst>
          </p:cNvPr>
          <p:cNvSpPr/>
          <p:nvPr/>
        </p:nvSpPr>
        <p:spPr>
          <a:xfrm>
            <a:off x="3898564" y="2083874"/>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185" name="矩形 184">
            <a:extLst>
              <a:ext uri="{FF2B5EF4-FFF2-40B4-BE49-F238E27FC236}">
                <a16:creationId xmlns:a16="http://schemas.microsoft.com/office/drawing/2014/main" id="{C70B748F-3C31-2C3E-DF15-58CF9B0E87DC}"/>
              </a:ext>
            </a:extLst>
          </p:cNvPr>
          <p:cNvSpPr/>
          <p:nvPr/>
        </p:nvSpPr>
        <p:spPr>
          <a:xfrm>
            <a:off x="193992"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2745D1D6-2946-ED3B-1182-FD7A60691484}"/>
              </a:ext>
            </a:extLst>
          </p:cNvPr>
          <p:cNvSpPr/>
          <p:nvPr/>
        </p:nvSpPr>
        <p:spPr>
          <a:xfrm>
            <a:off x="440471"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4036121E-03C8-AB42-0D15-BDF8FA842365}"/>
              </a:ext>
            </a:extLst>
          </p:cNvPr>
          <p:cNvSpPr/>
          <p:nvPr/>
        </p:nvSpPr>
        <p:spPr>
          <a:xfrm>
            <a:off x="686950"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1E8CF538-57A6-2E50-102A-E2225B3B6AF4}"/>
              </a:ext>
            </a:extLst>
          </p:cNvPr>
          <p:cNvSpPr/>
          <p:nvPr/>
        </p:nvSpPr>
        <p:spPr>
          <a:xfrm>
            <a:off x="933429"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5924C2C0-86BF-B1F9-9A0F-A85ECFC63199}"/>
              </a:ext>
            </a:extLst>
          </p:cNvPr>
          <p:cNvSpPr/>
          <p:nvPr/>
        </p:nvSpPr>
        <p:spPr>
          <a:xfrm>
            <a:off x="1179908"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97EED191-9B63-A960-437A-E1310AF2BB18}"/>
              </a:ext>
            </a:extLst>
          </p:cNvPr>
          <p:cNvSpPr/>
          <p:nvPr/>
        </p:nvSpPr>
        <p:spPr>
          <a:xfrm>
            <a:off x="1426387"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6113D6CA-9AEE-6BF5-E11B-034E925B30BB}"/>
              </a:ext>
            </a:extLst>
          </p:cNvPr>
          <p:cNvSpPr/>
          <p:nvPr/>
        </p:nvSpPr>
        <p:spPr>
          <a:xfrm>
            <a:off x="1672866"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04BC8DCF-C122-6FEE-2F90-7105B7EC1765}"/>
              </a:ext>
            </a:extLst>
          </p:cNvPr>
          <p:cNvSpPr/>
          <p:nvPr/>
        </p:nvSpPr>
        <p:spPr>
          <a:xfrm>
            <a:off x="1919345"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54980BAA-CC84-2F67-DEAC-26B730C926BB}"/>
              </a:ext>
            </a:extLst>
          </p:cNvPr>
          <p:cNvSpPr/>
          <p:nvPr/>
        </p:nvSpPr>
        <p:spPr>
          <a:xfrm>
            <a:off x="2165824"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382D4AAB-7E3C-5F52-6F62-F114D9D1C9D8}"/>
              </a:ext>
            </a:extLst>
          </p:cNvPr>
          <p:cNvSpPr/>
          <p:nvPr/>
        </p:nvSpPr>
        <p:spPr>
          <a:xfrm>
            <a:off x="2412303"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1DFE7445-D49B-ED9B-455E-25A9C359B24D}"/>
              </a:ext>
            </a:extLst>
          </p:cNvPr>
          <p:cNvSpPr/>
          <p:nvPr/>
        </p:nvSpPr>
        <p:spPr>
          <a:xfrm>
            <a:off x="2658782"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61F8ED5A-823E-EB18-9B77-9E07CD0CB822}"/>
              </a:ext>
            </a:extLst>
          </p:cNvPr>
          <p:cNvSpPr/>
          <p:nvPr/>
        </p:nvSpPr>
        <p:spPr>
          <a:xfrm>
            <a:off x="2905261"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7EC46107-1C67-A168-1C3F-8986B9E7B500}"/>
              </a:ext>
            </a:extLst>
          </p:cNvPr>
          <p:cNvSpPr/>
          <p:nvPr/>
        </p:nvSpPr>
        <p:spPr>
          <a:xfrm>
            <a:off x="3151740"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50867142-6959-C905-2AD9-4258791D7D30}"/>
              </a:ext>
            </a:extLst>
          </p:cNvPr>
          <p:cNvSpPr/>
          <p:nvPr/>
        </p:nvSpPr>
        <p:spPr>
          <a:xfrm>
            <a:off x="3398219"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03AE2F4B-1BCA-2A0A-DE79-AD5889BFAAF2}"/>
              </a:ext>
            </a:extLst>
          </p:cNvPr>
          <p:cNvSpPr/>
          <p:nvPr/>
        </p:nvSpPr>
        <p:spPr>
          <a:xfrm>
            <a:off x="3644698"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512704EA-11AD-992D-A46A-B28ED73AD835}"/>
              </a:ext>
            </a:extLst>
          </p:cNvPr>
          <p:cNvSpPr/>
          <p:nvPr/>
        </p:nvSpPr>
        <p:spPr>
          <a:xfrm>
            <a:off x="3891177" y="2489279"/>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6513CE93-0459-D434-3F57-2A2A68C00FB2}"/>
              </a:ext>
            </a:extLst>
          </p:cNvPr>
          <p:cNvSpPr/>
          <p:nvPr/>
        </p:nvSpPr>
        <p:spPr>
          <a:xfrm>
            <a:off x="186823"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14361C49-7770-E9F9-E863-70A22264FD6F}"/>
              </a:ext>
            </a:extLst>
          </p:cNvPr>
          <p:cNvSpPr/>
          <p:nvPr/>
        </p:nvSpPr>
        <p:spPr>
          <a:xfrm>
            <a:off x="433302"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0959274B-1693-605A-D7A2-3FE7EA2D4425}"/>
              </a:ext>
            </a:extLst>
          </p:cNvPr>
          <p:cNvSpPr/>
          <p:nvPr/>
        </p:nvSpPr>
        <p:spPr>
          <a:xfrm>
            <a:off x="679781"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0CC4A549-4CF0-0589-D310-DE9B4A290BB5}"/>
              </a:ext>
            </a:extLst>
          </p:cNvPr>
          <p:cNvSpPr/>
          <p:nvPr/>
        </p:nvSpPr>
        <p:spPr>
          <a:xfrm>
            <a:off x="926260"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A7E0BF8C-C299-B032-0BA6-01051B3FA69B}"/>
              </a:ext>
            </a:extLst>
          </p:cNvPr>
          <p:cNvSpPr/>
          <p:nvPr/>
        </p:nvSpPr>
        <p:spPr>
          <a:xfrm>
            <a:off x="1172739"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61C2068D-70F8-EAC8-0A60-15E40696B82E}"/>
              </a:ext>
            </a:extLst>
          </p:cNvPr>
          <p:cNvSpPr/>
          <p:nvPr/>
        </p:nvSpPr>
        <p:spPr>
          <a:xfrm>
            <a:off x="1419218"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E457070F-065B-5437-E9E3-1D2549907C6F}"/>
              </a:ext>
            </a:extLst>
          </p:cNvPr>
          <p:cNvSpPr/>
          <p:nvPr/>
        </p:nvSpPr>
        <p:spPr>
          <a:xfrm>
            <a:off x="1665697"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820F7B5A-4867-6213-2285-E79092DC1DBE}"/>
              </a:ext>
            </a:extLst>
          </p:cNvPr>
          <p:cNvSpPr/>
          <p:nvPr/>
        </p:nvSpPr>
        <p:spPr>
          <a:xfrm>
            <a:off x="1912176"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00DB5540-8BB5-8A1E-83A7-33FDE60F21F2}"/>
              </a:ext>
            </a:extLst>
          </p:cNvPr>
          <p:cNvSpPr/>
          <p:nvPr/>
        </p:nvSpPr>
        <p:spPr>
          <a:xfrm>
            <a:off x="2158655"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1DCE6397-097A-E2CD-5991-FDCEF990AC64}"/>
              </a:ext>
            </a:extLst>
          </p:cNvPr>
          <p:cNvSpPr/>
          <p:nvPr/>
        </p:nvSpPr>
        <p:spPr>
          <a:xfrm>
            <a:off x="2405134"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B078B517-C972-F56C-AB40-B1304901E9E2}"/>
              </a:ext>
            </a:extLst>
          </p:cNvPr>
          <p:cNvSpPr/>
          <p:nvPr/>
        </p:nvSpPr>
        <p:spPr>
          <a:xfrm>
            <a:off x="2651613"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73A0C35E-5B1D-0F75-CE06-A2F8675ECF16}"/>
              </a:ext>
            </a:extLst>
          </p:cNvPr>
          <p:cNvSpPr/>
          <p:nvPr/>
        </p:nvSpPr>
        <p:spPr>
          <a:xfrm>
            <a:off x="2898092"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958D020C-6F9C-D604-DA54-A1E49357A273}"/>
              </a:ext>
            </a:extLst>
          </p:cNvPr>
          <p:cNvSpPr/>
          <p:nvPr/>
        </p:nvSpPr>
        <p:spPr>
          <a:xfrm>
            <a:off x="3144571"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66914D13-7D23-A17A-9DA8-F44FA6E1E824}"/>
              </a:ext>
            </a:extLst>
          </p:cNvPr>
          <p:cNvSpPr/>
          <p:nvPr/>
        </p:nvSpPr>
        <p:spPr>
          <a:xfrm>
            <a:off x="3391050"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00B8004E-3F38-2D48-0C5C-A11310375683}"/>
              </a:ext>
            </a:extLst>
          </p:cNvPr>
          <p:cNvSpPr/>
          <p:nvPr/>
        </p:nvSpPr>
        <p:spPr>
          <a:xfrm>
            <a:off x="3637529"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B1645E52-041C-B537-9FD3-3DE6E991E28B}"/>
              </a:ext>
            </a:extLst>
          </p:cNvPr>
          <p:cNvSpPr/>
          <p:nvPr/>
        </p:nvSpPr>
        <p:spPr>
          <a:xfrm>
            <a:off x="3884008" y="3228902"/>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2F3F5E0A-90C5-AB08-064E-09846F71D42A}"/>
              </a:ext>
            </a:extLst>
          </p:cNvPr>
          <p:cNvSpPr/>
          <p:nvPr/>
        </p:nvSpPr>
        <p:spPr>
          <a:xfrm>
            <a:off x="186823"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ACAEACD6-7901-0069-F354-23011579C7E4}"/>
              </a:ext>
            </a:extLst>
          </p:cNvPr>
          <p:cNvSpPr/>
          <p:nvPr/>
        </p:nvSpPr>
        <p:spPr>
          <a:xfrm>
            <a:off x="433302"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0011FCAD-4E8D-DE74-41FB-EA4F80E4C2C3}"/>
              </a:ext>
            </a:extLst>
          </p:cNvPr>
          <p:cNvSpPr/>
          <p:nvPr/>
        </p:nvSpPr>
        <p:spPr>
          <a:xfrm>
            <a:off x="679781"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A7993C81-E933-8CB5-6D9F-E4F1BC4084BB}"/>
              </a:ext>
            </a:extLst>
          </p:cNvPr>
          <p:cNvSpPr/>
          <p:nvPr/>
        </p:nvSpPr>
        <p:spPr>
          <a:xfrm>
            <a:off x="926260"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02B09AAC-8FB4-C8A3-B566-DFAFA48BD2B1}"/>
              </a:ext>
            </a:extLst>
          </p:cNvPr>
          <p:cNvSpPr/>
          <p:nvPr/>
        </p:nvSpPr>
        <p:spPr>
          <a:xfrm>
            <a:off x="1172739"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B2733082-C9AF-BDB4-C852-2A7E772BCBC2}"/>
              </a:ext>
            </a:extLst>
          </p:cNvPr>
          <p:cNvSpPr/>
          <p:nvPr/>
        </p:nvSpPr>
        <p:spPr>
          <a:xfrm>
            <a:off x="1419218"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1260F5B5-C9E6-46D5-06BD-03C8ECAA55E3}"/>
              </a:ext>
            </a:extLst>
          </p:cNvPr>
          <p:cNvSpPr/>
          <p:nvPr/>
        </p:nvSpPr>
        <p:spPr>
          <a:xfrm>
            <a:off x="1665697"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BB549767-736C-CB15-AB1D-E8E4B1B41072}"/>
              </a:ext>
            </a:extLst>
          </p:cNvPr>
          <p:cNvSpPr/>
          <p:nvPr/>
        </p:nvSpPr>
        <p:spPr>
          <a:xfrm>
            <a:off x="1912176" y="4325576"/>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A463BC19-8B7A-8B84-996D-9EC0C84C3425}"/>
              </a:ext>
            </a:extLst>
          </p:cNvPr>
          <p:cNvSpPr/>
          <p:nvPr/>
        </p:nvSpPr>
        <p:spPr>
          <a:xfrm>
            <a:off x="2158655"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00F11A65-0A00-C333-EE16-721AA235E66A}"/>
              </a:ext>
            </a:extLst>
          </p:cNvPr>
          <p:cNvSpPr/>
          <p:nvPr/>
        </p:nvSpPr>
        <p:spPr>
          <a:xfrm>
            <a:off x="2405134"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7CC04B1E-6023-CC9B-778F-5FE941FB45CB}"/>
              </a:ext>
            </a:extLst>
          </p:cNvPr>
          <p:cNvSpPr/>
          <p:nvPr/>
        </p:nvSpPr>
        <p:spPr>
          <a:xfrm>
            <a:off x="2651613"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AD10B99B-E3C4-920C-6668-D3412AB2758C}"/>
              </a:ext>
            </a:extLst>
          </p:cNvPr>
          <p:cNvSpPr/>
          <p:nvPr/>
        </p:nvSpPr>
        <p:spPr>
          <a:xfrm>
            <a:off x="2898092"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367D8C8-336E-FDEE-459C-48087C4385BB}"/>
              </a:ext>
            </a:extLst>
          </p:cNvPr>
          <p:cNvSpPr/>
          <p:nvPr/>
        </p:nvSpPr>
        <p:spPr>
          <a:xfrm>
            <a:off x="3144571"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D5846D1D-1494-FF41-FBBE-EEB5EF93070F}"/>
              </a:ext>
            </a:extLst>
          </p:cNvPr>
          <p:cNvSpPr/>
          <p:nvPr/>
        </p:nvSpPr>
        <p:spPr>
          <a:xfrm>
            <a:off x="3391050"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77B721C5-DEC7-D6F3-60E6-C3D1EA4CB7AF}"/>
              </a:ext>
            </a:extLst>
          </p:cNvPr>
          <p:cNvSpPr/>
          <p:nvPr/>
        </p:nvSpPr>
        <p:spPr>
          <a:xfrm>
            <a:off x="3637529"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32299354-110D-8520-154B-1D53D6AB0120}"/>
              </a:ext>
            </a:extLst>
          </p:cNvPr>
          <p:cNvSpPr/>
          <p:nvPr/>
        </p:nvSpPr>
        <p:spPr>
          <a:xfrm>
            <a:off x="3884008" y="4325576"/>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a:extLst>
              <a:ext uri="{FF2B5EF4-FFF2-40B4-BE49-F238E27FC236}">
                <a16:creationId xmlns:a16="http://schemas.microsoft.com/office/drawing/2014/main" id="{CFED8ADC-D971-BCF0-01D0-43D7F73EC514}"/>
              </a:ext>
            </a:extLst>
          </p:cNvPr>
          <p:cNvSpPr/>
          <p:nvPr/>
        </p:nvSpPr>
        <p:spPr>
          <a:xfrm>
            <a:off x="219439" y="38135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箭头连接符 233">
            <a:extLst>
              <a:ext uri="{FF2B5EF4-FFF2-40B4-BE49-F238E27FC236}">
                <a16:creationId xmlns:a16="http://schemas.microsoft.com/office/drawing/2014/main" id="{14E2D06A-5D39-4603-14FB-6E91C7D1299B}"/>
              </a:ext>
            </a:extLst>
          </p:cNvPr>
          <p:cNvCxnSpPr>
            <a:cxnSpLocks/>
            <a:stCxn id="201" idx="2"/>
            <a:endCxn id="233" idx="0"/>
          </p:cNvCxnSpPr>
          <p:nvPr/>
        </p:nvCxnSpPr>
        <p:spPr>
          <a:xfrm>
            <a:off x="310063" y="34669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8C0FBD88-1D87-BE2C-249B-4FB4E2A6EC98}"/>
              </a:ext>
            </a:extLst>
          </p:cNvPr>
          <p:cNvCxnSpPr>
            <a:cxnSpLocks/>
            <a:stCxn id="209" idx="2"/>
            <a:endCxn id="233" idx="0"/>
          </p:cNvCxnSpPr>
          <p:nvPr/>
        </p:nvCxnSpPr>
        <p:spPr>
          <a:xfrm flipH="1">
            <a:off x="310063" y="346693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6" name="椭圆 235">
            <a:extLst>
              <a:ext uri="{FF2B5EF4-FFF2-40B4-BE49-F238E27FC236}">
                <a16:creationId xmlns:a16="http://schemas.microsoft.com/office/drawing/2014/main" id="{33A843A1-6876-60B9-2091-C165763FCBDB}"/>
              </a:ext>
            </a:extLst>
          </p:cNvPr>
          <p:cNvSpPr/>
          <p:nvPr/>
        </p:nvSpPr>
        <p:spPr>
          <a:xfrm>
            <a:off x="465917" y="380487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椭圆 236">
            <a:extLst>
              <a:ext uri="{FF2B5EF4-FFF2-40B4-BE49-F238E27FC236}">
                <a16:creationId xmlns:a16="http://schemas.microsoft.com/office/drawing/2014/main" id="{19D7BD01-9DE5-A3FB-5FE5-EFF5BCC06D40}"/>
              </a:ext>
            </a:extLst>
          </p:cNvPr>
          <p:cNvSpPr/>
          <p:nvPr/>
        </p:nvSpPr>
        <p:spPr>
          <a:xfrm>
            <a:off x="712395" y="381835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椭圆 237">
            <a:extLst>
              <a:ext uri="{FF2B5EF4-FFF2-40B4-BE49-F238E27FC236}">
                <a16:creationId xmlns:a16="http://schemas.microsoft.com/office/drawing/2014/main" id="{B0F4A1EC-4036-0C41-651B-B070FA2C0A40}"/>
              </a:ext>
            </a:extLst>
          </p:cNvPr>
          <p:cNvSpPr/>
          <p:nvPr/>
        </p:nvSpPr>
        <p:spPr>
          <a:xfrm>
            <a:off x="958873" y="3809699"/>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a:extLst>
              <a:ext uri="{FF2B5EF4-FFF2-40B4-BE49-F238E27FC236}">
                <a16:creationId xmlns:a16="http://schemas.microsoft.com/office/drawing/2014/main" id="{3667A6F0-E40C-0503-069E-5ABB2B3E47C7}"/>
              </a:ext>
            </a:extLst>
          </p:cNvPr>
          <p:cNvSpPr/>
          <p:nvPr/>
        </p:nvSpPr>
        <p:spPr>
          <a:xfrm>
            <a:off x="1208972" y="3817363"/>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C0BA5A79-3D22-962A-A746-86F4FE78A04A}"/>
              </a:ext>
            </a:extLst>
          </p:cNvPr>
          <p:cNvSpPr/>
          <p:nvPr/>
        </p:nvSpPr>
        <p:spPr>
          <a:xfrm>
            <a:off x="1455450" y="380870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椭圆 240">
            <a:extLst>
              <a:ext uri="{FF2B5EF4-FFF2-40B4-BE49-F238E27FC236}">
                <a16:creationId xmlns:a16="http://schemas.microsoft.com/office/drawing/2014/main" id="{0C8BD099-EC34-0A70-CA61-FB88B9AA3989}"/>
              </a:ext>
            </a:extLst>
          </p:cNvPr>
          <p:cNvSpPr/>
          <p:nvPr/>
        </p:nvSpPr>
        <p:spPr>
          <a:xfrm>
            <a:off x="1701928" y="3822187"/>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a:extLst>
              <a:ext uri="{FF2B5EF4-FFF2-40B4-BE49-F238E27FC236}">
                <a16:creationId xmlns:a16="http://schemas.microsoft.com/office/drawing/2014/main" id="{FD98A0BF-FBC8-5729-1AAA-E607B27A2168}"/>
              </a:ext>
            </a:extLst>
          </p:cNvPr>
          <p:cNvSpPr/>
          <p:nvPr/>
        </p:nvSpPr>
        <p:spPr>
          <a:xfrm>
            <a:off x="1948406" y="3813531"/>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箭头连接符 242">
            <a:extLst>
              <a:ext uri="{FF2B5EF4-FFF2-40B4-BE49-F238E27FC236}">
                <a16:creationId xmlns:a16="http://schemas.microsoft.com/office/drawing/2014/main" id="{3CC6A4C4-FA57-C227-9E7C-9A89590BE71B}"/>
              </a:ext>
            </a:extLst>
          </p:cNvPr>
          <p:cNvCxnSpPr>
            <a:cxnSpLocks/>
          </p:cNvCxnSpPr>
          <p:nvPr/>
        </p:nvCxnSpPr>
        <p:spPr>
          <a:xfrm>
            <a:off x="562475" y="34669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F198DF06-AE29-DE2C-AC8B-8AB4C15D18B2}"/>
              </a:ext>
            </a:extLst>
          </p:cNvPr>
          <p:cNvCxnSpPr>
            <a:cxnSpLocks/>
          </p:cNvCxnSpPr>
          <p:nvPr/>
        </p:nvCxnSpPr>
        <p:spPr>
          <a:xfrm>
            <a:off x="800600" y="34755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5" name="直接箭头连接符 244">
            <a:extLst>
              <a:ext uri="{FF2B5EF4-FFF2-40B4-BE49-F238E27FC236}">
                <a16:creationId xmlns:a16="http://schemas.microsoft.com/office/drawing/2014/main" id="{5956A38A-2E63-6E70-1563-678AF33C872A}"/>
              </a:ext>
            </a:extLst>
          </p:cNvPr>
          <p:cNvCxnSpPr>
            <a:cxnSpLocks/>
          </p:cNvCxnSpPr>
          <p:nvPr/>
        </p:nvCxnSpPr>
        <p:spPr>
          <a:xfrm>
            <a:off x="1053012" y="34755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88A8F9DA-0B38-93CA-324A-731D3B117947}"/>
              </a:ext>
            </a:extLst>
          </p:cNvPr>
          <p:cNvCxnSpPr>
            <a:cxnSpLocks/>
          </p:cNvCxnSpPr>
          <p:nvPr/>
        </p:nvCxnSpPr>
        <p:spPr>
          <a:xfrm>
            <a:off x="1291138" y="34669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67DB74A1-7E6D-B217-A2FE-CD7D108198A8}"/>
              </a:ext>
            </a:extLst>
          </p:cNvPr>
          <p:cNvCxnSpPr>
            <a:cxnSpLocks/>
          </p:cNvCxnSpPr>
          <p:nvPr/>
        </p:nvCxnSpPr>
        <p:spPr>
          <a:xfrm>
            <a:off x="1543550" y="3466936"/>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8" name="直接箭头连接符 247">
            <a:extLst>
              <a:ext uri="{FF2B5EF4-FFF2-40B4-BE49-F238E27FC236}">
                <a16:creationId xmlns:a16="http://schemas.microsoft.com/office/drawing/2014/main" id="{A7E5EC55-03D4-38E3-05A1-56B4A982E1EE}"/>
              </a:ext>
            </a:extLst>
          </p:cNvPr>
          <p:cNvCxnSpPr>
            <a:cxnSpLocks/>
          </p:cNvCxnSpPr>
          <p:nvPr/>
        </p:nvCxnSpPr>
        <p:spPr>
          <a:xfrm>
            <a:off x="1781675" y="34755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9" name="直接箭头连接符 248">
            <a:extLst>
              <a:ext uri="{FF2B5EF4-FFF2-40B4-BE49-F238E27FC236}">
                <a16:creationId xmlns:a16="http://schemas.microsoft.com/office/drawing/2014/main" id="{0E3F56AD-461E-FF41-CB72-3EFC8096F49D}"/>
              </a:ext>
            </a:extLst>
          </p:cNvPr>
          <p:cNvCxnSpPr>
            <a:cxnSpLocks/>
          </p:cNvCxnSpPr>
          <p:nvPr/>
        </p:nvCxnSpPr>
        <p:spPr>
          <a:xfrm>
            <a:off x="2034087" y="3475592"/>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4E716B02-6294-5E8B-667C-FA1BACE359EC}"/>
              </a:ext>
            </a:extLst>
          </p:cNvPr>
          <p:cNvCxnSpPr>
            <a:cxnSpLocks/>
          </p:cNvCxnSpPr>
          <p:nvPr/>
        </p:nvCxnSpPr>
        <p:spPr>
          <a:xfrm flipH="1">
            <a:off x="556541" y="347560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72388C2E-E309-0C4E-A55A-E7B83F70E210}"/>
              </a:ext>
            </a:extLst>
          </p:cNvPr>
          <p:cNvCxnSpPr>
            <a:cxnSpLocks/>
            <a:stCxn id="211" idx="2"/>
          </p:cNvCxnSpPr>
          <p:nvPr/>
        </p:nvCxnSpPr>
        <p:spPr>
          <a:xfrm flipH="1">
            <a:off x="814887" y="3466936"/>
            <a:ext cx="1959966"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2" name="直接箭头连接符 251">
            <a:extLst>
              <a:ext uri="{FF2B5EF4-FFF2-40B4-BE49-F238E27FC236}">
                <a16:creationId xmlns:a16="http://schemas.microsoft.com/office/drawing/2014/main" id="{3B8098BE-9A42-4399-4B90-9238954518CF}"/>
              </a:ext>
            </a:extLst>
          </p:cNvPr>
          <p:cNvCxnSpPr>
            <a:cxnSpLocks/>
            <a:stCxn id="212" idx="2"/>
          </p:cNvCxnSpPr>
          <p:nvPr/>
        </p:nvCxnSpPr>
        <p:spPr>
          <a:xfrm flipH="1">
            <a:off x="1061365" y="3466936"/>
            <a:ext cx="1959967"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5DFDE7DC-4913-4DCC-AE23-621AE09923C8}"/>
              </a:ext>
            </a:extLst>
          </p:cNvPr>
          <p:cNvCxnSpPr>
            <a:cxnSpLocks/>
          </p:cNvCxnSpPr>
          <p:nvPr/>
        </p:nvCxnSpPr>
        <p:spPr>
          <a:xfrm flipH="1">
            <a:off x="1348698" y="3466936"/>
            <a:ext cx="1971832"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4" name="直接箭头连接符 253">
            <a:extLst>
              <a:ext uri="{FF2B5EF4-FFF2-40B4-BE49-F238E27FC236}">
                <a16:creationId xmlns:a16="http://schemas.microsoft.com/office/drawing/2014/main" id="{E6A7C41C-986C-249E-1C1B-2F484CE0F949}"/>
              </a:ext>
            </a:extLst>
          </p:cNvPr>
          <p:cNvCxnSpPr>
            <a:cxnSpLocks/>
            <a:stCxn id="214" idx="2"/>
          </p:cNvCxnSpPr>
          <p:nvPr/>
        </p:nvCxnSpPr>
        <p:spPr>
          <a:xfrm flipH="1">
            <a:off x="1595176" y="3466936"/>
            <a:ext cx="1919114"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5" name="直接箭头连接符 254">
            <a:extLst>
              <a:ext uri="{FF2B5EF4-FFF2-40B4-BE49-F238E27FC236}">
                <a16:creationId xmlns:a16="http://schemas.microsoft.com/office/drawing/2014/main" id="{86D6BA34-57D1-1315-6A99-0DC9FDBAF450}"/>
              </a:ext>
            </a:extLst>
          </p:cNvPr>
          <p:cNvCxnSpPr>
            <a:cxnSpLocks/>
            <a:stCxn id="215" idx="2"/>
          </p:cNvCxnSpPr>
          <p:nvPr/>
        </p:nvCxnSpPr>
        <p:spPr>
          <a:xfrm flipH="1">
            <a:off x="1853522" y="3466936"/>
            <a:ext cx="1907247"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C177C79C-345A-20EF-3AA8-106E135CFBB2}"/>
              </a:ext>
            </a:extLst>
          </p:cNvPr>
          <p:cNvCxnSpPr>
            <a:cxnSpLocks/>
            <a:stCxn id="216" idx="2"/>
          </p:cNvCxnSpPr>
          <p:nvPr/>
        </p:nvCxnSpPr>
        <p:spPr>
          <a:xfrm flipH="1">
            <a:off x="2100000" y="3466936"/>
            <a:ext cx="1907248"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7" name="矩形 256">
            <a:extLst>
              <a:ext uri="{FF2B5EF4-FFF2-40B4-BE49-F238E27FC236}">
                <a16:creationId xmlns:a16="http://schemas.microsoft.com/office/drawing/2014/main" id="{602CBBDD-ED40-48F8-8DEE-7C9C4014D766}"/>
              </a:ext>
            </a:extLst>
          </p:cNvPr>
          <p:cNvSpPr/>
          <p:nvPr/>
        </p:nvSpPr>
        <p:spPr>
          <a:xfrm>
            <a:off x="183771"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58" name="矩形 257">
            <a:extLst>
              <a:ext uri="{FF2B5EF4-FFF2-40B4-BE49-F238E27FC236}">
                <a16:creationId xmlns:a16="http://schemas.microsoft.com/office/drawing/2014/main" id="{665BAB62-C278-B9BE-2417-33DFD282B32F}"/>
              </a:ext>
            </a:extLst>
          </p:cNvPr>
          <p:cNvSpPr/>
          <p:nvPr/>
        </p:nvSpPr>
        <p:spPr>
          <a:xfrm>
            <a:off x="430250"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59" name="矩形 258">
            <a:extLst>
              <a:ext uri="{FF2B5EF4-FFF2-40B4-BE49-F238E27FC236}">
                <a16:creationId xmlns:a16="http://schemas.microsoft.com/office/drawing/2014/main" id="{7BC18E43-C171-A38D-BFD2-FC282C62D1A5}"/>
              </a:ext>
            </a:extLst>
          </p:cNvPr>
          <p:cNvSpPr/>
          <p:nvPr/>
        </p:nvSpPr>
        <p:spPr>
          <a:xfrm>
            <a:off x="676729"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0" name="矩形 259">
            <a:extLst>
              <a:ext uri="{FF2B5EF4-FFF2-40B4-BE49-F238E27FC236}">
                <a16:creationId xmlns:a16="http://schemas.microsoft.com/office/drawing/2014/main" id="{40F64146-D691-7531-E700-A74928F7162F}"/>
              </a:ext>
            </a:extLst>
          </p:cNvPr>
          <p:cNvSpPr/>
          <p:nvPr/>
        </p:nvSpPr>
        <p:spPr>
          <a:xfrm>
            <a:off x="923208"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1" name="矩形 260">
            <a:extLst>
              <a:ext uri="{FF2B5EF4-FFF2-40B4-BE49-F238E27FC236}">
                <a16:creationId xmlns:a16="http://schemas.microsoft.com/office/drawing/2014/main" id="{AF7873A0-FDA7-F52E-0724-18DF58BA75F4}"/>
              </a:ext>
            </a:extLst>
          </p:cNvPr>
          <p:cNvSpPr/>
          <p:nvPr/>
        </p:nvSpPr>
        <p:spPr>
          <a:xfrm>
            <a:off x="1169687"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2" name="矩形 261">
            <a:extLst>
              <a:ext uri="{FF2B5EF4-FFF2-40B4-BE49-F238E27FC236}">
                <a16:creationId xmlns:a16="http://schemas.microsoft.com/office/drawing/2014/main" id="{033704E8-CD53-359E-6BB4-94A5C5E71BAD}"/>
              </a:ext>
            </a:extLst>
          </p:cNvPr>
          <p:cNvSpPr/>
          <p:nvPr/>
        </p:nvSpPr>
        <p:spPr>
          <a:xfrm>
            <a:off x="1416166"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3" name="矩形 262">
            <a:extLst>
              <a:ext uri="{FF2B5EF4-FFF2-40B4-BE49-F238E27FC236}">
                <a16:creationId xmlns:a16="http://schemas.microsoft.com/office/drawing/2014/main" id="{C91CD0E4-670C-32AE-9212-95F74E3702A5}"/>
              </a:ext>
            </a:extLst>
          </p:cNvPr>
          <p:cNvSpPr/>
          <p:nvPr/>
        </p:nvSpPr>
        <p:spPr>
          <a:xfrm>
            <a:off x="1662645"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4" name="矩形 263">
            <a:extLst>
              <a:ext uri="{FF2B5EF4-FFF2-40B4-BE49-F238E27FC236}">
                <a16:creationId xmlns:a16="http://schemas.microsoft.com/office/drawing/2014/main" id="{CA6593AB-3839-D434-816C-7D6A9A19E837}"/>
              </a:ext>
            </a:extLst>
          </p:cNvPr>
          <p:cNvSpPr/>
          <p:nvPr/>
        </p:nvSpPr>
        <p:spPr>
          <a:xfrm>
            <a:off x="1909124"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5" name="矩形 264">
            <a:extLst>
              <a:ext uri="{FF2B5EF4-FFF2-40B4-BE49-F238E27FC236}">
                <a16:creationId xmlns:a16="http://schemas.microsoft.com/office/drawing/2014/main" id="{C50FCCF5-311C-F60F-AF74-ABD9AAE697B9}"/>
              </a:ext>
            </a:extLst>
          </p:cNvPr>
          <p:cNvSpPr/>
          <p:nvPr/>
        </p:nvSpPr>
        <p:spPr>
          <a:xfrm>
            <a:off x="2155603"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6" name="矩形 265">
            <a:extLst>
              <a:ext uri="{FF2B5EF4-FFF2-40B4-BE49-F238E27FC236}">
                <a16:creationId xmlns:a16="http://schemas.microsoft.com/office/drawing/2014/main" id="{18388170-9676-A006-BE2E-9B1B1529FE6E}"/>
              </a:ext>
            </a:extLst>
          </p:cNvPr>
          <p:cNvSpPr/>
          <p:nvPr/>
        </p:nvSpPr>
        <p:spPr>
          <a:xfrm>
            <a:off x="2402082"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7" name="矩形 266">
            <a:extLst>
              <a:ext uri="{FF2B5EF4-FFF2-40B4-BE49-F238E27FC236}">
                <a16:creationId xmlns:a16="http://schemas.microsoft.com/office/drawing/2014/main" id="{9A390C0B-D662-6D6B-2294-5DF8B848DE4D}"/>
              </a:ext>
            </a:extLst>
          </p:cNvPr>
          <p:cNvSpPr/>
          <p:nvPr/>
        </p:nvSpPr>
        <p:spPr>
          <a:xfrm>
            <a:off x="2648561"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8" name="矩形 267">
            <a:extLst>
              <a:ext uri="{FF2B5EF4-FFF2-40B4-BE49-F238E27FC236}">
                <a16:creationId xmlns:a16="http://schemas.microsoft.com/office/drawing/2014/main" id="{87BE4B59-2D9D-05C9-C03D-F4A756DA83B8}"/>
              </a:ext>
            </a:extLst>
          </p:cNvPr>
          <p:cNvSpPr/>
          <p:nvPr/>
        </p:nvSpPr>
        <p:spPr>
          <a:xfrm>
            <a:off x="2895040"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69" name="矩形 268">
            <a:extLst>
              <a:ext uri="{FF2B5EF4-FFF2-40B4-BE49-F238E27FC236}">
                <a16:creationId xmlns:a16="http://schemas.microsoft.com/office/drawing/2014/main" id="{929022C0-F69D-BD7A-4262-C6F2C292E96A}"/>
              </a:ext>
            </a:extLst>
          </p:cNvPr>
          <p:cNvSpPr/>
          <p:nvPr/>
        </p:nvSpPr>
        <p:spPr>
          <a:xfrm>
            <a:off x="3141519"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0" name="矩形 269">
            <a:extLst>
              <a:ext uri="{FF2B5EF4-FFF2-40B4-BE49-F238E27FC236}">
                <a16:creationId xmlns:a16="http://schemas.microsoft.com/office/drawing/2014/main" id="{28FE1B31-05FA-18F3-8ACC-680B0086B499}"/>
              </a:ext>
            </a:extLst>
          </p:cNvPr>
          <p:cNvSpPr/>
          <p:nvPr/>
        </p:nvSpPr>
        <p:spPr>
          <a:xfrm>
            <a:off x="3387998"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1" name="矩形 270">
            <a:extLst>
              <a:ext uri="{FF2B5EF4-FFF2-40B4-BE49-F238E27FC236}">
                <a16:creationId xmlns:a16="http://schemas.microsoft.com/office/drawing/2014/main" id="{AF53562B-714E-2359-063E-6F37623AA2BE}"/>
              </a:ext>
            </a:extLst>
          </p:cNvPr>
          <p:cNvSpPr/>
          <p:nvPr/>
        </p:nvSpPr>
        <p:spPr>
          <a:xfrm>
            <a:off x="3634477"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2" name="矩形 271">
            <a:extLst>
              <a:ext uri="{FF2B5EF4-FFF2-40B4-BE49-F238E27FC236}">
                <a16:creationId xmlns:a16="http://schemas.microsoft.com/office/drawing/2014/main" id="{E0BF4932-FD6B-F85F-EB3E-F252345698EC}"/>
              </a:ext>
            </a:extLst>
          </p:cNvPr>
          <p:cNvSpPr/>
          <p:nvPr/>
        </p:nvSpPr>
        <p:spPr>
          <a:xfrm>
            <a:off x="3880956" y="510045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273" name="矩形 272">
            <a:extLst>
              <a:ext uri="{FF2B5EF4-FFF2-40B4-BE49-F238E27FC236}">
                <a16:creationId xmlns:a16="http://schemas.microsoft.com/office/drawing/2014/main" id="{43EBD9F3-A14C-6B3F-6854-0EDECD5D6B91}"/>
              </a:ext>
            </a:extLst>
          </p:cNvPr>
          <p:cNvSpPr/>
          <p:nvPr/>
        </p:nvSpPr>
        <p:spPr>
          <a:xfrm>
            <a:off x="183771" y="61140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C5C0E34A-99CE-D847-284A-1C3ADFE5780C}"/>
              </a:ext>
            </a:extLst>
          </p:cNvPr>
          <p:cNvSpPr/>
          <p:nvPr/>
        </p:nvSpPr>
        <p:spPr>
          <a:xfrm>
            <a:off x="430250" y="61140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DB63DDDF-1BE7-1DFC-A586-6B968BA33F8C}"/>
              </a:ext>
            </a:extLst>
          </p:cNvPr>
          <p:cNvSpPr/>
          <p:nvPr/>
        </p:nvSpPr>
        <p:spPr>
          <a:xfrm>
            <a:off x="676729" y="61140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13464D9A-7FF6-FD13-52C2-ED1EAFB9214C}"/>
              </a:ext>
            </a:extLst>
          </p:cNvPr>
          <p:cNvSpPr/>
          <p:nvPr/>
        </p:nvSpPr>
        <p:spPr>
          <a:xfrm>
            <a:off x="923208" y="611400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5E4BB69F-63F1-6A84-02A3-8E2DBD543044}"/>
              </a:ext>
            </a:extLst>
          </p:cNvPr>
          <p:cNvSpPr/>
          <p:nvPr/>
        </p:nvSpPr>
        <p:spPr>
          <a:xfrm>
            <a:off x="1169687"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03217A44-BC45-EDDC-09DD-92B3D511EEE5}"/>
              </a:ext>
            </a:extLst>
          </p:cNvPr>
          <p:cNvSpPr/>
          <p:nvPr/>
        </p:nvSpPr>
        <p:spPr>
          <a:xfrm>
            <a:off x="1416166"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9E53D8D7-FCAD-E321-AEED-909EEA1CE82E}"/>
              </a:ext>
            </a:extLst>
          </p:cNvPr>
          <p:cNvSpPr/>
          <p:nvPr/>
        </p:nvSpPr>
        <p:spPr>
          <a:xfrm>
            <a:off x="1662645"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DDF32A2E-4D31-DF25-2197-F999DFFC04C0}"/>
              </a:ext>
            </a:extLst>
          </p:cNvPr>
          <p:cNvSpPr/>
          <p:nvPr/>
        </p:nvSpPr>
        <p:spPr>
          <a:xfrm>
            <a:off x="1909124"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431A9FE5-A13C-2F11-71FC-AB8766395DE4}"/>
              </a:ext>
            </a:extLst>
          </p:cNvPr>
          <p:cNvSpPr/>
          <p:nvPr/>
        </p:nvSpPr>
        <p:spPr>
          <a:xfrm>
            <a:off x="2155603"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AFE24DB4-DE13-8A6C-23A4-886A38ED559E}"/>
              </a:ext>
            </a:extLst>
          </p:cNvPr>
          <p:cNvSpPr/>
          <p:nvPr/>
        </p:nvSpPr>
        <p:spPr>
          <a:xfrm>
            <a:off x="2402082"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F8522F99-CBA5-3AFE-E335-A16B7E805B9F}"/>
              </a:ext>
            </a:extLst>
          </p:cNvPr>
          <p:cNvSpPr/>
          <p:nvPr/>
        </p:nvSpPr>
        <p:spPr>
          <a:xfrm>
            <a:off x="2648561"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a:extLst>
              <a:ext uri="{FF2B5EF4-FFF2-40B4-BE49-F238E27FC236}">
                <a16:creationId xmlns:a16="http://schemas.microsoft.com/office/drawing/2014/main" id="{E1B1123A-09FA-BBC0-22B5-3AD779B0F697}"/>
              </a:ext>
            </a:extLst>
          </p:cNvPr>
          <p:cNvSpPr/>
          <p:nvPr/>
        </p:nvSpPr>
        <p:spPr>
          <a:xfrm>
            <a:off x="2895040"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a:extLst>
              <a:ext uri="{FF2B5EF4-FFF2-40B4-BE49-F238E27FC236}">
                <a16:creationId xmlns:a16="http://schemas.microsoft.com/office/drawing/2014/main" id="{D07C426C-1BAB-41DD-0F87-1E1CB522F528}"/>
              </a:ext>
            </a:extLst>
          </p:cNvPr>
          <p:cNvSpPr/>
          <p:nvPr/>
        </p:nvSpPr>
        <p:spPr>
          <a:xfrm>
            <a:off x="3141519"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D20675DB-D4F5-44CD-6F80-EF4388F67930}"/>
              </a:ext>
            </a:extLst>
          </p:cNvPr>
          <p:cNvSpPr/>
          <p:nvPr/>
        </p:nvSpPr>
        <p:spPr>
          <a:xfrm>
            <a:off x="3387998"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34085009-5174-0FA9-2EF5-8ECADE80DC62}"/>
              </a:ext>
            </a:extLst>
          </p:cNvPr>
          <p:cNvSpPr/>
          <p:nvPr/>
        </p:nvSpPr>
        <p:spPr>
          <a:xfrm>
            <a:off x="3634477"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45D68910-20AD-948C-AFAE-61083EAB7A85}"/>
              </a:ext>
            </a:extLst>
          </p:cNvPr>
          <p:cNvSpPr/>
          <p:nvPr/>
        </p:nvSpPr>
        <p:spPr>
          <a:xfrm>
            <a:off x="3880956" y="611400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椭圆 288">
            <a:extLst>
              <a:ext uri="{FF2B5EF4-FFF2-40B4-BE49-F238E27FC236}">
                <a16:creationId xmlns:a16="http://schemas.microsoft.com/office/drawing/2014/main" id="{131D9A81-CAE9-87A0-CCB4-21129FBC541C}"/>
              </a:ext>
            </a:extLst>
          </p:cNvPr>
          <p:cNvSpPr/>
          <p:nvPr/>
        </p:nvSpPr>
        <p:spPr>
          <a:xfrm>
            <a:off x="216387" y="568508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0" name="直接箭头连接符 289">
            <a:extLst>
              <a:ext uri="{FF2B5EF4-FFF2-40B4-BE49-F238E27FC236}">
                <a16:creationId xmlns:a16="http://schemas.microsoft.com/office/drawing/2014/main" id="{509D1CDF-6C78-3996-11AC-09F1CC0F80E2}"/>
              </a:ext>
            </a:extLst>
          </p:cNvPr>
          <p:cNvCxnSpPr>
            <a:cxnSpLocks/>
            <a:stCxn id="257" idx="2"/>
            <a:endCxn id="289" idx="0"/>
          </p:cNvCxnSpPr>
          <p:nvPr/>
        </p:nvCxnSpPr>
        <p:spPr>
          <a:xfrm>
            <a:off x="307011" y="533848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E6206314-7BA8-684F-2E04-A73C20C462CF}"/>
              </a:ext>
            </a:extLst>
          </p:cNvPr>
          <p:cNvCxnSpPr>
            <a:cxnSpLocks/>
            <a:stCxn id="261" idx="2"/>
            <a:endCxn id="289" idx="0"/>
          </p:cNvCxnSpPr>
          <p:nvPr/>
        </p:nvCxnSpPr>
        <p:spPr>
          <a:xfrm flipH="1">
            <a:off x="307011" y="5338487"/>
            <a:ext cx="985916"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2" name="椭圆 291">
            <a:extLst>
              <a:ext uri="{FF2B5EF4-FFF2-40B4-BE49-F238E27FC236}">
                <a16:creationId xmlns:a16="http://schemas.microsoft.com/office/drawing/2014/main" id="{FF950F3D-3477-97FF-8B6A-7ECE010E39AE}"/>
              </a:ext>
            </a:extLst>
          </p:cNvPr>
          <p:cNvSpPr/>
          <p:nvPr/>
        </p:nvSpPr>
        <p:spPr>
          <a:xfrm>
            <a:off x="462865" y="567642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a:extLst>
              <a:ext uri="{FF2B5EF4-FFF2-40B4-BE49-F238E27FC236}">
                <a16:creationId xmlns:a16="http://schemas.microsoft.com/office/drawing/2014/main" id="{7E22BC56-A686-5D02-C9C7-4B81EE025372}"/>
              </a:ext>
            </a:extLst>
          </p:cNvPr>
          <p:cNvSpPr/>
          <p:nvPr/>
        </p:nvSpPr>
        <p:spPr>
          <a:xfrm>
            <a:off x="709343" y="568990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4983488E-55D2-D6DD-0E20-BA096B4C8A6E}"/>
              </a:ext>
            </a:extLst>
          </p:cNvPr>
          <p:cNvSpPr/>
          <p:nvPr/>
        </p:nvSpPr>
        <p:spPr>
          <a:xfrm>
            <a:off x="955821" y="568125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5" name="直接箭头连接符 294">
            <a:extLst>
              <a:ext uri="{FF2B5EF4-FFF2-40B4-BE49-F238E27FC236}">
                <a16:creationId xmlns:a16="http://schemas.microsoft.com/office/drawing/2014/main" id="{69727661-2936-D3F1-F30E-2B8CB0B469B4}"/>
              </a:ext>
            </a:extLst>
          </p:cNvPr>
          <p:cNvCxnSpPr>
            <a:cxnSpLocks/>
          </p:cNvCxnSpPr>
          <p:nvPr/>
        </p:nvCxnSpPr>
        <p:spPr>
          <a:xfrm>
            <a:off x="559423" y="533848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9D1BBE54-4AB8-46FE-FAD8-48160979926F}"/>
              </a:ext>
            </a:extLst>
          </p:cNvPr>
          <p:cNvCxnSpPr>
            <a:cxnSpLocks/>
          </p:cNvCxnSpPr>
          <p:nvPr/>
        </p:nvCxnSpPr>
        <p:spPr>
          <a:xfrm>
            <a:off x="797548" y="534714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63A24F0D-4084-5E91-D9CD-1D4192719172}"/>
              </a:ext>
            </a:extLst>
          </p:cNvPr>
          <p:cNvCxnSpPr>
            <a:cxnSpLocks/>
          </p:cNvCxnSpPr>
          <p:nvPr/>
        </p:nvCxnSpPr>
        <p:spPr>
          <a:xfrm>
            <a:off x="1049960" y="534714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60D116AC-78A6-AE30-C7BB-4D10A7238BA7}"/>
              </a:ext>
            </a:extLst>
          </p:cNvPr>
          <p:cNvCxnSpPr>
            <a:cxnSpLocks/>
            <a:stCxn id="262" idx="2"/>
          </p:cNvCxnSpPr>
          <p:nvPr/>
        </p:nvCxnSpPr>
        <p:spPr>
          <a:xfrm flipH="1">
            <a:off x="553489" y="5338487"/>
            <a:ext cx="985917"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03590987-533A-8953-89DE-B17B85037F9F}"/>
              </a:ext>
            </a:extLst>
          </p:cNvPr>
          <p:cNvCxnSpPr>
            <a:cxnSpLocks/>
            <a:stCxn id="263" idx="2"/>
          </p:cNvCxnSpPr>
          <p:nvPr/>
        </p:nvCxnSpPr>
        <p:spPr>
          <a:xfrm flipH="1">
            <a:off x="811835" y="5338487"/>
            <a:ext cx="974050" cy="35424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0" name="直接箭头连接符 299">
            <a:extLst>
              <a:ext uri="{FF2B5EF4-FFF2-40B4-BE49-F238E27FC236}">
                <a16:creationId xmlns:a16="http://schemas.microsoft.com/office/drawing/2014/main" id="{ADF93D3A-020F-EAAC-973C-480CEC773515}"/>
              </a:ext>
            </a:extLst>
          </p:cNvPr>
          <p:cNvCxnSpPr>
            <a:cxnSpLocks/>
            <a:stCxn id="264" idx="2"/>
          </p:cNvCxnSpPr>
          <p:nvPr/>
        </p:nvCxnSpPr>
        <p:spPr>
          <a:xfrm flipH="1">
            <a:off x="1058313" y="5338487"/>
            <a:ext cx="974051" cy="362914"/>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2" name="矩形 301">
            <a:extLst>
              <a:ext uri="{FF2B5EF4-FFF2-40B4-BE49-F238E27FC236}">
                <a16:creationId xmlns:a16="http://schemas.microsoft.com/office/drawing/2014/main" id="{18575CB5-0999-4A1E-BCD7-F7C428722F26}"/>
              </a:ext>
            </a:extLst>
          </p:cNvPr>
          <p:cNvSpPr/>
          <p:nvPr/>
        </p:nvSpPr>
        <p:spPr>
          <a:xfrm>
            <a:off x="186823" y="18094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椭圆 302">
            <a:extLst>
              <a:ext uri="{FF2B5EF4-FFF2-40B4-BE49-F238E27FC236}">
                <a16:creationId xmlns:a16="http://schemas.microsoft.com/office/drawing/2014/main" id="{2BF6AA33-DC95-B5E3-ED88-2DF4FDA1A5B4}"/>
              </a:ext>
            </a:extLst>
          </p:cNvPr>
          <p:cNvSpPr/>
          <p:nvPr/>
        </p:nvSpPr>
        <p:spPr>
          <a:xfrm>
            <a:off x="211345" y="185088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4" name="直接箭头连接符 303">
            <a:extLst>
              <a:ext uri="{FF2B5EF4-FFF2-40B4-BE49-F238E27FC236}">
                <a16:creationId xmlns:a16="http://schemas.microsoft.com/office/drawing/2014/main" id="{D5538685-70A0-EB8E-CC07-27DFE0893826}"/>
              </a:ext>
            </a:extLst>
          </p:cNvPr>
          <p:cNvCxnSpPr>
            <a:cxnSpLocks/>
            <a:endCxn id="303" idx="0"/>
          </p:cNvCxnSpPr>
          <p:nvPr/>
        </p:nvCxnSpPr>
        <p:spPr>
          <a:xfrm>
            <a:off x="301969" y="15042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5" name="直接箭头连接符 304">
            <a:extLst>
              <a:ext uri="{FF2B5EF4-FFF2-40B4-BE49-F238E27FC236}">
                <a16:creationId xmlns:a16="http://schemas.microsoft.com/office/drawing/2014/main" id="{33A5920A-1CD9-AFF9-21DE-FBE474968FC5}"/>
              </a:ext>
            </a:extLst>
          </p:cNvPr>
          <p:cNvCxnSpPr>
            <a:cxnSpLocks/>
            <a:stCxn id="18" idx="2"/>
            <a:endCxn id="303" idx="0"/>
          </p:cNvCxnSpPr>
          <p:nvPr/>
        </p:nvCxnSpPr>
        <p:spPr>
          <a:xfrm flipH="1">
            <a:off x="301969" y="1502878"/>
            <a:ext cx="3953537"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6" name="椭圆 305">
            <a:extLst>
              <a:ext uri="{FF2B5EF4-FFF2-40B4-BE49-F238E27FC236}">
                <a16:creationId xmlns:a16="http://schemas.microsoft.com/office/drawing/2014/main" id="{4F06B550-E7A3-AA00-B5CB-31F634AD656E}"/>
              </a:ext>
            </a:extLst>
          </p:cNvPr>
          <p:cNvSpPr/>
          <p:nvPr/>
        </p:nvSpPr>
        <p:spPr>
          <a:xfrm>
            <a:off x="457823" y="184223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a:extLst>
              <a:ext uri="{FF2B5EF4-FFF2-40B4-BE49-F238E27FC236}">
                <a16:creationId xmlns:a16="http://schemas.microsoft.com/office/drawing/2014/main" id="{04930DE4-2D99-EF80-C088-97F1DF4EA38F}"/>
              </a:ext>
            </a:extLst>
          </p:cNvPr>
          <p:cNvSpPr/>
          <p:nvPr/>
        </p:nvSpPr>
        <p:spPr>
          <a:xfrm>
            <a:off x="704301" y="185571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a:extLst>
              <a:ext uri="{FF2B5EF4-FFF2-40B4-BE49-F238E27FC236}">
                <a16:creationId xmlns:a16="http://schemas.microsoft.com/office/drawing/2014/main" id="{65DEF3D7-4F5E-B5F2-3DA0-4D98E872B359}"/>
              </a:ext>
            </a:extLst>
          </p:cNvPr>
          <p:cNvSpPr/>
          <p:nvPr/>
        </p:nvSpPr>
        <p:spPr>
          <a:xfrm>
            <a:off x="950779" y="184705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a:extLst>
              <a:ext uri="{FF2B5EF4-FFF2-40B4-BE49-F238E27FC236}">
                <a16:creationId xmlns:a16="http://schemas.microsoft.com/office/drawing/2014/main" id="{9212C1DA-66B4-6CD0-C163-4E6B265D7C7F}"/>
              </a:ext>
            </a:extLst>
          </p:cNvPr>
          <p:cNvSpPr/>
          <p:nvPr/>
        </p:nvSpPr>
        <p:spPr>
          <a:xfrm>
            <a:off x="1200878" y="185471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a:extLst>
              <a:ext uri="{FF2B5EF4-FFF2-40B4-BE49-F238E27FC236}">
                <a16:creationId xmlns:a16="http://schemas.microsoft.com/office/drawing/2014/main" id="{5E0B6FB5-E26A-6DA2-6B81-62344B804526}"/>
              </a:ext>
            </a:extLst>
          </p:cNvPr>
          <p:cNvSpPr/>
          <p:nvPr/>
        </p:nvSpPr>
        <p:spPr>
          <a:xfrm>
            <a:off x="1447356" y="184606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84854867-D477-194A-6382-7E5DA994D478}"/>
              </a:ext>
            </a:extLst>
          </p:cNvPr>
          <p:cNvSpPr/>
          <p:nvPr/>
        </p:nvSpPr>
        <p:spPr>
          <a:xfrm>
            <a:off x="1693834" y="185954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a:extLst>
              <a:ext uri="{FF2B5EF4-FFF2-40B4-BE49-F238E27FC236}">
                <a16:creationId xmlns:a16="http://schemas.microsoft.com/office/drawing/2014/main" id="{64F52E28-9002-EA21-9057-C32B4FADF34D}"/>
              </a:ext>
            </a:extLst>
          </p:cNvPr>
          <p:cNvSpPr/>
          <p:nvPr/>
        </p:nvSpPr>
        <p:spPr>
          <a:xfrm>
            <a:off x="1940312" y="185088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3" name="直接箭头连接符 312">
            <a:extLst>
              <a:ext uri="{FF2B5EF4-FFF2-40B4-BE49-F238E27FC236}">
                <a16:creationId xmlns:a16="http://schemas.microsoft.com/office/drawing/2014/main" id="{719EB3B2-2212-DD1F-D8C6-83CB05C72649}"/>
              </a:ext>
            </a:extLst>
          </p:cNvPr>
          <p:cNvCxnSpPr>
            <a:cxnSpLocks/>
          </p:cNvCxnSpPr>
          <p:nvPr/>
        </p:nvCxnSpPr>
        <p:spPr>
          <a:xfrm>
            <a:off x="554381" y="15042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7F5D6619-B2C5-D95B-DB22-65A0F200B035}"/>
              </a:ext>
            </a:extLst>
          </p:cNvPr>
          <p:cNvCxnSpPr>
            <a:cxnSpLocks/>
          </p:cNvCxnSpPr>
          <p:nvPr/>
        </p:nvCxnSpPr>
        <p:spPr>
          <a:xfrm>
            <a:off x="792506" y="15129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7ECD7ABC-FE86-EF66-02A9-E47330EFB181}"/>
              </a:ext>
            </a:extLst>
          </p:cNvPr>
          <p:cNvCxnSpPr>
            <a:cxnSpLocks/>
          </p:cNvCxnSpPr>
          <p:nvPr/>
        </p:nvCxnSpPr>
        <p:spPr>
          <a:xfrm>
            <a:off x="1044918" y="15129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9BFE3B6C-C3C9-FFBC-E758-AFDCF9514231}"/>
              </a:ext>
            </a:extLst>
          </p:cNvPr>
          <p:cNvCxnSpPr>
            <a:cxnSpLocks/>
          </p:cNvCxnSpPr>
          <p:nvPr/>
        </p:nvCxnSpPr>
        <p:spPr>
          <a:xfrm>
            <a:off x="1283044" y="15042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7EE318F6-6C8A-7C27-1329-C0EA238F218B}"/>
              </a:ext>
            </a:extLst>
          </p:cNvPr>
          <p:cNvCxnSpPr>
            <a:cxnSpLocks/>
          </p:cNvCxnSpPr>
          <p:nvPr/>
        </p:nvCxnSpPr>
        <p:spPr>
          <a:xfrm>
            <a:off x="1535456" y="1504291"/>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98451417-F4D2-0F77-8EB3-9F7D1970D01F}"/>
              </a:ext>
            </a:extLst>
          </p:cNvPr>
          <p:cNvCxnSpPr>
            <a:cxnSpLocks/>
          </p:cNvCxnSpPr>
          <p:nvPr/>
        </p:nvCxnSpPr>
        <p:spPr>
          <a:xfrm>
            <a:off x="1773581" y="15129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27833342-AE88-4B55-BD44-AB9F3966E9E7}"/>
              </a:ext>
            </a:extLst>
          </p:cNvPr>
          <p:cNvCxnSpPr>
            <a:cxnSpLocks/>
          </p:cNvCxnSpPr>
          <p:nvPr/>
        </p:nvCxnSpPr>
        <p:spPr>
          <a:xfrm>
            <a:off x="2025993" y="151294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A615ED10-2F23-9CF7-605D-FBA841C432C1}"/>
              </a:ext>
            </a:extLst>
          </p:cNvPr>
          <p:cNvCxnSpPr>
            <a:cxnSpLocks/>
            <a:stCxn id="19" idx="2"/>
          </p:cNvCxnSpPr>
          <p:nvPr/>
        </p:nvCxnSpPr>
        <p:spPr>
          <a:xfrm flipH="1">
            <a:off x="548447" y="1502878"/>
            <a:ext cx="3953538"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16DBD18B-DB6E-E446-B71F-6956905D4859}"/>
              </a:ext>
            </a:extLst>
          </p:cNvPr>
          <p:cNvCxnSpPr>
            <a:cxnSpLocks/>
            <a:stCxn id="19" idx="2"/>
          </p:cNvCxnSpPr>
          <p:nvPr/>
        </p:nvCxnSpPr>
        <p:spPr>
          <a:xfrm flipH="1">
            <a:off x="806793" y="1502878"/>
            <a:ext cx="3695192"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F70016E6-99A6-3198-BE4B-D74DE21D848D}"/>
              </a:ext>
            </a:extLst>
          </p:cNvPr>
          <p:cNvCxnSpPr>
            <a:cxnSpLocks/>
            <a:stCxn id="20" idx="2"/>
          </p:cNvCxnSpPr>
          <p:nvPr/>
        </p:nvCxnSpPr>
        <p:spPr>
          <a:xfrm flipH="1">
            <a:off x="1053271" y="1502878"/>
            <a:ext cx="3695193"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8D7DC4C0-4EE3-DC8F-4734-C90FD097CE2B}"/>
              </a:ext>
            </a:extLst>
          </p:cNvPr>
          <p:cNvCxnSpPr>
            <a:cxnSpLocks/>
            <a:stCxn id="21" idx="2"/>
          </p:cNvCxnSpPr>
          <p:nvPr/>
        </p:nvCxnSpPr>
        <p:spPr>
          <a:xfrm flipH="1">
            <a:off x="1340604" y="1502878"/>
            <a:ext cx="3654339"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503C2DF3-BCBC-55A2-D935-8DB359DE14DD}"/>
              </a:ext>
            </a:extLst>
          </p:cNvPr>
          <p:cNvCxnSpPr>
            <a:cxnSpLocks/>
            <a:stCxn id="22" idx="2"/>
          </p:cNvCxnSpPr>
          <p:nvPr/>
        </p:nvCxnSpPr>
        <p:spPr>
          <a:xfrm flipH="1">
            <a:off x="1587082" y="1502878"/>
            <a:ext cx="3654340"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F0DF9F20-AEE7-9D37-10FD-9FED873096D2}"/>
              </a:ext>
            </a:extLst>
          </p:cNvPr>
          <p:cNvCxnSpPr>
            <a:cxnSpLocks/>
            <a:stCxn id="23" idx="2"/>
          </p:cNvCxnSpPr>
          <p:nvPr/>
        </p:nvCxnSpPr>
        <p:spPr>
          <a:xfrm flipH="1">
            <a:off x="1845428" y="1502878"/>
            <a:ext cx="3642473"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E0F875B1-B1EC-3993-4B4B-4EEB66091156}"/>
              </a:ext>
            </a:extLst>
          </p:cNvPr>
          <p:cNvCxnSpPr>
            <a:cxnSpLocks/>
            <a:stCxn id="24" idx="2"/>
          </p:cNvCxnSpPr>
          <p:nvPr/>
        </p:nvCxnSpPr>
        <p:spPr>
          <a:xfrm flipH="1">
            <a:off x="2091906" y="1502878"/>
            <a:ext cx="3642474"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27" name="椭圆 326">
            <a:extLst>
              <a:ext uri="{FF2B5EF4-FFF2-40B4-BE49-F238E27FC236}">
                <a16:creationId xmlns:a16="http://schemas.microsoft.com/office/drawing/2014/main" id="{23AF191D-8DB2-5BA9-F059-8C4033057F04}"/>
              </a:ext>
            </a:extLst>
          </p:cNvPr>
          <p:cNvSpPr/>
          <p:nvPr/>
        </p:nvSpPr>
        <p:spPr>
          <a:xfrm>
            <a:off x="2173211" y="18561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8" name="直接箭头连接符 327">
            <a:extLst>
              <a:ext uri="{FF2B5EF4-FFF2-40B4-BE49-F238E27FC236}">
                <a16:creationId xmlns:a16="http://schemas.microsoft.com/office/drawing/2014/main" id="{0A6E60CC-A926-72CF-6702-055E911ABD85}"/>
              </a:ext>
            </a:extLst>
          </p:cNvPr>
          <p:cNvCxnSpPr>
            <a:cxnSpLocks/>
            <a:endCxn id="327" idx="0"/>
          </p:cNvCxnSpPr>
          <p:nvPr/>
        </p:nvCxnSpPr>
        <p:spPr>
          <a:xfrm>
            <a:off x="2263835" y="15095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E5538732-8C31-83A1-4051-72EF13C57804}"/>
              </a:ext>
            </a:extLst>
          </p:cNvPr>
          <p:cNvCxnSpPr>
            <a:cxnSpLocks/>
            <a:endCxn id="327" idx="0"/>
          </p:cNvCxnSpPr>
          <p:nvPr/>
        </p:nvCxnSpPr>
        <p:spPr>
          <a:xfrm flipH="1">
            <a:off x="2263835" y="1508104"/>
            <a:ext cx="3953537"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0" name="椭圆 329">
            <a:extLst>
              <a:ext uri="{FF2B5EF4-FFF2-40B4-BE49-F238E27FC236}">
                <a16:creationId xmlns:a16="http://schemas.microsoft.com/office/drawing/2014/main" id="{3B400885-5C97-AF70-9CC5-970519B36223}"/>
              </a:ext>
            </a:extLst>
          </p:cNvPr>
          <p:cNvSpPr/>
          <p:nvPr/>
        </p:nvSpPr>
        <p:spPr>
          <a:xfrm>
            <a:off x="2419689" y="184745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椭圆 330">
            <a:extLst>
              <a:ext uri="{FF2B5EF4-FFF2-40B4-BE49-F238E27FC236}">
                <a16:creationId xmlns:a16="http://schemas.microsoft.com/office/drawing/2014/main" id="{7B583C79-565F-4822-B65D-4DEB5A399314}"/>
              </a:ext>
            </a:extLst>
          </p:cNvPr>
          <p:cNvSpPr/>
          <p:nvPr/>
        </p:nvSpPr>
        <p:spPr>
          <a:xfrm>
            <a:off x="2666167" y="186093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椭圆 331">
            <a:extLst>
              <a:ext uri="{FF2B5EF4-FFF2-40B4-BE49-F238E27FC236}">
                <a16:creationId xmlns:a16="http://schemas.microsoft.com/office/drawing/2014/main" id="{C2BFCA34-09F1-A817-1F81-153993CB97AF}"/>
              </a:ext>
            </a:extLst>
          </p:cNvPr>
          <p:cNvSpPr/>
          <p:nvPr/>
        </p:nvSpPr>
        <p:spPr>
          <a:xfrm>
            <a:off x="2912645" y="1852280"/>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a:extLst>
              <a:ext uri="{FF2B5EF4-FFF2-40B4-BE49-F238E27FC236}">
                <a16:creationId xmlns:a16="http://schemas.microsoft.com/office/drawing/2014/main" id="{954DCDD1-87F4-DF47-5E07-86CB1AB64975}"/>
              </a:ext>
            </a:extLst>
          </p:cNvPr>
          <p:cNvSpPr/>
          <p:nvPr/>
        </p:nvSpPr>
        <p:spPr>
          <a:xfrm>
            <a:off x="3162744" y="1859944"/>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62D953EB-EE2F-C2F4-35F1-FB00B86B7C66}"/>
              </a:ext>
            </a:extLst>
          </p:cNvPr>
          <p:cNvSpPr/>
          <p:nvPr/>
        </p:nvSpPr>
        <p:spPr>
          <a:xfrm>
            <a:off x="3409222" y="185128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C6DC2BC1-8C98-0B71-DBC7-D40B30B158AC}"/>
              </a:ext>
            </a:extLst>
          </p:cNvPr>
          <p:cNvSpPr/>
          <p:nvPr/>
        </p:nvSpPr>
        <p:spPr>
          <a:xfrm>
            <a:off x="3655700" y="1864768"/>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8853CDA5-DB4A-EAAD-DD0B-1A36CE9445CF}"/>
              </a:ext>
            </a:extLst>
          </p:cNvPr>
          <p:cNvSpPr/>
          <p:nvPr/>
        </p:nvSpPr>
        <p:spPr>
          <a:xfrm>
            <a:off x="3902178" y="18561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7" name="直接箭头连接符 336">
            <a:extLst>
              <a:ext uri="{FF2B5EF4-FFF2-40B4-BE49-F238E27FC236}">
                <a16:creationId xmlns:a16="http://schemas.microsoft.com/office/drawing/2014/main" id="{C296A489-5EE9-BEAD-AB59-27B51449A33B}"/>
              </a:ext>
            </a:extLst>
          </p:cNvPr>
          <p:cNvCxnSpPr>
            <a:cxnSpLocks/>
          </p:cNvCxnSpPr>
          <p:nvPr/>
        </p:nvCxnSpPr>
        <p:spPr>
          <a:xfrm>
            <a:off x="2516247" y="15095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C677839C-52F4-254A-02C7-FFE10DDA70AD}"/>
              </a:ext>
            </a:extLst>
          </p:cNvPr>
          <p:cNvCxnSpPr>
            <a:cxnSpLocks/>
          </p:cNvCxnSpPr>
          <p:nvPr/>
        </p:nvCxnSpPr>
        <p:spPr>
          <a:xfrm>
            <a:off x="2754372" y="15181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9" name="直接箭头连接符 338">
            <a:extLst>
              <a:ext uri="{FF2B5EF4-FFF2-40B4-BE49-F238E27FC236}">
                <a16:creationId xmlns:a16="http://schemas.microsoft.com/office/drawing/2014/main" id="{C9E776FB-AAD6-4FD3-CC55-29848C20BE28}"/>
              </a:ext>
            </a:extLst>
          </p:cNvPr>
          <p:cNvCxnSpPr>
            <a:cxnSpLocks/>
          </p:cNvCxnSpPr>
          <p:nvPr/>
        </p:nvCxnSpPr>
        <p:spPr>
          <a:xfrm>
            <a:off x="3006784" y="15181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0" name="直接箭头连接符 339">
            <a:extLst>
              <a:ext uri="{FF2B5EF4-FFF2-40B4-BE49-F238E27FC236}">
                <a16:creationId xmlns:a16="http://schemas.microsoft.com/office/drawing/2014/main" id="{72AC1BAB-2F14-9701-CB47-74460A9B7CFA}"/>
              </a:ext>
            </a:extLst>
          </p:cNvPr>
          <p:cNvCxnSpPr>
            <a:cxnSpLocks/>
          </p:cNvCxnSpPr>
          <p:nvPr/>
        </p:nvCxnSpPr>
        <p:spPr>
          <a:xfrm>
            <a:off x="3244910" y="15095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1" name="直接箭头连接符 340">
            <a:extLst>
              <a:ext uri="{FF2B5EF4-FFF2-40B4-BE49-F238E27FC236}">
                <a16:creationId xmlns:a16="http://schemas.microsoft.com/office/drawing/2014/main" id="{127A3059-D8C0-CAC9-70A8-6FDA8828999F}"/>
              </a:ext>
            </a:extLst>
          </p:cNvPr>
          <p:cNvCxnSpPr>
            <a:cxnSpLocks/>
          </p:cNvCxnSpPr>
          <p:nvPr/>
        </p:nvCxnSpPr>
        <p:spPr>
          <a:xfrm>
            <a:off x="3497322" y="15095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2" name="直接箭头连接符 341">
            <a:extLst>
              <a:ext uri="{FF2B5EF4-FFF2-40B4-BE49-F238E27FC236}">
                <a16:creationId xmlns:a16="http://schemas.microsoft.com/office/drawing/2014/main" id="{D385A506-78D4-6CEA-F300-E2308878B42E}"/>
              </a:ext>
            </a:extLst>
          </p:cNvPr>
          <p:cNvCxnSpPr>
            <a:cxnSpLocks/>
          </p:cNvCxnSpPr>
          <p:nvPr/>
        </p:nvCxnSpPr>
        <p:spPr>
          <a:xfrm>
            <a:off x="3735447" y="15181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3" name="直接箭头连接符 342">
            <a:extLst>
              <a:ext uri="{FF2B5EF4-FFF2-40B4-BE49-F238E27FC236}">
                <a16:creationId xmlns:a16="http://schemas.microsoft.com/office/drawing/2014/main" id="{ECEDC3E3-7FAE-6E14-95A7-385FC312E633}"/>
              </a:ext>
            </a:extLst>
          </p:cNvPr>
          <p:cNvCxnSpPr>
            <a:cxnSpLocks/>
          </p:cNvCxnSpPr>
          <p:nvPr/>
        </p:nvCxnSpPr>
        <p:spPr>
          <a:xfrm>
            <a:off x="3987859" y="1518173"/>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4" name="直接箭头连接符 343">
            <a:extLst>
              <a:ext uri="{FF2B5EF4-FFF2-40B4-BE49-F238E27FC236}">
                <a16:creationId xmlns:a16="http://schemas.microsoft.com/office/drawing/2014/main" id="{C32A5733-DF6A-ABE0-E56E-8740D1F2A529}"/>
              </a:ext>
            </a:extLst>
          </p:cNvPr>
          <p:cNvCxnSpPr>
            <a:cxnSpLocks/>
          </p:cNvCxnSpPr>
          <p:nvPr/>
        </p:nvCxnSpPr>
        <p:spPr>
          <a:xfrm flipH="1">
            <a:off x="2510313" y="1508104"/>
            <a:ext cx="3953538"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5" name="直接箭头连接符 344">
            <a:extLst>
              <a:ext uri="{FF2B5EF4-FFF2-40B4-BE49-F238E27FC236}">
                <a16:creationId xmlns:a16="http://schemas.microsoft.com/office/drawing/2014/main" id="{C865D3A7-448D-CBED-0C47-A18B11E40D0E}"/>
              </a:ext>
            </a:extLst>
          </p:cNvPr>
          <p:cNvCxnSpPr>
            <a:cxnSpLocks/>
          </p:cNvCxnSpPr>
          <p:nvPr/>
        </p:nvCxnSpPr>
        <p:spPr>
          <a:xfrm flipH="1">
            <a:off x="2768659" y="1508104"/>
            <a:ext cx="3695192"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6" name="直接箭头连接符 345">
            <a:extLst>
              <a:ext uri="{FF2B5EF4-FFF2-40B4-BE49-F238E27FC236}">
                <a16:creationId xmlns:a16="http://schemas.microsoft.com/office/drawing/2014/main" id="{222F371F-9348-00D9-66EE-6182C7E54402}"/>
              </a:ext>
            </a:extLst>
          </p:cNvPr>
          <p:cNvCxnSpPr>
            <a:cxnSpLocks/>
          </p:cNvCxnSpPr>
          <p:nvPr/>
        </p:nvCxnSpPr>
        <p:spPr>
          <a:xfrm flipH="1">
            <a:off x="3015137" y="1508104"/>
            <a:ext cx="3695193"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7" name="直接箭头连接符 346">
            <a:extLst>
              <a:ext uri="{FF2B5EF4-FFF2-40B4-BE49-F238E27FC236}">
                <a16:creationId xmlns:a16="http://schemas.microsoft.com/office/drawing/2014/main" id="{1CC69F38-90E5-5ECD-64B4-4614EE405A30}"/>
              </a:ext>
            </a:extLst>
          </p:cNvPr>
          <p:cNvCxnSpPr>
            <a:cxnSpLocks/>
          </p:cNvCxnSpPr>
          <p:nvPr/>
        </p:nvCxnSpPr>
        <p:spPr>
          <a:xfrm flipH="1">
            <a:off x="3302470" y="1508104"/>
            <a:ext cx="3654339" cy="34800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8" name="直接箭头连接符 347">
            <a:extLst>
              <a:ext uri="{FF2B5EF4-FFF2-40B4-BE49-F238E27FC236}">
                <a16:creationId xmlns:a16="http://schemas.microsoft.com/office/drawing/2014/main" id="{D7F0C4D2-DEA2-548B-05B2-B3685B60E190}"/>
              </a:ext>
            </a:extLst>
          </p:cNvPr>
          <p:cNvCxnSpPr>
            <a:cxnSpLocks/>
          </p:cNvCxnSpPr>
          <p:nvPr/>
        </p:nvCxnSpPr>
        <p:spPr>
          <a:xfrm flipH="1">
            <a:off x="3548948" y="1508104"/>
            <a:ext cx="3654340" cy="3566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98B5DE9B-5BBB-DEE1-9F2D-ED48DE0102EB}"/>
              </a:ext>
            </a:extLst>
          </p:cNvPr>
          <p:cNvCxnSpPr>
            <a:cxnSpLocks/>
          </p:cNvCxnSpPr>
          <p:nvPr/>
        </p:nvCxnSpPr>
        <p:spPr>
          <a:xfrm flipH="1">
            <a:off x="3807294" y="1508104"/>
            <a:ext cx="3642473" cy="35565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0" name="直接箭头连接符 349">
            <a:extLst>
              <a:ext uri="{FF2B5EF4-FFF2-40B4-BE49-F238E27FC236}">
                <a16:creationId xmlns:a16="http://schemas.microsoft.com/office/drawing/2014/main" id="{74575243-80E3-06CC-0AD9-52B10654D143}"/>
              </a:ext>
            </a:extLst>
          </p:cNvPr>
          <p:cNvCxnSpPr>
            <a:cxnSpLocks/>
          </p:cNvCxnSpPr>
          <p:nvPr/>
        </p:nvCxnSpPr>
        <p:spPr>
          <a:xfrm flipH="1">
            <a:off x="4053772" y="1508104"/>
            <a:ext cx="3642474" cy="364327"/>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51" name="矩形 350">
            <a:extLst>
              <a:ext uri="{FF2B5EF4-FFF2-40B4-BE49-F238E27FC236}">
                <a16:creationId xmlns:a16="http://schemas.microsoft.com/office/drawing/2014/main" id="{335E5562-2031-31BF-0D0B-A664B8BC4838}"/>
              </a:ext>
            </a:extLst>
          </p:cNvPr>
          <p:cNvSpPr/>
          <p:nvPr/>
        </p:nvSpPr>
        <p:spPr>
          <a:xfrm>
            <a:off x="1172739" y="18094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351">
            <a:extLst>
              <a:ext uri="{FF2B5EF4-FFF2-40B4-BE49-F238E27FC236}">
                <a16:creationId xmlns:a16="http://schemas.microsoft.com/office/drawing/2014/main" id="{451B9072-C2AD-3AE5-8BF2-0B2CA994C01E}"/>
              </a:ext>
            </a:extLst>
          </p:cNvPr>
          <p:cNvSpPr/>
          <p:nvPr/>
        </p:nvSpPr>
        <p:spPr>
          <a:xfrm>
            <a:off x="2158655" y="1809497"/>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矩形 352">
            <a:extLst>
              <a:ext uri="{FF2B5EF4-FFF2-40B4-BE49-F238E27FC236}">
                <a16:creationId xmlns:a16="http://schemas.microsoft.com/office/drawing/2014/main" id="{93E0B7A5-9AFA-B82B-4C8D-D0400BD125E5}"/>
              </a:ext>
            </a:extLst>
          </p:cNvPr>
          <p:cNvSpPr/>
          <p:nvPr/>
        </p:nvSpPr>
        <p:spPr>
          <a:xfrm>
            <a:off x="3143457" y="1818100"/>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文本框 353">
            <a:extLst>
              <a:ext uri="{FF2B5EF4-FFF2-40B4-BE49-F238E27FC236}">
                <a16:creationId xmlns:a16="http://schemas.microsoft.com/office/drawing/2014/main" id="{E5CD79F6-13FA-384F-2F4A-686FDF0DBFE7}"/>
              </a:ext>
            </a:extLst>
          </p:cNvPr>
          <p:cNvSpPr txBox="1"/>
          <p:nvPr/>
        </p:nvSpPr>
        <p:spPr>
          <a:xfrm>
            <a:off x="83236" y="2798015"/>
            <a:ext cx="2400884" cy="348813"/>
          </a:xfrm>
          <a:prstGeom prst="rect">
            <a:avLst/>
          </a:prstGeom>
          <a:noFill/>
        </p:spPr>
        <p:txBody>
          <a:bodyPr wrap="square">
            <a:spAutoFit/>
          </a:bodyPr>
          <a:lstStyle/>
          <a:p>
            <a:pPr>
              <a:lnSpc>
                <a:spcPts val="2025"/>
              </a:lnSpc>
            </a:pPr>
            <a:r>
              <a:rPr lang="en-US" altLang="zh-CN" b="1">
                <a:solidFill>
                  <a:schemeClr val="accent1"/>
                </a:solidFill>
                <a:effectLst/>
                <a:latin typeface="Consolas" panose="020B0609020204030204" pitchFamily="49" charset="0"/>
              </a:rPr>
              <a:t> __syncthreads();</a:t>
            </a:r>
          </a:p>
        </p:txBody>
      </p:sp>
      <p:sp>
        <p:nvSpPr>
          <p:cNvPr id="355" name="文本框 354">
            <a:extLst>
              <a:ext uri="{FF2B5EF4-FFF2-40B4-BE49-F238E27FC236}">
                <a16:creationId xmlns:a16="http://schemas.microsoft.com/office/drawing/2014/main" id="{EABD7576-4D89-D7BB-934A-4322F2B58ECB}"/>
              </a:ext>
            </a:extLst>
          </p:cNvPr>
          <p:cNvSpPr txBox="1"/>
          <p:nvPr/>
        </p:nvSpPr>
        <p:spPr>
          <a:xfrm>
            <a:off x="-13147" y="4658286"/>
            <a:ext cx="2400884" cy="348813"/>
          </a:xfrm>
          <a:prstGeom prst="rect">
            <a:avLst/>
          </a:prstGeom>
          <a:noFill/>
        </p:spPr>
        <p:txBody>
          <a:bodyPr wrap="square">
            <a:spAutoFit/>
          </a:bodyPr>
          <a:lstStyle/>
          <a:p>
            <a:pPr>
              <a:lnSpc>
                <a:spcPts val="2025"/>
              </a:lnSpc>
            </a:pPr>
            <a:r>
              <a:rPr lang="en-US" altLang="zh-CN" b="1">
                <a:solidFill>
                  <a:schemeClr val="accent1"/>
                </a:solidFill>
                <a:effectLst/>
                <a:latin typeface="Consolas" panose="020B0609020204030204" pitchFamily="49" charset="0"/>
              </a:rPr>
              <a:t> __syncthreads();</a:t>
            </a:r>
          </a:p>
        </p:txBody>
      </p:sp>
      <p:sp>
        <p:nvSpPr>
          <p:cNvPr id="356" name="矩形 355">
            <a:extLst>
              <a:ext uri="{FF2B5EF4-FFF2-40B4-BE49-F238E27FC236}">
                <a16:creationId xmlns:a16="http://schemas.microsoft.com/office/drawing/2014/main" id="{3A28751A-2AD2-715D-33DA-DF3E9AD2329F}"/>
              </a:ext>
            </a:extLst>
          </p:cNvPr>
          <p:cNvSpPr/>
          <p:nvPr/>
        </p:nvSpPr>
        <p:spPr>
          <a:xfrm>
            <a:off x="201379" y="3766218"/>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矩形 356">
            <a:extLst>
              <a:ext uri="{FF2B5EF4-FFF2-40B4-BE49-F238E27FC236}">
                <a16:creationId xmlns:a16="http://schemas.microsoft.com/office/drawing/2014/main" id="{E58C3A35-F35C-CB70-C096-D5B94CDA4F95}"/>
              </a:ext>
            </a:extLst>
          </p:cNvPr>
          <p:cNvSpPr/>
          <p:nvPr/>
        </p:nvSpPr>
        <p:spPr>
          <a:xfrm>
            <a:off x="1187295" y="3766218"/>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文本框 357">
            <a:extLst>
              <a:ext uri="{FF2B5EF4-FFF2-40B4-BE49-F238E27FC236}">
                <a16:creationId xmlns:a16="http://schemas.microsoft.com/office/drawing/2014/main" id="{E9F5F02E-4A4B-0AA3-E4F8-D2360B781E9A}"/>
              </a:ext>
            </a:extLst>
          </p:cNvPr>
          <p:cNvSpPr txBox="1"/>
          <p:nvPr/>
        </p:nvSpPr>
        <p:spPr>
          <a:xfrm>
            <a:off x="-20534" y="6462367"/>
            <a:ext cx="2400884" cy="348813"/>
          </a:xfrm>
          <a:prstGeom prst="rect">
            <a:avLst/>
          </a:prstGeom>
          <a:noFill/>
        </p:spPr>
        <p:txBody>
          <a:bodyPr wrap="square">
            <a:spAutoFit/>
          </a:bodyPr>
          <a:lstStyle/>
          <a:p>
            <a:pPr>
              <a:lnSpc>
                <a:spcPts val="2025"/>
              </a:lnSpc>
            </a:pPr>
            <a:r>
              <a:rPr lang="en-US" altLang="zh-CN" b="1" strike="sngStrike">
                <a:solidFill>
                  <a:schemeClr val="accent1"/>
                </a:solidFill>
                <a:effectLst/>
                <a:latin typeface="Consolas" panose="020B0609020204030204" pitchFamily="49" charset="0"/>
              </a:rPr>
              <a:t> __syncthreads();</a:t>
            </a:r>
          </a:p>
        </p:txBody>
      </p:sp>
      <p:sp>
        <p:nvSpPr>
          <p:cNvPr id="359" name="矩形 358">
            <a:extLst>
              <a:ext uri="{FF2B5EF4-FFF2-40B4-BE49-F238E27FC236}">
                <a16:creationId xmlns:a16="http://schemas.microsoft.com/office/drawing/2014/main" id="{E58820A9-4772-4D5A-55C7-571B5CF30619}"/>
              </a:ext>
            </a:extLst>
          </p:cNvPr>
          <p:cNvSpPr/>
          <p:nvPr/>
        </p:nvSpPr>
        <p:spPr>
          <a:xfrm>
            <a:off x="4517636"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0" name="矩形 359">
            <a:extLst>
              <a:ext uri="{FF2B5EF4-FFF2-40B4-BE49-F238E27FC236}">
                <a16:creationId xmlns:a16="http://schemas.microsoft.com/office/drawing/2014/main" id="{DA0CD794-67E8-32C7-854A-B2EFA8530155}"/>
              </a:ext>
            </a:extLst>
          </p:cNvPr>
          <p:cNvSpPr/>
          <p:nvPr/>
        </p:nvSpPr>
        <p:spPr>
          <a:xfrm>
            <a:off x="4764115"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1" name="矩形 360">
            <a:extLst>
              <a:ext uri="{FF2B5EF4-FFF2-40B4-BE49-F238E27FC236}">
                <a16:creationId xmlns:a16="http://schemas.microsoft.com/office/drawing/2014/main" id="{AD00526B-D9A6-EF1B-4111-5904821F734F}"/>
              </a:ext>
            </a:extLst>
          </p:cNvPr>
          <p:cNvSpPr/>
          <p:nvPr/>
        </p:nvSpPr>
        <p:spPr>
          <a:xfrm>
            <a:off x="5010594"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2" name="矩形 361">
            <a:extLst>
              <a:ext uri="{FF2B5EF4-FFF2-40B4-BE49-F238E27FC236}">
                <a16:creationId xmlns:a16="http://schemas.microsoft.com/office/drawing/2014/main" id="{0AB95651-D55C-C988-06D2-6D66885F53E7}"/>
              </a:ext>
            </a:extLst>
          </p:cNvPr>
          <p:cNvSpPr/>
          <p:nvPr/>
        </p:nvSpPr>
        <p:spPr>
          <a:xfrm>
            <a:off x="5257073"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3" name="矩形 362">
            <a:extLst>
              <a:ext uri="{FF2B5EF4-FFF2-40B4-BE49-F238E27FC236}">
                <a16:creationId xmlns:a16="http://schemas.microsoft.com/office/drawing/2014/main" id="{E2ADC039-53A9-E907-049E-DFAB52C71477}"/>
              </a:ext>
            </a:extLst>
          </p:cNvPr>
          <p:cNvSpPr/>
          <p:nvPr/>
        </p:nvSpPr>
        <p:spPr>
          <a:xfrm>
            <a:off x="5503552"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4" name="矩形 363">
            <a:extLst>
              <a:ext uri="{FF2B5EF4-FFF2-40B4-BE49-F238E27FC236}">
                <a16:creationId xmlns:a16="http://schemas.microsoft.com/office/drawing/2014/main" id="{1E244264-28F6-1B59-D34A-FBBE2C5C65BF}"/>
              </a:ext>
            </a:extLst>
          </p:cNvPr>
          <p:cNvSpPr/>
          <p:nvPr/>
        </p:nvSpPr>
        <p:spPr>
          <a:xfrm>
            <a:off x="5750031"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5" name="矩形 364">
            <a:extLst>
              <a:ext uri="{FF2B5EF4-FFF2-40B4-BE49-F238E27FC236}">
                <a16:creationId xmlns:a16="http://schemas.microsoft.com/office/drawing/2014/main" id="{5876AC6E-DEE1-D02B-E6BA-52AAC4DEB115}"/>
              </a:ext>
            </a:extLst>
          </p:cNvPr>
          <p:cNvSpPr/>
          <p:nvPr/>
        </p:nvSpPr>
        <p:spPr>
          <a:xfrm>
            <a:off x="5996510"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6" name="矩形 365">
            <a:extLst>
              <a:ext uri="{FF2B5EF4-FFF2-40B4-BE49-F238E27FC236}">
                <a16:creationId xmlns:a16="http://schemas.microsoft.com/office/drawing/2014/main" id="{581320BD-BF51-E8D5-4A4E-D18EC19A9DDF}"/>
              </a:ext>
            </a:extLst>
          </p:cNvPr>
          <p:cNvSpPr/>
          <p:nvPr/>
        </p:nvSpPr>
        <p:spPr>
          <a:xfrm>
            <a:off x="6242989"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7" name="矩形 366">
            <a:extLst>
              <a:ext uri="{FF2B5EF4-FFF2-40B4-BE49-F238E27FC236}">
                <a16:creationId xmlns:a16="http://schemas.microsoft.com/office/drawing/2014/main" id="{3427EC3C-1EB4-7C81-7B50-53CEE3D88B6A}"/>
              </a:ext>
            </a:extLst>
          </p:cNvPr>
          <p:cNvSpPr/>
          <p:nvPr/>
        </p:nvSpPr>
        <p:spPr>
          <a:xfrm>
            <a:off x="6489468"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8" name="矩形 367">
            <a:extLst>
              <a:ext uri="{FF2B5EF4-FFF2-40B4-BE49-F238E27FC236}">
                <a16:creationId xmlns:a16="http://schemas.microsoft.com/office/drawing/2014/main" id="{09C9CD1F-B8BA-3B38-0EC1-50B15AB120F8}"/>
              </a:ext>
            </a:extLst>
          </p:cNvPr>
          <p:cNvSpPr/>
          <p:nvPr/>
        </p:nvSpPr>
        <p:spPr>
          <a:xfrm>
            <a:off x="6735947"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69" name="矩形 368">
            <a:extLst>
              <a:ext uri="{FF2B5EF4-FFF2-40B4-BE49-F238E27FC236}">
                <a16:creationId xmlns:a16="http://schemas.microsoft.com/office/drawing/2014/main" id="{7F1138C4-B53C-7786-E8C2-D10CC5CA06EA}"/>
              </a:ext>
            </a:extLst>
          </p:cNvPr>
          <p:cNvSpPr/>
          <p:nvPr/>
        </p:nvSpPr>
        <p:spPr>
          <a:xfrm>
            <a:off x="6982426"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0" name="矩形 369">
            <a:extLst>
              <a:ext uri="{FF2B5EF4-FFF2-40B4-BE49-F238E27FC236}">
                <a16:creationId xmlns:a16="http://schemas.microsoft.com/office/drawing/2014/main" id="{0E6F354F-DB92-A84C-DE5D-68632F54A298}"/>
              </a:ext>
            </a:extLst>
          </p:cNvPr>
          <p:cNvSpPr/>
          <p:nvPr/>
        </p:nvSpPr>
        <p:spPr>
          <a:xfrm>
            <a:off x="7228905"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1" name="矩形 370">
            <a:extLst>
              <a:ext uri="{FF2B5EF4-FFF2-40B4-BE49-F238E27FC236}">
                <a16:creationId xmlns:a16="http://schemas.microsoft.com/office/drawing/2014/main" id="{6F6F836A-DCAB-7FEF-93A8-75F7C23313D3}"/>
              </a:ext>
            </a:extLst>
          </p:cNvPr>
          <p:cNvSpPr/>
          <p:nvPr/>
        </p:nvSpPr>
        <p:spPr>
          <a:xfrm>
            <a:off x="7475384"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2" name="矩形 371">
            <a:extLst>
              <a:ext uri="{FF2B5EF4-FFF2-40B4-BE49-F238E27FC236}">
                <a16:creationId xmlns:a16="http://schemas.microsoft.com/office/drawing/2014/main" id="{68CB20B0-96D1-E327-61AA-D65FA74EABE4}"/>
              </a:ext>
            </a:extLst>
          </p:cNvPr>
          <p:cNvSpPr/>
          <p:nvPr/>
        </p:nvSpPr>
        <p:spPr>
          <a:xfrm>
            <a:off x="7721863"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3" name="矩形 372">
            <a:extLst>
              <a:ext uri="{FF2B5EF4-FFF2-40B4-BE49-F238E27FC236}">
                <a16:creationId xmlns:a16="http://schemas.microsoft.com/office/drawing/2014/main" id="{D2EF5CB1-5B4D-B6CA-41C2-41D8C21303E6}"/>
              </a:ext>
            </a:extLst>
          </p:cNvPr>
          <p:cNvSpPr/>
          <p:nvPr/>
        </p:nvSpPr>
        <p:spPr>
          <a:xfrm>
            <a:off x="7968342"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4" name="矩形 373">
            <a:extLst>
              <a:ext uri="{FF2B5EF4-FFF2-40B4-BE49-F238E27FC236}">
                <a16:creationId xmlns:a16="http://schemas.microsoft.com/office/drawing/2014/main" id="{CCBA3519-A0E6-F2C9-1A89-7FD3528A5083}"/>
              </a:ext>
            </a:extLst>
          </p:cNvPr>
          <p:cNvSpPr/>
          <p:nvPr/>
        </p:nvSpPr>
        <p:spPr>
          <a:xfrm>
            <a:off x="8214821" y="3284583"/>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75" name="矩形 374">
            <a:extLst>
              <a:ext uri="{FF2B5EF4-FFF2-40B4-BE49-F238E27FC236}">
                <a16:creationId xmlns:a16="http://schemas.microsoft.com/office/drawing/2014/main" id="{46EF266A-E773-31B2-BC8C-64012B38AAF0}"/>
              </a:ext>
            </a:extLst>
          </p:cNvPr>
          <p:cNvSpPr/>
          <p:nvPr/>
        </p:nvSpPr>
        <p:spPr>
          <a:xfrm>
            <a:off x="4517636" y="429813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矩形 375">
            <a:extLst>
              <a:ext uri="{FF2B5EF4-FFF2-40B4-BE49-F238E27FC236}">
                <a16:creationId xmlns:a16="http://schemas.microsoft.com/office/drawing/2014/main" id="{3EC4B1A5-DF7C-92C4-A39E-B1CA7736B337}"/>
              </a:ext>
            </a:extLst>
          </p:cNvPr>
          <p:cNvSpPr/>
          <p:nvPr/>
        </p:nvSpPr>
        <p:spPr>
          <a:xfrm>
            <a:off x="4764115" y="4298131"/>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矩形 376">
            <a:extLst>
              <a:ext uri="{FF2B5EF4-FFF2-40B4-BE49-F238E27FC236}">
                <a16:creationId xmlns:a16="http://schemas.microsoft.com/office/drawing/2014/main" id="{87380BF6-925D-0020-4A2E-342CF1C624B5}"/>
              </a:ext>
            </a:extLst>
          </p:cNvPr>
          <p:cNvSpPr/>
          <p:nvPr/>
        </p:nvSpPr>
        <p:spPr>
          <a:xfrm>
            <a:off x="5010594"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矩形 377">
            <a:extLst>
              <a:ext uri="{FF2B5EF4-FFF2-40B4-BE49-F238E27FC236}">
                <a16:creationId xmlns:a16="http://schemas.microsoft.com/office/drawing/2014/main" id="{E95238F4-025C-48C7-28AF-2BF4E18C10D6}"/>
              </a:ext>
            </a:extLst>
          </p:cNvPr>
          <p:cNvSpPr/>
          <p:nvPr/>
        </p:nvSpPr>
        <p:spPr>
          <a:xfrm>
            <a:off x="5257073"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a:extLst>
              <a:ext uri="{FF2B5EF4-FFF2-40B4-BE49-F238E27FC236}">
                <a16:creationId xmlns:a16="http://schemas.microsoft.com/office/drawing/2014/main" id="{367C3677-9321-324A-8C84-F1D6D2F4B361}"/>
              </a:ext>
            </a:extLst>
          </p:cNvPr>
          <p:cNvSpPr/>
          <p:nvPr/>
        </p:nvSpPr>
        <p:spPr>
          <a:xfrm>
            <a:off x="5503552"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矩形 379">
            <a:extLst>
              <a:ext uri="{FF2B5EF4-FFF2-40B4-BE49-F238E27FC236}">
                <a16:creationId xmlns:a16="http://schemas.microsoft.com/office/drawing/2014/main" id="{ABE69E78-0EA7-CC40-34CD-D76756F08E8C}"/>
              </a:ext>
            </a:extLst>
          </p:cNvPr>
          <p:cNvSpPr/>
          <p:nvPr/>
        </p:nvSpPr>
        <p:spPr>
          <a:xfrm>
            <a:off x="5750031"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矩形 380">
            <a:extLst>
              <a:ext uri="{FF2B5EF4-FFF2-40B4-BE49-F238E27FC236}">
                <a16:creationId xmlns:a16="http://schemas.microsoft.com/office/drawing/2014/main" id="{2E839CE5-3092-EC41-22A6-1D4C6E2232E1}"/>
              </a:ext>
            </a:extLst>
          </p:cNvPr>
          <p:cNvSpPr/>
          <p:nvPr/>
        </p:nvSpPr>
        <p:spPr>
          <a:xfrm>
            <a:off x="5996510"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矩形 381">
            <a:extLst>
              <a:ext uri="{FF2B5EF4-FFF2-40B4-BE49-F238E27FC236}">
                <a16:creationId xmlns:a16="http://schemas.microsoft.com/office/drawing/2014/main" id="{A7C8E76D-D1AD-2A93-5B73-F8DCE676347F}"/>
              </a:ext>
            </a:extLst>
          </p:cNvPr>
          <p:cNvSpPr/>
          <p:nvPr/>
        </p:nvSpPr>
        <p:spPr>
          <a:xfrm>
            <a:off x="6242989"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矩形 382">
            <a:extLst>
              <a:ext uri="{FF2B5EF4-FFF2-40B4-BE49-F238E27FC236}">
                <a16:creationId xmlns:a16="http://schemas.microsoft.com/office/drawing/2014/main" id="{0569BB29-51D6-F30D-D369-26404A4275AB}"/>
              </a:ext>
            </a:extLst>
          </p:cNvPr>
          <p:cNvSpPr/>
          <p:nvPr/>
        </p:nvSpPr>
        <p:spPr>
          <a:xfrm>
            <a:off x="6489468"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a:extLst>
              <a:ext uri="{FF2B5EF4-FFF2-40B4-BE49-F238E27FC236}">
                <a16:creationId xmlns:a16="http://schemas.microsoft.com/office/drawing/2014/main" id="{6D8B4762-90BD-0173-C65F-438546274B4E}"/>
              </a:ext>
            </a:extLst>
          </p:cNvPr>
          <p:cNvSpPr/>
          <p:nvPr/>
        </p:nvSpPr>
        <p:spPr>
          <a:xfrm>
            <a:off x="6735947"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矩形 384">
            <a:extLst>
              <a:ext uri="{FF2B5EF4-FFF2-40B4-BE49-F238E27FC236}">
                <a16:creationId xmlns:a16="http://schemas.microsoft.com/office/drawing/2014/main" id="{F8B39042-4D71-5B84-2010-54BDA83F3D56}"/>
              </a:ext>
            </a:extLst>
          </p:cNvPr>
          <p:cNvSpPr/>
          <p:nvPr/>
        </p:nvSpPr>
        <p:spPr>
          <a:xfrm>
            <a:off x="6982426"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矩形 385">
            <a:extLst>
              <a:ext uri="{FF2B5EF4-FFF2-40B4-BE49-F238E27FC236}">
                <a16:creationId xmlns:a16="http://schemas.microsoft.com/office/drawing/2014/main" id="{639E40DB-7FE9-A61E-A4C4-2F8B48299D1B}"/>
              </a:ext>
            </a:extLst>
          </p:cNvPr>
          <p:cNvSpPr/>
          <p:nvPr/>
        </p:nvSpPr>
        <p:spPr>
          <a:xfrm>
            <a:off x="7228905"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386">
            <a:extLst>
              <a:ext uri="{FF2B5EF4-FFF2-40B4-BE49-F238E27FC236}">
                <a16:creationId xmlns:a16="http://schemas.microsoft.com/office/drawing/2014/main" id="{3CFF8030-C2DB-F6D8-8086-37416BBFE6C3}"/>
              </a:ext>
            </a:extLst>
          </p:cNvPr>
          <p:cNvSpPr/>
          <p:nvPr/>
        </p:nvSpPr>
        <p:spPr>
          <a:xfrm>
            <a:off x="7475384"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387">
            <a:extLst>
              <a:ext uri="{FF2B5EF4-FFF2-40B4-BE49-F238E27FC236}">
                <a16:creationId xmlns:a16="http://schemas.microsoft.com/office/drawing/2014/main" id="{C7F6AD9D-2ADF-37BE-10C0-085718FBB692}"/>
              </a:ext>
            </a:extLst>
          </p:cNvPr>
          <p:cNvSpPr/>
          <p:nvPr/>
        </p:nvSpPr>
        <p:spPr>
          <a:xfrm>
            <a:off x="7721863"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388">
            <a:extLst>
              <a:ext uri="{FF2B5EF4-FFF2-40B4-BE49-F238E27FC236}">
                <a16:creationId xmlns:a16="http://schemas.microsoft.com/office/drawing/2014/main" id="{33BBE54E-C52C-50AC-CE9D-D1CD8EEFFB50}"/>
              </a:ext>
            </a:extLst>
          </p:cNvPr>
          <p:cNvSpPr/>
          <p:nvPr/>
        </p:nvSpPr>
        <p:spPr>
          <a:xfrm>
            <a:off x="7968342"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389">
            <a:extLst>
              <a:ext uri="{FF2B5EF4-FFF2-40B4-BE49-F238E27FC236}">
                <a16:creationId xmlns:a16="http://schemas.microsoft.com/office/drawing/2014/main" id="{E1F2031C-A4DB-F911-D49C-2C6DD262C909}"/>
              </a:ext>
            </a:extLst>
          </p:cNvPr>
          <p:cNvSpPr/>
          <p:nvPr/>
        </p:nvSpPr>
        <p:spPr>
          <a:xfrm>
            <a:off x="8214821" y="4298131"/>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a:extLst>
              <a:ext uri="{FF2B5EF4-FFF2-40B4-BE49-F238E27FC236}">
                <a16:creationId xmlns:a16="http://schemas.microsoft.com/office/drawing/2014/main" id="{864C6B3F-84B5-2DC8-F376-70B61244A281}"/>
              </a:ext>
            </a:extLst>
          </p:cNvPr>
          <p:cNvSpPr/>
          <p:nvPr/>
        </p:nvSpPr>
        <p:spPr>
          <a:xfrm>
            <a:off x="4550252" y="3869212"/>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2" name="直接箭头连接符 391">
            <a:extLst>
              <a:ext uri="{FF2B5EF4-FFF2-40B4-BE49-F238E27FC236}">
                <a16:creationId xmlns:a16="http://schemas.microsoft.com/office/drawing/2014/main" id="{48E7FD13-2D52-AD59-89A1-0752AC1C13D9}"/>
              </a:ext>
            </a:extLst>
          </p:cNvPr>
          <p:cNvCxnSpPr>
            <a:cxnSpLocks/>
            <a:stCxn id="359" idx="2"/>
            <a:endCxn id="391" idx="0"/>
          </p:cNvCxnSpPr>
          <p:nvPr/>
        </p:nvCxnSpPr>
        <p:spPr>
          <a:xfrm>
            <a:off x="4640876" y="35226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3" name="直接箭头连接符 392">
            <a:extLst>
              <a:ext uri="{FF2B5EF4-FFF2-40B4-BE49-F238E27FC236}">
                <a16:creationId xmlns:a16="http://schemas.microsoft.com/office/drawing/2014/main" id="{F709B667-FE68-FF14-FB4C-5869C041F27A}"/>
              </a:ext>
            </a:extLst>
          </p:cNvPr>
          <p:cNvCxnSpPr>
            <a:cxnSpLocks/>
            <a:stCxn id="361" idx="2"/>
            <a:endCxn id="391" idx="0"/>
          </p:cNvCxnSpPr>
          <p:nvPr/>
        </p:nvCxnSpPr>
        <p:spPr>
          <a:xfrm flipH="1">
            <a:off x="4640876" y="3522617"/>
            <a:ext cx="492958"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4" name="椭圆 393">
            <a:extLst>
              <a:ext uri="{FF2B5EF4-FFF2-40B4-BE49-F238E27FC236}">
                <a16:creationId xmlns:a16="http://schemas.microsoft.com/office/drawing/2014/main" id="{B3C4A218-51F8-E8EA-355E-E9691858C829}"/>
              </a:ext>
            </a:extLst>
          </p:cNvPr>
          <p:cNvSpPr/>
          <p:nvPr/>
        </p:nvSpPr>
        <p:spPr>
          <a:xfrm>
            <a:off x="4796730" y="3860556"/>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接箭头连接符 394">
            <a:extLst>
              <a:ext uri="{FF2B5EF4-FFF2-40B4-BE49-F238E27FC236}">
                <a16:creationId xmlns:a16="http://schemas.microsoft.com/office/drawing/2014/main" id="{AD6B3416-6767-34EC-B369-7E5E6F68B621}"/>
              </a:ext>
            </a:extLst>
          </p:cNvPr>
          <p:cNvCxnSpPr>
            <a:cxnSpLocks/>
          </p:cNvCxnSpPr>
          <p:nvPr/>
        </p:nvCxnSpPr>
        <p:spPr>
          <a:xfrm>
            <a:off x="4893288" y="3522617"/>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6" name="直接箭头连接符 395">
            <a:extLst>
              <a:ext uri="{FF2B5EF4-FFF2-40B4-BE49-F238E27FC236}">
                <a16:creationId xmlns:a16="http://schemas.microsoft.com/office/drawing/2014/main" id="{64272A26-2178-6AF5-9776-94E24A52B7C8}"/>
              </a:ext>
            </a:extLst>
          </p:cNvPr>
          <p:cNvCxnSpPr>
            <a:cxnSpLocks/>
            <a:stCxn id="362" idx="2"/>
          </p:cNvCxnSpPr>
          <p:nvPr/>
        </p:nvCxnSpPr>
        <p:spPr>
          <a:xfrm flipH="1">
            <a:off x="4887354" y="3522617"/>
            <a:ext cx="492959" cy="35526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97" name="矩形 396">
            <a:extLst>
              <a:ext uri="{FF2B5EF4-FFF2-40B4-BE49-F238E27FC236}">
                <a16:creationId xmlns:a16="http://schemas.microsoft.com/office/drawing/2014/main" id="{7AC03805-8DB8-A11D-4B92-5AB6848AD568}"/>
              </a:ext>
            </a:extLst>
          </p:cNvPr>
          <p:cNvSpPr/>
          <p:nvPr/>
        </p:nvSpPr>
        <p:spPr>
          <a:xfrm>
            <a:off x="4513018"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8" name="矩形 397">
            <a:extLst>
              <a:ext uri="{FF2B5EF4-FFF2-40B4-BE49-F238E27FC236}">
                <a16:creationId xmlns:a16="http://schemas.microsoft.com/office/drawing/2014/main" id="{5C5BAAD5-C04D-6AE5-8C82-47B35DBBD7D3}"/>
              </a:ext>
            </a:extLst>
          </p:cNvPr>
          <p:cNvSpPr/>
          <p:nvPr/>
        </p:nvSpPr>
        <p:spPr>
          <a:xfrm>
            <a:off x="4759497"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399" name="矩形 398">
            <a:extLst>
              <a:ext uri="{FF2B5EF4-FFF2-40B4-BE49-F238E27FC236}">
                <a16:creationId xmlns:a16="http://schemas.microsoft.com/office/drawing/2014/main" id="{4B1794C2-745D-92D3-C741-90CF7A3651DF}"/>
              </a:ext>
            </a:extLst>
          </p:cNvPr>
          <p:cNvSpPr/>
          <p:nvPr/>
        </p:nvSpPr>
        <p:spPr>
          <a:xfrm>
            <a:off x="5005976"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0" name="矩形 399">
            <a:extLst>
              <a:ext uri="{FF2B5EF4-FFF2-40B4-BE49-F238E27FC236}">
                <a16:creationId xmlns:a16="http://schemas.microsoft.com/office/drawing/2014/main" id="{DC859C7C-7D69-DB32-E1DD-C130E7BC67F3}"/>
              </a:ext>
            </a:extLst>
          </p:cNvPr>
          <p:cNvSpPr/>
          <p:nvPr/>
        </p:nvSpPr>
        <p:spPr>
          <a:xfrm>
            <a:off x="5252455"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1" name="矩形 400">
            <a:extLst>
              <a:ext uri="{FF2B5EF4-FFF2-40B4-BE49-F238E27FC236}">
                <a16:creationId xmlns:a16="http://schemas.microsoft.com/office/drawing/2014/main" id="{40936DA3-772D-D5A1-AF84-15FB5153B6BB}"/>
              </a:ext>
            </a:extLst>
          </p:cNvPr>
          <p:cNvSpPr/>
          <p:nvPr/>
        </p:nvSpPr>
        <p:spPr>
          <a:xfrm>
            <a:off x="5498934"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2" name="矩形 401">
            <a:extLst>
              <a:ext uri="{FF2B5EF4-FFF2-40B4-BE49-F238E27FC236}">
                <a16:creationId xmlns:a16="http://schemas.microsoft.com/office/drawing/2014/main" id="{0360020C-351A-C5DA-8A10-4CF7FF54E0B8}"/>
              </a:ext>
            </a:extLst>
          </p:cNvPr>
          <p:cNvSpPr/>
          <p:nvPr/>
        </p:nvSpPr>
        <p:spPr>
          <a:xfrm>
            <a:off x="5745413"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3" name="矩形 402">
            <a:extLst>
              <a:ext uri="{FF2B5EF4-FFF2-40B4-BE49-F238E27FC236}">
                <a16:creationId xmlns:a16="http://schemas.microsoft.com/office/drawing/2014/main" id="{B213A150-FA80-7607-53E0-3932E123ACB6}"/>
              </a:ext>
            </a:extLst>
          </p:cNvPr>
          <p:cNvSpPr/>
          <p:nvPr/>
        </p:nvSpPr>
        <p:spPr>
          <a:xfrm>
            <a:off x="5991892"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4" name="矩形 403">
            <a:extLst>
              <a:ext uri="{FF2B5EF4-FFF2-40B4-BE49-F238E27FC236}">
                <a16:creationId xmlns:a16="http://schemas.microsoft.com/office/drawing/2014/main" id="{A2240508-020B-2AF0-564A-6AF421974540}"/>
              </a:ext>
            </a:extLst>
          </p:cNvPr>
          <p:cNvSpPr/>
          <p:nvPr/>
        </p:nvSpPr>
        <p:spPr>
          <a:xfrm>
            <a:off x="6238371"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5" name="矩形 404">
            <a:extLst>
              <a:ext uri="{FF2B5EF4-FFF2-40B4-BE49-F238E27FC236}">
                <a16:creationId xmlns:a16="http://schemas.microsoft.com/office/drawing/2014/main" id="{7E23EF94-7B0A-55E9-0C60-8E38DAA0E8FF}"/>
              </a:ext>
            </a:extLst>
          </p:cNvPr>
          <p:cNvSpPr/>
          <p:nvPr/>
        </p:nvSpPr>
        <p:spPr>
          <a:xfrm>
            <a:off x="6484850"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6" name="矩形 405">
            <a:extLst>
              <a:ext uri="{FF2B5EF4-FFF2-40B4-BE49-F238E27FC236}">
                <a16:creationId xmlns:a16="http://schemas.microsoft.com/office/drawing/2014/main" id="{4C987954-A00C-A894-8E58-686DE3FCC01C}"/>
              </a:ext>
            </a:extLst>
          </p:cNvPr>
          <p:cNvSpPr/>
          <p:nvPr/>
        </p:nvSpPr>
        <p:spPr>
          <a:xfrm>
            <a:off x="6731329"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7" name="矩形 406">
            <a:extLst>
              <a:ext uri="{FF2B5EF4-FFF2-40B4-BE49-F238E27FC236}">
                <a16:creationId xmlns:a16="http://schemas.microsoft.com/office/drawing/2014/main" id="{863FE3AE-D7B6-7705-50AD-A6643BC3CE4F}"/>
              </a:ext>
            </a:extLst>
          </p:cNvPr>
          <p:cNvSpPr/>
          <p:nvPr/>
        </p:nvSpPr>
        <p:spPr>
          <a:xfrm>
            <a:off x="6977808"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8" name="矩形 407">
            <a:extLst>
              <a:ext uri="{FF2B5EF4-FFF2-40B4-BE49-F238E27FC236}">
                <a16:creationId xmlns:a16="http://schemas.microsoft.com/office/drawing/2014/main" id="{67E788DB-7A1A-9C15-0E32-B71C65EFFB56}"/>
              </a:ext>
            </a:extLst>
          </p:cNvPr>
          <p:cNvSpPr/>
          <p:nvPr/>
        </p:nvSpPr>
        <p:spPr>
          <a:xfrm>
            <a:off x="7224287"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09" name="矩形 408">
            <a:extLst>
              <a:ext uri="{FF2B5EF4-FFF2-40B4-BE49-F238E27FC236}">
                <a16:creationId xmlns:a16="http://schemas.microsoft.com/office/drawing/2014/main" id="{D9637B1F-BB81-66B7-4A34-F3397A401B20}"/>
              </a:ext>
            </a:extLst>
          </p:cNvPr>
          <p:cNvSpPr/>
          <p:nvPr/>
        </p:nvSpPr>
        <p:spPr>
          <a:xfrm>
            <a:off x="7470766"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0" name="矩形 409">
            <a:extLst>
              <a:ext uri="{FF2B5EF4-FFF2-40B4-BE49-F238E27FC236}">
                <a16:creationId xmlns:a16="http://schemas.microsoft.com/office/drawing/2014/main" id="{B86A378B-7AB5-5E3B-BC4E-10795D4AC7F5}"/>
              </a:ext>
            </a:extLst>
          </p:cNvPr>
          <p:cNvSpPr/>
          <p:nvPr/>
        </p:nvSpPr>
        <p:spPr>
          <a:xfrm>
            <a:off x="7717245"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1" name="矩形 410">
            <a:extLst>
              <a:ext uri="{FF2B5EF4-FFF2-40B4-BE49-F238E27FC236}">
                <a16:creationId xmlns:a16="http://schemas.microsoft.com/office/drawing/2014/main" id="{173816DF-21FC-E80A-7E88-5F6D7796CFD3}"/>
              </a:ext>
            </a:extLst>
          </p:cNvPr>
          <p:cNvSpPr/>
          <p:nvPr/>
        </p:nvSpPr>
        <p:spPr>
          <a:xfrm>
            <a:off x="7963724"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2" name="矩形 411">
            <a:extLst>
              <a:ext uri="{FF2B5EF4-FFF2-40B4-BE49-F238E27FC236}">
                <a16:creationId xmlns:a16="http://schemas.microsoft.com/office/drawing/2014/main" id="{638CE0B1-A943-A5A3-2FDE-F51279A1C0D6}"/>
              </a:ext>
            </a:extLst>
          </p:cNvPr>
          <p:cNvSpPr/>
          <p:nvPr/>
        </p:nvSpPr>
        <p:spPr>
          <a:xfrm>
            <a:off x="8210203" y="5081056"/>
            <a:ext cx="246479" cy="238034"/>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6">
                  <a:lumMod val="20000"/>
                  <a:lumOff val="80000"/>
                </a:schemeClr>
              </a:solidFill>
            </a:endParaRPr>
          </a:p>
        </p:txBody>
      </p:sp>
      <p:sp>
        <p:nvSpPr>
          <p:cNvPr id="413" name="矩形 412">
            <a:extLst>
              <a:ext uri="{FF2B5EF4-FFF2-40B4-BE49-F238E27FC236}">
                <a16:creationId xmlns:a16="http://schemas.microsoft.com/office/drawing/2014/main" id="{6EA35A5B-302B-2BC0-9B94-FCB46A68A953}"/>
              </a:ext>
            </a:extLst>
          </p:cNvPr>
          <p:cNvSpPr/>
          <p:nvPr/>
        </p:nvSpPr>
        <p:spPr>
          <a:xfrm>
            <a:off x="4513018" y="6094604"/>
            <a:ext cx="246479" cy="23803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87879A45-6A7B-C0EF-0FCE-3AA8AE69B997}"/>
              </a:ext>
            </a:extLst>
          </p:cNvPr>
          <p:cNvSpPr/>
          <p:nvPr/>
        </p:nvSpPr>
        <p:spPr>
          <a:xfrm>
            <a:off x="4759497"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a:extLst>
              <a:ext uri="{FF2B5EF4-FFF2-40B4-BE49-F238E27FC236}">
                <a16:creationId xmlns:a16="http://schemas.microsoft.com/office/drawing/2014/main" id="{EECD9423-D783-8B8A-35F9-BAE54622FC96}"/>
              </a:ext>
            </a:extLst>
          </p:cNvPr>
          <p:cNvSpPr/>
          <p:nvPr/>
        </p:nvSpPr>
        <p:spPr>
          <a:xfrm>
            <a:off x="5005976"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矩形 415">
            <a:extLst>
              <a:ext uri="{FF2B5EF4-FFF2-40B4-BE49-F238E27FC236}">
                <a16:creationId xmlns:a16="http://schemas.microsoft.com/office/drawing/2014/main" id="{9F4A57CE-D503-75F8-37AE-31E2B6CDF46E}"/>
              </a:ext>
            </a:extLst>
          </p:cNvPr>
          <p:cNvSpPr/>
          <p:nvPr/>
        </p:nvSpPr>
        <p:spPr>
          <a:xfrm>
            <a:off x="5252455"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9F3D1516-0042-68F4-541E-85964C5B9B12}"/>
              </a:ext>
            </a:extLst>
          </p:cNvPr>
          <p:cNvSpPr/>
          <p:nvPr/>
        </p:nvSpPr>
        <p:spPr>
          <a:xfrm>
            <a:off x="5498934"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a:extLst>
              <a:ext uri="{FF2B5EF4-FFF2-40B4-BE49-F238E27FC236}">
                <a16:creationId xmlns:a16="http://schemas.microsoft.com/office/drawing/2014/main" id="{7D3CEF81-644E-5B30-55A3-0D9EF19B96D5}"/>
              </a:ext>
            </a:extLst>
          </p:cNvPr>
          <p:cNvSpPr/>
          <p:nvPr/>
        </p:nvSpPr>
        <p:spPr>
          <a:xfrm>
            <a:off x="5745413"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矩形 418">
            <a:extLst>
              <a:ext uri="{FF2B5EF4-FFF2-40B4-BE49-F238E27FC236}">
                <a16:creationId xmlns:a16="http://schemas.microsoft.com/office/drawing/2014/main" id="{A298BC17-DDD2-B44C-C553-F279AB0F4C88}"/>
              </a:ext>
            </a:extLst>
          </p:cNvPr>
          <p:cNvSpPr/>
          <p:nvPr/>
        </p:nvSpPr>
        <p:spPr>
          <a:xfrm>
            <a:off x="5991892"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a:extLst>
              <a:ext uri="{FF2B5EF4-FFF2-40B4-BE49-F238E27FC236}">
                <a16:creationId xmlns:a16="http://schemas.microsoft.com/office/drawing/2014/main" id="{35155EA6-6B60-10CB-5F29-1EA5404F02EF}"/>
              </a:ext>
            </a:extLst>
          </p:cNvPr>
          <p:cNvSpPr/>
          <p:nvPr/>
        </p:nvSpPr>
        <p:spPr>
          <a:xfrm>
            <a:off x="6238371"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矩形 420">
            <a:extLst>
              <a:ext uri="{FF2B5EF4-FFF2-40B4-BE49-F238E27FC236}">
                <a16:creationId xmlns:a16="http://schemas.microsoft.com/office/drawing/2014/main" id="{F8D362CD-B67C-0C4D-E463-C3CF2423823B}"/>
              </a:ext>
            </a:extLst>
          </p:cNvPr>
          <p:cNvSpPr/>
          <p:nvPr/>
        </p:nvSpPr>
        <p:spPr>
          <a:xfrm>
            <a:off x="6484850"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a:extLst>
              <a:ext uri="{FF2B5EF4-FFF2-40B4-BE49-F238E27FC236}">
                <a16:creationId xmlns:a16="http://schemas.microsoft.com/office/drawing/2014/main" id="{57BD53FD-73B2-0D1B-64E2-B8284E3E6B27}"/>
              </a:ext>
            </a:extLst>
          </p:cNvPr>
          <p:cNvSpPr/>
          <p:nvPr/>
        </p:nvSpPr>
        <p:spPr>
          <a:xfrm>
            <a:off x="6731329"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8B7ED2BB-0634-0637-86D4-CC2192A639B9}"/>
              </a:ext>
            </a:extLst>
          </p:cNvPr>
          <p:cNvSpPr/>
          <p:nvPr/>
        </p:nvSpPr>
        <p:spPr>
          <a:xfrm>
            <a:off x="6977808"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231F1011-BE5C-9BC5-7691-0F4C37A2B982}"/>
              </a:ext>
            </a:extLst>
          </p:cNvPr>
          <p:cNvSpPr/>
          <p:nvPr/>
        </p:nvSpPr>
        <p:spPr>
          <a:xfrm>
            <a:off x="7224287"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EE079497-AA56-230D-9D92-9EF051576E13}"/>
              </a:ext>
            </a:extLst>
          </p:cNvPr>
          <p:cNvSpPr/>
          <p:nvPr/>
        </p:nvSpPr>
        <p:spPr>
          <a:xfrm>
            <a:off x="7470766"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a:extLst>
              <a:ext uri="{FF2B5EF4-FFF2-40B4-BE49-F238E27FC236}">
                <a16:creationId xmlns:a16="http://schemas.microsoft.com/office/drawing/2014/main" id="{B6653E90-43AB-C937-31FF-9223FC7A2258}"/>
              </a:ext>
            </a:extLst>
          </p:cNvPr>
          <p:cNvSpPr/>
          <p:nvPr/>
        </p:nvSpPr>
        <p:spPr>
          <a:xfrm>
            <a:off x="7717245"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矩形 426">
            <a:extLst>
              <a:ext uri="{FF2B5EF4-FFF2-40B4-BE49-F238E27FC236}">
                <a16:creationId xmlns:a16="http://schemas.microsoft.com/office/drawing/2014/main" id="{EC46202A-A71A-7A65-DC9E-0FE3377032A6}"/>
              </a:ext>
            </a:extLst>
          </p:cNvPr>
          <p:cNvSpPr/>
          <p:nvPr/>
        </p:nvSpPr>
        <p:spPr>
          <a:xfrm>
            <a:off x="7963724"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3BE2B384-BE46-A8D5-7540-22B678A5D26D}"/>
              </a:ext>
            </a:extLst>
          </p:cNvPr>
          <p:cNvSpPr/>
          <p:nvPr/>
        </p:nvSpPr>
        <p:spPr>
          <a:xfrm>
            <a:off x="8210203" y="6094604"/>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椭圆 428">
            <a:extLst>
              <a:ext uri="{FF2B5EF4-FFF2-40B4-BE49-F238E27FC236}">
                <a16:creationId xmlns:a16="http://schemas.microsoft.com/office/drawing/2014/main" id="{78AF9C49-53C6-CCC2-4964-DC5C88F7B5F9}"/>
              </a:ext>
            </a:extLst>
          </p:cNvPr>
          <p:cNvSpPr/>
          <p:nvPr/>
        </p:nvSpPr>
        <p:spPr>
          <a:xfrm>
            <a:off x="4545634" y="5665685"/>
            <a:ext cx="181247" cy="174105"/>
          </a:xfrm>
          <a:prstGeom prst="ellips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0" name="直接箭头连接符 429">
            <a:extLst>
              <a:ext uri="{FF2B5EF4-FFF2-40B4-BE49-F238E27FC236}">
                <a16:creationId xmlns:a16="http://schemas.microsoft.com/office/drawing/2014/main" id="{861BF287-344D-8BBF-60E6-B2AB42102C78}"/>
              </a:ext>
            </a:extLst>
          </p:cNvPr>
          <p:cNvCxnSpPr>
            <a:cxnSpLocks/>
            <a:stCxn id="397" idx="2"/>
            <a:endCxn id="429" idx="0"/>
          </p:cNvCxnSpPr>
          <p:nvPr/>
        </p:nvCxnSpPr>
        <p:spPr>
          <a:xfrm>
            <a:off x="4636258" y="5319090"/>
            <a:ext cx="0"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1" name="直接箭头连接符 430">
            <a:extLst>
              <a:ext uri="{FF2B5EF4-FFF2-40B4-BE49-F238E27FC236}">
                <a16:creationId xmlns:a16="http://schemas.microsoft.com/office/drawing/2014/main" id="{72DBF084-70D3-ADF3-EA42-85F79251B8F0}"/>
              </a:ext>
            </a:extLst>
          </p:cNvPr>
          <p:cNvCxnSpPr>
            <a:cxnSpLocks/>
            <a:stCxn id="398" idx="2"/>
            <a:endCxn id="429" idx="0"/>
          </p:cNvCxnSpPr>
          <p:nvPr/>
        </p:nvCxnSpPr>
        <p:spPr>
          <a:xfrm flipH="1">
            <a:off x="4636258" y="5319090"/>
            <a:ext cx="246479" cy="34659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32" name="文本框 431">
            <a:extLst>
              <a:ext uri="{FF2B5EF4-FFF2-40B4-BE49-F238E27FC236}">
                <a16:creationId xmlns:a16="http://schemas.microsoft.com/office/drawing/2014/main" id="{8B6D9569-460A-67FE-E0D7-CC16E4F42B36}"/>
              </a:ext>
            </a:extLst>
          </p:cNvPr>
          <p:cNvSpPr txBox="1"/>
          <p:nvPr/>
        </p:nvSpPr>
        <p:spPr>
          <a:xfrm>
            <a:off x="4442651" y="4617602"/>
            <a:ext cx="2400884" cy="348813"/>
          </a:xfrm>
          <a:prstGeom prst="rect">
            <a:avLst/>
          </a:prstGeom>
          <a:noFill/>
        </p:spPr>
        <p:txBody>
          <a:bodyPr wrap="square">
            <a:spAutoFit/>
          </a:bodyPr>
          <a:lstStyle/>
          <a:p>
            <a:pPr>
              <a:lnSpc>
                <a:spcPts val="2025"/>
              </a:lnSpc>
            </a:pPr>
            <a:r>
              <a:rPr lang="en-US" altLang="zh-CN" b="1" strike="sngStrike">
                <a:solidFill>
                  <a:schemeClr val="accent1"/>
                </a:solidFill>
                <a:effectLst/>
                <a:latin typeface="Consolas" panose="020B0609020204030204" pitchFamily="49" charset="0"/>
              </a:rPr>
              <a:t> __syncthreads();</a:t>
            </a:r>
          </a:p>
        </p:txBody>
      </p:sp>
      <p:sp>
        <p:nvSpPr>
          <p:cNvPr id="433" name="矩形 432">
            <a:extLst>
              <a:ext uri="{FF2B5EF4-FFF2-40B4-BE49-F238E27FC236}">
                <a16:creationId xmlns:a16="http://schemas.microsoft.com/office/drawing/2014/main" id="{C110307B-D957-AA41-60AF-0AE0631C9869}"/>
              </a:ext>
            </a:extLst>
          </p:cNvPr>
          <p:cNvSpPr/>
          <p:nvPr/>
        </p:nvSpPr>
        <p:spPr>
          <a:xfrm>
            <a:off x="201379" y="5651623"/>
            <a:ext cx="985916" cy="238034"/>
          </a:xfrm>
          <a:prstGeom prst="rect">
            <a:avLst/>
          </a:prstGeom>
          <a:noFill/>
          <a:ln w="349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161F7D6-65C3-261C-3355-19704DFD80D6}"/>
              </a:ext>
            </a:extLst>
          </p:cNvPr>
          <p:cNvSpPr/>
          <p:nvPr/>
        </p:nvSpPr>
        <p:spPr>
          <a:xfrm>
            <a:off x="8073516"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81A43AC-B8FD-4616-C17A-FCC945CD65C5}"/>
              </a:ext>
            </a:extLst>
          </p:cNvPr>
          <p:cNvSpPr/>
          <p:nvPr/>
        </p:nvSpPr>
        <p:spPr>
          <a:xfrm>
            <a:off x="8319995"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25850C38-2741-4F78-4C09-8521CCBA6EFC}"/>
              </a:ext>
            </a:extLst>
          </p:cNvPr>
          <p:cNvSpPr/>
          <p:nvPr/>
        </p:nvSpPr>
        <p:spPr>
          <a:xfrm>
            <a:off x="8566474"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A6AA8BBC-4B42-1DA8-EB2D-B8353BDCF80C}"/>
              </a:ext>
            </a:extLst>
          </p:cNvPr>
          <p:cNvSpPr/>
          <p:nvPr/>
        </p:nvSpPr>
        <p:spPr>
          <a:xfrm>
            <a:off x="8812953"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32F6135-C641-7C91-4247-86270D3589E6}"/>
              </a:ext>
            </a:extLst>
          </p:cNvPr>
          <p:cNvSpPr/>
          <p:nvPr/>
        </p:nvSpPr>
        <p:spPr>
          <a:xfrm>
            <a:off x="9059432"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001792A-F563-6C4A-4769-D0E631C835A8}"/>
              </a:ext>
            </a:extLst>
          </p:cNvPr>
          <p:cNvSpPr/>
          <p:nvPr/>
        </p:nvSpPr>
        <p:spPr>
          <a:xfrm>
            <a:off x="9305911"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2D62F9EC-CB91-4710-4F9C-EAB6BB614AE9}"/>
              </a:ext>
            </a:extLst>
          </p:cNvPr>
          <p:cNvSpPr/>
          <p:nvPr/>
        </p:nvSpPr>
        <p:spPr>
          <a:xfrm>
            <a:off x="9552390"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1FB565A-343D-48C8-398A-583B56BA9E0E}"/>
              </a:ext>
            </a:extLst>
          </p:cNvPr>
          <p:cNvSpPr/>
          <p:nvPr/>
        </p:nvSpPr>
        <p:spPr>
          <a:xfrm>
            <a:off x="9798869"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4D0BD98-1048-C10E-B54D-F43A6A94D38B}"/>
              </a:ext>
            </a:extLst>
          </p:cNvPr>
          <p:cNvSpPr/>
          <p:nvPr/>
        </p:nvSpPr>
        <p:spPr>
          <a:xfrm>
            <a:off x="10045348"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A76A8E29-1158-D03C-59F7-DA2FB58B30DE}"/>
              </a:ext>
            </a:extLst>
          </p:cNvPr>
          <p:cNvSpPr/>
          <p:nvPr/>
        </p:nvSpPr>
        <p:spPr>
          <a:xfrm>
            <a:off x="10291827"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C5DFFC4F-D861-25E0-7DEF-4A7BD71FC129}"/>
              </a:ext>
            </a:extLst>
          </p:cNvPr>
          <p:cNvSpPr/>
          <p:nvPr/>
        </p:nvSpPr>
        <p:spPr>
          <a:xfrm>
            <a:off x="10538306"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4923528B-355C-8F75-11ED-B8AD71370336}"/>
              </a:ext>
            </a:extLst>
          </p:cNvPr>
          <p:cNvSpPr/>
          <p:nvPr/>
        </p:nvSpPr>
        <p:spPr>
          <a:xfrm>
            <a:off x="10784785"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D2CCDBBD-095B-A8DF-1FDD-8B8F702241EA}"/>
              </a:ext>
            </a:extLst>
          </p:cNvPr>
          <p:cNvSpPr/>
          <p:nvPr/>
        </p:nvSpPr>
        <p:spPr>
          <a:xfrm>
            <a:off x="11031264"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E68735D-4DBA-0543-858C-911364219C07}"/>
              </a:ext>
            </a:extLst>
          </p:cNvPr>
          <p:cNvSpPr/>
          <p:nvPr/>
        </p:nvSpPr>
        <p:spPr>
          <a:xfrm>
            <a:off x="11277743"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2C8EAB1E-4E39-E061-A134-37628E6CA76B}"/>
              </a:ext>
            </a:extLst>
          </p:cNvPr>
          <p:cNvSpPr/>
          <p:nvPr/>
        </p:nvSpPr>
        <p:spPr>
          <a:xfrm>
            <a:off x="11524222"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94138DEF-4E63-13B4-C7DD-815CB53F5166}"/>
              </a:ext>
            </a:extLst>
          </p:cNvPr>
          <p:cNvSpPr/>
          <p:nvPr/>
        </p:nvSpPr>
        <p:spPr>
          <a:xfrm>
            <a:off x="11770701" y="1266150"/>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86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D1C26-C069-E761-2259-CF2D7051CBEA}"/>
            </a:ext>
          </a:extLst>
        </p:cNvPr>
        <p:cNvGrpSpPr/>
        <p:nvPr/>
      </p:nvGrpSpPr>
      <p:grpSpPr>
        <a:xfrm>
          <a:off x="0" y="0"/>
          <a:ext cx="0" cy="0"/>
          <a:chOff x="0" y="0"/>
          <a:chExt cx="0" cy="0"/>
        </a:xfrm>
      </p:grpSpPr>
      <p:sp>
        <p:nvSpPr>
          <p:cNvPr id="36" name="标题 1">
            <a:extLst>
              <a:ext uri="{FF2B5EF4-FFF2-40B4-BE49-F238E27FC236}">
                <a16:creationId xmlns:a16="http://schemas.microsoft.com/office/drawing/2014/main" id="{D0E7B415-901A-C058-CBDD-495CB5BE4F96}"/>
              </a:ext>
            </a:extLst>
          </p:cNvPr>
          <p:cNvSpPr>
            <a:spLocks noGrp="1"/>
          </p:cNvSpPr>
          <p:nvPr>
            <p:ph type="title"/>
          </p:nvPr>
        </p:nvSpPr>
        <p:spPr>
          <a:xfrm>
            <a:off x="232138" y="-167047"/>
            <a:ext cx="10515600" cy="1325563"/>
          </a:xfrm>
        </p:spPr>
        <p:txBody>
          <a:bodyPr/>
          <a:lstStyle/>
          <a:p>
            <a:r>
              <a:rPr lang="en-US" altLang="zh-CN" b="1">
                <a:latin typeface="字制区喜脉体" panose="02000603000000000000" pitchFamily="2" charset="-122"/>
                <a:ea typeface="字制区喜脉体" panose="02000603000000000000" pitchFamily="2" charset="-122"/>
              </a:rPr>
              <a:t>Reduce_v8_shuffle</a:t>
            </a:r>
            <a:endParaRPr lang="zh-CN" altLang="en-US" b="1">
              <a:latin typeface="字制区喜脉体" panose="02000603000000000000" pitchFamily="2" charset="-122"/>
              <a:ea typeface="字制区喜脉体" panose="02000603000000000000" pitchFamily="2" charset="-122"/>
            </a:endParaRPr>
          </a:p>
        </p:txBody>
      </p:sp>
      <p:sp>
        <p:nvSpPr>
          <p:cNvPr id="69" name="矩形 68">
            <a:extLst>
              <a:ext uri="{FF2B5EF4-FFF2-40B4-BE49-F238E27FC236}">
                <a16:creationId xmlns:a16="http://schemas.microsoft.com/office/drawing/2014/main" id="{7398B57F-7230-01C1-F5DE-8F8F2A4554E0}"/>
              </a:ext>
            </a:extLst>
          </p:cNvPr>
          <p:cNvSpPr/>
          <p:nvPr/>
        </p:nvSpPr>
        <p:spPr>
          <a:xfrm>
            <a:off x="441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89EB91FB-8E3A-5A23-8BB0-012DBA5E5B3C}"/>
              </a:ext>
            </a:extLst>
          </p:cNvPr>
          <p:cNvSpPr/>
          <p:nvPr/>
        </p:nvSpPr>
        <p:spPr>
          <a:xfrm>
            <a:off x="759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15208AF-BF6F-D1C8-C592-2180969A54AC}"/>
              </a:ext>
            </a:extLst>
          </p:cNvPr>
          <p:cNvSpPr/>
          <p:nvPr/>
        </p:nvSpPr>
        <p:spPr>
          <a:xfrm>
            <a:off x="1711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FEFCEA38-B5BB-8D91-103A-15BFB137813A}"/>
              </a:ext>
            </a:extLst>
          </p:cNvPr>
          <p:cNvSpPr/>
          <p:nvPr/>
        </p:nvSpPr>
        <p:spPr>
          <a:xfrm>
            <a:off x="2029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199AA28E-5A1E-BA2A-56E9-341BA68277E5}"/>
              </a:ext>
            </a:extLst>
          </p:cNvPr>
          <p:cNvSpPr/>
          <p:nvPr/>
        </p:nvSpPr>
        <p:spPr>
          <a:xfrm>
            <a:off x="1076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1E1AD59E-75DC-1553-1F1A-1F1D139E16BD}"/>
              </a:ext>
            </a:extLst>
          </p:cNvPr>
          <p:cNvSpPr/>
          <p:nvPr/>
        </p:nvSpPr>
        <p:spPr>
          <a:xfrm>
            <a:off x="1394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B644798-9EC9-715C-AF7A-7DA40FBB8195}"/>
              </a:ext>
            </a:extLst>
          </p:cNvPr>
          <p:cNvSpPr/>
          <p:nvPr/>
        </p:nvSpPr>
        <p:spPr>
          <a:xfrm>
            <a:off x="2346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40FCBE3B-3AC3-5306-4DEF-6EF44B77A690}"/>
              </a:ext>
            </a:extLst>
          </p:cNvPr>
          <p:cNvSpPr/>
          <p:nvPr/>
        </p:nvSpPr>
        <p:spPr>
          <a:xfrm>
            <a:off x="2664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4624F65F-7A11-F0CC-9C99-CF2B4ECDA95A}"/>
              </a:ext>
            </a:extLst>
          </p:cNvPr>
          <p:cNvSpPr/>
          <p:nvPr/>
        </p:nvSpPr>
        <p:spPr>
          <a:xfrm>
            <a:off x="3108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6586106-6924-36D3-117F-E8A07DB703C9}"/>
              </a:ext>
            </a:extLst>
          </p:cNvPr>
          <p:cNvSpPr/>
          <p:nvPr/>
        </p:nvSpPr>
        <p:spPr>
          <a:xfrm>
            <a:off x="3426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7179C064-99F4-4121-8BAD-3523C9623C96}"/>
              </a:ext>
            </a:extLst>
          </p:cNvPr>
          <p:cNvSpPr/>
          <p:nvPr/>
        </p:nvSpPr>
        <p:spPr>
          <a:xfrm>
            <a:off x="4378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1FA0D584-2FC7-F638-E316-E442BF7A6FCE}"/>
              </a:ext>
            </a:extLst>
          </p:cNvPr>
          <p:cNvSpPr/>
          <p:nvPr/>
        </p:nvSpPr>
        <p:spPr>
          <a:xfrm>
            <a:off x="4696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40599183-6C95-8A9E-D815-825DE1FC3776}"/>
              </a:ext>
            </a:extLst>
          </p:cNvPr>
          <p:cNvSpPr/>
          <p:nvPr/>
        </p:nvSpPr>
        <p:spPr>
          <a:xfrm>
            <a:off x="3743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4AE25190-DA1D-0808-47BA-0E88DBB101BA}"/>
              </a:ext>
            </a:extLst>
          </p:cNvPr>
          <p:cNvSpPr/>
          <p:nvPr/>
        </p:nvSpPr>
        <p:spPr>
          <a:xfrm>
            <a:off x="4061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A14E096B-81CE-EF91-C233-9015F0BAAE0F}"/>
              </a:ext>
            </a:extLst>
          </p:cNvPr>
          <p:cNvSpPr/>
          <p:nvPr/>
        </p:nvSpPr>
        <p:spPr>
          <a:xfrm>
            <a:off x="5013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F0598A4D-45E5-FAC4-0EF5-64CFBCADC24D}"/>
              </a:ext>
            </a:extLst>
          </p:cNvPr>
          <p:cNvSpPr/>
          <p:nvPr/>
        </p:nvSpPr>
        <p:spPr>
          <a:xfrm>
            <a:off x="5331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087ED4EB-B925-05EF-D9F3-72608C541924}"/>
              </a:ext>
            </a:extLst>
          </p:cNvPr>
          <p:cNvSpPr/>
          <p:nvPr/>
        </p:nvSpPr>
        <p:spPr>
          <a:xfrm>
            <a:off x="5775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88C4EA23-D1F0-F815-5E02-0282F8266E52}"/>
              </a:ext>
            </a:extLst>
          </p:cNvPr>
          <p:cNvSpPr/>
          <p:nvPr/>
        </p:nvSpPr>
        <p:spPr>
          <a:xfrm>
            <a:off x="6093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74F72387-67A9-5F1A-4E06-AB9EC61C6B81}"/>
              </a:ext>
            </a:extLst>
          </p:cNvPr>
          <p:cNvSpPr/>
          <p:nvPr/>
        </p:nvSpPr>
        <p:spPr>
          <a:xfrm>
            <a:off x="7045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6D227070-93FB-00E1-E260-62485BC5605E}"/>
              </a:ext>
            </a:extLst>
          </p:cNvPr>
          <p:cNvSpPr/>
          <p:nvPr/>
        </p:nvSpPr>
        <p:spPr>
          <a:xfrm>
            <a:off x="7363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C99669B2-3FF3-AAC6-4AC0-FA57EFBCF364}"/>
              </a:ext>
            </a:extLst>
          </p:cNvPr>
          <p:cNvSpPr/>
          <p:nvPr/>
        </p:nvSpPr>
        <p:spPr>
          <a:xfrm>
            <a:off x="6410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3C0F03CC-B133-8AF0-8CD7-1DA112F842A6}"/>
              </a:ext>
            </a:extLst>
          </p:cNvPr>
          <p:cNvSpPr/>
          <p:nvPr/>
        </p:nvSpPr>
        <p:spPr>
          <a:xfrm>
            <a:off x="6728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AD0268C-78B3-1DBF-2A48-3B7BB34DEC77}"/>
              </a:ext>
            </a:extLst>
          </p:cNvPr>
          <p:cNvSpPr/>
          <p:nvPr/>
        </p:nvSpPr>
        <p:spPr>
          <a:xfrm>
            <a:off x="7680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421F7BDE-2315-65B8-D875-A2C837374293}"/>
              </a:ext>
            </a:extLst>
          </p:cNvPr>
          <p:cNvSpPr/>
          <p:nvPr/>
        </p:nvSpPr>
        <p:spPr>
          <a:xfrm>
            <a:off x="7998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82CBABE6-4B66-D77A-AAA2-68643DEB185B}"/>
              </a:ext>
            </a:extLst>
          </p:cNvPr>
          <p:cNvSpPr/>
          <p:nvPr/>
        </p:nvSpPr>
        <p:spPr>
          <a:xfrm>
            <a:off x="8442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D1E4427D-1664-985A-DCCA-2C05F0552B26}"/>
              </a:ext>
            </a:extLst>
          </p:cNvPr>
          <p:cNvSpPr/>
          <p:nvPr/>
        </p:nvSpPr>
        <p:spPr>
          <a:xfrm>
            <a:off x="8760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4E8C1FA6-50C5-361A-B264-F130714592DF}"/>
              </a:ext>
            </a:extLst>
          </p:cNvPr>
          <p:cNvSpPr/>
          <p:nvPr/>
        </p:nvSpPr>
        <p:spPr>
          <a:xfrm>
            <a:off x="9712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395874D6-6BA2-5ADA-B325-1F4D41022480}"/>
              </a:ext>
            </a:extLst>
          </p:cNvPr>
          <p:cNvSpPr/>
          <p:nvPr/>
        </p:nvSpPr>
        <p:spPr>
          <a:xfrm>
            <a:off x="10030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239BE666-6ABB-5296-62F0-FF3ECE232A21}"/>
              </a:ext>
            </a:extLst>
          </p:cNvPr>
          <p:cNvSpPr/>
          <p:nvPr/>
        </p:nvSpPr>
        <p:spPr>
          <a:xfrm>
            <a:off x="9077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9806E254-C869-7104-9868-EF0C1C834479}"/>
              </a:ext>
            </a:extLst>
          </p:cNvPr>
          <p:cNvSpPr/>
          <p:nvPr/>
        </p:nvSpPr>
        <p:spPr>
          <a:xfrm>
            <a:off x="9395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A0F84BB-9FCB-6576-F1B2-5F91F085AEFC}"/>
              </a:ext>
            </a:extLst>
          </p:cNvPr>
          <p:cNvSpPr/>
          <p:nvPr/>
        </p:nvSpPr>
        <p:spPr>
          <a:xfrm>
            <a:off x="103476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F3C56DD2-F9FD-3D0D-915B-C165F0DAF0D8}"/>
              </a:ext>
            </a:extLst>
          </p:cNvPr>
          <p:cNvSpPr/>
          <p:nvPr/>
        </p:nvSpPr>
        <p:spPr>
          <a:xfrm>
            <a:off x="10665188" y="8817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6E647EE-7ED8-D637-EBB4-E775B3CAC42C}"/>
              </a:ext>
            </a:extLst>
          </p:cNvPr>
          <p:cNvSpPr/>
          <p:nvPr/>
        </p:nvSpPr>
        <p:spPr>
          <a:xfrm>
            <a:off x="4416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EDF5F598-9507-DA69-84A7-0CBFBC770AF6}"/>
              </a:ext>
            </a:extLst>
          </p:cNvPr>
          <p:cNvSpPr/>
          <p:nvPr/>
        </p:nvSpPr>
        <p:spPr>
          <a:xfrm>
            <a:off x="7591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B2C8CB9F-C854-C388-EF3E-464E75790A2D}"/>
              </a:ext>
            </a:extLst>
          </p:cNvPr>
          <p:cNvSpPr/>
          <p:nvPr/>
        </p:nvSpPr>
        <p:spPr>
          <a:xfrm>
            <a:off x="17116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70303DDD-1391-5AE0-F674-7CF1CDAE5532}"/>
              </a:ext>
            </a:extLst>
          </p:cNvPr>
          <p:cNvSpPr/>
          <p:nvPr/>
        </p:nvSpPr>
        <p:spPr>
          <a:xfrm>
            <a:off x="20291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E33A5E51-7923-C027-EC96-7031B644B515}"/>
              </a:ext>
            </a:extLst>
          </p:cNvPr>
          <p:cNvSpPr/>
          <p:nvPr/>
        </p:nvSpPr>
        <p:spPr>
          <a:xfrm>
            <a:off x="10766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E5282594-E434-4F98-03D9-36A7EBF61CB1}"/>
              </a:ext>
            </a:extLst>
          </p:cNvPr>
          <p:cNvSpPr/>
          <p:nvPr/>
        </p:nvSpPr>
        <p:spPr>
          <a:xfrm>
            <a:off x="13941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D48ECC8C-E394-3616-E70B-3F5E61644CBB}"/>
              </a:ext>
            </a:extLst>
          </p:cNvPr>
          <p:cNvSpPr/>
          <p:nvPr/>
        </p:nvSpPr>
        <p:spPr>
          <a:xfrm>
            <a:off x="23466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B7FFFBD1-8196-2C9D-9FA7-669321817D5E}"/>
              </a:ext>
            </a:extLst>
          </p:cNvPr>
          <p:cNvSpPr/>
          <p:nvPr/>
        </p:nvSpPr>
        <p:spPr>
          <a:xfrm>
            <a:off x="26641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09" name="直接连接符 108">
            <a:extLst>
              <a:ext uri="{FF2B5EF4-FFF2-40B4-BE49-F238E27FC236}">
                <a16:creationId xmlns:a16="http://schemas.microsoft.com/office/drawing/2014/main" id="{0195ADD8-ADE5-8170-6F5B-22DA528DE726}"/>
              </a:ext>
            </a:extLst>
          </p:cNvPr>
          <p:cNvCxnSpPr>
            <a:cxnSpLocks/>
            <a:stCxn id="71" idx="2"/>
            <a:endCxn id="101" idx="0"/>
          </p:cNvCxnSpPr>
          <p:nvPr/>
        </p:nvCxnSpPr>
        <p:spPr>
          <a:xfrm flipH="1">
            <a:off x="6004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10" name="直接连接符 109">
            <a:extLst>
              <a:ext uri="{FF2B5EF4-FFF2-40B4-BE49-F238E27FC236}">
                <a16:creationId xmlns:a16="http://schemas.microsoft.com/office/drawing/2014/main" id="{8197CD03-40E6-12AF-603D-9844206515EF}"/>
              </a:ext>
            </a:extLst>
          </p:cNvPr>
          <p:cNvCxnSpPr>
            <a:cxnSpLocks/>
          </p:cNvCxnSpPr>
          <p:nvPr/>
        </p:nvCxnSpPr>
        <p:spPr>
          <a:xfrm flipH="1">
            <a:off x="9179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11" name="直接连接符 110">
            <a:extLst>
              <a:ext uri="{FF2B5EF4-FFF2-40B4-BE49-F238E27FC236}">
                <a16:creationId xmlns:a16="http://schemas.microsoft.com/office/drawing/2014/main" id="{32A5AF75-1C95-B7C7-E986-4CF6947BCFE3}"/>
              </a:ext>
            </a:extLst>
          </p:cNvPr>
          <p:cNvCxnSpPr>
            <a:cxnSpLocks/>
          </p:cNvCxnSpPr>
          <p:nvPr/>
        </p:nvCxnSpPr>
        <p:spPr>
          <a:xfrm flipH="1">
            <a:off x="12354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12" name="直接连接符 111">
            <a:extLst>
              <a:ext uri="{FF2B5EF4-FFF2-40B4-BE49-F238E27FC236}">
                <a16:creationId xmlns:a16="http://schemas.microsoft.com/office/drawing/2014/main" id="{FF396A50-7C8D-B9DC-D590-289662A68AA2}"/>
              </a:ext>
            </a:extLst>
          </p:cNvPr>
          <p:cNvCxnSpPr>
            <a:cxnSpLocks/>
          </p:cNvCxnSpPr>
          <p:nvPr/>
        </p:nvCxnSpPr>
        <p:spPr>
          <a:xfrm flipH="1">
            <a:off x="15529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13" name="直接连接符 112">
            <a:extLst>
              <a:ext uri="{FF2B5EF4-FFF2-40B4-BE49-F238E27FC236}">
                <a16:creationId xmlns:a16="http://schemas.microsoft.com/office/drawing/2014/main" id="{DDDE95CC-E803-AB8F-61A1-9CA4D625873D}"/>
              </a:ext>
            </a:extLst>
          </p:cNvPr>
          <p:cNvCxnSpPr>
            <a:cxnSpLocks/>
            <a:stCxn id="71" idx="2"/>
            <a:endCxn id="103" idx="0"/>
          </p:cNvCxnSpPr>
          <p:nvPr/>
        </p:nvCxnSpPr>
        <p:spPr>
          <a:xfrm>
            <a:off x="18704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14" name="直接连接符 113">
            <a:extLst>
              <a:ext uri="{FF2B5EF4-FFF2-40B4-BE49-F238E27FC236}">
                <a16:creationId xmlns:a16="http://schemas.microsoft.com/office/drawing/2014/main" id="{8A7D6E2F-626C-9918-F971-D1BFA3896E59}"/>
              </a:ext>
            </a:extLst>
          </p:cNvPr>
          <p:cNvCxnSpPr>
            <a:cxnSpLocks/>
          </p:cNvCxnSpPr>
          <p:nvPr/>
        </p:nvCxnSpPr>
        <p:spPr>
          <a:xfrm>
            <a:off x="21879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15" name="直接连接符 114">
            <a:extLst>
              <a:ext uri="{FF2B5EF4-FFF2-40B4-BE49-F238E27FC236}">
                <a16:creationId xmlns:a16="http://schemas.microsoft.com/office/drawing/2014/main" id="{936EA471-96B2-7F05-1A1D-C60137FB5C19}"/>
              </a:ext>
            </a:extLst>
          </p:cNvPr>
          <p:cNvCxnSpPr>
            <a:cxnSpLocks/>
          </p:cNvCxnSpPr>
          <p:nvPr/>
        </p:nvCxnSpPr>
        <p:spPr>
          <a:xfrm>
            <a:off x="25054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16" name="直接连接符 115">
            <a:extLst>
              <a:ext uri="{FF2B5EF4-FFF2-40B4-BE49-F238E27FC236}">
                <a16:creationId xmlns:a16="http://schemas.microsoft.com/office/drawing/2014/main" id="{3F3AA7D8-0051-6391-A4D0-D0635EF44ED7}"/>
              </a:ext>
            </a:extLst>
          </p:cNvPr>
          <p:cNvCxnSpPr>
            <a:cxnSpLocks/>
          </p:cNvCxnSpPr>
          <p:nvPr/>
        </p:nvCxnSpPr>
        <p:spPr>
          <a:xfrm>
            <a:off x="28229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117" name="矩形 116">
            <a:extLst>
              <a:ext uri="{FF2B5EF4-FFF2-40B4-BE49-F238E27FC236}">
                <a16:creationId xmlns:a16="http://schemas.microsoft.com/office/drawing/2014/main" id="{BFBCCA2C-4FE4-18E8-5C69-73A71824D274}"/>
              </a:ext>
            </a:extLst>
          </p:cNvPr>
          <p:cNvSpPr/>
          <p:nvPr/>
        </p:nvSpPr>
        <p:spPr>
          <a:xfrm>
            <a:off x="309408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B88795D1-537D-0537-7067-C46B4AA24BF4}"/>
              </a:ext>
            </a:extLst>
          </p:cNvPr>
          <p:cNvSpPr/>
          <p:nvPr/>
        </p:nvSpPr>
        <p:spPr>
          <a:xfrm>
            <a:off x="341158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B84CC1EF-4AB4-9CE9-C06E-3393E2449D3E}"/>
              </a:ext>
            </a:extLst>
          </p:cNvPr>
          <p:cNvSpPr/>
          <p:nvPr/>
        </p:nvSpPr>
        <p:spPr>
          <a:xfrm>
            <a:off x="436408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F9C6505C-FB94-596C-C896-C389B8966716}"/>
              </a:ext>
            </a:extLst>
          </p:cNvPr>
          <p:cNvSpPr/>
          <p:nvPr/>
        </p:nvSpPr>
        <p:spPr>
          <a:xfrm>
            <a:off x="468158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12930FEF-B7C0-19DE-BDC6-5498D84FF1EB}"/>
              </a:ext>
            </a:extLst>
          </p:cNvPr>
          <p:cNvSpPr/>
          <p:nvPr/>
        </p:nvSpPr>
        <p:spPr>
          <a:xfrm>
            <a:off x="372908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06967488-1EEA-2393-548F-A701415CE235}"/>
              </a:ext>
            </a:extLst>
          </p:cNvPr>
          <p:cNvSpPr/>
          <p:nvPr/>
        </p:nvSpPr>
        <p:spPr>
          <a:xfrm>
            <a:off x="404658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A8926718-F694-CB48-8634-B6C36FEE89F8}"/>
              </a:ext>
            </a:extLst>
          </p:cNvPr>
          <p:cNvSpPr/>
          <p:nvPr/>
        </p:nvSpPr>
        <p:spPr>
          <a:xfrm>
            <a:off x="499908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4F01EE4F-778F-3BDB-78D2-B0AFBBFED9E8}"/>
              </a:ext>
            </a:extLst>
          </p:cNvPr>
          <p:cNvSpPr/>
          <p:nvPr/>
        </p:nvSpPr>
        <p:spPr>
          <a:xfrm>
            <a:off x="531658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15481402-6611-368E-3F30-96BBE012F617}"/>
              </a:ext>
            </a:extLst>
          </p:cNvPr>
          <p:cNvCxnSpPr>
            <a:cxnSpLocks/>
            <a:endCxn id="117" idx="0"/>
          </p:cNvCxnSpPr>
          <p:nvPr/>
        </p:nvCxnSpPr>
        <p:spPr>
          <a:xfrm flipH="1">
            <a:off x="325283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28" name="直接连接符 127">
            <a:extLst>
              <a:ext uri="{FF2B5EF4-FFF2-40B4-BE49-F238E27FC236}">
                <a16:creationId xmlns:a16="http://schemas.microsoft.com/office/drawing/2014/main" id="{335C30C6-6B77-0DE8-1A1C-3DB1A80C6F55}"/>
              </a:ext>
            </a:extLst>
          </p:cNvPr>
          <p:cNvCxnSpPr>
            <a:cxnSpLocks/>
          </p:cNvCxnSpPr>
          <p:nvPr/>
        </p:nvCxnSpPr>
        <p:spPr>
          <a:xfrm flipH="1">
            <a:off x="357033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29" name="直接连接符 128">
            <a:extLst>
              <a:ext uri="{FF2B5EF4-FFF2-40B4-BE49-F238E27FC236}">
                <a16:creationId xmlns:a16="http://schemas.microsoft.com/office/drawing/2014/main" id="{6A415A25-C340-6A1E-BD78-CA259561D5F0}"/>
              </a:ext>
            </a:extLst>
          </p:cNvPr>
          <p:cNvCxnSpPr>
            <a:cxnSpLocks/>
          </p:cNvCxnSpPr>
          <p:nvPr/>
        </p:nvCxnSpPr>
        <p:spPr>
          <a:xfrm flipH="1">
            <a:off x="388783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0" name="直接连接符 129">
            <a:extLst>
              <a:ext uri="{FF2B5EF4-FFF2-40B4-BE49-F238E27FC236}">
                <a16:creationId xmlns:a16="http://schemas.microsoft.com/office/drawing/2014/main" id="{57EF5635-9193-F9D1-39A1-C8D16EA5B137}"/>
              </a:ext>
            </a:extLst>
          </p:cNvPr>
          <p:cNvCxnSpPr>
            <a:cxnSpLocks/>
          </p:cNvCxnSpPr>
          <p:nvPr/>
        </p:nvCxnSpPr>
        <p:spPr>
          <a:xfrm flipH="1">
            <a:off x="420533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1" name="直接连接符 130">
            <a:extLst>
              <a:ext uri="{FF2B5EF4-FFF2-40B4-BE49-F238E27FC236}">
                <a16:creationId xmlns:a16="http://schemas.microsoft.com/office/drawing/2014/main" id="{CD4ACEA3-36FD-6ED6-30B0-6176F7D14804}"/>
              </a:ext>
            </a:extLst>
          </p:cNvPr>
          <p:cNvCxnSpPr>
            <a:cxnSpLocks/>
            <a:endCxn id="121" idx="0"/>
          </p:cNvCxnSpPr>
          <p:nvPr/>
        </p:nvCxnSpPr>
        <p:spPr>
          <a:xfrm>
            <a:off x="452283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32" name="直接连接符 131">
            <a:extLst>
              <a:ext uri="{FF2B5EF4-FFF2-40B4-BE49-F238E27FC236}">
                <a16:creationId xmlns:a16="http://schemas.microsoft.com/office/drawing/2014/main" id="{33D95BF3-B07E-A7A3-83CE-5AF75D585D2F}"/>
              </a:ext>
            </a:extLst>
          </p:cNvPr>
          <p:cNvCxnSpPr>
            <a:cxnSpLocks/>
          </p:cNvCxnSpPr>
          <p:nvPr/>
        </p:nvCxnSpPr>
        <p:spPr>
          <a:xfrm>
            <a:off x="484033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33" name="直接连接符 132">
            <a:extLst>
              <a:ext uri="{FF2B5EF4-FFF2-40B4-BE49-F238E27FC236}">
                <a16:creationId xmlns:a16="http://schemas.microsoft.com/office/drawing/2014/main" id="{77F7A327-A47F-324D-EA05-1D987D621824}"/>
              </a:ext>
            </a:extLst>
          </p:cNvPr>
          <p:cNvCxnSpPr>
            <a:cxnSpLocks/>
          </p:cNvCxnSpPr>
          <p:nvPr/>
        </p:nvCxnSpPr>
        <p:spPr>
          <a:xfrm>
            <a:off x="515783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34" name="直接连接符 133">
            <a:extLst>
              <a:ext uri="{FF2B5EF4-FFF2-40B4-BE49-F238E27FC236}">
                <a16:creationId xmlns:a16="http://schemas.microsoft.com/office/drawing/2014/main" id="{BCEF904F-C5DA-CE9E-8376-33AB2760E21F}"/>
              </a:ext>
            </a:extLst>
          </p:cNvPr>
          <p:cNvCxnSpPr>
            <a:cxnSpLocks/>
          </p:cNvCxnSpPr>
          <p:nvPr/>
        </p:nvCxnSpPr>
        <p:spPr>
          <a:xfrm>
            <a:off x="547533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135" name="矩形 134">
            <a:extLst>
              <a:ext uri="{FF2B5EF4-FFF2-40B4-BE49-F238E27FC236}">
                <a16:creationId xmlns:a16="http://schemas.microsoft.com/office/drawing/2014/main" id="{AAB29768-D454-CD85-AA42-5AE8AA981368}"/>
              </a:ext>
            </a:extLst>
          </p:cNvPr>
          <p:cNvSpPr/>
          <p:nvPr/>
        </p:nvSpPr>
        <p:spPr>
          <a:xfrm>
            <a:off x="579029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5A1EBBD3-B505-341B-252F-410F421C4AEB}"/>
              </a:ext>
            </a:extLst>
          </p:cNvPr>
          <p:cNvSpPr/>
          <p:nvPr/>
        </p:nvSpPr>
        <p:spPr>
          <a:xfrm>
            <a:off x="610779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38C1690D-82AA-AEC5-3826-ED7BF2882B75}"/>
              </a:ext>
            </a:extLst>
          </p:cNvPr>
          <p:cNvSpPr/>
          <p:nvPr/>
        </p:nvSpPr>
        <p:spPr>
          <a:xfrm>
            <a:off x="706029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B7FE5187-DB5E-FC64-9507-849EB29FF3AA}"/>
              </a:ext>
            </a:extLst>
          </p:cNvPr>
          <p:cNvSpPr/>
          <p:nvPr/>
        </p:nvSpPr>
        <p:spPr>
          <a:xfrm>
            <a:off x="737779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5AFCA00A-07C9-BC39-E5A5-9499458DA42E}"/>
              </a:ext>
            </a:extLst>
          </p:cNvPr>
          <p:cNvSpPr/>
          <p:nvPr/>
        </p:nvSpPr>
        <p:spPr>
          <a:xfrm>
            <a:off x="642529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6E0A5AF3-C00F-BBBC-C704-B5F06479B4BC}"/>
              </a:ext>
            </a:extLst>
          </p:cNvPr>
          <p:cNvSpPr/>
          <p:nvPr/>
        </p:nvSpPr>
        <p:spPr>
          <a:xfrm>
            <a:off x="6742793"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7E52EE31-5E6B-0138-8BAD-E3098C57E20E}"/>
              </a:ext>
            </a:extLst>
          </p:cNvPr>
          <p:cNvSpPr/>
          <p:nvPr/>
        </p:nvSpPr>
        <p:spPr>
          <a:xfrm>
            <a:off x="769529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ABB95683-5641-9034-2211-FE68851F0ADD}"/>
              </a:ext>
            </a:extLst>
          </p:cNvPr>
          <p:cNvSpPr/>
          <p:nvPr/>
        </p:nvSpPr>
        <p:spPr>
          <a:xfrm>
            <a:off x="8012793"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43" name="直接连接符 142">
            <a:extLst>
              <a:ext uri="{FF2B5EF4-FFF2-40B4-BE49-F238E27FC236}">
                <a16:creationId xmlns:a16="http://schemas.microsoft.com/office/drawing/2014/main" id="{DC69E502-3D77-45C4-40E4-FEB010DE9DB2}"/>
              </a:ext>
            </a:extLst>
          </p:cNvPr>
          <p:cNvCxnSpPr>
            <a:cxnSpLocks/>
            <a:endCxn id="135" idx="0"/>
          </p:cNvCxnSpPr>
          <p:nvPr/>
        </p:nvCxnSpPr>
        <p:spPr>
          <a:xfrm flipH="1">
            <a:off x="594904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4" name="直接连接符 143">
            <a:extLst>
              <a:ext uri="{FF2B5EF4-FFF2-40B4-BE49-F238E27FC236}">
                <a16:creationId xmlns:a16="http://schemas.microsoft.com/office/drawing/2014/main" id="{B111913B-FA39-BEE2-F3FB-507F09EB9BE0}"/>
              </a:ext>
            </a:extLst>
          </p:cNvPr>
          <p:cNvCxnSpPr>
            <a:cxnSpLocks/>
          </p:cNvCxnSpPr>
          <p:nvPr/>
        </p:nvCxnSpPr>
        <p:spPr>
          <a:xfrm flipH="1">
            <a:off x="626654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5" name="直接连接符 144">
            <a:extLst>
              <a:ext uri="{FF2B5EF4-FFF2-40B4-BE49-F238E27FC236}">
                <a16:creationId xmlns:a16="http://schemas.microsoft.com/office/drawing/2014/main" id="{F5CCE9F9-ED24-4869-D2B0-750C85EFF70A}"/>
              </a:ext>
            </a:extLst>
          </p:cNvPr>
          <p:cNvCxnSpPr>
            <a:cxnSpLocks/>
          </p:cNvCxnSpPr>
          <p:nvPr/>
        </p:nvCxnSpPr>
        <p:spPr>
          <a:xfrm flipH="1">
            <a:off x="658404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6" name="直接连接符 145">
            <a:extLst>
              <a:ext uri="{FF2B5EF4-FFF2-40B4-BE49-F238E27FC236}">
                <a16:creationId xmlns:a16="http://schemas.microsoft.com/office/drawing/2014/main" id="{260ADB80-521D-B8ED-68BC-71F5F0D44926}"/>
              </a:ext>
            </a:extLst>
          </p:cNvPr>
          <p:cNvCxnSpPr>
            <a:cxnSpLocks/>
          </p:cNvCxnSpPr>
          <p:nvPr/>
        </p:nvCxnSpPr>
        <p:spPr>
          <a:xfrm flipH="1">
            <a:off x="6901543"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7" name="直接连接符 146">
            <a:extLst>
              <a:ext uri="{FF2B5EF4-FFF2-40B4-BE49-F238E27FC236}">
                <a16:creationId xmlns:a16="http://schemas.microsoft.com/office/drawing/2014/main" id="{C62C08F3-6CFB-2D62-CDEA-EDCC9F4B0576}"/>
              </a:ext>
            </a:extLst>
          </p:cNvPr>
          <p:cNvCxnSpPr>
            <a:cxnSpLocks/>
            <a:endCxn id="137" idx="0"/>
          </p:cNvCxnSpPr>
          <p:nvPr/>
        </p:nvCxnSpPr>
        <p:spPr>
          <a:xfrm>
            <a:off x="721904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48" name="直接连接符 147">
            <a:extLst>
              <a:ext uri="{FF2B5EF4-FFF2-40B4-BE49-F238E27FC236}">
                <a16:creationId xmlns:a16="http://schemas.microsoft.com/office/drawing/2014/main" id="{2D270CDB-EEEE-1858-7228-A6B9441AE796}"/>
              </a:ext>
            </a:extLst>
          </p:cNvPr>
          <p:cNvCxnSpPr>
            <a:cxnSpLocks/>
          </p:cNvCxnSpPr>
          <p:nvPr/>
        </p:nvCxnSpPr>
        <p:spPr>
          <a:xfrm>
            <a:off x="753654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49" name="直接连接符 148">
            <a:extLst>
              <a:ext uri="{FF2B5EF4-FFF2-40B4-BE49-F238E27FC236}">
                <a16:creationId xmlns:a16="http://schemas.microsoft.com/office/drawing/2014/main" id="{3381DA91-BEC4-1BB3-FDE2-B06FAB564279}"/>
              </a:ext>
            </a:extLst>
          </p:cNvPr>
          <p:cNvCxnSpPr>
            <a:cxnSpLocks/>
          </p:cNvCxnSpPr>
          <p:nvPr/>
        </p:nvCxnSpPr>
        <p:spPr>
          <a:xfrm>
            <a:off x="785404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50" name="直接连接符 149">
            <a:extLst>
              <a:ext uri="{FF2B5EF4-FFF2-40B4-BE49-F238E27FC236}">
                <a16:creationId xmlns:a16="http://schemas.microsoft.com/office/drawing/2014/main" id="{5F7276FE-456A-6841-82A7-C82C1D4103CD}"/>
              </a:ext>
            </a:extLst>
          </p:cNvPr>
          <p:cNvCxnSpPr>
            <a:cxnSpLocks/>
          </p:cNvCxnSpPr>
          <p:nvPr/>
        </p:nvCxnSpPr>
        <p:spPr>
          <a:xfrm>
            <a:off x="8171543"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151" name="矩形 150">
            <a:extLst>
              <a:ext uri="{FF2B5EF4-FFF2-40B4-BE49-F238E27FC236}">
                <a16:creationId xmlns:a16="http://schemas.microsoft.com/office/drawing/2014/main" id="{FDF69078-D9FF-0BD4-9CCF-8E625D154B5A}"/>
              </a:ext>
            </a:extLst>
          </p:cNvPr>
          <p:cNvSpPr/>
          <p:nvPr/>
        </p:nvSpPr>
        <p:spPr>
          <a:xfrm>
            <a:off x="84426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5E683337-D0E8-208B-32D5-EBEB80584654}"/>
              </a:ext>
            </a:extLst>
          </p:cNvPr>
          <p:cNvSpPr/>
          <p:nvPr/>
        </p:nvSpPr>
        <p:spPr>
          <a:xfrm>
            <a:off x="87601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0F602C6-C862-6427-A7B8-B63401FD2CF5}"/>
              </a:ext>
            </a:extLst>
          </p:cNvPr>
          <p:cNvSpPr/>
          <p:nvPr/>
        </p:nvSpPr>
        <p:spPr>
          <a:xfrm>
            <a:off x="97126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84874CB1-7327-6758-40B0-2326FCDE602A}"/>
              </a:ext>
            </a:extLst>
          </p:cNvPr>
          <p:cNvSpPr/>
          <p:nvPr/>
        </p:nvSpPr>
        <p:spPr>
          <a:xfrm>
            <a:off x="100301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D8EB18B7-B738-F9D1-5DAF-FDDFF9466C12}"/>
              </a:ext>
            </a:extLst>
          </p:cNvPr>
          <p:cNvSpPr/>
          <p:nvPr/>
        </p:nvSpPr>
        <p:spPr>
          <a:xfrm>
            <a:off x="90776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0B30E82E-A7B5-200A-6C15-47A81DD46A99}"/>
              </a:ext>
            </a:extLst>
          </p:cNvPr>
          <p:cNvSpPr/>
          <p:nvPr/>
        </p:nvSpPr>
        <p:spPr>
          <a:xfrm>
            <a:off x="9395188" y="165390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8FD6EF1F-91FD-71B3-FE2A-93D7A747E79F}"/>
              </a:ext>
            </a:extLst>
          </p:cNvPr>
          <p:cNvSpPr/>
          <p:nvPr/>
        </p:nvSpPr>
        <p:spPr>
          <a:xfrm>
            <a:off x="103476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019373CB-2149-2633-7BBF-01E5CE820CA2}"/>
              </a:ext>
            </a:extLst>
          </p:cNvPr>
          <p:cNvSpPr/>
          <p:nvPr/>
        </p:nvSpPr>
        <p:spPr>
          <a:xfrm>
            <a:off x="10665188" y="165390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9" name="直接连接符 158">
            <a:extLst>
              <a:ext uri="{FF2B5EF4-FFF2-40B4-BE49-F238E27FC236}">
                <a16:creationId xmlns:a16="http://schemas.microsoft.com/office/drawing/2014/main" id="{7B08E135-84B5-7042-8255-226642B41E30}"/>
              </a:ext>
            </a:extLst>
          </p:cNvPr>
          <p:cNvCxnSpPr>
            <a:cxnSpLocks/>
            <a:endCxn id="151" idx="0"/>
          </p:cNvCxnSpPr>
          <p:nvPr/>
        </p:nvCxnSpPr>
        <p:spPr>
          <a:xfrm flipH="1">
            <a:off x="86014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60" name="直接连接符 159">
            <a:extLst>
              <a:ext uri="{FF2B5EF4-FFF2-40B4-BE49-F238E27FC236}">
                <a16:creationId xmlns:a16="http://schemas.microsoft.com/office/drawing/2014/main" id="{DBE63E35-2E9E-F08A-C128-38386DD6706E}"/>
              </a:ext>
            </a:extLst>
          </p:cNvPr>
          <p:cNvCxnSpPr>
            <a:cxnSpLocks/>
          </p:cNvCxnSpPr>
          <p:nvPr/>
        </p:nvCxnSpPr>
        <p:spPr>
          <a:xfrm flipH="1">
            <a:off x="89189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61" name="直接连接符 160">
            <a:extLst>
              <a:ext uri="{FF2B5EF4-FFF2-40B4-BE49-F238E27FC236}">
                <a16:creationId xmlns:a16="http://schemas.microsoft.com/office/drawing/2014/main" id="{44D618F1-5E24-D293-114A-EDF83341A601}"/>
              </a:ext>
            </a:extLst>
          </p:cNvPr>
          <p:cNvCxnSpPr>
            <a:cxnSpLocks/>
          </p:cNvCxnSpPr>
          <p:nvPr/>
        </p:nvCxnSpPr>
        <p:spPr>
          <a:xfrm flipH="1">
            <a:off x="92364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62" name="直接连接符 161">
            <a:extLst>
              <a:ext uri="{FF2B5EF4-FFF2-40B4-BE49-F238E27FC236}">
                <a16:creationId xmlns:a16="http://schemas.microsoft.com/office/drawing/2014/main" id="{4565F20F-57D2-E3E5-378E-D00892BF0AF3}"/>
              </a:ext>
            </a:extLst>
          </p:cNvPr>
          <p:cNvCxnSpPr>
            <a:cxnSpLocks/>
          </p:cNvCxnSpPr>
          <p:nvPr/>
        </p:nvCxnSpPr>
        <p:spPr>
          <a:xfrm flipH="1">
            <a:off x="9553938" y="1184642"/>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63" name="直接连接符 162">
            <a:extLst>
              <a:ext uri="{FF2B5EF4-FFF2-40B4-BE49-F238E27FC236}">
                <a16:creationId xmlns:a16="http://schemas.microsoft.com/office/drawing/2014/main" id="{B33B683F-9969-AD55-3F7D-5567CB343321}"/>
              </a:ext>
            </a:extLst>
          </p:cNvPr>
          <p:cNvCxnSpPr>
            <a:cxnSpLocks/>
            <a:endCxn id="153" idx="0"/>
          </p:cNvCxnSpPr>
          <p:nvPr/>
        </p:nvCxnSpPr>
        <p:spPr>
          <a:xfrm>
            <a:off x="98714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64" name="直接连接符 163">
            <a:extLst>
              <a:ext uri="{FF2B5EF4-FFF2-40B4-BE49-F238E27FC236}">
                <a16:creationId xmlns:a16="http://schemas.microsoft.com/office/drawing/2014/main" id="{3F8ACCFE-BA3A-745D-51A4-016EDBB963AF}"/>
              </a:ext>
            </a:extLst>
          </p:cNvPr>
          <p:cNvCxnSpPr>
            <a:cxnSpLocks/>
          </p:cNvCxnSpPr>
          <p:nvPr/>
        </p:nvCxnSpPr>
        <p:spPr>
          <a:xfrm>
            <a:off x="101889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65" name="直接连接符 164">
            <a:extLst>
              <a:ext uri="{FF2B5EF4-FFF2-40B4-BE49-F238E27FC236}">
                <a16:creationId xmlns:a16="http://schemas.microsoft.com/office/drawing/2014/main" id="{8FA62039-704D-A9F7-0831-8CC53AA4B04D}"/>
              </a:ext>
            </a:extLst>
          </p:cNvPr>
          <p:cNvCxnSpPr>
            <a:cxnSpLocks/>
          </p:cNvCxnSpPr>
          <p:nvPr/>
        </p:nvCxnSpPr>
        <p:spPr>
          <a:xfrm>
            <a:off x="105064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166" name="直接连接符 165">
            <a:extLst>
              <a:ext uri="{FF2B5EF4-FFF2-40B4-BE49-F238E27FC236}">
                <a16:creationId xmlns:a16="http://schemas.microsoft.com/office/drawing/2014/main" id="{70987F65-91C6-025F-1503-3FDD79EC7A07}"/>
              </a:ext>
            </a:extLst>
          </p:cNvPr>
          <p:cNvCxnSpPr>
            <a:cxnSpLocks/>
          </p:cNvCxnSpPr>
          <p:nvPr/>
        </p:nvCxnSpPr>
        <p:spPr>
          <a:xfrm>
            <a:off x="10823938" y="118464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167" name="矩形 166">
            <a:extLst>
              <a:ext uri="{FF2B5EF4-FFF2-40B4-BE49-F238E27FC236}">
                <a16:creationId xmlns:a16="http://schemas.microsoft.com/office/drawing/2014/main" id="{FA3AA02E-86BF-D4C7-79A4-A87C0A0095F7}"/>
              </a:ext>
            </a:extLst>
          </p:cNvPr>
          <p:cNvSpPr/>
          <p:nvPr/>
        </p:nvSpPr>
        <p:spPr>
          <a:xfrm>
            <a:off x="4416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FEEBE77E-0D26-E507-A699-30C625778028}"/>
              </a:ext>
            </a:extLst>
          </p:cNvPr>
          <p:cNvSpPr/>
          <p:nvPr/>
        </p:nvSpPr>
        <p:spPr>
          <a:xfrm>
            <a:off x="7591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5723C02B-6D4C-A622-FC04-EFAE6098C73E}"/>
              </a:ext>
            </a:extLst>
          </p:cNvPr>
          <p:cNvSpPr/>
          <p:nvPr/>
        </p:nvSpPr>
        <p:spPr>
          <a:xfrm>
            <a:off x="1711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4DBCA7E7-ACFA-17B2-A0E8-AAA6C5787BE4}"/>
              </a:ext>
            </a:extLst>
          </p:cNvPr>
          <p:cNvSpPr/>
          <p:nvPr/>
        </p:nvSpPr>
        <p:spPr>
          <a:xfrm>
            <a:off x="2029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77E64C6C-5112-AA54-6E33-304C1D041E6B}"/>
              </a:ext>
            </a:extLst>
          </p:cNvPr>
          <p:cNvSpPr/>
          <p:nvPr/>
        </p:nvSpPr>
        <p:spPr>
          <a:xfrm>
            <a:off x="1076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9FAA7253-2D02-E60C-F48E-F4934A825B9A}"/>
              </a:ext>
            </a:extLst>
          </p:cNvPr>
          <p:cNvSpPr/>
          <p:nvPr/>
        </p:nvSpPr>
        <p:spPr>
          <a:xfrm>
            <a:off x="1394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C5827964-D67E-10CD-3FF9-4A4BEC6D4285}"/>
              </a:ext>
            </a:extLst>
          </p:cNvPr>
          <p:cNvSpPr/>
          <p:nvPr/>
        </p:nvSpPr>
        <p:spPr>
          <a:xfrm>
            <a:off x="2346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20703A14-E63A-C9F1-A25B-B3D04D878F5C}"/>
              </a:ext>
            </a:extLst>
          </p:cNvPr>
          <p:cNvSpPr/>
          <p:nvPr/>
        </p:nvSpPr>
        <p:spPr>
          <a:xfrm>
            <a:off x="2664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CB0455C7-BF36-9288-83A8-7EFB2B2C21C6}"/>
              </a:ext>
            </a:extLst>
          </p:cNvPr>
          <p:cNvCxnSpPr>
            <a:cxnSpLocks/>
            <a:stCxn id="105" idx="2"/>
          </p:cNvCxnSpPr>
          <p:nvPr/>
        </p:nvCxnSpPr>
        <p:spPr>
          <a:xfrm flipH="1">
            <a:off x="600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88" name="直接连接符 187">
            <a:extLst>
              <a:ext uri="{FF2B5EF4-FFF2-40B4-BE49-F238E27FC236}">
                <a16:creationId xmlns:a16="http://schemas.microsoft.com/office/drawing/2014/main" id="{A6306C18-F9F2-DB58-B250-0BEFC3FB910A}"/>
              </a:ext>
            </a:extLst>
          </p:cNvPr>
          <p:cNvCxnSpPr>
            <a:cxnSpLocks/>
          </p:cNvCxnSpPr>
          <p:nvPr/>
        </p:nvCxnSpPr>
        <p:spPr>
          <a:xfrm flipH="1">
            <a:off x="917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89" name="直接连接符 188">
            <a:extLst>
              <a:ext uri="{FF2B5EF4-FFF2-40B4-BE49-F238E27FC236}">
                <a16:creationId xmlns:a16="http://schemas.microsoft.com/office/drawing/2014/main" id="{89244C74-11F2-CF07-34E8-06BA2D4D404B}"/>
              </a:ext>
            </a:extLst>
          </p:cNvPr>
          <p:cNvCxnSpPr>
            <a:cxnSpLocks/>
          </p:cNvCxnSpPr>
          <p:nvPr/>
        </p:nvCxnSpPr>
        <p:spPr>
          <a:xfrm flipH="1">
            <a:off x="1235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90" name="直接连接符 189">
            <a:extLst>
              <a:ext uri="{FF2B5EF4-FFF2-40B4-BE49-F238E27FC236}">
                <a16:creationId xmlns:a16="http://schemas.microsoft.com/office/drawing/2014/main" id="{1ACD2F68-C526-CE85-D6C1-FADF6C48B69F}"/>
              </a:ext>
            </a:extLst>
          </p:cNvPr>
          <p:cNvCxnSpPr>
            <a:cxnSpLocks/>
          </p:cNvCxnSpPr>
          <p:nvPr/>
        </p:nvCxnSpPr>
        <p:spPr>
          <a:xfrm flipH="1">
            <a:off x="1552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91" name="直接连接符 190">
            <a:extLst>
              <a:ext uri="{FF2B5EF4-FFF2-40B4-BE49-F238E27FC236}">
                <a16:creationId xmlns:a16="http://schemas.microsoft.com/office/drawing/2014/main" id="{140D5D58-5353-656F-CAE8-122668301501}"/>
              </a:ext>
            </a:extLst>
          </p:cNvPr>
          <p:cNvCxnSpPr>
            <a:cxnSpLocks/>
          </p:cNvCxnSpPr>
          <p:nvPr/>
        </p:nvCxnSpPr>
        <p:spPr>
          <a:xfrm flipH="1">
            <a:off x="1870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56" name="直接连接符 255">
            <a:extLst>
              <a:ext uri="{FF2B5EF4-FFF2-40B4-BE49-F238E27FC236}">
                <a16:creationId xmlns:a16="http://schemas.microsoft.com/office/drawing/2014/main" id="{FA22ECFF-7DE3-450B-10A2-78358C516578}"/>
              </a:ext>
            </a:extLst>
          </p:cNvPr>
          <p:cNvCxnSpPr>
            <a:cxnSpLocks/>
          </p:cNvCxnSpPr>
          <p:nvPr/>
        </p:nvCxnSpPr>
        <p:spPr>
          <a:xfrm flipH="1">
            <a:off x="2187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57" name="直接连接符 256">
            <a:extLst>
              <a:ext uri="{FF2B5EF4-FFF2-40B4-BE49-F238E27FC236}">
                <a16:creationId xmlns:a16="http://schemas.microsoft.com/office/drawing/2014/main" id="{07C6F480-C524-1A95-64CA-2F8ACBF0D359}"/>
              </a:ext>
            </a:extLst>
          </p:cNvPr>
          <p:cNvCxnSpPr>
            <a:cxnSpLocks/>
          </p:cNvCxnSpPr>
          <p:nvPr/>
        </p:nvCxnSpPr>
        <p:spPr>
          <a:xfrm>
            <a:off x="25054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258" name="直接连接符 257">
            <a:extLst>
              <a:ext uri="{FF2B5EF4-FFF2-40B4-BE49-F238E27FC236}">
                <a16:creationId xmlns:a16="http://schemas.microsoft.com/office/drawing/2014/main" id="{7D82E0AF-204A-3613-5B77-929A6105095C}"/>
              </a:ext>
            </a:extLst>
          </p:cNvPr>
          <p:cNvCxnSpPr>
            <a:cxnSpLocks/>
          </p:cNvCxnSpPr>
          <p:nvPr/>
        </p:nvCxnSpPr>
        <p:spPr>
          <a:xfrm>
            <a:off x="28229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259" name="矩形 258">
            <a:extLst>
              <a:ext uri="{FF2B5EF4-FFF2-40B4-BE49-F238E27FC236}">
                <a16:creationId xmlns:a16="http://schemas.microsoft.com/office/drawing/2014/main" id="{DEA07598-6BDF-E2C8-05CA-A42E4569FF2D}"/>
              </a:ext>
            </a:extLst>
          </p:cNvPr>
          <p:cNvSpPr/>
          <p:nvPr/>
        </p:nvSpPr>
        <p:spPr>
          <a:xfrm>
            <a:off x="31086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FBD7FEDC-4A93-AD04-FEA8-B87862070E73}"/>
              </a:ext>
            </a:extLst>
          </p:cNvPr>
          <p:cNvSpPr/>
          <p:nvPr/>
        </p:nvSpPr>
        <p:spPr>
          <a:xfrm>
            <a:off x="34261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4E50C737-EDCC-3B01-AD9B-40A3E48C601E}"/>
              </a:ext>
            </a:extLst>
          </p:cNvPr>
          <p:cNvSpPr/>
          <p:nvPr/>
        </p:nvSpPr>
        <p:spPr>
          <a:xfrm>
            <a:off x="4378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BE1F5721-3A06-B174-5424-7628D9A52677}"/>
              </a:ext>
            </a:extLst>
          </p:cNvPr>
          <p:cNvSpPr/>
          <p:nvPr/>
        </p:nvSpPr>
        <p:spPr>
          <a:xfrm>
            <a:off x="4696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5291A31F-7FC0-3A7A-C6E7-01EEC3557F96}"/>
              </a:ext>
            </a:extLst>
          </p:cNvPr>
          <p:cNvSpPr/>
          <p:nvPr/>
        </p:nvSpPr>
        <p:spPr>
          <a:xfrm>
            <a:off x="3743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450F6009-5626-2C68-DBB1-0B061495A55E}"/>
              </a:ext>
            </a:extLst>
          </p:cNvPr>
          <p:cNvSpPr/>
          <p:nvPr/>
        </p:nvSpPr>
        <p:spPr>
          <a:xfrm>
            <a:off x="4061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89473200-A0D5-0131-F5FF-61F2DC5C3DE8}"/>
              </a:ext>
            </a:extLst>
          </p:cNvPr>
          <p:cNvSpPr/>
          <p:nvPr/>
        </p:nvSpPr>
        <p:spPr>
          <a:xfrm>
            <a:off x="5013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CF8E9FC5-88C9-0442-4F90-1C95C878F179}"/>
              </a:ext>
            </a:extLst>
          </p:cNvPr>
          <p:cNvSpPr/>
          <p:nvPr/>
        </p:nvSpPr>
        <p:spPr>
          <a:xfrm>
            <a:off x="5331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67" name="直接连接符 266">
            <a:extLst>
              <a:ext uri="{FF2B5EF4-FFF2-40B4-BE49-F238E27FC236}">
                <a16:creationId xmlns:a16="http://schemas.microsoft.com/office/drawing/2014/main" id="{5C6B774E-0C2F-86B7-3568-E27E82EE0E9A}"/>
              </a:ext>
            </a:extLst>
          </p:cNvPr>
          <p:cNvCxnSpPr>
            <a:cxnSpLocks/>
          </p:cNvCxnSpPr>
          <p:nvPr/>
        </p:nvCxnSpPr>
        <p:spPr>
          <a:xfrm flipH="1">
            <a:off x="3267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68" name="直接连接符 267">
            <a:extLst>
              <a:ext uri="{FF2B5EF4-FFF2-40B4-BE49-F238E27FC236}">
                <a16:creationId xmlns:a16="http://schemas.microsoft.com/office/drawing/2014/main" id="{70169926-D7BD-CF52-F6DF-D0646E3ED78D}"/>
              </a:ext>
            </a:extLst>
          </p:cNvPr>
          <p:cNvCxnSpPr>
            <a:cxnSpLocks/>
          </p:cNvCxnSpPr>
          <p:nvPr/>
        </p:nvCxnSpPr>
        <p:spPr>
          <a:xfrm flipH="1">
            <a:off x="3584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69" name="直接连接符 268">
            <a:extLst>
              <a:ext uri="{FF2B5EF4-FFF2-40B4-BE49-F238E27FC236}">
                <a16:creationId xmlns:a16="http://schemas.microsoft.com/office/drawing/2014/main" id="{5D055176-A3E4-1F79-A8F4-B39A1BD0ADF1}"/>
              </a:ext>
            </a:extLst>
          </p:cNvPr>
          <p:cNvCxnSpPr>
            <a:cxnSpLocks/>
          </p:cNvCxnSpPr>
          <p:nvPr/>
        </p:nvCxnSpPr>
        <p:spPr>
          <a:xfrm flipH="1">
            <a:off x="3902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0" name="直接连接符 269">
            <a:extLst>
              <a:ext uri="{FF2B5EF4-FFF2-40B4-BE49-F238E27FC236}">
                <a16:creationId xmlns:a16="http://schemas.microsoft.com/office/drawing/2014/main" id="{4B707992-F4BA-2C8C-AEDE-9F5169F2BE80}"/>
              </a:ext>
            </a:extLst>
          </p:cNvPr>
          <p:cNvCxnSpPr>
            <a:cxnSpLocks/>
          </p:cNvCxnSpPr>
          <p:nvPr/>
        </p:nvCxnSpPr>
        <p:spPr>
          <a:xfrm flipH="1">
            <a:off x="4219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1" name="直接连接符 270">
            <a:extLst>
              <a:ext uri="{FF2B5EF4-FFF2-40B4-BE49-F238E27FC236}">
                <a16:creationId xmlns:a16="http://schemas.microsoft.com/office/drawing/2014/main" id="{675C11CF-96FA-BF42-1BFB-06E4BD15F434}"/>
              </a:ext>
            </a:extLst>
          </p:cNvPr>
          <p:cNvCxnSpPr>
            <a:cxnSpLocks/>
          </p:cNvCxnSpPr>
          <p:nvPr/>
        </p:nvCxnSpPr>
        <p:spPr>
          <a:xfrm flipH="1">
            <a:off x="4537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2" name="直接连接符 271">
            <a:extLst>
              <a:ext uri="{FF2B5EF4-FFF2-40B4-BE49-F238E27FC236}">
                <a16:creationId xmlns:a16="http://schemas.microsoft.com/office/drawing/2014/main" id="{95EA65BE-8EA0-73DF-9366-A3BA3CCFB3E5}"/>
              </a:ext>
            </a:extLst>
          </p:cNvPr>
          <p:cNvCxnSpPr>
            <a:cxnSpLocks/>
          </p:cNvCxnSpPr>
          <p:nvPr/>
        </p:nvCxnSpPr>
        <p:spPr>
          <a:xfrm flipH="1">
            <a:off x="4854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3" name="直接连接符 272">
            <a:extLst>
              <a:ext uri="{FF2B5EF4-FFF2-40B4-BE49-F238E27FC236}">
                <a16:creationId xmlns:a16="http://schemas.microsoft.com/office/drawing/2014/main" id="{33F3D2EB-D1E5-6BB8-95D8-09704BAB04CC}"/>
              </a:ext>
            </a:extLst>
          </p:cNvPr>
          <p:cNvCxnSpPr>
            <a:cxnSpLocks/>
          </p:cNvCxnSpPr>
          <p:nvPr/>
        </p:nvCxnSpPr>
        <p:spPr>
          <a:xfrm>
            <a:off x="51724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274" name="直接连接符 273">
            <a:extLst>
              <a:ext uri="{FF2B5EF4-FFF2-40B4-BE49-F238E27FC236}">
                <a16:creationId xmlns:a16="http://schemas.microsoft.com/office/drawing/2014/main" id="{9415B95F-B5D0-EE90-BA2B-60342A3C4854}"/>
              </a:ext>
            </a:extLst>
          </p:cNvPr>
          <p:cNvCxnSpPr>
            <a:cxnSpLocks/>
          </p:cNvCxnSpPr>
          <p:nvPr/>
        </p:nvCxnSpPr>
        <p:spPr>
          <a:xfrm>
            <a:off x="54899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275" name="矩形 274">
            <a:extLst>
              <a:ext uri="{FF2B5EF4-FFF2-40B4-BE49-F238E27FC236}">
                <a16:creationId xmlns:a16="http://schemas.microsoft.com/office/drawing/2014/main" id="{65321232-B214-1118-CDE9-997CC76478B7}"/>
              </a:ext>
            </a:extLst>
          </p:cNvPr>
          <p:cNvSpPr/>
          <p:nvPr/>
        </p:nvSpPr>
        <p:spPr>
          <a:xfrm>
            <a:off x="57756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DF10E065-7F17-79BC-905B-20560AB3016B}"/>
              </a:ext>
            </a:extLst>
          </p:cNvPr>
          <p:cNvSpPr/>
          <p:nvPr/>
        </p:nvSpPr>
        <p:spPr>
          <a:xfrm>
            <a:off x="60931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840C2928-8168-EEE5-583D-6A7B69645203}"/>
              </a:ext>
            </a:extLst>
          </p:cNvPr>
          <p:cNvSpPr/>
          <p:nvPr/>
        </p:nvSpPr>
        <p:spPr>
          <a:xfrm>
            <a:off x="7045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EF6A46F9-641E-6967-B288-42A8D2AA990C}"/>
              </a:ext>
            </a:extLst>
          </p:cNvPr>
          <p:cNvSpPr/>
          <p:nvPr/>
        </p:nvSpPr>
        <p:spPr>
          <a:xfrm>
            <a:off x="7363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87823DA-5BE9-CB17-2253-91D9B9112B2A}"/>
              </a:ext>
            </a:extLst>
          </p:cNvPr>
          <p:cNvSpPr/>
          <p:nvPr/>
        </p:nvSpPr>
        <p:spPr>
          <a:xfrm>
            <a:off x="6410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798E597A-D250-76A1-A557-C7158FD7A832}"/>
              </a:ext>
            </a:extLst>
          </p:cNvPr>
          <p:cNvSpPr/>
          <p:nvPr/>
        </p:nvSpPr>
        <p:spPr>
          <a:xfrm>
            <a:off x="6728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E410D4E5-E400-5CDB-4123-F279C39B1C79}"/>
              </a:ext>
            </a:extLst>
          </p:cNvPr>
          <p:cNvSpPr/>
          <p:nvPr/>
        </p:nvSpPr>
        <p:spPr>
          <a:xfrm>
            <a:off x="7680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E8FD30EA-7AF9-B1EC-61A7-30F0EACA014F}"/>
              </a:ext>
            </a:extLst>
          </p:cNvPr>
          <p:cNvSpPr/>
          <p:nvPr/>
        </p:nvSpPr>
        <p:spPr>
          <a:xfrm>
            <a:off x="7998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83" name="直接连接符 282">
            <a:extLst>
              <a:ext uri="{FF2B5EF4-FFF2-40B4-BE49-F238E27FC236}">
                <a16:creationId xmlns:a16="http://schemas.microsoft.com/office/drawing/2014/main" id="{1372346D-E719-B1B4-AA34-9A5ED4521B61}"/>
              </a:ext>
            </a:extLst>
          </p:cNvPr>
          <p:cNvCxnSpPr>
            <a:cxnSpLocks/>
          </p:cNvCxnSpPr>
          <p:nvPr/>
        </p:nvCxnSpPr>
        <p:spPr>
          <a:xfrm flipH="1">
            <a:off x="5934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4" name="直接连接符 283">
            <a:extLst>
              <a:ext uri="{FF2B5EF4-FFF2-40B4-BE49-F238E27FC236}">
                <a16:creationId xmlns:a16="http://schemas.microsoft.com/office/drawing/2014/main" id="{7796EB7A-0FB3-E797-F841-46F8BD60979B}"/>
              </a:ext>
            </a:extLst>
          </p:cNvPr>
          <p:cNvCxnSpPr>
            <a:cxnSpLocks/>
          </p:cNvCxnSpPr>
          <p:nvPr/>
        </p:nvCxnSpPr>
        <p:spPr>
          <a:xfrm flipH="1">
            <a:off x="6251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5" name="直接连接符 284">
            <a:extLst>
              <a:ext uri="{FF2B5EF4-FFF2-40B4-BE49-F238E27FC236}">
                <a16:creationId xmlns:a16="http://schemas.microsoft.com/office/drawing/2014/main" id="{5B21FC15-5BFB-1C45-044D-47B809987FDC}"/>
              </a:ext>
            </a:extLst>
          </p:cNvPr>
          <p:cNvCxnSpPr>
            <a:cxnSpLocks/>
          </p:cNvCxnSpPr>
          <p:nvPr/>
        </p:nvCxnSpPr>
        <p:spPr>
          <a:xfrm flipH="1">
            <a:off x="6569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6" name="直接连接符 285">
            <a:extLst>
              <a:ext uri="{FF2B5EF4-FFF2-40B4-BE49-F238E27FC236}">
                <a16:creationId xmlns:a16="http://schemas.microsoft.com/office/drawing/2014/main" id="{765D1928-6566-E0BC-2C9B-76D986A635DB}"/>
              </a:ext>
            </a:extLst>
          </p:cNvPr>
          <p:cNvCxnSpPr>
            <a:cxnSpLocks/>
          </p:cNvCxnSpPr>
          <p:nvPr/>
        </p:nvCxnSpPr>
        <p:spPr>
          <a:xfrm flipH="1">
            <a:off x="6886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7" name="直接连接符 286">
            <a:extLst>
              <a:ext uri="{FF2B5EF4-FFF2-40B4-BE49-F238E27FC236}">
                <a16:creationId xmlns:a16="http://schemas.microsoft.com/office/drawing/2014/main" id="{A9FC6370-D14E-0BE3-CC87-62B73425EBC8}"/>
              </a:ext>
            </a:extLst>
          </p:cNvPr>
          <p:cNvCxnSpPr>
            <a:cxnSpLocks/>
          </p:cNvCxnSpPr>
          <p:nvPr/>
        </p:nvCxnSpPr>
        <p:spPr>
          <a:xfrm flipH="1">
            <a:off x="7204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8" name="直接连接符 287">
            <a:extLst>
              <a:ext uri="{FF2B5EF4-FFF2-40B4-BE49-F238E27FC236}">
                <a16:creationId xmlns:a16="http://schemas.microsoft.com/office/drawing/2014/main" id="{0510E756-F7C8-BAC4-5EE7-402C261A2662}"/>
              </a:ext>
            </a:extLst>
          </p:cNvPr>
          <p:cNvCxnSpPr>
            <a:cxnSpLocks/>
          </p:cNvCxnSpPr>
          <p:nvPr/>
        </p:nvCxnSpPr>
        <p:spPr>
          <a:xfrm flipH="1">
            <a:off x="7521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9" name="直接连接符 288">
            <a:extLst>
              <a:ext uri="{FF2B5EF4-FFF2-40B4-BE49-F238E27FC236}">
                <a16:creationId xmlns:a16="http://schemas.microsoft.com/office/drawing/2014/main" id="{C8CF7A2B-D2D5-954F-50CF-AEDFB5F2A3F4}"/>
              </a:ext>
            </a:extLst>
          </p:cNvPr>
          <p:cNvCxnSpPr>
            <a:cxnSpLocks/>
          </p:cNvCxnSpPr>
          <p:nvPr/>
        </p:nvCxnSpPr>
        <p:spPr>
          <a:xfrm>
            <a:off x="78394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290" name="直接连接符 289">
            <a:extLst>
              <a:ext uri="{FF2B5EF4-FFF2-40B4-BE49-F238E27FC236}">
                <a16:creationId xmlns:a16="http://schemas.microsoft.com/office/drawing/2014/main" id="{C6C0F81C-72BF-8EE4-C2E7-07462FDB7CA8}"/>
              </a:ext>
            </a:extLst>
          </p:cNvPr>
          <p:cNvCxnSpPr>
            <a:cxnSpLocks/>
          </p:cNvCxnSpPr>
          <p:nvPr/>
        </p:nvCxnSpPr>
        <p:spPr>
          <a:xfrm>
            <a:off x="81569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291" name="矩形 290">
            <a:extLst>
              <a:ext uri="{FF2B5EF4-FFF2-40B4-BE49-F238E27FC236}">
                <a16:creationId xmlns:a16="http://schemas.microsoft.com/office/drawing/2014/main" id="{25202D2D-43DC-1BA6-CDFE-D4196409FB6F}"/>
              </a:ext>
            </a:extLst>
          </p:cNvPr>
          <p:cNvSpPr/>
          <p:nvPr/>
        </p:nvSpPr>
        <p:spPr>
          <a:xfrm>
            <a:off x="84426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2" name="矩形 291">
            <a:extLst>
              <a:ext uri="{FF2B5EF4-FFF2-40B4-BE49-F238E27FC236}">
                <a16:creationId xmlns:a16="http://schemas.microsoft.com/office/drawing/2014/main" id="{106CC95D-052B-5186-DDCB-17D868C1F899}"/>
              </a:ext>
            </a:extLst>
          </p:cNvPr>
          <p:cNvSpPr/>
          <p:nvPr/>
        </p:nvSpPr>
        <p:spPr>
          <a:xfrm>
            <a:off x="8760188" y="247305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6517B346-284A-38D4-C660-448F564F0CCB}"/>
              </a:ext>
            </a:extLst>
          </p:cNvPr>
          <p:cNvSpPr/>
          <p:nvPr/>
        </p:nvSpPr>
        <p:spPr>
          <a:xfrm>
            <a:off x="9712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4312F108-07CB-11C8-7857-0822C44AA2F9}"/>
              </a:ext>
            </a:extLst>
          </p:cNvPr>
          <p:cNvSpPr/>
          <p:nvPr/>
        </p:nvSpPr>
        <p:spPr>
          <a:xfrm>
            <a:off x="10030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5" name="矩形 294">
            <a:extLst>
              <a:ext uri="{FF2B5EF4-FFF2-40B4-BE49-F238E27FC236}">
                <a16:creationId xmlns:a16="http://schemas.microsoft.com/office/drawing/2014/main" id="{C7D44E63-E1DA-DDE5-802E-8897DAC1DE43}"/>
              </a:ext>
            </a:extLst>
          </p:cNvPr>
          <p:cNvSpPr/>
          <p:nvPr/>
        </p:nvSpPr>
        <p:spPr>
          <a:xfrm>
            <a:off x="9077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6" name="矩形 295">
            <a:extLst>
              <a:ext uri="{FF2B5EF4-FFF2-40B4-BE49-F238E27FC236}">
                <a16:creationId xmlns:a16="http://schemas.microsoft.com/office/drawing/2014/main" id="{6D307A0A-902B-C9EB-E593-E2191D3F59B4}"/>
              </a:ext>
            </a:extLst>
          </p:cNvPr>
          <p:cNvSpPr/>
          <p:nvPr/>
        </p:nvSpPr>
        <p:spPr>
          <a:xfrm>
            <a:off x="9395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3AD234E1-B686-9225-40EA-FD07506B3F83}"/>
              </a:ext>
            </a:extLst>
          </p:cNvPr>
          <p:cNvSpPr/>
          <p:nvPr/>
        </p:nvSpPr>
        <p:spPr>
          <a:xfrm>
            <a:off x="103476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8" name="矩形 297">
            <a:extLst>
              <a:ext uri="{FF2B5EF4-FFF2-40B4-BE49-F238E27FC236}">
                <a16:creationId xmlns:a16="http://schemas.microsoft.com/office/drawing/2014/main" id="{D92BD69D-2CB2-9CFA-7873-41181F21B682}"/>
              </a:ext>
            </a:extLst>
          </p:cNvPr>
          <p:cNvSpPr/>
          <p:nvPr/>
        </p:nvSpPr>
        <p:spPr>
          <a:xfrm>
            <a:off x="10665188" y="247305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99" name="直接连接符 298">
            <a:extLst>
              <a:ext uri="{FF2B5EF4-FFF2-40B4-BE49-F238E27FC236}">
                <a16:creationId xmlns:a16="http://schemas.microsoft.com/office/drawing/2014/main" id="{729DF0EB-47A7-9578-9E4B-0988155CFA84}"/>
              </a:ext>
            </a:extLst>
          </p:cNvPr>
          <p:cNvCxnSpPr>
            <a:cxnSpLocks/>
          </p:cNvCxnSpPr>
          <p:nvPr/>
        </p:nvCxnSpPr>
        <p:spPr>
          <a:xfrm flipH="1">
            <a:off x="8601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00" name="直接连接符 299">
            <a:extLst>
              <a:ext uri="{FF2B5EF4-FFF2-40B4-BE49-F238E27FC236}">
                <a16:creationId xmlns:a16="http://schemas.microsoft.com/office/drawing/2014/main" id="{E61AB75E-E046-6E07-2EFE-842C22866EE4}"/>
              </a:ext>
            </a:extLst>
          </p:cNvPr>
          <p:cNvCxnSpPr>
            <a:cxnSpLocks/>
          </p:cNvCxnSpPr>
          <p:nvPr/>
        </p:nvCxnSpPr>
        <p:spPr>
          <a:xfrm flipH="1">
            <a:off x="8918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01" name="直接连接符 300">
            <a:extLst>
              <a:ext uri="{FF2B5EF4-FFF2-40B4-BE49-F238E27FC236}">
                <a16:creationId xmlns:a16="http://schemas.microsoft.com/office/drawing/2014/main" id="{DEB0095C-E6B5-2014-D090-92038719821D}"/>
              </a:ext>
            </a:extLst>
          </p:cNvPr>
          <p:cNvCxnSpPr>
            <a:cxnSpLocks/>
          </p:cNvCxnSpPr>
          <p:nvPr/>
        </p:nvCxnSpPr>
        <p:spPr>
          <a:xfrm flipH="1">
            <a:off x="9236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4" name="直接连接符 353">
            <a:extLst>
              <a:ext uri="{FF2B5EF4-FFF2-40B4-BE49-F238E27FC236}">
                <a16:creationId xmlns:a16="http://schemas.microsoft.com/office/drawing/2014/main" id="{4C9EA7A6-7616-0876-BB26-574E19A17D0F}"/>
              </a:ext>
            </a:extLst>
          </p:cNvPr>
          <p:cNvCxnSpPr>
            <a:cxnSpLocks/>
          </p:cNvCxnSpPr>
          <p:nvPr/>
        </p:nvCxnSpPr>
        <p:spPr>
          <a:xfrm flipH="1">
            <a:off x="9553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5" name="直接连接符 354">
            <a:extLst>
              <a:ext uri="{FF2B5EF4-FFF2-40B4-BE49-F238E27FC236}">
                <a16:creationId xmlns:a16="http://schemas.microsoft.com/office/drawing/2014/main" id="{C1632A91-C4D9-F4E7-36F3-70299AF979CB}"/>
              </a:ext>
            </a:extLst>
          </p:cNvPr>
          <p:cNvCxnSpPr>
            <a:cxnSpLocks/>
          </p:cNvCxnSpPr>
          <p:nvPr/>
        </p:nvCxnSpPr>
        <p:spPr>
          <a:xfrm flipH="1">
            <a:off x="98714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6" name="直接连接符 355">
            <a:extLst>
              <a:ext uri="{FF2B5EF4-FFF2-40B4-BE49-F238E27FC236}">
                <a16:creationId xmlns:a16="http://schemas.microsoft.com/office/drawing/2014/main" id="{3F11038E-DC22-CAD6-4DD2-16D9A6325699}"/>
              </a:ext>
            </a:extLst>
          </p:cNvPr>
          <p:cNvCxnSpPr>
            <a:cxnSpLocks/>
          </p:cNvCxnSpPr>
          <p:nvPr/>
        </p:nvCxnSpPr>
        <p:spPr>
          <a:xfrm flipH="1">
            <a:off x="10188938" y="1956802"/>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7" name="直接连接符 356">
            <a:extLst>
              <a:ext uri="{FF2B5EF4-FFF2-40B4-BE49-F238E27FC236}">
                <a16:creationId xmlns:a16="http://schemas.microsoft.com/office/drawing/2014/main" id="{9BDE2C48-408D-C5AD-817F-60D1504409E2}"/>
              </a:ext>
            </a:extLst>
          </p:cNvPr>
          <p:cNvCxnSpPr>
            <a:cxnSpLocks/>
          </p:cNvCxnSpPr>
          <p:nvPr/>
        </p:nvCxnSpPr>
        <p:spPr>
          <a:xfrm>
            <a:off x="105064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358" name="直接连接符 357">
            <a:extLst>
              <a:ext uri="{FF2B5EF4-FFF2-40B4-BE49-F238E27FC236}">
                <a16:creationId xmlns:a16="http://schemas.microsoft.com/office/drawing/2014/main" id="{95958259-07FA-A438-31CD-9F719D79A97F}"/>
              </a:ext>
            </a:extLst>
          </p:cNvPr>
          <p:cNvCxnSpPr>
            <a:cxnSpLocks/>
          </p:cNvCxnSpPr>
          <p:nvPr/>
        </p:nvCxnSpPr>
        <p:spPr>
          <a:xfrm>
            <a:off x="10823938" y="195680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359" name="矩形 358">
            <a:extLst>
              <a:ext uri="{FF2B5EF4-FFF2-40B4-BE49-F238E27FC236}">
                <a16:creationId xmlns:a16="http://schemas.microsoft.com/office/drawing/2014/main" id="{43EA5BD9-48BC-0374-AEF7-6319C066AAC7}"/>
              </a:ext>
            </a:extLst>
          </p:cNvPr>
          <p:cNvSpPr/>
          <p:nvPr/>
        </p:nvSpPr>
        <p:spPr>
          <a:xfrm>
            <a:off x="441688" y="326167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0" name="矩形 359">
            <a:extLst>
              <a:ext uri="{FF2B5EF4-FFF2-40B4-BE49-F238E27FC236}">
                <a16:creationId xmlns:a16="http://schemas.microsoft.com/office/drawing/2014/main" id="{5A353466-8EE3-621C-D831-9D735438CB35}"/>
              </a:ext>
            </a:extLst>
          </p:cNvPr>
          <p:cNvSpPr/>
          <p:nvPr/>
        </p:nvSpPr>
        <p:spPr>
          <a:xfrm>
            <a:off x="7591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1" name="矩形 360">
            <a:extLst>
              <a:ext uri="{FF2B5EF4-FFF2-40B4-BE49-F238E27FC236}">
                <a16:creationId xmlns:a16="http://schemas.microsoft.com/office/drawing/2014/main" id="{334D4D34-AF26-98F0-0C0F-1A3EB887E79C}"/>
              </a:ext>
            </a:extLst>
          </p:cNvPr>
          <p:cNvSpPr/>
          <p:nvPr/>
        </p:nvSpPr>
        <p:spPr>
          <a:xfrm>
            <a:off x="17116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2" name="矩形 361">
            <a:extLst>
              <a:ext uri="{FF2B5EF4-FFF2-40B4-BE49-F238E27FC236}">
                <a16:creationId xmlns:a16="http://schemas.microsoft.com/office/drawing/2014/main" id="{41ADCACC-0D4C-3362-5484-E4FFCCD7B9E6}"/>
              </a:ext>
            </a:extLst>
          </p:cNvPr>
          <p:cNvSpPr/>
          <p:nvPr/>
        </p:nvSpPr>
        <p:spPr>
          <a:xfrm>
            <a:off x="20291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3" name="矩形 362">
            <a:extLst>
              <a:ext uri="{FF2B5EF4-FFF2-40B4-BE49-F238E27FC236}">
                <a16:creationId xmlns:a16="http://schemas.microsoft.com/office/drawing/2014/main" id="{1ADEEA8C-7BBD-477D-BC94-D5F5A16EF79C}"/>
              </a:ext>
            </a:extLst>
          </p:cNvPr>
          <p:cNvSpPr/>
          <p:nvPr/>
        </p:nvSpPr>
        <p:spPr>
          <a:xfrm>
            <a:off x="10766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4" name="矩形 363">
            <a:extLst>
              <a:ext uri="{FF2B5EF4-FFF2-40B4-BE49-F238E27FC236}">
                <a16:creationId xmlns:a16="http://schemas.microsoft.com/office/drawing/2014/main" id="{26622614-3369-5C85-C7B1-2F06D4E5F8F0}"/>
              </a:ext>
            </a:extLst>
          </p:cNvPr>
          <p:cNvSpPr/>
          <p:nvPr/>
        </p:nvSpPr>
        <p:spPr>
          <a:xfrm>
            <a:off x="13941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5" name="矩形 364">
            <a:extLst>
              <a:ext uri="{FF2B5EF4-FFF2-40B4-BE49-F238E27FC236}">
                <a16:creationId xmlns:a16="http://schemas.microsoft.com/office/drawing/2014/main" id="{F2E975B2-E99C-99EA-EC34-5BB89E1063A6}"/>
              </a:ext>
            </a:extLst>
          </p:cNvPr>
          <p:cNvSpPr/>
          <p:nvPr/>
        </p:nvSpPr>
        <p:spPr>
          <a:xfrm>
            <a:off x="23466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6" name="矩形 365">
            <a:extLst>
              <a:ext uri="{FF2B5EF4-FFF2-40B4-BE49-F238E27FC236}">
                <a16:creationId xmlns:a16="http://schemas.microsoft.com/office/drawing/2014/main" id="{49BB6978-203F-359F-25E4-12FBFD286DBA}"/>
              </a:ext>
            </a:extLst>
          </p:cNvPr>
          <p:cNvSpPr/>
          <p:nvPr/>
        </p:nvSpPr>
        <p:spPr>
          <a:xfrm>
            <a:off x="2664188" y="326167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67" name="直接连接符 366">
            <a:extLst>
              <a:ext uri="{FF2B5EF4-FFF2-40B4-BE49-F238E27FC236}">
                <a16:creationId xmlns:a16="http://schemas.microsoft.com/office/drawing/2014/main" id="{4C84BD1D-4EB9-B51D-443D-055FC3E3627A}"/>
              </a:ext>
            </a:extLst>
          </p:cNvPr>
          <p:cNvCxnSpPr>
            <a:cxnSpLocks/>
            <a:stCxn id="168" idx="2"/>
          </p:cNvCxnSpPr>
          <p:nvPr/>
        </p:nvCxnSpPr>
        <p:spPr>
          <a:xfrm flipH="1">
            <a:off x="60043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8" name="直接连接符 367">
            <a:extLst>
              <a:ext uri="{FF2B5EF4-FFF2-40B4-BE49-F238E27FC236}">
                <a16:creationId xmlns:a16="http://schemas.microsoft.com/office/drawing/2014/main" id="{DE529E44-161C-71A8-7928-9295D6C8265F}"/>
              </a:ext>
            </a:extLst>
          </p:cNvPr>
          <p:cNvCxnSpPr>
            <a:cxnSpLocks/>
          </p:cNvCxnSpPr>
          <p:nvPr/>
        </p:nvCxnSpPr>
        <p:spPr>
          <a:xfrm flipH="1">
            <a:off x="917938" y="276007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9" name="直接连接符 368">
            <a:extLst>
              <a:ext uri="{FF2B5EF4-FFF2-40B4-BE49-F238E27FC236}">
                <a16:creationId xmlns:a16="http://schemas.microsoft.com/office/drawing/2014/main" id="{29884A60-96DC-5673-E76A-364AFEF8DA39}"/>
              </a:ext>
            </a:extLst>
          </p:cNvPr>
          <p:cNvCxnSpPr>
            <a:cxnSpLocks/>
          </p:cNvCxnSpPr>
          <p:nvPr/>
        </p:nvCxnSpPr>
        <p:spPr>
          <a:xfrm flipH="1">
            <a:off x="12354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70" name="直接连接符 369">
            <a:extLst>
              <a:ext uri="{FF2B5EF4-FFF2-40B4-BE49-F238E27FC236}">
                <a16:creationId xmlns:a16="http://schemas.microsoft.com/office/drawing/2014/main" id="{FA2353CB-A27A-C82E-3AAE-8B185912708B}"/>
              </a:ext>
            </a:extLst>
          </p:cNvPr>
          <p:cNvCxnSpPr>
            <a:cxnSpLocks/>
          </p:cNvCxnSpPr>
          <p:nvPr/>
        </p:nvCxnSpPr>
        <p:spPr>
          <a:xfrm flipH="1">
            <a:off x="155293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71" name="直接连接符 370">
            <a:extLst>
              <a:ext uri="{FF2B5EF4-FFF2-40B4-BE49-F238E27FC236}">
                <a16:creationId xmlns:a16="http://schemas.microsoft.com/office/drawing/2014/main" id="{4859222E-440E-0591-25B0-A5E7A650A95F}"/>
              </a:ext>
            </a:extLst>
          </p:cNvPr>
          <p:cNvCxnSpPr>
            <a:cxnSpLocks/>
          </p:cNvCxnSpPr>
          <p:nvPr/>
        </p:nvCxnSpPr>
        <p:spPr>
          <a:xfrm flipH="1">
            <a:off x="18704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72" name="直接连接符 371">
            <a:extLst>
              <a:ext uri="{FF2B5EF4-FFF2-40B4-BE49-F238E27FC236}">
                <a16:creationId xmlns:a16="http://schemas.microsoft.com/office/drawing/2014/main" id="{F111CA55-D726-770B-6BA5-4718D451F8AD}"/>
              </a:ext>
            </a:extLst>
          </p:cNvPr>
          <p:cNvCxnSpPr>
            <a:cxnSpLocks/>
          </p:cNvCxnSpPr>
          <p:nvPr/>
        </p:nvCxnSpPr>
        <p:spPr>
          <a:xfrm flipH="1">
            <a:off x="218793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73" name="直接连接符 372">
            <a:extLst>
              <a:ext uri="{FF2B5EF4-FFF2-40B4-BE49-F238E27FC236}">
                <a16:creationId xmlns:a16="http://schemas.microsoft.com/office/drawing/2014/main" id="{3580B2FD-78C8-0000-7035-C958EF3F6F73}"/>
              </a:ext>
            </a:extLst>
          </p:cNvPr>
          <p:cNvCxnSpPr>
            <a:cxnSpLocks/>
          </p:cNvCxnSpPr>
          <p:nvPr/>
        </p:nvCxnSpPr>
        <p:spPr>
          <a:xfrm flipH="1">
            <a:off x="2548618" y="276007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74" name="直接连接符 373">
            <a:extLst>
              <a:ext uri="{FF2B5EF4-FFF2-40B4-BE49-F238E27FC236}">
                <a16:creationId xmlns:a16="http://schemas.microsoft.com/office/drawing/2014/main" id="{20A59E6F-489E-33C9-6CA5-4E45D0AE4D4A}"/>
              </a:ext>
            </a:extLst>
          </p:cNvPr>
          <p:cNvCxnSpPr>
            <a:cxnSpLocks/>
          </p:cNvCxnSpPr>
          <p:nvPr/>
        </p:nvCxnSpPr>
        <p:spPr>
          <a:xfrm>
            <a:off x="2822938" y="276007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375" name="矩形 374">
            <a:extLst>
              <a:ext uri="{FF2B5EF4-FFF2-40B4-BE49-F238E27FC236}">
                <a16:creationId xmlns:a16="http://schemas.microsoft.com/office/drawing/2014/main" id="{EAF6C355-F786-767C-63CF-5285111EB831}"/>
              </a:ext>
            </a:extLst>
          </p:cNvPr>
          <p:cNvSpPr/>
          <p:nvPr/>
        </p:nvSpPr>
        <p:spPr>
          <a:xfrm>
            <a:off x="3108688" y="327755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6" name="矩形 375">
            <a:extLst>
              <a:ext uri="{FF2B5EF4-FFF2-40B4-BE49-F238E27FC236}">
                <a16:creationId xmlns:a16="http://schemas.microsoft.com/office/drawing/2014/main" id="{13220336-1B80-DCE3-A246-B01A5EF0CB7E}"/>
              </a:ext>
            </a:extLst>
          </p:cNvPr>
          <p:cNvSpPr/>
          <p:nvPr/>
        </p:nvSpPr>
        <p:spPr>
          <a:xfrm>
            <a:off x="3426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7" name="矩形 376">
            <a:extLst>
              <a:ext uri="{FF2B5EF4-FFF2-40B4-BE49-F238E27FC236}">
                <a16:creationId xmlns:a16="http://schemas.microsoft.com/office/drawing/2014/main" id="{2CB85E22-C53B-E0A0-E2F0-4D62B647478C}"/>
              </a:ext>
            </a:extLst>
          </p:cNvPr>
          <p:cNvSpPr/>
          <p:nvPr/>
        </p:nvSpPr>
        <p:spPr>
          <a:xfrm>
            <a:off x="43786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8" name="矩形 377">
            <a:extLst>
              <a:ext uri="{FF2B5EF4-FFF2-40B4-BE49-F238E27FC236}">
                <a16:creationId xmlns:a16="http://schemas.microsoft.com/office/drawing/2014/main" id="{F9833EF6-BD98-5986-76D4-CEEF6E69AA76}"/>
              </a:ext>
            </a:extLst>
          </p:cNvPr>
          <p:cNvSpPr/>
          <p:nvPr/>
        </p:nvSpPr>
        <p:spPr>
          <a:xfrm>
            <a:off x="4696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9" name="矩形 378">
            <a:extLst>
              <a:ext uri="{FF2B5EF4-FFF2-40B4-BE49-F238E27FC236}">
                <a16:creationId xmlns:a16="http://schemas.microsoft.com/office/drawing/2014/main" id="{2B3095C2-6109-2ADD-5F2B-A226C0DDDFD6}"/>
              </a:ext>
            </a:extLst>
          </p:cNvPr>
          <p:cNvSpPr/>
          <p:nvPr/>
        </p:nvSpPr>
        <p:spPr>
          <a:xfrm>
            <a:off x="37436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0" name="矩形 379">
            <a:extLst>
              <a:ext uri="{FF2B5EF4-FFF2-40B4-BE49-F238E27FC236}">
                <a16:creationId xmlns:a16="http://schemas.microsoft.com/office/drawing/2014/main" id="{E72B2CD3-8E1A-3E5D-6289-0C33B6A3D86D}"/>
              </a:ext>
            </a:extLst>
          </p:cNvPr>
          <p:cNvSpPr/>
          <p:nvPr/>
        </p:nvSpPr>
        <p:spPr>
          <a:xfrm>
            <a:off x="4061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1" name="矩形 380">
            <a:extLst>
              <a:ext uri="{FF2B5EF4-FFF2-40B4-BE49-F238E27FC236}">
                <a16:creationId xmlns:a16="http://schemas.microsoft.com/office/drawing/2014/main" id="{AC5F94B6-E0DB-3F36-4EA5-5877A80B4A9D}"/>
              </a:ext>
            </a:extLst>
          </p:cNvPr>
          <p:cNvSpPr/>
          <p:nvPr/>
        </p:nvSpPr>
        <p:spPr>
          <a:xfrm>
            <a:off x="50136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2" name="矩形 381">
            <a:extLst>
              <a:ext uri="{FF2B5EF4-FFF2-40B4-BE49-F238E27FC236}">
                <a16:creationId xmlns:a16="http://schemas.microsoft.com/office/drawing/2014/main" id="{BAEE352D-1EE3-E126-B9C1-BC42E2AFA7FE}"/>
              </a:ext>
            </a:extLst>
          </p:cNvPr>
          <p:cNvSpPr/>
          <p:nvPr/>
        </p:nvSpPr>
        <p:spPr>
          <a:xfrm>
            <a:off x="5331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83" name="直接连接符 382">
            <a:extLst>
              <a:ext uri="{FF2B5EF4-FFF2-40B4-BE49-F238E27FC236}">
                <a16:creationId xmlns:a16="http://schemas.microsoft.com/office/drawing/2014/main" id="{FF01EF46-BD99-4AE7-5300-41C174299A07}"/>
              </a:ext>
            </a:extLst>
          </p:cNvPr>
          <p:cNvCxnSpPr>
            <a:cxnSpLocks/>
          </p:cNvCxnSpPr>
          <p:nvPr/>
        </p:nvCxnSpPr>
        <p:spPr>
          <a:xfrm flipH="1">
            <a:off x="32674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4" name="直接连接符 383">
            <a:extLst>
              <a:ext uri="{FF2B5EF4-FFF2-40B4-BE49-F238E27FC236}">
                <a16:creationId xmlns:a16="http://schemas.microsoft.com/office/drawing/2014/main" id="{F62196CE-115F-82DB-0F53-F9422A74A0A0}"/>
              </a:ext>
            </a:extLst>
          </p:cNvPr>
          <p:cNvCxnSpPr>
            <a:cxnSpLocks/>
          </p:cNvCxnSpPr>
          <p:nvPr/>
        </p:nvCxnSpPr>
        <p:spPr>
          <a:xfrm flipH="1">
            <a:off x="358493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5" name="直接连接符 384">
            <a:extLst>
              <a:ext uri="{FF2B5EF4-FFF2-40B4-BE49-F238E27FC236}">
                <a16:creationId xmlns:a16="http://schemas.microsoft.com/office/drawing/2014/main" id="{17B8DEBE-3418-ED5E-7491-32194B1FC5A7}"/>
              </a:ext>
            </a:extLst>
          </p:cNvPr>
          <p:cNvCxnSpPr>
            <a:cxnSpLocks/>
          </p:cNvCxnSpPr>
          <p:nvPr/>
        </p:nvCxnSpPr>
        <p:spPr>
          <a:xfrm flipH="1">
            <a:off x="39024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6" name="直接连接符 385">
            <a:extLst>
              <a:ext uri="{FF2B5EF4-FFF2-40B4-BE49-F238E27FC236}">
                <a16:creationId xmlns:a16="http://schemas.microsoft.com/office/drawing/2014/main" id="{B54179A9-F547-5CDD-B86D-B2BDE0301D27}"/>
              </a:ext>
            </a:extLst>
          </p:cNvPr>
          <p:cNvCxnSpPr>
            <a:cxnSpLocks/>
          </p:cNvCxnSpPr>
          <p:nvPr/>
        </p:nvCxnSpPr>
        <p:spPr>
          <a:xfrm flipH="1">
            <a:off x="42199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7" name="直接连接符 386">
            <a:extLst>
              <a:ext uri="{FF2B5EF4-FFF2-40B4-BE49-F238E27FC236}">
                <a16:creationId xmlns:a16="http://schemas.microsoft.com/office/drawing/2014/main" id="{769A6CDE-4FDC-977E-37AB-C505C2A48334}"/>
              </a:ext>
            </a:extLst>
          </p:cNvPr>
          <p:cNvCxnSpPr>
            <a:cxnSpLocks/>
          </p:cNvCxnSpPr>
          <p:nvPr/>
        </p:nvCxnSpPr>
        <p:spPr>
          <a:xfrm flipH="1">
            <a:off x="45374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8" name="直接连接符 387">
            <a:extLst>
              <a:ext uri="{FF2B5EF4-FFF2-40B4-BE49-F238E27FC236}">
                <a16:creationId xmlns:a16="http://schemas.microsoft.com/office/drawing/2014/main" id="{7587DFAE-6DB7-55AF-BA41-247603B3DA3E}"/>
              </a:ext>
            </a:extLst>
          </p:cNvPr>
          <p:cNvCxnSpPr>
            <a:cxnSpLocks/>
          </p:cNvCxnSpPr>
          <p:nvPr/>
        </p:nvCxnSpPr>
        <p:spPr>
          <a:xfrm flipH="1">
            <a:off x="48549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89" name="直接连接符 388">
            <a:extLst>
              <a:ext uri="{FF2B5EF4-FFF2-40B4-BE49-F238E27FC236}">
                <a16:creationId xmlns:a16="http://schemas.microsoft.com/office/drawing/2014/main" id="{40F920D0-A4C3-47A9-C68D-6955716FC205}"/>
              </a:ext>
            </a:extLst>
          </p:cNvPr>
          <p:cNvCxnSpPr>
            <a:cxnSpLocks/>
          </p:cNvCxnSpPr>
          <p:nvPr/>
        </p:nvCxnSpPr>
        <p:spPr>
          <a:xfrm flipH="1">
            <a:off x="521561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90" name="直接连接符 389">
            <a:extLst>
              <a:ext uri="{FF2B5EF4-FFF2-40B4-BE49-F238E27FC236}">
                <a16:creationId xmlns:a16="http://schemas.microsoft.com/office/drawing/2014/main" id="{9308A5CF-8043-E96C-14AF-BCDF395170C8}"/>
              </a:ext>
            </a:extLst>
          </p:cNvPr>
          <p:cNvCxnSpPr>
            <a:cxnSpLocks/>
          </p:cNvCxnSpPr>
          <p:nvPr/>
        </p:nvCxnSpPr>
        <p:spPr>
          <a:xfrm>
            <a:off x="5489938" y="277595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391" name="矩形 390">
            <a:extLst>
              <a:ext uri="{FF2B5EF4-FFF2-40B4-BE49-F238E27FC236}">
                <a16:creationId xmlns:a16="http://schemas.microsoft.com/office/drawing/2014/main" id="{4F538D45-9406-AC0D-4EDC-014D5E4C8174}"/>
              </a:ext>
            </a:extLst>
          </p:cNvPr>
          <p:cNvSpPr/>
          <p:nvPr/>
        </p:nvSpPr>
        <p:spPr>
          <a:xfrm>
            <a:off x="5775688" y="327755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2" name="矩形 391">
            <a:extLst>
              <a:ext uri="{FF2B5EF4-FFF2-40B4-BE49-F238E27FC236}">
                <a16:creationId xmlns:a16="http://schemas.microsoft.com/office/drawing/2014/main" id="{72D1100B-FB14-5630-AA57-5E1D9ECD495E}"/>
              </a:ext>
            </a:extLst>
          </p:cNvPr>
          <p:cNvSpPr/>
          <p:nvPr/>
        </p:nvSpPr>
        <p:spPr>
          <a:xfrm>
            <a:off x="6093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3" name="矩形 392">
            <a:extLst>
              <a:ext uri="{FF2B5EF4-FFF2-40B4-BE49-F238E27FC236}">
                <a16:creationId xmlns:a16="http://schemas.microsoft.com/office/drawing/2014/main" id="{5ABEACC9-60BF-8A70-E3E1-9464ABCB3D0D}"/>
              </a:ext>
            </a:extLst>
          </p:cNvPr>
          <p:cNvSpPr/>
          <p:nvPr/>
        </p:nvSpPr>
        <p:spPr>
          <a:xfrm>
            <a:off x="70456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4" name="矩形 393">
            <a:extLst>
              <a:ext uri="{FF2B5EF4-FFF2-40B4-BE49-F238E27FC236}">
                <a16:creationId xmlns:a16="http://schemas.microsoft.com/office/drawing/2014/main" id="{D4A4D618-FDAA-F324-18A2-DB2DE4F9628F}"/>
              </a:ext>
            </a:extLst>
          </p:cNvPr>
          <p:cNvSpPr/>
          <p:nvPr/>
        </p:nvSpPr>
        <p:spPr>
          <a:xfrm>
            <a:off x="7363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867F243F-4E17-8533-2BE6-262140AFD885}"/>
              </a:ext>
            </a:extLst>
          </p:cNvPr>
          <p:cNvSpPr/>
          <p:nvPr/>
        </p:nvSpPr>
        <p:spPr>
          <a:xfrm>
            <a:off x="64106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6" name="矩形 395">
            <a:extLst>
              <a:ext uri="{FF2B5EF4-FFF2-40B4-BE49-F238E27FC236}">
                <a16:creationId xmlns:a16="http://schemas.microsoft.com/office/drawing/2014/main" id="{939CFD89-DEE1-46C9-6B7B-2980CE62C1FE}"/>
              </a:ext>
            </a:extLst>
          </p:cNvPr>
          <p:cNvSpPr/>
          <p:nvPr/>
        </p:nvSpPr>
        <p:spPr>
          <a:xfrm>
            <a:off x="6728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7" name="矩形 396">
            <a:extLst>
              <a:ext uri="{FF2B5EF4-FFF2-40B4-BE49-F238E27FC236}">
                <a16:creationId xmlns:a16="http://schemas.microsoft.com/office/drawing/2014/main" id="{B53A980E-64B3-6567-7958-E86977ADCFF4}"/>
              </a:ext>
            </a:extLst>
          </p:cNvPr>
          <p:cNvSpPr/>
          <p:nvPr/>
        </p:nvSpPr>
        <p:spPr>
          <a:xfrm>
            <a:off x="76806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8" name="矩形 397">
            <a:extLst>
              <a:ext uri="{FF2B5EF4-FFF2-40B4-BE49-F238E27FC236}">
                <a16:creationId xmlns:a16="http://schemas.microsoft.com/office/drawing/2014/main" id="{2D8A474F-2616-73A3-9549-0F4966CFB162}"/>
              </a:ext>
            </a:extLst>
          </p:cNvPr>
          <p:cNvSpPr/>
          <p:nvPr/>
        </p:nvSpPr>
        <p:spPr>
          <a:xfrm>
            <a:off x="7998188" y="327755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99" name="直接连接符 398">
            <a:extLst>
              <a:ext uri="{FF2B5EF4-FFF2-40B4-BE49-F238E27FC236}">
                <a16:creationId xmlns:a16="http://schemas.microsoft.com/office/drawing/2014/main" id="{FF96C4B2-1E9D-8602-2EB1-485A43C055BC}"/>
              </a:ext>
            </a:extLst>
          </p:cNvPr>
          <p:cNvCxnSpPr>
            <a:cxnSpLocks/>
          </p:cNvCxnSpPr>
          <p:nvPr/>
        </p:nvCxnSpPr>
        <p:spPr>
          <a:xfrm flipH="1">
            <a:off x="59344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0" name="直接连接符 399">
            <a:extLst>
              <a:ext uri="{FF2B5EF4-FFF2-40B4-BE49-F238E27FC236}">
                <a16:creationId xmlns:a16="http://schemas.microsoft.com/office/drawing/2014/main" id="{C8961D25-5CCD-27D9-0817-9449506F1D46}"/>
              </a:ext>
            </a:extLst>
          </p:cNvPr>
          <p:cNvCxnSpPr>
            <a:cxnSpLocks/>
          </p:cNvCxnSpPr>
          <p:nvPr/>
        </p:nvCxnSpPr>
        <p:spPr>
          <a:xfrm flipH="1">
            <a:off x="625193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1" name="直接连接符 400">
            <a:extLst>
              <a:ext uri="{FF2B5EF4-FFF2-40B4-BE49-F238E27FC236}">
                <a16:creationId xmlns:a16="http://schemas.microsoft.com/office/drawing/2014/main" id="{474A9D78-7FE6-0726-D818-0F4925E153A5}"/>
              </a:ext>
            </a:extLst>
          </p:cNvPr>
          <p:cNvCxnSpPr>
            <a:cxnSpLocks/>
          </p:cNvCxnSpPr>
          <p:nvPr/>
        </p:nvCxnSpPr>
        <p:spPr>
          <a:xfrm flipH="1">
            <a:off x="65694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2" name="直接连接符 401">
            <a:extLst>
              <a:ext uri="{FF2B5EF4-FFF2-40B4-BE49-F238E27FC236}">
                <a16:creationId xmlns:a16="http://schemas.microsoft.com/office/drawing/2014/main" id="{31487CE2-B849-B8F7-521B-BBC5CF4DB7C4}"/>
              </a:ext>
            </a:extLst>
          </p:cNvPr>
          <p:cNvCxnSpPr>
            <a:cxnSpLocks/>
          </p:cNvCxnSpPr>
          <p:nvPr/>
        </p:nvCxnSpPr>
        <p:spPr>
          <a:xfrm flipH="1">
            <a:off x="68869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3" name="直接连接符 402">
            <a:extLst>
              <a:ext uri="{FF2B5EF4-FFF2-40B4-BE49-F238E27FC236}">
                <a16:creationId xmlns:a16="http://schemas.microsoft.com/office/drawing/2014/main" id="{E1490EF5-A4A9-3028-AA84-1A022B315CBA}"/>
              </a:ext>
            </a:extLst>
          </p:cNvPr>
          <p:cNvCxnSpPr>
            <a:cxnSpLocks/>
          </p:cNvCxnSpPr>
          <p:nvPr/>
        </p:nvCxnSpPr>
        <p:spPr>
          <a:xfrm flipH="1">
            <a:off x="72044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4" name="直接连接符 403">
            <a:extLst>
              <a:ext uri="{FF2B5EF4-FFF2-40B4-BE49-F238E27FC236}">
                <a16:creationId xmlns:a16="http://schemas.microsoft.com/office/drawing/2014/main" id="{0B279D26-2A92-3B15-CC1A-9EA89FA60DA2}"/>
              </a:ext>
            </a:extLst>
          </p:cNvPr>
          <p:cNvCxnSpPr>
            <a:cxnSpLocks/>
          </p:cNvCxnSpPr>
          <p:nvPr/>
        </p:nvCxnSpPr>
        <p:spPr>
          <a:xfrm flipH="1">
            <a:off x="75219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5" name="直接连接符 404">
            <a:extLst>
              <a:ext uri="{FF2B5EF4-FFF2-40B4-BE49-F238E27FC236}">
                <a16:creationId xmlns:a16="http://schemas.microsoft.com/office/drawing/2014/main" id="{810C727E-C2D7-A8CC-ECEF-3D2F7D8210D4}"/>
              </a:ext>
            </a:extLst>
          </p:cNvPr>
          <p:cNvCxnSpPr>
            <a:cxnSpLocks/>
          </p:cNvCxnSpPr>
          <p:nvPr/>
        </p:nvCxnSpPr>
        <p:spPr>
          <a:xfrm flipH="1">
            <a:off x="7882618" y="277595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06" name="直接连接符 405">
            <a:extLst>
              <a:ext uri="{FF2B5EF4-FFF2-40B4-BE49-F238E27FC236}">
                <a16:creationId xmlns:a16="http://schemas.microsoft.com/office/drawing/2014/main" id="{ED9B570F-857D-3BDE-F432-EA93A099A136}"/>
              </a:ext>
            </a:extLst>
          </p:cNvPr>
          <p:cNvCxnSpPr>
            <a:cxnSpLocks/>
          </p:cNvCxnSpPr>
          <p:nvPr/>
        </p:nvCxnSpPr>
        <p:spPr>
          <a:xfrm>
            <a:off x="8156938" y="277595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407" name="矩形 406">
            <a:extLst>
              <a:ext uri="{FF2B5EF4-FFF2-40B4-BE49-F238E27FC236}">
                <a16:creationId xmlns:a16="http://schemas.microsoft.com/office/drawing/2014/main" id="{C06154D1-009A-BC47-07CA-DF8D0FC31E21}"/>
              </a:ext>
            </a:extLst>
          </p:cNvPr>
          <p:cNvSpPr/>
          <p:nvPr/>
        </p:nvSpPr>
        <p:spPr>
          <a:xfrm>
            <a:off x="8442688" y="329342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8" name="矩形 407">
            <a:extLst>
              <a:ext uri="{FF2B5EF4-FFF2-40B4-BE49-F238E27FC236}">
                <a16:creationId xmlns:a16="http://schemas.microsoft.com/office/drawing/2014/main" id="{B4ADD17E-848D-AE71-A2CA-BD203F5B0577}"/>
              </a:ext>
            </a:extLst>
          </p:cNvPr>
          <p:cNvSpPr/>
          <p:nvPr/>
        </p:nvSpPr>
        <p:spPr>
          <a:xfrm>
            <a:off x="87601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9" name="矩形 408">
            <a:extLst>
              <a:ext uri="{FF2B5EF4-FFF2-40B4-BE49-F238E27FC236}">
                <a16:creationId xmlns:a16="http://schemas.microsoft.com/office/drawing/2014/main" id="{0E6E079E-49DA-2354-FE86-16AACD5E34FB}"/>
              </a:ext>
            </a:extLst>
          </p:cNvPr>
          <p:cNvSpPr/>
          <p:nvPr/>
        </p:nvSpPr>
        <p:spPr>
          <a:xfrm>
            <a:off x="97126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0" name="矩形 409">
            <a:extLst>
              <a:ext uri="{FF2B5EF4-FFF2-40B4-BE49-F238E27FC236}">
                <a16:creationId xmlns:a16="http://schemas.microsoft.com/office/drawing/2014/main" id="{F6113525-A8D0-BC80-13C8-40F1E6A31B7C}"/>
              </a:ext>
            </a:extLst>
          </p:cNvPr>
          <p:cNvSpPr/>
          <p:nvPr/>
        </p:nvSpPr>
        <p:spPr>
          <a:xfrm>
            <a:off x="100301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1" name="矩形 410">
            <a:extLst>
              <a:ext uri="{FF2B5EF4-FFF2-40B4-BE49-F238E27FC236}">
                <a16:creationId xmlns:a16="http://schemas.microsoft.com/office/drawing/2014/main" id="{024B237B-2AF1-133E-B89E-F98CC946D1DC}"/>
              </a:ext>
            </a:extLst>
          </p:cNvPr>
          <p:cNvSpPr/>
          <p:nvPr/>
        </p:nvSpPr>
        <p:spPr>
          <a:xfrm>
            <a:off x="90776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2" name="矩形 411">
            <a:extLst>
              <a:ext uri="{FF2B5EF4-FFF2-40B4-BE49-F238E27FC236}">
                <a16:creationId xmlns:a16="http://schemas.microsoft.com/office/drawing/2014/main" id="{ED891AC1-013D-0EED-6B43-8ABE625636B0}"/>
              </a:ext>
            </a:extLst>
          </p:cNvPr>
          <p:cNvSpPr/>
          <p:nvPr/>
        </p:nvSpPr>
        <p:spPr>
          <a:xfrm>
            <a:off x="93951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3" name="矩形 412">
            <a:extLst>
              <a:ext uri="{FF2B5EF4-FFF2-40B4-BE49-F238E27FC236}">
                <a16:creationId xmlns:a16="http://schemas.microsoft.com/office/drawing/2014/main" id="{21EF09DB-663F-1F62-C47B-16BDDBE3A4B7}"/>
              </a:ext>
            </a:extLst>
          </p:cNvPr>
          <p:cNvSpPr/>
          <p:nvPr/>
        </p:nvSpPr>
        <p:spPr>
          <a:xfrm>
            <a:off x="103476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47A400E6-F5FE-D107-FDAF-44DF0BC9BAF3}"/>
              </a:ext>
            </a:extLst>
          </p:cNvPr>
          <p:cNvSpPr/>
          <p:nvPr/>
        </p:nvSpPr>
        <p:spPr>
          <a:xfrm>
            <a:off x="10665188" y="329342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15" name="直接连接符 414">
            <a:extLst>
              <a:ext uri="{FF2B5EF4-FFF2-40B4-BE49-F238E27FC236}">
                <a16:creationId xmlns:a16="http://schemas.microsoft.com/office/drawing/2014/main" id="{56ED0CDA-E3D7-611B-9AD3-00F1BFC7E560}"/>
              </a:ext>
            </a:extLst>
          </p:cNvPr>
          <p:cNvCxnSpPr>
            <a:cxnSpLocks/>
          </p:cNvCxnSpPr>
          <p:nvPr/>
        </p:nvCxnSpPr>
        <p:spPr>
          <a:xfrm flipH="1">
            <a:off x="86014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16" name="直接连接符 415">
            <a:extLst>
              <a:ext uri="{FF2B5EF4-FFF2-40B4-BE49-F238E27FC236}">
                <a16:creationId xmlns:a16="http://schemas.microsoft.com/office/drawing/2014/main" id="{9369D8BB-676B-7B4D-3AFE-6E628FC49327}"/>
              </a:ext>
            </a:extLst>
          </p:cNvPr>
          <p:cNvCxnSpPr>
            <a:cxnSpLocks/>
          </p:cNvCxnSpPr>
          <p:nvPr/>
        </p:nvCxnSpPr>
        <p:spPr>
          <a:xfrm flipH="1">
            <a:off x="891893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17" name="直接连接符 416">
            <a:extLst>
              <a:ext uri="{FF2B5EF4-FFF2-40B4-BE49-F238E27FC236}">
                <a16:creationId xmlns:a16="http://schemas.microsoft.com/office/drawing/2014/main" id="{E62382B9-89CC-8B59-06E8-75735E21924C}"/>
              </a:ext>
            </a:extLst>
          </p:cNvPr>
          <p:cNvCxnSpPr>
            <a:cxnSpLocks/>
          </p:cNvCxnSpPr>
          <p:nvPr/>
        </p:nvCxnSpPr>
        <p:spPr>
          <a:xfrm flipH="1">
            <a:off x="9236438" y="282357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18" name="直接连接符 417">
            <a:extLst>
              <a:ext uri="{FF2B5EF4-FFF2-40B4-BE49-F238E27FC236}">
                <a16:creationId xmlns:a16="http://schemas.microsoft.com/office/drawing/2014/main" id="{41703890-794A-1820-7540-9068697F9C99}"/>
              </a:ext>
            </a:extLst>
          </p:cNvPr>
          <p:cNvCxnSpPr>
            <a:cxnSpLocks/>
          </p:cNvCxnSpPr>
          <p:nvPr/>
        </p:nvCxnSpPr>
        <p:spPr>
          <a:xfrm flipH="1">
            <a:off x="95539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19" name="直接连接符 418">
            <a:extLst>
              <a:ext uri="{FF2B5EF4-FFF2-40B4-BE49-F238E27FC236}">
                <a16:creationId xmlns:a16="http://schemas.microsoft.com/office/drawing/2014/main" id="{08364574-6C11-58E6-B5F6-7A94FAB41AA1}"/>
              </a:ext>
            </a:extLst>
          </p:cNvPr>
          <p:cNvCxnSpPr>
            <a:cxnSpLocks/>
          </p:cNvCxnSpPr>
          <p:nvPr/>
        </p:nvCxnSpPr>
        <p:spPr>
          <a:xfrm flipH="1">
            <a:off x="9871438" y="282357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20" name="直接连接符 419">
            <a:extLst>
              <a:ext uri="{FF2B5EF4-FFF2-40B4-BE49-F238E27FC236}">
                <a16:creationId xmlns:a16="http://schemas.microsoft.com/office/drawing/2014/main" id="{9BD8A4F0-4759-D750-FDD7-27DAAF83B1AC}"/>
              </a:ext>
            </a:extLst>
          </p:cNvPr>
          <p:cNvCxnSpPr>
            <a:cxnSpLocks/>
          </p:cNvCxnSpPr>
          <p:nvPr/>
        </p:nvCxnSpPr>
        <p:spPr>
          <a:xfrm flipH="1">
            <a:off x="10188938" y="280770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21" name="直接连接符 420">
            <a:extLst>
              <a:ext uri="{FF2B5EF4-FFF2-40B4-BE49-F238E27FC236}">
                <a16:creationId xmlns:a16="http://schemas.microsoft.com/office/drawing/2014/main" id="{86BDA0E9-924B-7D0E-BB8B-E2CC0F781E8C}"/>
              </a:ext>
            </a:extLst>
          </p:cNvPr>
          <p:cNvCxnSpPr>
            <a:cxnSpLocks/>
          </p:cNvCxnSpPr>
          <p:nvPr/>
        </p:nvCxnSpPr>
        <p:spPr>
          <a:xfrm flipH="1">
            <a:off x="10549618" y="279182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22" name="直接连接符 421">
            <a:extLst>
              <a:ext uri="{FF2B5EF4-FFF2-40B4-BE49-F238E27FC236}">
                <a16:creationId xmlns:a16="http://schemas.microsoft.com/office/drawing/2014/main" id="{9D6D3CF8-0C73-1E6D-9233-0B2755331BBC}"/>
              </a:ext>
            </a:extLst>
          </p:cNvPr>
          <p:cNvCxnSpPr>
            <a:cxnSpLocks/>
          </p:cNvCxnSpPr>
          <p:nvPr/>
        </p:nvCxnSpPr>
        <p:spPr>
          <a:xfrm>
            <a:off x="10823938" y="279182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423" name="矩形 422">
            <a:extLst>
              <a:ext uri="{FF2B5EF4-FFF2-40B4-BE49-F238E27FC236}">
                <a16:creationId xmlns:a16="http://schemas.microsoft.com/office/drawing/2014/main" id="{77A3E6FC-280A-E0A6-FEFC-FBD0B0AEF67F}"/>
              </a:ext>
            </a:extLst>
          </p:cNvPr>
          <p:cNvSpPr/>
          <p:nvPr/>
        </p:nvSpPr>
        <p:spPr>
          <a:xfrm>
            <a:off x="441688" y="411008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79FBF640-EEE2-546E-CBD6-5317E83FF673}"/>
              </a:ext>
            </a:extLst>
          </p:cNvPr>
          <p:cNvSpPr/>
          <p:nvPr/>
        </p:nvSpPr>
        <p:spPr>
          <a:xfrm>
            <a:off x="759188" y="411008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2BFE361B-5A9D-38E4-0B29-58086611876B}"/>
              </a:ext>
            </a:extLst>
          </p:cNvPr>
          <p:cNvSpPr/>
          <p:nvPr/>
        </p:nvSpPr>
        <p:spPr>
          <a:xfrm>
            <a:off x="1711688" y="411008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0</a:t>
            </a:r>
          </a:p>
        </p:txBody>
      </p:sp>
      <p:sp>
        <p:nvSpPr>
          <p:cNvPr id="426" name="矩形 425">
            <a:extLst>
              <a:ext uri="{FF2B5EF4-FFF2-40B4-BE49-F238E27FC236}">
                <a16:creationId xmlns:a16="http://schemas.microsoft.com/office/drawing/2014/main" id="{3EBE9805-EF3B-CBAD-62FA-E6F1219BA711}"/>
              </a:ext>
            </a:extLst>
          </p:cNvPr>
          <p:cNvSpPr/>
          <p:nvPr/>
        </p:nvSpPr>
        <p:spPr>
          <a:xfrm>
            <a:off x="2029188" y="411008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0</a:t>
            </a:r>
          </a:p>
        </p:txBody>
      </p:sp>
      <p:sp>
        <p:nvSpPr>
          <p:cNvPr id="427" name="矩形 426">
            <a:extLst>
              <a:ext uri="{FF2B5EF4-FFF2-40B4-BE49-F238E27FC236}">
                <a16:creationId xmlns:a16="http://schemas.microsoft.com/office/drawing/2014/main" id="{F2576E58-1970-5589-6BE2-DDC0BCD32058}"/>
              </a:ext>
            </a:extLst>
          </p:cNvPr>
          <p:cNvSpPr/>
          <p:nvPr/>
        </p:nvSpPr>
        <p:spPr>
          <a:xfrm>
            <a:off x="1076688" y="411008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7F6F9243-9C7F-B775-3318-79365E54427C}"/>
              </a:ext>
            </a:extLst>
          </p:cNvPr>
          <p:cNvSpPr/>
          <p:nvPr/>
        </p:nvSpPr>
        <p:spPr>
          <a:xfrm>
            <a:off x="1394188" y="411008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9" name="矩形 428">
            <a:extLst>
              <a:ext uri="{FF2B5EF4-FFF2-40B4-BE49-F238E27FC236}">
                <a16:creationId xmlns:a16="http://schemas.microsoft.com/office/drawing/2014/main" id="{F5FCF701-5B3C-839E-2925-47A1EDCDCB55}"/>
              </a:ext>
            </a:extLst>
          </p:cNvPr>
          <p:cNvSpPr/>
          <p:nvPr/>
        </p:nvSpPr>
        <p:spPr>
          <a:xfrm>
            <a:off x="2346688" y="411008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0</a:t>
            </a:r>
          </a:p>
        </p:txBody>
      </p:sp>
      <p:sp>
        <p:nvSpPr>
          <p:cNvPr id="430" name="矩形 429">
            <a:extLst>
              <a:ext uri="{FF2B5EF4-FFF2-40B4-BE49-F238E27FC236}">
                <a16:creationId xmlns:a16="http://schemas.microsoft.com/office/drawing/2014/main" id="{9B8E3247-A883-F3FA-13F2-5E4C34058721}"/>
              </a:ext>
            </a:extLst>
          </p:cNvPr>
          <p:cNvSpPr/>
          <p:nvPr/>
        </p:nvSpPr>
        <p:spPr>
          <a:xfrm>
            <a:off x="2664188" y="411008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0</a:t>
            </a:r>
          </a:p>
        </p:txBody>
      </p:sp>
      <p:sp>
        <p:nvSpPr>
          <p:cNvPr id="431" name="文本框 430">
            <a:extLst>
              <a:ext uri="{FF2B5EF4-FFF2-40B4-BE49-F238E27FC236}">
                <a16:creationId xmlns:a16="http://schemas.microsoft.com/office/drawing/2014/main" id="{F627E953-3112-99FB-0B14-B840ECADF2D5}"/>
              </a:ext>
            </a:extLst>
          </p:cNvPr>
          <p:cNvSpPr txBox="1"/>
          <p:nvPr/>
        </p:nvSpPr>
        <p:spPr>
          <a:xfrm>
            <a:off x="3023280" y="4059287"/>
            <a:ext cx="45866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reg -&gt; shared_memory -&gt; reg</a:t>
            </a:r>
          </a:p>
        </p:txBody>
      </p:sp>
      <p:cxnSp>
        <p:nvCxnSpPr>
          <p:cNvPr id="432" name="直接连接符 431">
            <a:extLst>
              <a:ext uri="{FF2B5EF4-FFF2-40B4-BE49-F238E27FC236}">
                <a16:creationId xmlns:a16="http://schemas.microsoft.com/office/drawing/2014/main" id="{382D5089-DFA7-46E0-B512-FC1E71F32926}"/>
              </a:ext>
            </a:extLst>
          </p:cNvPr>
          <p:cNvCxnSpPr>
            <a:cxnSpLocks/>
            <a:stCxn id="359" idx="2"/>
            <a:endCxn id="423" idx="0"/>
          </p:cNvCxnSpPr>
          <p:nvPr/>
        </p:nvCxnSpPr>
        <p:spPr>
          <a:xfrm>
            <a:off x="600438" y="3564572"/>
            <a:ext cx="0" cy="54551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33" name="直接连接符 432">
            <a:extLst>
              <a:ext uri="{FF2B5EF4-FFF2-40B4-BE49-F238E27FC236}">
                <a16:creationId xmlns:a16="http://schemas.microsoft.com/office/drawing/2014/main" id="{547F2001-4FE7-0F9D-5B68-61354E43BAE2}"/>
              </a:ext>
            </a:extLst>
          </p:cNvPr>
          <p:cNvCxnSpPr>
            <a:cxnSpLocks/>
            <a:stCxn id="375" idx="2"/>
          </p:cNvCxnSpPr>
          <p:nvPr/>
        </p:nvCxnSpPr>
        <p:spPr>
          <a:xfrm flipH="1">
            <a:off x="917938" y="3580447"/>
            <a:ext cx="2349500" cy="51498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34" name="直接连接符 433">
            <a:extLst>
              <a:ext uri="{FF2B5EF4-FFF2-40B4-BE49-F238E27FC236}">
                <a16:creationId xmlns:a16="http://schemas.microsoft.com/office/drawing/2014/main" id="{B547BE0B-1D4D-EF58-E350-0BBAFBEF7D44}"/>
              </a:ext>
            </a:extLst>
          </p:cNvPr>
          <p:cNvCxnSpPr>
            <a:cxnSpLocks/>
            <a:stCxn id="391" idx="2"/>
          </p:cNvCxnSpPr>
          <p:nvPr/>
        </p:nvCxnSpPr>
        <p:spPr>
          <a:xfrm flipH="1">
            <a:off x="1235438" y="3580447"/>
            <a:ext cx="4699000" cy="53086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35" name="直接连接符 434">
            <a:extLst>
              <a:ext uri="{FF2B5EF4-FFF2-40B4-BE49-F238E27FC236}">
                <a16:creationId xmlns:a16="http://schemas.microsoft.com/office/drawing/2014/main" id="{1560C36F-681E-FE08-2722-F66D9B4A2CD5}"/>
              </a:ext>
            </a:extLst>
          </p:cNvPr>
          <p:cNvCxnSpPr>
            <a:cxnSpLocks/>
            <a:stCxn id="407" idx="2"/>
          </p:cNvCxnSpPr>
          <p:nvPr/>
        </p:nvCxnSpPr>
        <p:spPr>
          <a:xfrm flipH="1">
            <a:off x="1552938" y="3596322"/>
            <a:ext cx="7048500" cy="49911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436" name="矩形 435">
            <a:extLst>
              <a:ext uri="{FF2B5EF4-FFF2-40B4-BE49-F238E27FC236}">
                <a16:creationId xmlns:a16="http://schemas.microsoft.com/office/drawing/2014/main" id="{9DBA32D9-72CD-F921-C244-00FEA485AC4E}"/>
              </a:ext>
            </a:extLst>
          </p:cNvPr>
          <p:cNvSpPr/>
          <p:nvPr/>
        </p:nvSpPr>
        <p:spPr>
          <a:xfrm>
            <a:off x="453118" y="489812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7" name="矩形 436">
            <a:extLst>
              <a:ext uri="{FF2B5EF4-FFF2-40B4-BE49-F238E27FC236}">
                <a16:creationId xmlns:a16="http://schemas.microsoft.com/office/drawing/2014/main" id="{5599C169-1003-5E31-A67E-C21E23118643}"/>
              </a:ext>
            </a:extLst>
          </p:cNvPr>
          <p:cNvSpPr/>
          <p:nvPr/>
        </p:nvSpPr>
        <p:spPr>
          <a:xfrm>
            <a:off x="770618" y="489812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8" name="矩形 437">
            <a:extLst>
              <a:ext uri="{FF2B5EF4-FFF2-40B4-BE49-F238E27FC236}">
                <a16:creationId xmlns:a16="http://schemas.microsoft.com/office/drawing/2014/main" id="{39A4D4EE-CD26-E9C5-C382-7C8040B6F5A4}"/>
              </a:ext>
            </a:extLst>
          </p:cNvPr>
          <p:cNvSpPr/>
          <p:nvPr/>
        </p:nvSpPr>
        <p:spPr>
          <a:xfrm>
            <a:off x="1723118" y="489812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311EE0ED-23A1-274A-716B-55E934E60AFB}"/>
              </a:ext>
            </a:extLst>
          </p:cNvPr>
          <p:cNvSpPr/>
          <p:nvPr/>
        </p:nvSpPr>
        <p:spPr>
          <a:xfrm>
            <a:off x="2040618" y="489812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0" name="矩形 439">
            <a:extLst>
              <a:ext uri="{FF2B5EF4-FFF2-40B4-BE49-F238E27FC236}">
                <a16:creationId xmlns:a16="http://schemas.microsoft.com/office/drawing/2014/main" id="{56FE642C-83A8-C656-FC32-86F0678E08F1}"/>
              </a:ext>
            </a:extLst>
          </p:cNvPr>
          <p:cNvSpPr/>
          <p:nvPr/>
        </p:nvSpPr>
        <p:spPr>
          <a:xfrm>
            <a:off x="1088118" y="489812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1" name="矩形 440">
            <a:extLst>
              <a:ext uri="{FF2B5EF4-FFF2-40B4-BE49-F238E27FC236}">
                <a16:creationId xmlns:a16="http://schemas.microsoft.com/office/drawing/2014/main" id="{2CF9C2C1-44DF-BF73-E451-187DBFD0B865}"/>
              </a:ext>
            </a:extLst>
          </p:cNvPr>
          <p:cNvSpPr/>
          <p:nvPr/>
        </p:nvSpPr>
        <p:spPr>
          <a:xfrm>
            <a:off x="1405618" y="489812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2" name="矩形 441">
            <a:extLst>
              <a:ext uri="{FF2B5EF4-FFF2-40B4-BE49-F238E27FC236}">
                <a16:creationId xmlns:a16="http://schemas.microsoft.com/office/drawing/2014/main" id="{68F074AF-2EF3-5A63-6108-E5B76A671F1B}"/>
              </a:ext>
            </a:extLst>
          </p:cNvPr>
          <p:cNvSpPr/>
          <p:nvPr/>
        </p:nvSpPr>
        <p:spPr>
          <a:xfrm>
            <a:off x="2358118" y="489812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3" name="矩形 442">
            <a:extLst>
              <a:ext uri="{FF2B5EF4-FFF2-40B4-BE49-F238E27FC236}">
                <a16:creationId xmlns:a16="http://schemas.microsoft.com/office/drawing/2014/main" id="{8BD49912-AFD3-E7C5-EF08-CDF0A7ED133F}"/>
              </a:ext>
            </a:extLst>
          </p:cNvPr>
          <p:cNvSpPr/>
          <p:nvPr/>
        </p:nvSpPr>
        <p:spPr>
          <a:xfrm>
            <a:off x="2675618" y="489812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44" name="直接连接符 443">
            <a:extLst>
              <a:ext uri="{FF2B5EF4-FFF2-40B4-BE49-F238E27FC236}">
                <a16:creationId xmlns:a16="http://schemas.microsoft.com/office/drawing/2014/main" id="{2E26E9C8-5E64-BDA9-E575-88935602F305}"/>
              </a:ext>
            </a:extLst>
          </p:cNvPr>
          <p:cNvCxnSpPr>
            <a:cxnSpLocks/>
            <a:endCxn id="436" idx="0"/>
          </p:cNvCxnSpPr>
          <p:nvPr/>
        </p:nvCxnSpPr>
        <p:spPr>
          <a:xfrm flipH="1">
            <a:off x="611868" y="4428857"/>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45" name="直接连接符 444">
            <a:extLst>
              <a:ext uri="{FF2B5EF4-FFF2-40B4-BE49-F238E27FC236}">
                <a16:creationId xmlns:a16="http://schemas.microsoft.com/office/drawing/2014/main" id="{AF32F82F-590A-F6AD-275A-8384F3572481}"/>
              </a:ext>
            </a:extLst>
          </p:cNvPr>
          <p:cNvCxnSpPr>
            <a:cxnSpLocks/>
          </p:cNvCxnSpPr>
          <p:nvPr/>
        </p:nvCxnSpPr>
        <p:spPr>
          <a:xfrm flipH="1">
            <a:off x="929368" y="4428857"/>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46" name="直接连接符 445">
            <a:extLst>
              <a:ext uri="{FF2B5EF4-FFF2-40B4-BE49-F238E27FC236}">
                <a16:creationId xmlns:a16="http://schemas.microsoft.com/office/drawing/2014/main" id="{6593ACF8-3263-2BCD-1B11-7122DA2D46F0}"/>
              </a:ext>
            </a:extLst>
          </p:cNvPr>
          <p:cNvCxnSpPr>
            <a:cxnSpLocks/>
          </p:cNvCxnSpPr>
          <p:nvPr/>
        </p:nvCxnSpPr>
        <p:spPr>
          <a:xfrm flipH="1">
            <a:off x="1246868" y="4428857"/>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47" name="直接连接符 446">
            <a:extLst>
              <a:ext uri="{FF2B5EF4-FFF2-40B4-BE49-F238E27FC236}">
                <a16:creationId xmlns:a16="http://schemas.microsoft.com/office/drawing/2014/main" id="{A58B9EE8-C009-BEF3-07ED-9004300DA41B}"/>
              </a:ext>
            </a:extLst>
          </p:cNvPr>
          <p:cNvCxnSpPr>
            <a:cxnSpLocks/>
          </p:cNvCxnSpPr>
          <p:nvPr/>
        </p:nvCxnSpPr>
        <p:spPr>
          <a:xfrm flipH="1">
            <a:off x="1564368" y="4428857"/>
            <a:ext cx="1270000" cy="46926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48" name="直接连接符 447">
            <a:extLst>
              <a:ext uri="{FF2B5EF4-FFF2-40B4-BE49-F238E27FC236}">
                <a16:creationId xmlns:a16="http://schemas.microsoft.com/office/drawing/2014/main" id="{F66CC9C2-BEB0-0797-F6DA-0F5A9C2F6B64}"/>
              </a:ext>
            </a:extLst>
          </p:cNvPr>
          <p:cNvCxnSpPr>
            <a:cxnSpLocks/>
            <a:endCxn id="438" idx="0"/>
          </p:cNvCxnSpPr>
          <p:nvPr/>
        </p:nvCxnSpPr>
        <p:spPr>
          <a:xfrm>
            <a:off x="1881868" y="442885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449" name="直接连接符 448">
            <a:extLst>
              <a:ext uri="{FF2B5EF4-FFF2-40B4-BE49-F238E27FC236}">
                <a16:creationId xmlns:a16="http://schemas.microsoft.com/office/drawing/2014/main" id="{23E70BD8-ED1B-32EF-26FC-F5176E19AECE}"/>
              </a:ext>
            </a:extLst>
          </p:cNvPr>
          <p:cNvCxnSpPr>
            <a:cxnSpLocks/>
          </p:cNvCxnSpPr>
          <p:nvPr/>
        </p:nvCxnSpPr>
        <p:spPr>
          <a:xfrm>
            <a:off x="2199368" y="442885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450" name="直接连接符 449">
            <a:extLst>
              <a:ext uri="{FF2B5EF4-FFF2-40B4-BE49-F238E27FC236}">
                <a16:creationId xmlns:a16="http://schemas.microsoft.com/office/drawing/2014/main" id="{107D166A-B789-CEBE-369F-BA45EAE15467}"/>
              </a:ext>
            </a:extLst>
          </p:cNvPr>
          <p:cNvCxnSpPr>
            <a:cxnSpLocks/>
          </p:cNvCxnSpPr>
          <p:nvPr/>
        </p:nvCxnSpPr>
        <p:spPr>
          <a:xfrm>
            <a:off x="2516868" y="442885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451" name="直接连接符 450">
            <a:extLst>
              <a:ext uri="{FF2B5EF4-FFF2-40B4-BE49-F238E27FC236}">
                <a16:creationId xmlns:a16="http://schemas.microsoft.com/office/drawing/2014/main" id="{ADD17BC9-F8F0-E471-7CCC-F5CAC773F8AB}"/>
              </a:ext>
            </a:extLst>
          </p:cNvPr>
          <p:cNvCxnSpPr>
            <a:cxnSpLocks/>
          </p:cNvCxnSpPr>
          <p:nvPr/>
        </p:nvCxnSpPr>
        <p:spPr>
          <a:xfrm>
            <a:off x="2834368" y="442885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452" name="矩形 451">
            <a:extLst>
              <a:ext uri="{FF2B5EF4-FFF2-40B4-BE49-F238E27FC236}">
                <a16:creationId xmlns:a16="http://schemas.microsoft.com/office/drawing/2014/main" id="{43281E11-694B-18F6-0B12-8881125BFE95}"/>
              </a:ext>
            </a:extLst>
          </p:cNvPr>
          <p:cNvSpPr/>
          <p:nvPr/>
        </p:nvSpPr>
        <p:spPr>
          <a:xfrm>
            <a:off x="453118" y="571727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3" name="矩形 452">
            <a:extLst>
              <a:ext uri="{FF2B5EF4-FFF2-40B4-BE49-F238E27FC236}">
                <a16:creationId xmlns:a16="http://schemas.microsoft.com/office/drawing/2014/main" id="{6B7F9722-74CC-2672-DA73-259952400862}"/>
              </a:ext>
            </a:extLst>
          </p:cNvPr>
          <p:cNvSpPr/>
          <p:nvPr/>
        </p:nvSpPr>
        <p:spPr>
          <a:xfrm>
            <a:off x="770618" y="5717272"/>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4" name="矩形 453">
            <a:extLst>
              <a:ext uri="{FF2B5EF4-FFF2-40B4-BE49-F238E27FC236}">
                <a16:creationId xmlns:a16="http://schemas.microsoft.com/office/drawing/2014/main" id="{4F87B0D9-DB97-23E1-2A80-B4B567519BC5}"/>
              </a:ext>
            </a:extLst>
          </p:cNvPr>
          <p:cNvSpPr/>
          <p:nvPr/>
        </p:nvSpPr>
        <p:spPr>
          <a:xfrm>
            <a:off x="1723118" y="571727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5" name="矩形 454">
            <a:extLst>
              <a:ext uri="{FF2B5EF4-FFF2-40B4-BE49-F238E27FC236}">
                <a16:creationId xmlns:a16="http://schemas.microsoft.com/office/drawing/2014/main" id="{DCA82033-0D37-3DC3-CE51-4CDC4EC5C1D2}"/>
              </a:ext>
            </a:extLst>
          </p:cNvPr>
          <p:cNvSpPr/>
          <p:nvPr/>
        </p:nvSpPr>
        <p:spPr>
          <a:xfrm>
            <a:off x="2040618" y="571727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6" name="矩形 455">
            <a:extLst>
              <a:ext uri="{FF2B5EF4-FFF2-40B4-BE49-F238E27FC236}">
                <a16:creationId xmlns:a16="http://schemas.microsoft.com/office/drawing/2014/main" id="{1A824341-4974-1319-594D-CDC0F4F661F1}"/>
              </a:ext>
            </a:extLst>
          </p:cNvPr>
          <p:cNvSpPr/>
          <p:nvPr/>
        </p:nvSpPr>
        <p:spPr>
          <a:xfrm>
            <a:off x="1088118" y="571727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20CAF7EF-F93D-A5EA-D565-77E0C1CC4018}"/>
              </a:ext>
            </a:extLst>
          </p:cNvPr>
          <p:cNvSpPr/>
          <p:nvPr/>
        </p:nvSpPr>
        <p:spPr>
          <a:xfrm>
            <a:off x="1405618" y="571727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8" name="矩形 457">
            <a:extLst>
              <a:ext uri="{FF2B5EF4-FFF2-40B4-BE49-F238E27FC236}">
                <a16:creationId xmlns:a16="http://schemas.microsoft.com/office/drawing/2014/main" id="{554F59A8-762D-C804-8BB7-9FD7E4B0967C}"/>
              </a:ext>
            </a:extLst>
          </p:cNvPr>
          <p:cNvSpPr/>
          <p:nvPr/>
        </p:nvSpPr>
        <p:spPr>
          <a:xfrm>
            <a:off x="2358118" y="571727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9" name="矩形 458">
            <a:extLst>
              <a:ext uri="{FF2B5EF4-FFF2-40B4-BE49-F238E27FC236}">
                <a16:creationId xmlns:a16="http://schemas.microsoft.com/office/drawing/2014/main" id="{503A9B30-5B42-E209-4032-2A2DF238FD76}"/>
              </a:ext>
            </a:extLst>
          </p:cNvPr>
          <p:cNvSpPr/>
          <p:nvPr/>
        </p:nvSpPr>
        <p:spPr>
          <a:xfrm>
            <a:off x="2675618" y="5717272"/>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60" name="直接连接符 459">
            <a:extLst>
              <a:ext uri="{FF2B5EF4-FFF2-40B4-BE49-F238E27FC236}">
                <a16:creationId xmlns:a16="http://schemas.microsoft.com/office/drawing/2014/main" id="{C1CA2627-6750-1F20-864A-507038BFC814}"/>
              </a:ext>
            </a:extLst>
          </p:cNvPr>
          <p:cNvCxnSpPr>
            <a:cxnSpLocks/>
            <a:stCxn id="440" idx="2"/>
          </p:cNvCxnSpPr>
          <p:nvPr/>
        </p:nvCxnSpPr>
        <p:spPr>
          <a:xfrm flipH="1">
            <a:off x="611868" y="5201017"/>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61" name="直接连接符 460">
            <a:extLst>
              <a:ext uri="{FF2B5EF4-FFF2-40B4-BE49-F238E27FC236}">
                <a16:creationId xmlns:a16="http://schemas.microsoft.com/office/drawing/2014/main" id="{B633CFB4-19CA-64C4-1E24-8F3577EE317D}"/>
              </a:ext>
            </a:extLst>
          </p:cNvPr>
          <p:cNvCxnSpPr>
            <a:cxnSpLocks/>
          </p:cNvCxnSpPr>
          <p:nvPr/>
        </p:nvCxnSpPr>
        <p:spPr>
          <a:xfrm flipH="1">
            <a:off x="929368" y="5201017"/>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62" name="直接连接符 461">
            <a:extLst>
              <a:ext uri="{FF2B5EF4-FFF2-40B4-BE49-F238E27FC236}">
                <a16:creationId xmlns:a16="http://schemas.microsoft.com/office/drawing/2014/main" id="{2E8C78BA-539A-BA27-B689-F8C2C2156BA7}"/>
              </a:ext>
            </a:extLst>
          </p:cNvPr>
          <p:cNvCxnSpPr>
            <a:cxnSpLocks/>
          </p:cNvCxnSpPr>
          <p:nvPr/>
        </p:nvCxnSpPr>
        <p:spPr>
          <a:xfrm flipH="1">
            <a:off x="1246868" y="5201017"/>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63" name="直接连接符 462">
            <a:extLst>
              <a:ext uri="{FF2B5EF4-FFF2-40B4-BE49-F238E27FC236}">
                <a16:creationId xmlns:a16="http://schemas.microsoft.com/office/drawing/2014/main" id="{B5A6F98A-A1FE-3946-FB14-3DD961C1CBF0}"/>
              </a:ext>
            </a:extLst>
          </p:cNvPr>
          <p:cNvCxnSpPr>
            <a:cxnSpLocks/>
          </p:cNvCxnSpPr>
          <p:nvPr/>
        </p:nvCxnSpPr>
        <p:spPr>
          <a:xfrm flipH="1">
            <a:off x="1564368" y="5201017"/>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64" name="直接连接符 463">
            <a:extLst>
              <a:ext uri="{FF2B5EF4-FFF2-40B4-BE49-F238E27FC236}">
                <a16:creationId xmlns:a16="http://schemas.microsoft.com/office/drawing/2014/main" id="{E224D988-55F0-A3AA-B61C-0FF19964AB66}"/>
              </a:ext>
            </a:extLst>
          </p:cNvPr>
          <p:cNvCxnSpPr>
            <a:cxnSpLocks/>
          </p:cNvCxnSpPr>
          <p:nvPr/>
        </p:nvCxnSpPr>
        <p:spPr>
          <a:xfrm flipH="1">
            <a:off x="1881868" y="5201017"/>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65" name="直接连接符 464">
            <a:extLst>
              <a:ext uri="{FF2B5EF4-FFF2-40B4-BE49-F238E27FC236}">
                <a16:creationId xmlns:a16="http://schemas.microsoft.com/office/drawing/2014/main" id="{F0258DBA-78FC-CD18-A027-16D52DEF0B2B}"/>
              </a:ext>
            </a:extLst>
          </p:cNvPr>
          <p:cNvCxnSpPr>
            <a:cxnSpLocks/>
          </p:cNvCxnSpPr>
          <p:nvPr/>
        </p:nvCxnSpPr>
        <p:spPr>
          <a:xfrm flipH="1">
            <a:off x="2199368" y="5201017"/>
            <a:ext cx="6350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66" name="直接连接符 465">
            <a:extLst>
              <a:ext uri="{FF2B5EF4-FFF2-40B4-BE49-F238E27FC236}">
                <a16:creationId xmlns:a16="http://schemas.microsoft.com/office/drawing/2014/main" id="{2B84C12B-8959-13BB-5D31-9BEC8F1759A2}"/>
              </a:ext>
            </a:extLst>
          </p:cNvPr>
          <p:cNvCxnSpPr>
            <a:cxnSpLocks/>
          </p:cNvCxnSpPr>
          <p:nvPr/>
        </p:nvCxnSpPr>
        <p:spPr>
          <a:xfrm>
            <a:off x="2516868" y="520101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467" name="直接连接符 466">
            <a:extLst>
              <a:ext uri="{FF2B5EF4-FFF2-40B4-BE49-F238E27FC236}">
                <a16:creationId xmlns:a16="http://schemas.microsoft.com/office/drawing/2014/main" id="{3FF72A24-21B9-2CB4-2A13-30EA08473DEA}"/>
              </a:ext>
            </a:extLst>
          </p:cNvPr>
          <p:cNvCxnSpPr>
            <a:cxnSpLocks/>
          </p:cNvCxnSpPr>
          <p:nvPr/>
        </p:nvCxnSpPr>
        <p:spPr>
          <a:xfrm>
            <a:off x="2834368" y="5201017"/>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468" name="矩形 467">
            <a:extLst>
              <a:ext uri="{FF2B5EF4-FFF2-40B4-BE49-F238E27FC236}">
                <a16:creationId xmlns:a16="http://schemas.microsoft.com/office/drawing/2014/main" id="{DE201A08-7B36-B3ED-109A-A73466C52E77}"/>
              </a:ext>
            </a:extLst>
          </p:cNvPr>
          <p:cNvSpPr/>
          <p:nvPr/>
        </p:nvSpPr>
        <p:spPr>
          <a:xfrm>
            <a:off x="453118" y="652054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69" name="矩形 468">
            <a:extLst>
              <a:ext uri="{FF2B5EF4-FFF2-40B4-BE49-F238E27FC236}">
                <a16:creationId xmlns:a16="http://schemas.microsoft.com/office/drawing/2014/main" id="{29F20F96-8021-CB39-DB44-2A21D0803714}"/>
              </a:ext>
            </a:extLst>
          </p:cNvPr>
          <p:cNvSpPr/>
          <p:nvPr/>
        </p:nvSpPr>
        <p:spPr>
          <a:xfrm>
            <a:off x="7706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0" name="矩形 469">
            <a:extLst>
              <a:ext uri="{FF2B5EF4-FFF2-40B4-BE49-F238E27FC236}">
                <a16:creationId xmlns:a16="http://schemas.microsoft.com/office/drawing/2014/main" id="{7EA50133-CED1-1F9C-ECDD-2F28B6EDCDCB}"/>
              </a:ext>
            </a:extLst>
          </p:cNvPr>
          <p:cNvSpPr/>
          <p:nvPr/>
        </p:nvSpPr>
        <p:spPr>
          <a:xfrm>
            <a:off x="17231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1" name="矩形 470">
            <a:extLst>
              <a:ext uri="{FF2B5EF4-FFF2-40B4-BE49-F238E27FC236}">
                <a16:creationId xmlns:a16="http://schemas.microsoft.com/office/drawing/2014/main" id="{AD2A446B-2A69-A6E6-EF9A-BE6D216AEE65}"/>
              </a:ext>
            </a:extLst>
          </p:cNvPr>
          <p:cNvSpPr/>
          <p:nvPr/>
        </p:nvSpPr>
        <p:spPr>
          <a:xfrm>
            <a:off x="20406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2" name="矩形 471">
            <a:extLst>
              <a:ext uri="{FF2B5EF4-FFF2-40B4-BE49-F238E27FC236}">
                <a16:creationId xmlns:a16="http://schemas.microsoft.com/office/drawing/2014/main" id="{AA673346-1B00-48DA-DB64-82963B563C20}"/>
              </a:ext>
            </a:extLst>
          </p:cNvPr>
          <p:cNvSpPr/>
          <p:nvPr/>
        </p:nvSpPr>
        <p:spPr>
          <a:xfrm>
            <a:off x="10881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3" name="矩形 472">
            <a:extLst>
              <a:ext uri="{FF2B5EF4-FFF2-40B4-BE49-F238E27FC236}">
                <a16:creationId xmlns:a16="http://schemas.microsoft.com/office/drawing/2014/main" id="{8E46A4C7-F37F-694F-36A7-5ECB59B59FF2}"/>
              </a:ext>
            </a:extLst>
          </p:cNvPr>
          <p:cNvSpPr/>
          <p:nvPr/>
        </p:nvSpPr>
        <p:spPr>
          <a:xfrm>
            <a:off x="14056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4" name="矩形 473">
            <a:extLst>
              <a:ext uri="{FF2B5EF4-FFF2-40B4-BE49-F238E27FC236}">
                <a16:creationId xmlns:a16="http://schemas.microsoft.com/office/drawing/2014/main" id="{BED7A2B8-E35D-AE13-4E3A-CE7093B5959D}"/>
              </a:ext>
            </a:extLst>
          </p:cNvPr>
          <p:cNvSpPr/>
          <p:nvPr/>
        </p:nvSpPr>
        <p:spPr>
          <a:xfrm>
            <a:off x="23581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5" name="矩形 474">
            <a:extLst>
              <a:ext uri="{FF2B5EF4-FFF2-40B4-BE49-F238E27FC236}">
                <a16:creationId xmlns:a16="http://schemas.microsoft.com/office/drawing/2014/main" id="{17390284-3FFA-BAC4-44D4-024590D01D7C}"/>
              </a:ext>
            </a:extLst>
          </p:cNvPr>
          <p:cNvSpPr/>
          <p:nvPr/>
        </p:nvSpPr>
        <p:spPr>
          <a:xfrm>
            <a:off x="2675618" y="6520547"/>
            <a:ext cx="317500" cy="3028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76" name="直接连接符 475">
            <a:extLst>
              <a:ext uri="{FF2B5EF4-FFF2-40B4-BE49-F238E27FC236}">
                <a16:creationId xmlns:a16="http://schemas.microsoft.com/office/drawing/2014/main" id="{42D02B06-538A-E627-2BB0-91F39D50156F}"/>
              </a:ext>
            </a:extLst>
          </p:cNvPr>
          <p:cNvCxnSpPr>
            <a:cxnSpLocks/>
            <a:stCxn id="453" idx="2"/>
          </p:cNvCxnSpPr>
          <p:nvPr/>
        </p:nvCxnSpPr>
        <p:spPr>
          <a:xfrm flipH="1">
            <a:off x="611868" y="602016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77" name="直接连接符 476">
            <a:extLst>
              <a:ext uri="{FF2B5EF4-FFF2-40B4-BE49-F238E27FC236}">
                <a16:creationId xmlns:a16="http://schemas.microsoft.com/office/drawing/2014/main" id="{90B0F37A-75D6-5DB0-C23D-EEEF158116A3}"/>
              </a:ext>
            </a:extLst>
          </p:cNvPr>
          <p:cNvCxnSpPr>
            <a:cxnSpLocks/>
          </p:cNvCxnSpPr>
          <p:nvPr/>
        </p:nvCxnSpPr>
        <p:spPr>
          <a:xfrm flipH="1">
            <a:off x="929368" y="600429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78" name="直接连接符 477">
            <a:extLst>
              <a:ext uri="{FF2B5EF4-FFF2-40B4-BE49-F238E27FC236}">
                <a16:creationId xmlns:a16="http://schemas.microsoft.com/office/drawing/2014/main" id="{C2BCFDC1-7308-5DEB-0A2C-D7B68FE200F0}"/>
              </a:ext>
            </a:extLst>
          </p:cNvPr>
          <p:cNvCxnSpPr>
            <a:cxnSpLocks/>
          </p:cNvCxnSpPr>
          <p:nvPr/>
        </p:nvCxnSpPr>
        <p:spPr>
          <a:xfrm flipH="1">
            <a:off x="1246868" y="603604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79" name="直接连接符 478">
            <a:extLst>
              <a:ext uri="{FF2B5EF4-FFF2-40B4-BE49-F238E27FC236}">
                <a16:creationId xmlns:a16="http://schemas.microsoft.com/office/drawing/2014/main" id="{3933529E-DB20-CC12-C6C9-50BE01E4FD59}"/>
              </a:ext>
            </a:extLst>
          </p:cNvPr>
          <p:cNvCxnSpPr>
            <a:cxnSpLocks/>
          </p:cNvCxnSpPr>
          <p:nvPr/>
        </p:nvCxnSpPr>
        <p:spPr>
          <a:xfrm flipH="1">
            <a:off x="1564368" y="602016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0" name="直接连接符 479">
            <a:extLst>
              <a:ext uri="{FF2B5EF4-FFF2-40B4-BE49-F238E27FC236}">
                <a16:creationId xmlns:a16="http://schemas.microsoft.com/office/drawing/2014/main" id="{FEA257A2-1CCC-FBA1-8EA8-B462AABDA8CF}"/>
              </a:ext>
            </a:extLst>
          </p:cNvPr>
          <p:cNvCxnSpPr>
            <a:cxnSpLocks/>
          </p:cNvCxnSpPr>
          <p:nvPr/>
        </p:nvCxnSpPr>
        <p:spPr>
          <a:xfrm flipH="1">
            <a:off x="1881868" y="603604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1" name="直接连接符 480">
            <a:extLst>
              <a:ext uri="{FF2B5EF4-FFF2-40B4-BE49-F238E27FC236}">
                <a16:creationId xmlns:a16="http://schemas.microsoft.com/office/drawing/2014/main" id="{2D2E1C1F-7F85-3E0F-9DB3-A49F9E914BC2}"/>
              </a:ext>
            </a:extLst>
          </p:cNvPr>
          <p:cNvCxnSpPr>
            <a:cxnSpLocks/>
          </p:cNvCxnSpPr>
          <p:nvPr/>
        </p:nvCxnSpPr>
        <p:spPr>
          <a:xfrm flipH="1">
            <a:off x="2199368" y="6020167"/>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2" name="直接连接符 481">
            <a:extLst>
              <a:ext uri="{FF2B5EF4-FFF2-40B4-BE49-F238E27FC236}">
                <a16:creationId xmlns:a16="http://schemas.microsoft.com/office/drawing/2014/main" id="{36260790-3906-6457-5B18-EB142A814918}"/>
              </a:ext>
            </a:extLst>
          </p:cNvPr>
          <p:cNvCxnSpPr>
            <a:cxnSpLocks/>
          </p:cNvCxnSpPr>
          <p:nvPr/>
        </p:nvCxnSpPr>
        <p:spPr>
          <a:xfrm flipH="1">
            <a:off x="2560048" y="6004292"/>
            <a:ext cx="317500" cy="516255"/>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3" name="直接连接符 482">
            <a:extLst>
              <a:ext uri="{FF2B5EF4-FFF2-40B4-BE49-F238E27FC236}">
                <a16:creationId xmlns:a16="http://schemas.microsoft.com/office/drawing/2014/main" id="{AF495A29-3458-E86E-0641-E739616C824F}"/>
              </a:ext>
            </a:extLst>
          </p:cNvPr>
          <p:cNvCxnSpPr>
            <a:cxnSpLocks/>
          </p:cNvCxnSpPr>
          <p:nvPr/>
        </p:nvCxnSpPr>
        <p:spPr>
          <a:xfrm>
            <a:off x="2834368" y="6004292"/>
            <a:ext cx="0" cy="46926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sp>
        <p:nvSpPr>
          <p:cNvPr id="609" name="文本框 608">
            <a:extLst>
              <a:ext uri="{FF2B5EF4-FFF2-40B4-BE49-F238E27FC236}">
                <a16:creationId xmlns:a16="http://schemas.microsoft.com/office/drawing/2014/main" id="{E3C43A38-A361-E62B-F260-CF96341FF3CA}"/>
              </a:ext>
            </a:extLst>
          </p:cNvPr>
          <p:cNvSpPr txBox="1"/>
          <p:nvPr/>
        </p:nvSpPr>
        <p:spPr>
          <a:xfrm>
            <a:off x="4960076" y="6488668"/>
            <a:ext cx="6609624"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编程</a:t>
            </a:r>
            <a:r>
              <a:rPr lang="en-US" altLang="zh-CN">
                <a:latin typeface="字制区喜脉体" panose="02000603000000000000" pitchFamily="2" charset="-122"/>
                <a:ea typeface="字制区喜脉体" panose="02000603000000000000" pitchFamily="2" charset="-122"/>
                <a:hlinkClick r:id="rId2"/>
              </a:rPr>
              <a:t>】</a:t>
            </a:r>
            <a:r>
              <a:rPr lang="zh-CN" altLang="en-US">
                <a:latin typeface="字制区喜脉体" panose="02000603000000000000" pitchFamily="2" charset="-122"/>
                <a:ea typeface="字制区喜脉体" panose="02000603000000000000" pitchFamily="2" charset="-122"/>
                <a:hlinkClick r:id="rId2"/>
              </a:rPr>
              <a:t>束内洗牌函数（</a:t>
            </a:r>
            <a:r>
              <a:rPr lang="en-US" altLang="zh-CN">
                <a:latin typeface="字制区喜脉体" panose="02000603000000000000" pitchFamily="2" charset="-122"/>
                <a:ea typeface="字制区喜脉体" panose="02000603000000000000" pitchFamily="2" charset="-122"/>
                <a:hlinkClick r:id="rId2"/>
              </a:rPr>
              <a:t>Warp Shuffle Functions</a:t>
            </a:r>
            <a:r>
              <a:rPr lang="zh-CN" altLang="en-US">
                <a:latin typeface="字制区喜脉体" panose="02000603000000000000" pitchFamily="2" charset="-122"/>
                <a:ea typeface="字制区喜脉体" panose="02000603000000000000" pitchFamily="2" charset="-122"/>
                <a:hlinkClick r:id="rId2"/>
              </a:rPr>
              <a:t>）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610" name="文本框 609">
            <a:extLst>
              <a:ext uri="{FF2B5EF4-FFF2-40B4-BE49-F238E27FC236}">
                <a16:creationId xmlns:a16="http://schemas.microsoft.com/office/drawing/2014/main" id="{CD337C0C-0DA0-02A9-DAF4-F90F794CE077}"/>
              </a:ext>
            </a:extLst>
          </p:cNvPr>
          <p:cNvSpPr txBox="1"/>
          <p:nvPr/>
        </p:nvSpPr>
        <p:spPr>
          <a:xfrm>
            <a:off x="6532230" y="4656442"/>
            <a:ext cx="4132958" cy="1569660"/>
          </a:xfrm>
          <a:prstGeom prst="rect">
            <a:avLst/>
          </a:prstGeom>
          <a:noFill/>
        </p:spPr>
        <p:txBody>
          <a:bodyPr wrap="square" rtlCol="0">
            <a:spAutoFit/>
          </a:bodyPr>
          <a:lstStyle/>
          <a:p>
            <a:r>
              <a:rPr lang="zh-CN" altLang="en-US" sz="3200">
                <a:latin typeface="字制区喜脉体" panose="02000603000000000000" pitchFamily="2" charset="-122"/>
                <a:ea typeface="字制区喜脉体" panose="02000603000000000000" pitchFamily="2" charset="-122"/>
              </a:rPr>
              <a:t>假设一个</a:t>
            </a:r>
            <a:r>
              <a:rPr lang="en-US" altLang="zh-CN" sz="3200">
                <a:latin typeface="字制区喜脉体" panose="02000603000000000000" pitchFamily="2" charset="-122"/>
                <a:ea typeface="字制区喜脉体" panose="02000603000000000000" pitchFamily="2" charset="-122"/>
              </a:rPr>
              <a:t>warp</a:t>
            </a:r>
            <a:r>
              <a:rPr lang="zh-CN" altLang="en-US" sz="3200">
                <a:latin typeface="字制区喜脉体" panose="02000603000000000000" pitchFamily="2" charset="-122"/>
                <a:ea typeface="字制区喜脉体" panose="02000603000000000000" pitchFamily="2" charset="-122"/>
              </a:rPr>
              <a:t>有</a:t>
            </a:r>
            <a:r>
              <a:rPr lang="en-US" altLang="zh-CN" sz="3200">
                <a:latin typeface="字制区喜脉体" panose="02000603000000000000" pitchFamily="2" charset="-122"/>
                <a:ea typeface="字制区喜脉体" panose="02000603000000000000" pitchFamily="2" charset="-122"/>
              </a:rPr>
              <a:t>8</a:t>
            </a:r>
            <a:r>
              <a:rPr lang="zh-CN" altLang="en-US" sz="3200">
                <a:latin typeface="字制区喜脉体" panose="02000603000000000000" pitchFamily="2" charset="-122"/>
                <a:ea typeface="字制区喜脉体" panose="02000603000000000000" pitchFamily="2" charset="-122"/>
              </a:rPr>
              <a:t>个</a:t>
            </a:r>
            <a:r>
              <a:rPr lang="en-US" altLang="zh-CN" sz="3200">
                <a:latin typeface="字制区喜脉体" panose="02000603000000000000" pitchFamily="2" charset="-122"/>
                <a:ea typeface="字制区喜脉体" panose="02000603000000000000" pitchFamily="2" charset="-122"/>
              </a:rPr>
              <a:t>thread</a:t>
            </a:r>
            <a:r>
              <a:rPr lang="zh-CN" altLang="en-US" sz="3200">
                <a:latin typeface="字制区喜脉体" panose="02000603000000000000" pitchFamily="2" charset="-122"/>
                <a:ea typeface="字制区喜脉体" panose="02000603000000000000" pitchFamily="2" charset="-122"/>
              </a:rPr>
              <a:t>（实际一个</a:t>
            </a:r>
            <a:r>
              <a:rPr lang="en-US" altLang="zh-CN" sz="3200">
                <a:latin typeface="字制区喜脉体" panose="02000603000000000000" pitchFamily="2" charset="-122"/>
                <a:ea typeface="字制区喜脉体" panose="02000603000000000000" pitchFamily="2" charset="-122"/>
              </a:rPr>
              <a:t>warp</a:t>
            </a:r>
            <a:r>
              <a:rPr lang="zh-CN" altLang="en-US" sz="3200">
                <a:latin typeface="字制区喜脉体" panose="02000603000000000000" pitchFamily="2" charset="-122"/>
                <a:ea typeface="字制区喜脉体" panose="02000603000000000000" pitchFamily="2" charset="-122"/>
              </a:rPr>
              <a:t>有</a:t>
            </a:r>
            <a:r>
              <a:rPr lang="en-US" altLang="zh-CN" sz="3200">
                <a:latin typeface="字制区喜脉体" panose="02000603000000000000" pitchFamily="2" charset="-122"/>
                <a:ea typeface="字制区喜脉体" panose="02000603000000000000" pitchFamily="2" charset="-122"/>
              </a:rPr>
              <a:t>32</a:t>
            </a:r>
            <a:r>
              <a:rPr lang="zh-CN" altLang="en-US" sz="3200">
                <a:latin typeface="字制区喜脉体" panose="02000603000000000000" pitchFamily="2" charset="-122"/>
                <a:ea typeface="字制区喜脉体" panose="02000603000000000000" pitchFamily="2" charset="-122"/>
              </a:rPr>
              <a:t>个</a:t>
            </a:r>
            <a:r>
              <a:rPr lang="en-US" altLang="zh-CN" sz="3200">
                <a:latin typeface="字制区喜脉体" panose="02000603000000000000" pitchFamily="2" charset="-122"/>
                <a:ea typeface="字制区喜脉体" panose="02000603000000000000" pitchFamily="2" charset="-122"/>
              </a:rPr>
              <a:t>thread</a:t>
            </a:r>
            <a:r>
              <a:rPr lang="zh-CN" altLang="en-US" sz="3200">
                <a:latin typeface="字制区喜脉体" panose="02000603000000000000" pitchFamily="2" charset="-122"/>
                <a:ea typeface="字制区喜脉体" panose="02000603000000000000" pitchFamily="2" charset="-122"/>
              </a:rPr>
              <a:t>）</a:t>
            </a:r>
            <a:endParaRPr lang="en-US" altLang="zh-CN" sz="32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20657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E2E4-A81A-3825-388C-085AC8F7804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6E36C860-FAB0-4FE3-6750-AA696EF26281}"/>
              </a:ext>
            </a:extLst>
          </p:cNvPr>
          <p:cNvSpPr txBox="1"/>
          <p:nvPr/>
        </p:nvSpPr>
        <p:spPr>
          <a:xfrm>
            <a:off x="1306945" y="3945079"/>
            <a:ext cx="10298546" cy="1107996"/>
          </a:xfrm>
          <a:prstGeom prst="rect">
            <a:avLst/>
          </a:prstGeom>
          <a:noFill/>
        </p:spPr>
        <p:txBody>
          <a:bodyPr wrap="square" rtlCol="0">
            <a:spAutoFit/>
          </a:bodyPr>
          <a:lstStyle/>
          <a:p>
            <a:r>
              <a:rPr lang="zh-CN" altLang="en-US" sz="6600" b="1">
                <a:latin typeface="字制区喜脉体" panose="02000603000000000000" pitchFamily="2" charset="-122"/>
                <a:ea typeface="字制区喜脉体" panose="02000603000000000000" pitchFamily="2" charset="-122"/>
              </a:rPr>
              <a:t>宇宙最强</a:t>
            </a:r>
            <a:r>
              <a:rPr lang="en-US" altLang="zh-CN" sz="6600" b="1">
                <a:latin typeface="字制区喜脉体" panose="02000603000000000000" pitchFamily="2" charset="-122"/>
                <a:ea typeface="字制区喜脉体" panose="02000603000000000000" pitchFamily="2" charset="-122"/>
              </a:rPr>
              <a:t>CUDA</a:t>
            </a:r>
            <a:r>
              <a:rPr lang="zh-CN" altLang="en-US" sz="6600" b="1">
                <a:latin typeface="字制区喜脉体" panose="02000603000000000000" pitchFamily="2" charset="-122"/>
                <a:ea typeface="字制区喜脉体" panose="02000603000000000000" pitchFamily="2" charset="-122"/>
              </a:rPr>
              <a:t>课程（不是）</a:t>
            </a:r>
            <a:endParaRPr lang="en-US" altLang="zh-CN" sz="6600" b="1">
              <a:latin typeface="字制区喜脉体" panose="02000603000000000000" pitchFamily="2" charset="-122"/>
              <a:ea typeface="字制区喜脉体" panose="02000603000000000000" pitchFamily="2" charset="-122"/>
            </a:endParaRPr>
          </a:p>
        </p:txBody>
      </p:sp>
      <p:pic>
        <p:nvPicPr>
          <p:cNvPr id="1028" name="Picture 4" descr="CUDA Installation Guide for Microsoft Windows">
            <a:extLst>
              <a:ext uri="{FF2B5EF4-FFF2-40B4-BE49-F238E27FC236}">
                <a16:creationId xmlns:a16="http://schemas.microsoft.com/office/drawing/2014/main" id="{337D6848-6F1D-2DCF-F1E8-5E76A8E7B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96888"/>
            <a:ext cx="9029700" cy="30194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6CE220C-9073-295A-C1B9-FB2E4C6C6B5B}"/>
              </a:ext>
            </a:extLst>
          </p:cNvPr>
          <p:cNvSpPr txBox="1"/>
          <p:nvPr/>
        </p:nvSpPr>
        <p:spPr>
          <a:xfrm>
            <a:off x="1487260" y="5072380"/>
            <a:ext cx="9217479" cy="1015663"/>
          </a:xfrm>
          <a:prstGeom prst="rect">
            <a:avLst/>
          </a:prstGeom>
          <a:noFill/>
        </p:spPr>
        <p:txBody>
          <a:bodyPr wrap="square" rtlCol="0">
            <a:spAutoFit/>
          </a:bodyPr>
          <a:lstStyle/>
          <a:p>
            <a:pPr algn="ctr"/>
            <a:r>
              <a:rPr lang="en-US" altLang="zh-CN" sz="6000">
                <a:latin typeface="字制区喜脉体" panose="02000603000000000000" pitchFamily="2" charset="-122"/>
                <a:ea typeface="字制区喜脉体" panose="02000603000000000000" pitchFamily="2" charset="-122"/>
              </a:rPr>
              <a:t>Sgemm</a:t>
            </a:r>
            <a:r>
              <a:rPr lang="zh-CN" altLang="en-US" sz="6000">
                <a:latin typeface="字制区喜脉体" panose="02000603000000000000" pitchFamily="2" charset="-122"/>
                <a:ea typeface="字制区喜脉体" panose="02000603000000000000" pitchFamily="2" charset="-122"/>
              </a:rPr>
              <a:t>单精度通用矩阵乘法</a:t>
            </a:r>
          </a:p>
        </p:txBody>
      </p:sp>
    </p:spTree>
    <p:extLst>
      <p:ext uri="{BB962C8B-B14F-4D97-AF65-F5344CB8AC3E}">
        <p14:creationId xmlns:p14="http://schemas.microsoft.com/office/powerpoint/2010/main" val="81374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6A69205-E384-9967-418D-D943CC5C7F19}"/>
              </a:ext>
            </a:extLst>
          </p:cNvPr>
          <p:cNvSpPr txBox="1"/>
          <p:nvPr/>
        </p:nvSpPr>
        <p:spPr>
          <a:xfrm>
            <a:off x="1985554" y="1650183"/>
            <a:ext cx="8682446" cy="3683957"/>
          </a:xfrm>
          <a:prstGeom prst="rect">
            <a:avLst/>
          </a:prstGeom>
        </p:spPr>
        <p:txBody>
          <a:bodyPr wrap="square">
            <a:spAutoFit/>
          </a:bodyPr>
          <a:lstStyle/>
          <a:p>
            <a:pPr>
              <a:lnSpc>
                <a:spcPct val="200000"/>
              </a:lnSpc>
            </a:pPr>
            <a:r>
              <a:rPr lang="en-US" altLang="zh-CN" sz="2400">
                <a:latin typeface="字制区喜脉体" panose="02000603000000000000" pitchFamily="2" charset="-122"/>
                <a:ea typeface="字制区喜脉体" panose="02000603000000000000" pitchFamily="2" charset="-122"/>
                <a:hlinkClick r:id="rId2"/>
              </a:rPr>
              <a:t>[</a:t>
            </a:r>
            <a:r>
              <a:rPr lang="zh-CN" altLang="en-US" sz="2400">
                <a:latin typeface="字制区喜脉体" panose="02000603000000000000" pitchFamily="2" charset="-122"/>
                <a:ea typeface="字制区喜脉体" panose="02000603000000000000" pitchFamily="2" charset="-122"/>
                <a:hlinkClick r:id="rId2"/>
              </a:rPr>
              <a:t>施工中</a:t>
            </a:r>
            <a:r>
              <a:rPr lang="en-US" altLang="zh-CN" sz="2400">
                <a:latin typeface="字制区喜脉体" panose="02000603000000000000" pitchFamily="2" charset="-122"/>
                <a:ea typeface="字制区喜脉体" panose="02000603000000000000" pitchFamily="2" charset="-122"/>
                <a:hlinkClick r:id="rId2"/>
              </a:rPr>
              <a:t>] CUDA GEMM </a:t>
            </a:r>
            <a:r>
              <a:rPr lang="zh-CN" altLang="en-US" sz="2400">
                <a:latin typeface="字制区喜脉体" panose="02000603000000000000" pitchFamily="2" charset="-122"/>
                <a:ea typeface="字制区喜脉体" panose="02000603000000000000" pitchFamily="2" charset="-122"/>
                <a:hlinkClick r:id="rId2"/>
              </a:rPr>
              <a:t>理论性能分析与 </a:t>
            </a:r>
            <a:r>
              <a:rPr lang="en-US" altLang="zh-CN" sz="2400">
                <a:latin typeface="字制区喜脉体" panose="02000603000000000000" pitchFamily="2" charset="-122"/>
                <a:ea typeface="字制区喜脉体" panose="02000603000000000000" pitchFamily="2" charset="-122"/>
                <a:hlinkClick r:id="rId2"/>
              </a:rPr>
              <a:t>kernel </a:t>
            </a:r>
            <a:r>
              <a:rPr lang="zh-CN" altLang="en-US" sz="2400">
                <a:latin typeface="字制区喜脉体" panose="02000603000000000000" pitchFamily="2" charset="-122"/>
                <a:ea typeface="字制区喜脉体" panose="02000603000000000000" pitchFamily="2" charset="-122"/>
                <a:hlinkClick r:id="rId2"/>
              </a:rPr>
              <a:t>优化 </a:t>
            </a:r>
            <a:r>
              <a:rPr lang="en-US" altLang="zh-CN" sz="2400">
                <a:latin typeface="字制区喜脉体" panose="02000603000000000000" pitchFamily="2" charset="-122"/>
                <a:ea typeface="字制区喜脉体" panose="02000603000000000000" pitchFamily="2" charset="-122"/>
                <a:hlinkClick r:id="rId2"/>
              </a:rPr>
              <a:t>- </a:t>
            </a:r>
            <a:r>
              <a:rPr lang="zh-CN" altLang="en-US" sz="2400">
                <a:latin typeface="字制区喜脉体" panose="02000603000000000000" pitchFamily="2" charset="-122"/>
                <a:ea typeface="字制区喜脉体" panose="02000603000000000000" pitchFamily="2" charset="-122"/>
                <a:hlinkClick r:id="rId2"/>
              </a:rPr>
              <a:t>知乎</a:t>
            </a:r>
            <a:endParaRPr lang="en-US" altLang="zh-CN" sz="2400">
              <a:latin typeface="字制区喜脉体" panose="02000603000000000000" pitchFamily="2" charset="-122"/>
              <a:ea typeface="字制区喜脉体" panose="02000603000000000000" pitchFamily="2" charset="-122"/>
              <a:hlinkClick r:id="rId2"/>
            </a:endParaRPr>
          </a:p>
          <a:p>
            <a:pPr>
              <a:lnSpc>
                <a:spcPct val="200000"/>
              </a:lnSpc>
            </a:pPr>
            <a:r>
              <a:rPr lang="en-US" altLang="zh-CN" sz="2400">
                <a:latin typeface="字制区喜脉体" panose="02000603000000000000" pitchFamily="2" charset="-122"/>
                <a:ea typeface="字制区喜脉体" panose="02000603000000000000" pitchFamily="2" charset="-122"/>
                <a:hlinkClick r:id="rId3"/>
              </a:rPr>
              <a:t>cuda </a:t>
            </a:r>
            <a:r>
              <a:rPr lang="zh-CN" altLang="en-US" sz="2400">
                <a:latin typeface="字制区喜脉体" panose="02000603000000000000" pitchFamily="2" charset="-122"/>
                <a:ea typeface="字制区喜脉体" panose="02000603000000000000" pitchFamily="2" charset="-122"/>
                <a:hlinkClick r:id="rId3"/>
              </a:rPr>
              <a:t>入门的正确姿势：</a:t>
            </a:r>
            <a:r>
              <a:rPr lang="en-US" altLang="zh-CN" sz="2400">
                <a:latin typeface="字制区喜脉体" panose="02000603000000000000" pitchFamily="2" charset="-122"/>
                <a:ea typeface="字制区喜脉体" panose="02000603000000000000" pitchFamily="2" charset="-122"/>
                <a:hlinkClick r:id="rId3"/>
              </a:rPr>
              <a:t>how-to-optimize-gemm - </a:t>
            </a:r>
            <a:r>
              <a:rPr lang="zh-CN" altLang="en-US" sz="2400">
                <a:latin typeface="字制区喜脉体" panose="02000603000000000000" pitchFamily="2" charset="-122"/>
                <a:ea typeface="字制区喜脉体" panose="02000603000000000000" pitchFamily="2" charset="-122"/>
                <a:hlinkClick r:id="rId3"/>
              </a:rPr>
              <a:t>知乎</a:t>
            </a:r>
          </a:p>
          <a:p>
            <a:pPr>
              <a:lnSpc>
                <a:spcPct val="200000"/>
              </a:lnSpc>
            </a:pPr>
            <a:r>
              <a:rPr lang="en-US" altLang="zh-CN" sz="2400">
                <a:latin typeface="字制区喜脉体" panose="02000603000000000000" pitchFamily="2" charset="-122"/>
                <a:ea typeface="字制区喜脉体" panose="02000603000000000000" pitchFamily="2" charset="-122"/>
                <a:hlinkClick r:id="rId4"/>
              </a:rPr>
              <a:t>CUDA </a:t>
            </a:r>
            <a:r>
              <a:rPr lang="zh-CN" altLang="en-US" sz="2400">
                <a:latin typeface="字制区喜脉体" panose="02000603000000000000" pitchFamily="2" charset="-122"/>
                <a:ea typeface="字制区喜脉体" panose="02000603000000000000" pitchFamily="2" charset="-122"/>
                <a:hlinkClick r:id="rId4"/>
              </a:rPr>
              <a:t>矩阵乘法终极优化指南 </a:t>
            </a:r>
            <a:r>
              <a:rPr lang="en-US" altLang="zh-CN" sz="2400">
                <a:latin typeface="字制区喜脉体" panose="02000603000000000000" pitchFamily="2" charset="-122"/>
                <a:ea typeface="字制区喜脉体" panose="02000603000000000000" pitchFamily="2" charset="-122"/>
                <a:hlinkClick r:id="rId4"/>
              </a:rPr>
              <a:t>- </a:t>
            </a:r>
            <a:r>
              <a:rPr lang="zh-CN" altLang="en-US" sz="2400">
                <a:latin typeface="字制区喜脉体" panose="02000603000000000000" pitchFamily="2" charset="-122"/>
                <a:ea typeface="字制区喜脉体" panose="02000603000000000000" pitchFamily="2" charset="-122"/>
                <a:hlinkClick r:id="rId4"/>
              </a:rPr>
              <a:t>知乎</a:t>
            </a:r>
          </a:p>
          <a:p>
            <a:pPr>
              <a:lnSpc>
                <a:spcPct val="200000"/>
              </a:lnSpc>
            </a:pPr>
            <a:r>
              <a:rPr lang="zh-CN" altLang="en-US" sz="2400">
                <a:latin typeface="字制区喜脉体" panose="02000603000000000000" pitchFamily="2" charset="-122"/>
                <a:ea typeface="字制区喜脉体" panose="02000603000000000000" pitchFamily="2" charset="-122"/>
                <a:hlinkClick r:id="rId5"/>
              </a:rPr>
              <a:t>深入浅出</a:t>
            </a:r>
            <a:r>
              <a:rPr lang="en-US" altLang="zh-CN" sz="2400">
                <a:latin typeface="字制区喜脉体" panose="02000603000000000000" pitchFamily="2" charset="-122"/>
                <a:ea typeface="字制区喜脉体" panose="02000603000000000000" pitchFamily="2" charset="-122"/>
                <a:hlinkClick r:id="rId5"/>
              </a:rPr>
              <a:t>GPU</a:t>
            </a:r>
            <a:r>
              <a:rPr lang="zh-CN" altLang="en-US" sz="2400">
                <a:latin typeface="字制区喜脉体" panose="02000603000000000000" pitchFamily="2" charset="-122"/>
                <a:ea typeface="字制区喜脉体" panose="02000603000000000000" pitchFamily="2" charset="-122"/>
                <a:hlinkClick r:id="rId5"/>
              </a:rPr>
              <a:t>优化系列：</a:t>
            </a:r>
            <a:r>
              <a:rPr lang="en-US" altLang="zh-CN" sz="2400">
                <a:latin typeface="字制区喜脉体" panose="02000603000000000000" pitchFamily="2" charset="-122"/>
                <a:ea typeface="字制区喜脉体" panose="02000603000000000000" pitchFamily="2" charset="-122"/>
                <a:hlinkClick r:id="rId5"/>
              </a:rPr>
              <a:t>GEMM</a:t>
            </a:r>
            <a:r>
              <a:rPr lang="zh-CN" altLang="en-US" sz="2400">
                <a:latin typeface="字制区喜脉体" panose="02000603000000000000" pitchFamily="2" charset="-122"/>
                <a:ea typeface="字制区喜脉体" panose="02000603000000000000" pitchFamily="2" charset="-122"/>
                <a:hlinkClick r:id="rId5"/>
              </a:rPr>
              <a:t>优化（一） </a:t>
            </a:r>
            <a:r>
              <a:rPr lang="en-US" altLang="zh-CN" sz="2400">
                <a:latin typeface="字制区喜脉体" panose="02000603000000000000" pitchFamily="2" charset="-122"/>
                <a:ea typeface="字制区喜脉体" panose="02000603000000000000" pitchFamily="2" charset="-122"/>
                <a:hlinkClick r:id="rId5"/>
              </a:rPr>
              <a:t>- </a:t>
            </a:r>
            <a:r>
              <a:rPr lang="zh-CN" altLang="en-US" sz="2400">
                <a:latin typeface="字制区喜脉体" panose="02000603000000000000" pitchFamily="2" charset="-122"/>
                <a:ea typeface="字制区喜脉体" panose="02000603000000000000" pitchFamily="2" charset="-122"/>
                <a:hlinkClick r:id="rId5"/>
              </a:rPr>
              <a:t>知乎</a:t>
            </a:r>
          </a:p>
          <a:p>
            <a:pPr>
              <a:lnSpc>
                <a:spcPct val="200000"/>
              </a:lnSpc>
            </a:pPr>
            <a:endParaRPr lang="zh-CN" altLang="en-US" sz="2400">
              <a:latin typeface="字制区喜脉体" panose="02000603000000000000" pitchFamily="2" charset="-122"/>
              <a:ea typeface="字制区喜脉体" panose="02000603000000000000" pitchFamily="2" charset="-122"/>
              <a:hlinkClick r:id="rId2"/>
            </a:endParaRPr>
          </a:p>
        </p:txBody>
      </p:sp>
    </p:spTree>
    <p:extLst>
      <p:ext uri="{BB962C8B-B14F-4D97-AF65-F5344CB8AC3E}">
        <p14:creationId xmlns:p14="http://schemas.microsoft.com/office/powerpoint/2010/main" val="1621401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28975" y="3437890"/>
            <a:ext cx="2533650" cy="23729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p:cNvSpPr/>
          <p:nvPr/>
        </p:nvSpPr>
        <p:spPr>
          <a:xfrm>
            <a:off x="393700" y="3437890"/>
            <a:ext cx="2533650" cy="237299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8" name="矩形 67"/>
          <p:cNvSpPr/>
          <p:nvPr/>
        </p:nvSpPr>
        <p:spPr>
          <a:xfrm>
            <a:off x="3228975" y="741680"/>
            <a:ext cx="2533650" cy="23729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0" y="4485640"/>
            <a:ext cx="7385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M</a:t>
            </a:r>
          </a:p>
        </p:txBody>
      </p:sp>
      <p:sp>
        <p:nvSpPr>
          <p:cNvPr id="70" name="文本框 69"/>
          <p:cNvSpPr txBox="1"/>
          <p:nvPr/>
        </p:nvSpPr>
        <p:spPr>
          <a:xfrm>
            <a:off x="4126865" y="43053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p:txBody>
      </p:sp>
      <p:sp>
        <p:nvSpPr>
          <p:cNvPr id="71" name="文本框 70"/>
          <p:cNvSpPr txBox="1"/>
          <p:nvPr/>
        </p:nvSpPr>
        <p:spPr>
          <a:xfrm>
            <a:off x="1290955" y="311467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72" name="文本框 71"/>
          <p:cNvSpPr txBox="1"/>
          <p:nvPr/>
        </p:nvSpPr>
        <p:spPr>
          <a:xfrm>
            <a:off x="2698115" y="174371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73" name="矩形 72"/>
          <p:cNvSpPr/>
          <p:nvPr/>
        </p:nvSpPr>
        <p:spPr>
          <a:xfrm>
            <a:off x="3746500" y="4388485"/>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4" name="矩形 73"/>
          <p:cNvSpPr/>
          <p:nvPr/>
        </p:nvSpPr>
        <p:spPr>
          <a:xfrm>
            <a:off x="393700" y="4388485"/>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5" name="矩形 74"/>
          <p:cNvSpPr/>
          <p:nvPr/>
        </p:nvSpPr>
        <p:spPr>
          <a:xfrm>
            <a:off x="3746500" y="741680"/>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6" name="矩形 75"/>
          <p:cNvSpPr/>
          <p:nvPr/>
        </p:nvSpPr>
        <p:spPr>
          <a:xfrm>
            <a:off x="9937115" y="4378960"/>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7" name="矩形 76"/>
          <p:cNvSpPr/>
          <p:nvPr/>
        </p:nvSpPr>
        <p:spPr>
          <a:xfrm>
            <a:off x="6584315" y="4378960"/>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8" name="矩形 77"/>
          <p:cNvSpPr/>
          <p:nvPr/>
        </p:nvSpPr>
        <p:spPr>
          <a:xfrm>
            <a:off x="9937115" y="732155"/>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9" name="文本框 78"/>
          <p:cNvSpPr txBox="1"/>
          <p:nvPr/>
        </p:nvSpPr>
        <p:spPr>
          <a:xfrm>
            <a:off x="7548245" y="401066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0" name="文本框 79"/>
          <p:cNvSpPr txBox="1"/>
          <p:nvPr/>
        </p:nvSpPr>
        <p:spPr>
          <a:xfrm>
            <a:off x="9396730" y="1665605"/>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1" name="文本框 80"/>
          <p:cNvSpPr txBox="1"/>
          <p:nvPr/>
        </p:nvSpPr>
        <p:spPr>
          <a:xfrm>
            <a:off x="5821998" y="4208780"/>
            <a:ext cx="103187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a:t>
            </a:r>
          </a:p>
          <a:p>
            <a:r>
              <a:rPr lang="en-US" altLang="zh-CN" b="1">
                <a:latin typeface="字制区喜脉体" panose="02000603000000000000" pitchFamily="2" charset="-122"/>
                <a:ea typeface="字制区喜脉体" panose="02000603000000000000" pitchFamily="2" charset="-122"/>
              </a:rPr>
              <a:t>Dim.y</a:t>
            </a:r>
          </a:p>
        </p:txBody>
      </p:sp>
      <p:sp>
        <p:nvSpPr>
          <p:cNvPr id="82" name="文本框 81"/>
          <p:cNvSpPr txBox="1"/>
          <p:nvPr/>
        </p:nvSpPr>
        <p:spPr>
          <a:xfrm>
            <a:off x="9414509" y="363855"/>
            <a:ext cx="1819547"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blockDim.x</a:t>
            </a:r>
          </a:p>
        </p:txBody>
      </p:sp>
      <p:sp>
        <p:nvSpPr>
          <p:cNvPr id="83" name="矩形 82"/>
          <p:cNvSpPr/>
          <p:nvPr/>
        </p:nvSpPr>
        <p:spPr>
          <a:xfrm>
            <a:off x="10016490" y="4453890"/>
            <a:ext cx="76200"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4" name="矩形 83"/>
          <p:cNvSpPr/>
          <p:nvPr/>
        </p:nvSpPr>
        <p:spPr>
          <a:xfrm>
            <a:off x="6584315" y="4453890"/>
            <a:ext cx="2533015"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5" name="矩形 84"/>
          <p:cNvSpPr/>
          <p:nvPr/>
        </p:nvSpPr>
        <p:spPr>
          <a:xfrm>
            <a:off x="10016490" y="732790"/>
            <a:ext cx="76200" cy="237236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6" name="矩形 85"/>
          <p:cNvSpPr/>
          <p:nvPr/>
        </p:nvSpPr>
        <p:spPr>
          <a:xfrm>
            <a:off x="9414510" y="342900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7" name="矩形 86"/>
          <p:cNvSpPr/>
          <p:nvPr/>
        </p:nvSpPr>
        <p:spPr>
          <a:xfrm>
            <a:off x="6579235" y="342900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8" name="矩形 87"/>
          <p:cNvSpPr/>
          <p:nvPr/>
        </p:nvSpPr>
        <p:spPr>
          <a:xfrm>
            <a:off x="9414510" y="73279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文本框 5"/>
          <p:cNvSpPr txBox="1"/>
          <p:nvPr/>
        </p:nvSpPr>
        <p:spPr>
          <a:xfrm>
            <a:off x="7781607" y="6533515"/>
            <a:ext cx="4543425" cy="337185"/>
          </a:xfrm>
          <a:prstGeom prst="rect">
            <a:avLst/>
          </a:prstGeom>
        </p:spPr>
        <p:txBody>
          <a:bodyPr wrap="square">
            <a:spAutoFit/>
          </a:bodyPr>
          <a:lstStyle/>
          <a:p>
            <a:r>
              <a:rPr lang="zh-CN" altLang="en-US" sz="1600">
                <a:latin typeface="字制区喜脉体" panose="02000603000000000000" pitchFamily="2" charset="-122"/>
                <a:ea typeface="字制区喜脉体" panose="02000603000000000000" pitchFamily="2" charset="-122"/>
                <a:hlinkClick r:id="rId2"/>
              </a:rPr>
              <a:t>深入浅出</a:t>
            </a:r>
            <a:r>
              <a:rPr lang="en-US" altLang="zh-CN" sz="1600">
                <a:latin typeface="字制区喜脉体" panose="02000603000000000000" pitchFamily="2" charset="-122"/>
                <a:ea typeface="字制区喜脉体" panose="02000603000000000000" pitchFamily="2" charset="-122"/>
                <a:hlinkClick r:id="rId2"/>
              </a:rPr>
              <a:t>GPU</a:t>
            </a:r>
            <a:r>
              <a:rPr lang="zh-CN" altLang="en-US" sz="1600">
                <a:latin typeface="字制区喜脉体" panose="02000603000000000000" pitchFamily="2" charset="-122"/>
                <a:ea typeface="字制区喜脉体" panose="02000603000000000000" pitchFamily="2" charset="-122"/>
                <a:hlinkClick r:id="rId2"/>
              </a:rPr>
              <a:t>优化系列：</a:t>
            </a:r>
            <a:r>
              <a:rPr lang="en-US" altLang="zh-CN" sz="1600">
                <a:latin typeface="字制区喜脉体" panose="02000603000000000000" pitchFamily="2" charset="-122"/>
                <a:ea typeface="字制区喜脉体" panose="02000603000000000000" pitchFamily="2" charset="-122"/>
                <a:hlinkClick r:id="rId2"/>
              </a:rPr>
              <a:t>GEMM</a:t>
            </a:r>
            <a:r>
              <a:rPr lang="zh-CN" altLang="en-US" sz="1600">
                <a:latin typeface="字制区喜脉体" panose="02000603000000000000" pitchFamily="2" charset="-122"/>
                <a:ea typeface="字制区喜脉体" panose="02000603000000000000" pitchFamily="2" charset="-122"/>
                <a:hlinkClick r:id="rId2"/>
              </a:rPr>
              <a:t>优化（一） </a:t>
            </a:r>
            <a:r>
              <a:rPr lang="en-US" altLang="zh-CN" sz="1600">
                <a:latin typeface="字制区喜脉体" panose="02000603000000000000" pitchFamily="2" charset="-122"/>
                <a:ea typeface="字制区喜脉体" panose="02000603000000000000" pitchFamily="2" charset="-122"/>
                <a:hlinkClick r:id="rId2"/>
              </a:rPr>
              <a:t>-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2" name="文本框 1"/>
          <p:cNvSpPr txBox="1"/>
          <p:nvPr/>
        </p:nvSpPr>
        <p:spPr>
          <a:xfrm>
            <a:off x="1720374" y="5412224"/>
            <a:ext cx="1406842"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A_matrix</a:t>
            </a:r>
          </a:p>
        </p:txBody>
      </p:sp>
      <p:sp>
        <p:nvSpPr>
          <p:cNvPr id="3" name="文本框 2"/>
          <p:cNvSpPr txBox="1"/>
          <p:nvPr/>
        </p:nvSpPr>
        <p:spPr>
          <a:xfrm>
            <a:off x="4540250" y="2746951"/>
            <a:ext cx="138874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B_matrix</a:t>
            </a:r>
          </a:p>
        </p:txBody>
      </p:sp>
      <p:sp>
        <p:nvSpPr>
          <p:cNvPr id="5" name="文本框 4"/>
          <p:cNvSpPr txBox="1"/>
          <p:nvPr/>
        </p:nvSpPr>
        <p:spPr>
          <a:xfrm>
            <a:off x="4608830" y="5433695"/>
            <a:ext cx="116522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C_matrix</a:t>
            </a:r>
          </a:p>
        </p:txBody>
      </p:sp>
      <p:sp>
        <p:nvSpPr>
          <p:cNvPr id="7" name="文本框 6"/>
          <p:cNvSpPr txBox="1"/>
          <p:nvPr/>
        </p:nvSpPr>
        <p:spPr>
          <a:xfrm>
            <a:off x="421005" y="5930900"/>
            <a:ext cx="4187825" cy="92202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global_memory</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read:2MNK</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write:MN</a:t>
            </a:r>
          </a:p>
        </p:txBody>
      </p:sp>
      <p:sp>
        <p:nvSpPr>
          <p:cNvPr id="10" name="文本框 9">
            <a:extLst>
              <a:ext uri="{FF2B5EF4-FFF2-40B4-BE49-F238E27FC236}">
                <a16:creationId xmlns:a16="http://schemas.microsoft.com/office/drawing/2014/main" id="{EBBF77D9-B207-8A8D-740C-50127A55938C}"/>
              </a:ext>
            </a:extLst>
          </p:cNvPr>
          <p:cNvSpPr txBox="1"/>
          <p:nvPr/>
        </p:nvSpPr>
        <p:spPr>
          <a:xfrm>
            <a:off x="147593" y="150932"/>
            <a:ext cx="478064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Sgemm_v0_global_memory</a:t>
            </a: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12255" y="6550561"/>
            <a:ext cx="5657850" cy="338554"/>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实现矩阵乘法的</a:t>
            </a:r>
            <a:r>
              <a:rPr lang="en-US" altLang="zh-CN" sz="1600">
                <a:latin typeface="字制区喜脉体" panose="02000603000000000000" pitchFamily="2" charset="-122"/>
                <a:ea typeface="字制区喜脉体" panose="02000603000000000000" pitchFamily="2" charset="-122"/>
                <a:hlinkClick r:id="rId2"/>
              </a:rPr>
              <a:t>8</a:t>
            </a:r>
            <a:r>
              <a:rPr lang="zh-CN" altLang="en-US" sz="1600">
                <a:latin typeface="字制区喜脉体" panose="02000603000000000000" pitchFamily="2" charset="-122"/>
                <a:ea typeface="字制区喜脉体" panose="02000603000000000000" pitchFamily="2" charset="-122"/>
                <a:hlinkClick r:id="rId2"/>
              </a:rPr>
              <a:t>种优化策略编程介绍</a:t>
            </a:r>
            <a:r>
              <a:rPr lang="en-US" altLang="zh-CN" sz="1600">
                <a:latin typeface="字制区喜脉体" panose="02000603000000000000" pitchFamily="2" charset="-122"/>
                <a:ea typeface="字制区喜脉体" panose="02000603000000000000" pitchFamily="2" charset="-122"/>
                <a:hlinkClick r:id="rId2"/>
              </a:rPr>
              <a:t>_</a:t>
            </a:r>
            <a:r>
              <a:rPr lang="zh-CN" altLang="en-US" sz="1600">
                <a:latin typeface="字制区喜脉体" panose="02000603000000000000" pitchFamily="2" charset="-122"/>
                <a:ea typeface="字制区喜脉体" panose="02000603000000000000" pitchFamily="2" charset="-122"/>
                <a:hlinkClick r:id="rId2"/>
              </a:rPr>
              <a:t>哔哩哔哩</a:t>
            </a:r>
            <a:r>
              <a:rPr lang="en-US" altLang="zh-CN" sz="1600">
                <a:latin typeface="字制区喜脉体" panose="02000603000000000000" pitchFamily="2" charset="-122"/>
                <a:ea typeface="字制区喜脉体" panose="02000603000000000000" pitchFamily="2" charset="-122"/>
                <a:hlinkClick r:id="rId2"/>
              </a:rPr>
              <a:t>_bilibili</a:t>
            </a:r>
            <a:endParaRPr lang="en-US" altLang="zh-CN" sz="1600"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233362" y="5991225"/>
            <a:ext cx="9876790" cy="923330"/>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global_memory</a:t>
            </a:r>
          </a:p>
          <a:p>
            <a:r>
              <a:rPr lang="en-US" altLang="zh-CN">
                <a:latin typeface="字制区喜脉体" panose="02000603000000000000" pitchFamily="2" charset="-122"/>
                <a:ea typeface="字制区喜脉体" panose="02000603000000000000" pitchFamily="2" charset="-122"/>
              </a:rPr>
              <a:t>read:bm*K*(N/bn)*(M/bm)+bn*K</a:t>
            </a:r>
            <a:r>
              <a:rPr lang="en-US" altLang="zh-CN">
                <a:latin typeface="字制区喜脉体" panose="02000603000000000000" pitchFamily="2" charset="-122"/>
                <a:ea typeface="字制区喜脉体" panose="02000603000000000000" pitchFamily="2" charset="-122"/>
                <a:sym typeface="+mn-ea"/>
              </a:rPr>
              <a:t>*(N/bn)*(M/bm)=KNM/bn+KNM/bm=KNM(1/bn+1/bm)</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write:MN</a:t>
            </a:r>
          </a:p>
        </p:txBody>
      </p:sp>
      <p:sp>
        <p:nvSpPr>
          <p:cNvPr id="8" name="矩形 7"/>
          <p:cNvSpPr/>
          <p:nvPr/>
        </p:nvSpPr>
        <p:spPr>
          <a:xfrm>
            <a:off x="3189605" y="3178175"/>
            <a:ext cx="2533650" cy="23729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p:cNvSpPr/>
          <p:nvPr/>
        </p:nvSpPr>
        <p:spPr>
          <a:xfrm>
            <a:off x="354330" y="3178175"/>
            <a:ext cx="2533650" cy="237299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3189605" y="481965"/>
            <a:ext cx="2533650" cy="23729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39370" y="4225925"/>
            <a:ext cx="7385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M</a:t>
            </a:r>
          </a:p>
        </p:txBody>
      </p:sp>
      <p:sp>
        <p:nvSpPr>
          <p:cNvPr id="12" name="文本框 11"/>
          <p:cNvSpPr txBox="1"/>
          <p:nvPr/>
        </p:nvSpPr>
        <p:spPr>
          <a:xfrm>
            <a:off x="4730660" y="19875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p:txBody>
      </p:sp>
      <p:sp>
        <p:nvSpPr>
          <p:cNvPr id="13" name="文本框 12"/>
          <p:cNvSpPr txBox="1"/>
          <p:nvPr/>
        </p:nvSpPr>
        <p:spPr>
          <a:xfrm>
            <a:off x="1251585" y="285496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14" name="文本框 13"/>
          <p:cNvSpPr txBox="1"/>
          <p:nvPr/>
        </p:nvSpPr>
        <p:spPr>
          <a:xfrm>
            <a:off x="2658745" y="148399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15" name="矩形 14"/>
          <p:cNvSpPr/>
          <p:nvPr/>
        </p:nvSpPr>
        <p:spPr>
          <a:xfrm>
            <a:off x="3707130" y="4128770"/>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p:cNvSpPr/>
          <p:nvPr/>
        </p:nvSpPr>
        <p:spPr>
          <a:xfrm>
            <a:off x="354330" y="4128770"/>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矩形 16"/>
          <p:cNvSpPr/>
          <p:nvPr/>
        </p:nvSpPr>
        <p:spPr>
          <a:xfrm>
            <a:off x="3707130" y="481965"/>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文本框 17"/>
          <p:cNvSpPr txBox="1"/>
          <p:nvPr/>
        </p:nvSpPr>
        <p:spPr>
          <a:xfrm>
            <a:off x="1682114" y="5245606"/>
            <a:ext cx="1277621"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A_matrix</a:t>
            </a:r>
          </a:p>
        </p:txBody>
      </p:sp>
      <p:sp>
        <p:nvSpPr>
          <p:cNvPr id="19" name="文本框 18"/>
          <p:cNvSpPr txBox="1"/>
          <p:nvPr/>
        </p:nvSpPr>
        <p:spPr>
          <a:xfrm>
            <a:off x="4597400" y="2486660"/>
            <a:ext cx="120205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B_matrix</a:t>
            </a:r>
          </a:p>
        </p:txBody>
      </p:sp>
      <p:sp>
        <p:nvSpPr>
          <p:cNvPr id="20" name="文本框 19"/>
          <p:cNvSpPr txBox="1"/>
          <p:nvPr/>
        </p:nvSpPr>
        <p:spPr>
          <a:xfrm>
            <a:off x="4521834" y="5172948"/>
            <a:ext cx="1277621"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C_matrix</a:t>
            </a:r>
          </a:p>
        </p:txBody>
      </p:sp>
      <p:sp>
        <p:nvSpPr>
          <p:cNvPr id="24" name="矩形 23"/>
          <p:cNvSpPr/>
          <p:nvPr/>
        </p:nvSpPr>
        <p:spPr>
          <a:xfrm>
            <a:off x="354330" y="5700395"/>
            <a:ext cx="253365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shared_memory</a:t>
            </a:r>
          </a:p>
        </p:txBody>
      </p:sp>
      <p:sp>
        <p:nvSpPr>
          <p:cNvPr id="26" name="矩形 25"/>
          <p:cNvSpPr/>
          <p:nvPr/>
        </p:nvSpPr>
        <p:spPr>
          <a:xfrm>
            <a:off x="5995670" y="481965"/>
            <a:ext cx="317500" cy="23729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lnSpc>
                <a:spcPct val="60000"/>
              </a:lnSpc>
            </a:pPr>
            <a:r>
              <a:rPr lang="en-US" altLang="zh-CN">
                <a:latin typeface="字制区喜脉体" panose="02000603000000000000" pitchFamily="2" charset="-122"/>
                <a:ea typeface="字制区喜脉体" panose="02000603000000000000" pitchFamily="2" charset="-122"/>
              </a:rPr>
              <a:t>shared_memory</a:t>
            </a:r>
          </a:p>
        </p:txBody>
      </p:sp>
      <p:cxnSp>
        <p:nvCxnSpPr>
          <p:cNvPr id="27" name="直接箭头连接符 26"/>
          <p:cNvCxnSpPr>
            <a:stCxn id="17" idx="3"/>
            <a:endCxn id="26" idx="1"/>
          </p:cNvCxnSpPr>
          <p:nvPr/>
        </p:nvCxnSpPr>
        <p:spPr>
          <a:xfrm>
            <a:off x="4024630" y="1668780"/>
            <a:ext cx="197104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8" name="直接箭头连接符 27"/>
          <p:cNvCxnSpPr>
            <a:stCxn id="16" idx="2"/>
            <a:endCxn id="24" idx="0"/>
          </p:cNvCxnSpPr>
          <p:nvPr/>
        </p:nvCxnSpPr>
        <p:spPr>
          <a:xfrm>
            <a:off x="1621155" y="4431665"/>
            <a:ext cx="0" cy="126873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29" name="矩形 28"/>
          <p:cNvSpPr/>
          <p:nvPr/>
        </p:nvSpPr>
        <p:spPr>
          <a:xfrm>
            <a:off x="9897745" y="4119245"/>
            <a:ext cx="31750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矩形 29"/>
          <p:cNvSpPr/>
          <p:nvPr/>
        </p:nvSpPr>
        <p:spPr>
          <a:xfrm>
            <a:off x="6544945" y="4119245"/>
            <a:ext cx="253365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矩形 30"/>
          <p:cNvSpPr/>
          <p:nvPr/>
        </p:nvSpPr>
        <p:spPr>
          <a:xfrm>
            <a:off x="9897745" y="472440"/>
            <a:ext cx="317500" cy="23729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2" name="文本框 31"/>
          <p:cNvSpPr txBox="1"/>
          <p:nvPr/>
        </p:nvSpPr>
        <p:spPr>
          <a:xfrm>
            <a:off x="7508875" y="3750945"/>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33" name="文本框 32"/>
          <p:cNvSpPr txBox="1"/>
          <p:nvPr/>
        </p:nvSpPr>
        <p:spPr>
          <a:xfrm>
            <a:off x="9357360" y="1405890"/>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34" name="文本框 33"/>
          <p:cNvSpPr txBox="1"/>
          <p:nvPr/>
        </p:nvSpPr>
        <p:spPr>
          <a:xfrm>
            <a:off x="6080125" y="4056380"/>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p:txBody>
      </p:sp>
      <p:sp>
        <p:nvSpPr>
          <p:cNvPr id="36" name="矩形 35"/>
          <p:cNvSpPr/>
          <p:nvPr/>
        </p:nvSpPr>
        <p:spPr>
          <a:xfrm>
            <a:off x="9977120" y="4194175"/>
            <a:ext cx="76200"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7" name="矩形 36"/>
          <p:cNvSpPr/>
          <p:nvPr/>
        </p:nvSpPr>
        <p:spPr>
          <a:xfrm>
            <a:off x="6544945" y="4194175"/>
            <a:ext cx="2533015" cy="762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矩形 37"/>
          <p:cNvSpPr/>
          <p:nvPr/>
        </p:nvSpPr>
        <p:spPr>
          <a:xfrm>
            <a:off x="9977120" y="473075"/>
            <a:ext cx="76200" cy="237236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9" name="矩形 38"/>
          <p:cNvSpPr/>
          <p:nvPr/>
        </p:nvSpPr>
        <p:spPr>
          <a:xfrm>
            <a:off x="9375140" y="3169285"/>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0" name="矩形 39"/>
          <p:cNvSpPr/>
          <p:nvPr/>
        </p:nvSpPr>
        <p:spPr>
          <a:xfrm>
            <a:off x="6539865" y="3169285"/>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1" name="矩形 40"/>
          <p:cNvSpPr/>
          <p:nvPr/>
        </p:nvSpPr>
        <p:spPr>
          <a:xfrm>
            <a:off x="9375140" y="473075"/>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2" name="文本框 41"/>
          <p:cNvSpPr txBox="1"/>
          <p:nvPr/>
        </p:nvSpPr>
        <p:spPr>
          <a:xfrm>
            <a:off x="9840595" y="134620"/>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2" name="文本框 1">
            <a:extLst>
              <a:ext uri="{FF2B5EF4-FFF2-40B4-BE49-F238E27FC236}">
                <a16:creationId xmlns:a16="http://schemas.microsoft.com/office/drawing/2014/main" id="{184A3502-954F-3371-84D1-6ED9166CADD1}"/>
              </a:ext>
            </a:extLst>
          </p:cNvPr>
          <p:cNvSpPr txBox="1"/>
          <p:nvPr/>
        </p:nvSpPr>
        <p:spPr>
          <a:xfrm>
            <a:off x="0" y="8225"/>
            <a:ext cx="478064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Sgemm_v1_shared_memory</a:t>
            </a: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9597119" y="4627067"/>
            <a:ext cx="317500" cy="3028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矩形 29"/>
          <p:cNvSpPr/>
          <p:nvPr/>
        </p:nvSpPr>
        <p:spPr>
          <a:xfrm>
            <a:off x="6244319" y="4627067"/>
            <a:ext cx="2533650" cy="3028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矩形 30"/>
          <p:cNvSpPr/>
          <p:nvPr/>
        </p:nvSpPr>
        <p:spPr>
          <a:xfrm>
            <a:off x="9597119" y="980262"/>
            <a:ext cx="317500" cy="23729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2" name="文本框 31"/>
          <p:cNvSpPr txBox="1"/>
          <p:nvPr/>
        </p:nvSpPr>
        <p:spPr>
          <a:xfrm>
            <a:off x="7208249" y="4258767"/>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33" name="文本框 32"/>
          <p:cNvSpPr txBox="1"/>
          <p:nvPr/>
        </p:nvSpPr>
        <p:spPr>
          <a:xfrm>
            <a:off x="9056734" y="1913712"/>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34" name="文本框 33"/>
          <p:cNvSpPr txBox="1"/>
          <p:nvPr/>
        </p:nvSpPr>
        <p:spPr>
          <a:xfrm>
            <a:off x="5764984" y="4564202"/>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p:txBody>
      </p:sp>
      <p:sp>
        <p:nvSpPr>
          <p:cNvPr id="39" name="矩形 38"/>
          <p:cNvSpPr/>
          <p:nvPr/>
        </p:nvSpPr>
        <p:spPr>
          <a:xfrm>
            <a:off x="9074514" y="3677107"/>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0" name="矩形 39"/>
          <p:cNvSpPr/>
          <p:nvPr/>
        </p:nvSpPr>
        <p:spPr>
          <a:xfrm>
            <a:off x="6239239" y="3677107"/>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1" name="矩形 40"/>
          <p:cNvSpPr/>
          <p:nvPr/>
        </p:nvSpPr>
        <p:spPr>
          <a:xfrm>
            <a:off x="9074514" y="980897"/>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2" name="文本框 41"/>
          <p:cNvSpPr txBox="1"/>
          <p:nvPr/>
        </p:nvSpPr>
        <p:spPr>
          <a:xfrm>
            <a:off x="9576164" y="61259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2" name="矩形 1"/>
          <p:cNvSpPr/>
          <p:nvPr/>
        </p:nvSpPr>
        <p:spPr>
          <a:xfrm>
            <a:off x="6239239" y="6208217"/>
            <a:ext cx="31750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 name="矩形 2"/>
          <p:cNvSpPr/>
          <p:nvPr/>
        </p:nvSpPr>
        <p:spPr>
          <a:xfrm>
            <a:off x="6239239" y="4627067"/>
            <a:ext cx="317500" cy="302895"/>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p:cNvSpPr/>
          <p:nvPr/>
        </p:nvSpPr>
        <p:spPr>
          <a:xfrm>
            <a:off x="9597119" y="980897"/>
            <a:ext cx="317500" cy="302895"/>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p:cNvSpPr/>
          <p:nvPr/>
        </p:nvSpPr>
        <p:spPr>
          <a:xfrm>
            <a:off x="11782789" y="980897"/>
            <a:ext cx="31750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矩形 20"/>
          <p:cNvSpPr/>
          <p:nvPr/>
        </p:nvSpPr>
        <p:spPr>
          <a:xfrm>
            <a:off x="11782789" y="6208217"/>
            <a:ext cx="317500" cy="3028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3" name="直接箭头连接符 22"/>
          <p:cNvCxnSpPr>
            <a:endCxn id="5" idx="1"/>
          </p:cNvCxnSpPr>
          <p:nvPr/>
        </p:nvCxnSpPr>
        <p:spPr>
          <a:xfrm>
            <a:off x="9914619" y="1132662"/>
            <a:ext cx="186817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5" name="直接箭头连接符 24"/>
          <p:cNvCxnSpPr>
            <a:endCxn id="2" idx="0"/>
          </p:cNvCxnSpPr>
          <p:nvPr/>
        </p:nvCxnSpPr>
        <p:spPr>
          <a:xfrm flipH="1">
            <a:off x="6397989" y="4929962"/>
            <a:ext cx="1905" cy="12782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21" idx="1"/>
          </p:cNvCxnSpPr>
          <p:nvPr/>
        </p:nvCxnSpPr>
        <p:spPr>
          <a:xfrm>
            <a:off x="6556739" y="6359982"/>
            <a:ext cx="52260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3" name="直接箭头连接符 42"/>
          <p:cNvCxnSpPr>
            <a:cxnSpLocks/>
            <a:endCxn id="21" idx="0"/>
          </p:cNvCxnSpPr>
          <p:nvPr/>
        </p:nvCxnSpPr>
        <p:spPr>
          <a:xfrm flipH="1">
            <a:off x="11941539" y="1283792"/>
            <a:ext cx="1270" cy="49244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flipH="1" flipV="1">
            <a:off x="9967324" y="4920437"/>
            <a:ext cx="1815465" cy="128778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6239239" y="5386527"/>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a:t>
            </a:r>
          </a:p>
        </p:txBody>
      </p:sp>
      <p:sp>
        <p:nvSpPr>
          <p:cNvPr id="46" name="文本框 45"/>
          <p:cNvSpPr txBox="1"/>
          <p:nvPr/>
        </p:nvSpPr>
        <p:spPr>
          <a:xfrm>
            <a:off x="10421349" y="1099642"/>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a:t>
            </a:r>
          </a:p>
        </p:txBody>
      </p:sp>
      <p:sp>
        <p:nvSpPr>
          <p:cNvPr id="47" name="文本框 46"/>
          <p:cNvSpPr txBox="1"/>
          <p:nvPr/>
        </p:nvSpPr>
        <p:spPr>
          <a:xfrm>
            <a:off x="8694149" y="6050102"/>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2</a:t>
            </a:r>
          </a:p>
        </p:txBody>
      </p:sp>
      <p:sp>
        <p:nvSpPr>
          <p:cNvPr id="48" name="文本框 47"/>
          <p:cNvSpPr txBox="1"/>
          <p:nvPr/>
        </p:nvSpPr>
        <p:spPr>
          <a:xfrm>
            <a:off x="11463384" y="3353892"/>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2</a:t>
            </a:r>
          </a:p>
        </p:txBody>
      </p:sp>
      <p:sp>
        <p:nvSpPr>
          <p:cNvPr id="49" name="文本框 48"/>
          <p:cNvSpPr txBox="1"/>
          <p:nvPr/>
        </p:nvSpPr>
        <p:spPr>
          <a:xfrm>
            <a:off x="10726784" y="5293182"/>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4</a:t>
            </a:r>
          </a:p>
        </p:txBody>
      </p:sp>
      <p:cxnSp>
        <p:nvCxnSpPr>
          <p:cNvPr id="50" name="直接箭头连接符 49"/>
          <p:cNvCxnSpPr/>
          <p:nvPr/>
        </p:nvCxnSpPr>
        <p:spPr>
          <a:xfrm flipV="1">
            <a:off x="6399894" y="4319092"/>
            <a:ext cx="705485" cy="1905"/>
          </a:xfrm>
          <a:prstGeom prst="straightConnector1">
            <a:avLst/>
          </a:prstGeom>
          <a:ln w="41275" cmpd="sng">
            <a:solidFill>
              <a:schemeClr val="accent5"/>
            </a:solidFill>
            <a:prstDash val="sysDash"/>
            <a:tailEnd type="stealth"/>
          </a:ln>
        </p:spPr>
        <p:style>
          <a:lnRef idx="2">
            <a:schemeClr val="accent1"/>
          </a:lnRef>
          <a:fillRef idx="0">
            <a:srgbClr val="FFFFFF"/>
          </a:fillRef>
          <a:effectRef idx="0">
            <a:srgbClr val="FFFFFF"/>
          </a:effectRef>
          <a:fontRef idx="minor">
            <a:schemeClr val="tx1"/>
          </a:fontRef>
        </p:style>
      </p:cxnSp>
      <p:cxnSp>
        <p:nvCxnSpPr>
          <p:cNvPr id="51" name="直接箭头连接符 50"/>
          <p:cNvCxnSpPr/>
          <p:nvPr/>
        </p:nvCxnSpPr>
        <p:spPr>
          <a:xfrm>
            <a:off x="9331054" y="1132662"/>
            <a:ext cx="3175" cy="622300"/>
          </a:xfrm>
          <a:prstGeom prst="straightConnector1">
            <a:avLst/>
          </a:prstGeom>
          <a:ln w="41275" cmpd="sng">
            <a:solidFill>
              <a:schemeClr val="accent5"/>
            </a:solidFill>
            <a:prstDash val="sysDash"/>
            <a:tailEnd type="stealth"/>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6468474" y="3952697"/>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3</a:t>
            </a:r>
          </a:p>
        </p:txBody>
      </p:sp>
      <p:sp>
        <p:nvSpPr>
          <p:cNvPr id="53" name="文本框 52"/>
          <p:cNvSpPr txBox="1"/>
          <p:nvPr/>
        </p:nvSpPr>
        <p:spPr>
          <a:xfrm>
            <a:off x="8850994" y="1242517"/>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3</a:t>
            </a:r>
          </a:p>
        </p:txBody>
      </p:sp>
      <p:sp>
        <p:nvSpPr>
          <p:cNvPr id="6" name="文本框 5">
            <a:extLst>
              <a:ext uri="{FF2B5EF4-FFF2-40B4-BE49-F238E27FC236}">
                <a16:creationId xmlns:a16="http://schemas.microsoft.com/office/drawing/2014/main" id="{8C62E72A-769B-BCB1-09EF-96A0D4D227DF}"/>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Sgemm_v2_shared_memory_sliding_window</a:t>
            </a:r>
            <a:endParaRPr lang="zh-CN" altLang="en-US" sz="2400"/>
          </a:p>
        </p:txBody>
      </p:sp>
      <p:sp>
        <p:nvSpPr>
          <p:cNvPr id="9" name="文本框 8">
            <a:extLst>
              <a:ext uri="{FF2B5EF4-FFF2-40B4-BE49-F238E27FC236}">
                <a16:creationId xmlns:a16="http://schemas.microsoft.com/office/drawing/2014/main" id="{4516F5EF-93BC-9E68-9D0E-04475B8EFAB5}"/>
              </a:ext>
            </a:extLst>
          </p:cNvPr>
          <p:cNvSpPr txBox="1"/>
          <p:nvPr/>
        </p:nvSpPr>
        <p:spPr>
          <a:xfrm>
            <a:off x="11399566" y="654155"/>
            <a:ext cx="1055370"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smem</a:t>
            </a:r>
          </a:p>
        </p:txBody>
      </p:sp>
      <p:sp>
        <p:nvSpPr>
          <p:cNvPr id="10" name="文本框 9">
            <a:extLst>
              <a:ext uri="{FF2B5EF4-FFF2-40B4-BE49-F238E27FC236}">
                <a16:creationId xmlns:a16="http://schemas.microsoft.com/office/drawing/2014/main" id="{07B00732-9BB1-C2D2-9486-A783767A2B34}"/>
              </a:ext>
            </a:extLst>
          </p:cNvPr>
          <p:cNvSpPr txBox="1"/>
          <p:nvPr/>
        </p:nvSpPr>
        <p:spPr>
          <a:xfrm>
            <a:off x="5870304" y="6468351"/>
            <a:ext cx="1055370"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smem</a:t>
            </a:r>
          </a:p>
        </p:txBody>
      </p:sp>
      <p:sp>
        <p:nvSpPr>
          <p:cNvPr id="11" name="文本框 10">
            <a:extLst>
              <a:ext uri="{FF2B5EF4-FFF2-40B4-BE49-F238E27FC236}">
                <a16:creationId xmlns:a16="http://schemas.microsoft.com/office/drawing/2014/main" id="{583DA3C4-49E4-9478-8B88-A310EF42F1EC}"/>
              </a:ext>
            </a:extLst>
          </p:cNvPr>
          <p:cNvSpPr txBox="1"/>
          <p:nvPr/>
        </p:nvSpPr>
        <p:spPr>
          <a:xfrm>
            <a:off x="11196684" y="6481386"/>
            <a:ext cx="1055370"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register</a:t>
            </a:r>
          </a:p>
        </p:txBody>
      </p:sp>
      <p:sp>
        <p:nvSpPr>
          <p:cNvPr id="12" name="矩形 11">
            <a:extLst>
              <a:ext uri="{FF2B5EF4-FFF2-40B4-BE49-F238E27FC236}">
                <a16:creationId xmlns:a16="http://schemas.microsoft.com/office/drawing/2014/main" id="{3116648B-5F2F-AA1D-ADF3-90F1BF462201}"/>
              </a:ext>
            </a:extLst>
          </p:cNvPr>
          <p:cNvSpPr/>
          <p:nvPr/>
        </p:nvSpPr>
        <p:spPr>
          <a:xfrm>
            <a:off x="3137262" y="3722192"/>
            <a:ext cx="2533650" cy="2372995"/>
          </a:xfrm>
          <a:prstGeom prst="rect">
            <a:avLst/>
          </a:prstGeom>
          <a:solidFill>
            <a:schemeClr val="accent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D45FC45A-F643-6535-0FC2-7A205865FA80}"/>
              </a:ext>
            </a:extLst>
          </p:cNvPr>
          <p:cNvSpPr/>
          <p:nvPr/>
        </p:nvSpPr>
        <p:spPr>
          <a:xfrm>
            <a:off x="301987" y="3722192"/>
            <a:ext cx="2533650" cy="237299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 name="矩形 13">
            <a:extLst>
              <a:ext uri="{FF2B5EF4-FFF2-40B4-BE49-F238E27FC236}">
                <a16:creationId xmlns:a16="http://schemas.microsoft.com/office/drawing/2014/main" id="{8F0B2BB1-8A85-FC60-C6B9-9AA038757534}"/>
              </a:ext>
            </a:extLst>
          </p:cNvPr>
          <p:cNvSpPr/>
          <p:nvPr/>
        </p:nvSpPr>
        <p:spPr>
          <a:xfrm>
            <a:off x="3137262" y="1025982"/>
            <a:ext cx="2533650" cy="23729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 name="文本框 14">
            <a:extLst>
              <a:ext uri="{FF2B5EF4-FFF2-40B4-BE49-F238E27FC236}">
                <a16:creationId xmlns:a16="http://schemas.microsoft.com/office/drawing/2014/main" id="{01B9AABC-6C48-4B3F-D205-BBF26DF788B7}"/>
              </a:ext>
            </a:extLst>
          </p:cNvPr>
          <p:cNvSpPr txBox="1"/>
          <p:nvPr/>
        </p:nvSpPr>
        <p:spPr>
          <a:xfrm>
            <a:off x="-91713" y="4769942"/>
            <a:ext cx="7385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M</a:t>
            </a:r>
          </a:p>
        </p:txBody>
      </p:sp>
      <p:sp>
        <p:nvSpPr>
          <p:cNvPr id="16" name="文本框 15">
            <a:extLst>
              <a:ext uri="{FF2B5EF4-FFF2-40B4-BE49-F238E27FC236}">
                <a16:creationId xmlns:a16="http://schemas.microsoft.com/office/drawing/2014/main" id="{19361189-5DFF-3E2D-60D7-ACCC91B1E71A}"/>
              </a:ext>
            </a:extLst>
          </p:cNvPr>
          <p:cNvSpPr txBox="1"/>
          <p:nvPr/>
        </p:nvSpPr>
        <p:spPr>
          <a:xfrm>
            <a:off x="1199242" y="3398977"/>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17" name="文本框 16">
            <a:extLst>
              <a:ext uri="{FF2B5EF4-FFF2-40B4-BE49-F238E27FC236}">
                <a16:creationId xmlns:a16="http://schemas.microsoft.com/office/drawing/2014/main" id="{CA666ABE-6363-C397-30A3-AAE3C3A3D26B}"/>
              </a:ext>
            </a:extLst>
          </p:cNvPr>
          <p:cNvSpPr txBox="1"/>
          <p:nvPr/>
        </p:nvSpPr>
        <p:spPr>
          <a:xfrm>
            <a:off x="2606402" y="2028012"/>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18" name="矩形 17">
            <a:extLst>
              <a:ext uri="{FF2B5EF4-FFF2-40B4-BE49-F238E27FC236}">
                <a16:creationId xmlns:a16="http://schemas.microsoft.com/office/drawing/2014/main" id="{C9B4FC01-5673-9D42-DEDC-DB5D54B308FF}"/>
              </a:ext>
            </a:extLst>
          </p:cNvPr>
          <p:cNvSpPr/>
          <p:nvPr/>
        </p:nvSpPr>
        <p:spPr>
          <a:xfrm>
            <a:off x="3654787" y="4672787"/>
            <a:ext cx="31750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906C688F-DC3B-6BAC-697C-E3D642A768CA}"/>
              </a:ext>
            </a:extLst>
          </p:cNvPr>
          <p:cNvSpPr/>
          <p:nvPr/>
        </p:nvSpPr>
        <p:spPr>
          <a:xfrm>
            <a:off x="301987" y="4672787"/>
            <a:ext cx="2533650" cy="3028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EAA211F0-31C1-0BF2-738A-BF6872CA042B}"/>
              </a:ext>
            </a:extLst>
          </p:cNvPr>
          <p:cNvSpPr/>
          <p:nvPr/>
        </p:nvSpPr>
        <p:spPr>
          <a:xfrm>
            <a:off x="3654787" y="1025982"/>
            <a:ext cx="317500" cy="2372995"/>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文本框 21">
            <a:extLst>
              <a:ext uri="{FF2B5EF4-FFF2-40B4-BE49-F238E27FC236}">
                <a16:creationId xmlns:a16="http://schemas.microsoft.com/office/drawing/2014/main" id="{2A927DFA-BF3A-65FE-418B-77E45CAE0BC6}"/>
              </a:ext>
            </a:extLst>
          </p:cNvPr>
          <p:cNvSpPr txBox="1"/>
          <p:nvPr/>
        </p:nvSpPr>
        <p:spPr>
          <a:xfrm>
            <a:off x="1628661" y="5696526"/>
            <a:ext cx="1406842"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A_matrix</a:t>
            </a:r>
          </a:p>
        </p:txBody>
      </p:sp>
      <p:sp>
        <p:nvSpPr>
          <p:cNvPr id="24" name="文本框 23">
            <a:extLst>
              <a:ext uri="{FF2B5EF4-FFF2-40B4-BE49-F238E27FC236}">
                <a16:creationId xmlns:a16="http://schemas.microsoft.com/office/drawing/2014/main" id="{E5FAF184-0FE2-AAF3-BB49-509BE60AE519}"/>
              </a:ext>
            </a:extLst>
          </p:cNvPr>
          <p:cNvSpPr txBox="1"/>
          <p:nvPr/>
        </p:nvSpPr>
        <p:spPr>
          <a:xfrm>
            <a:off x="4448537" y="3031253"/>
            <a:ext cx="138874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B_matrix</a:t>
            </a:r>
          </a:p>
        </p:txBody>
      </p:sp>
      <p:sp>
        <p:nvSpPr>
          <p:cNvPr id="26" name="文本框 25">
            <a:extLst>
              <a:ext uri="{FF2B5EF4-FFF2-40B4-BE49-F238E27FC236}">
                <a16:creationId xmlns:a16="http://schemas.microsoft.com/office/drawing/2014/main" id="{3C97E9C8-A175-E236-EB9E-528AE991B9B1}"/>
              </a:ext>
            </a:extLst>
          </p:cNvPr>
          <p:cNvSpPr txBox="1"/>
          <p:nvPr/>
        </p:nvSpPr>
        <p:spPr>
          <a:xfrm>
            <a:off x="4517117" y="5717997"/>
            <a:ext cx="116522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C_matrix</a:t>
            </a:r>
          </a:p>
        </p:txBody>
      </p:sp>
      <p:sp>
        <p:nvSpPr>
          <p:cNvPr id="27" name="文本框 26">
            <a:extLst>
              <a:ext uri="{FF2B5EF4-FFF2-40B4-BE49-F238E27FC236}">
                <a16:creationId xmlns:a16="http://schemas.microsoft.com/office/drawing/2014/main" id="{BD118EDD-1636-23A2-BBA5-37E4DEB13B3C}"/>
              </a:ext>
            </a:extLst>
          </p:cNvPr>
          <p:cNvSpPr txBox="1"/>
          <p:nvPr/>
        </p:nvSpPr>
        <p:spPr>
          <a:xfrm>
            <a:off x="4339203" y="726447"/>
            <a:ext cx="73850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043942" y="3523161"/>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p:cNvSpPr/>
          <p:nvPr/>
        </p:nvSpPr>
        <p:spPr>
          <a:xfrm>
            <a:off x="9043942" y="3523161"/>
            <a:ext cx="593725" cy="54864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7229112" y="3523161"/>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矩形 10"/>
          <p:cNvSpPr/>
          <p:nvPr/>
        </p:nvSpPr>
        <p:spPr>
          <a:xfrm>
            <a:off x="9043942" y="1755956"/>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p:cNvSpPr/>
          <p:nvPr/>
        </p:nvSpPr>
        <p:spPr>
          <a:xfrm>
            <a:off x="10661922" y="1755956"/>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矩形 12"/>
          <p:cNvSpPr/>
          <p:nvPr/>
        </p:nvSpPr>
        <p:spPr>
          <a:xfrm>
            <a:off x="7229112" y="5057321"/>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14" name="直接箭头连接符 13"/>
          <p:cNvCxnSpPr/>
          <p:nvPr/>
        </p:nvCxnSpPr>
        <p:spPr>
          <a:xfrm>
            <a:off x="7808232" y="4628061"/>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V="1">
            <a:off x="10199642" y="2306501"/>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10667637" y="5055416"/>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18" name="直接箭头连接符 17"/>
          <p:cNvCxnSpPr/>
          <p:nvPr/>
        </p:nvCxnSpPr>
        <p:spPr>
          <a:xfrm flipV="1">
            <a:off x="8384812" y="5611041"/>
            <a:ext cx="2252980" cy="444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17" idx="0"/>
          </p:cNvCxnSpPr>
          <p:nvPr/>
        </p:nvCxnSpPr>
        <p:spPr>
          <a:xfrm>
            <a:off x="11242312" y="2880541"/>
            <a:ext cx="3175" cy="217487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flipH="1" flipV="1">
            <a:off x="10181862" y="4628696"/>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22" name="矩形 21"/>
          <p:cNvSpPr/>
          <p:nvPr/>
        </p:nvSpPr>
        <p:spPr>
          <a:xfrm>
            <a:off x="9043942" y="3523161"/>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 name="矩形 23"/>
          <p:cNvSpPr/>
          <p:nvPr/>
        </p:nvSpPr>
        <p:spPr>
          <a:xfrm>
            <a:off x="7229112" y="3523161"/>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p:cNvSpPr/>
          <p:nvPr/>
        </p:nvSpPr>
        <p:spPr>
          <a:xfrm>
            <a:off x="7229112" y="4071801"/>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 name="矩形 26"/>
          <p:cNvSpPr/>
          <p:nvPr/>
        </p:nvSpPr>
        <p:spPr>
          <a:xfrm>
            <a:off x="7808232" y="3523161"/>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 name="矩形 27"/>
          <p:cNvSpPr/>
          <p:nvPr/>
        </p:nvSpPr>
        <p:spPr>
          <a:xfrm>
            <a:off x="7808232" y="4071801"/>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矩形 35"/>
          <p:cNvSpPr/>
          <p:nvPr/>
        </p:nvSpPr>
        <p:spPr>
          <a:xfrm>
            <a:off x="9058547" y="17559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7" name="矩形 36"/>
          <p:cNvSpPr/>
          <p:nvPr/>
        </p:nvSpPr>
        <p:spPr>
          <a:xfrm>
            <a:off x="9058547" y="230459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矩形 37"/>
          <p:cNvSpPr/>
          <p:nvPr/>
        </p:nvSpPr>
        <p:spPr>
          <a:xfrm>
            <a:off x="9637667" y="17559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矩形 54"/>
          <p:cNvSpPr/>
          <p:nvPr/>
        </p:nvSpPr>
        <p:spPr>
          <a:xfrm>
            <a:off x="9637667" y="230459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矩形 55"/>
          <p:cNvSpPr/>
          <p:nvPr/>
        </p:nvSpPr>
        <p:spPr>
          <a:xfrm>
            <a:off x="7236097" y="505541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矩形 56"/>
          <p:cNvSpPr/>
          <p:nvPr/>
        </p:nvSpPr>
        <p:spPr>
          <a:xfrm>
            <a:off x="7236097" y="56040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8" name="矩形 57"/>
          <p:cNvSpPr/>
          <p:nvPr/>
        </p:nvSpPr>
        <p:spPr>
          <a:xfrm>
            <a:off x="7815217" y="505541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9" name="矩形 58"/>
          <p:cNvSpPr/>
          <p:nvPr/>
        </p:nvSpPr>
        <p:spPr>
          <a:xfrm>
            <a:off x="7815217" y="56040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0" name="矩形 59"/>
          <p:cNvSpPr/>
          <p:nvPr/>
        </p:nvSpPr>
        <p:spPr>
          <a:xfrm>
            <a:off x="10663192" y="17559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1" name="矩形 60"/>
          <p:cNvSpPr/>
          <p:nvPr/>
        </p:nvSpPr>
        <p:spPr>
          <a:xfrm>
            <a:off x="10663192" y="230459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2" name="矩形 61"/>
          <p:cNvSpPr/>
          <p:nvPr/>
        </p:nvSpPr>
        <p:spPr>
          <a:xfrm>
            <a:off x="11242312" y="17559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3" name="矩形 62"/>
          <p:cNvSpPr/>
          <p:nvPr/>
        </p:nvSpPr>
        <p:spPr>
          <a:xfrm>
            <a:off x="11242312" y="230459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矩形 63"/>
          <p:cNvSpPr/>
          <p:nvPr/>
        </p:nvSpPr>
        <p:spPr>
          <a:xfrm>
            <a:off x="10666367" y="505541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矩形 64"/>
          <p:cNvSpPr/>
          <p:nvPr/>
        </p:nvSpPr>
        <p:spPr>
          <a:xfrm>
            <a:off x="10666367" y="56040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6" name="矩形 65"/>
          <p:cNvSpPr/>
          <p:nvPr/>
        </p:nvSpPr>
        <p:spPr>
          <a:xfrm>
            <a:off x="11245487" y="505541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p:cNvSpPr/>
          <p:nvPr/>
        </p:nvSpPr>
        <p:spPr>
          <a:xfrm>
            <a:off x="11245487" y="5604056"/>
            <a:ext cx="267335" cy="235585"/>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DF0A6FFC-D26D-9000-41E2-F0BBDD215552}"/>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Sgemm_v3_increase_work_of_per_thread</a:t>
            </a:r>
            <a:endParaRPr lang="zh-CN" altLang="en-US" sz="2400">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79B44561-9F73-5461-FE97-981A85135DB6}"/>
              </a:ext>
            </a:extLst>
          </p:cNvPr>
          <p:cNvSpPr/>
          <p:nvPr/>
        </p:nvSpPr>
        <p:spPr>
          <a:xfrm>
            <a:off x="3999865" y="4548690"/>
            <a:ext cx="317500" cy="3028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4F12EAE3-9E1A-D597-8AAB-E82783D77567}"/>
              </a:ext>
            </a:extLst>
          </p:cNvPr>
          <p:cNvSpPr/>
          <p:nvPr/>
        </p:nvSpPr>
        <p:spPr>
          <a:xfrm>
            <a:off x="647065" y="4548690"/>
            <a:ext cx="2533650" cy="3028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8" name="矩形 67">
            <a:extLst>
              <a:ext uri="{FF2B5EF4-FFF2-40B4-BE49-F238E27FC236}">
                <a16:creationId xmlns:a16="http://schemas.microsoft.com/office/drawing/2014/main" id="{BD4D751A-9680-6B94-1BCD-AFC56440A301}"/>
              </a:ext>
            </a:extLst>
          </p:cNvPr>
          <p:cNvSpPr/>
          <p:nvPr/>
        </p:nvSpPr>
        <p:spPr>
          <a:xfrm>
            <a:off x="3999865" y="901885"/>
            <a:ext cx="317500" cy="23729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文本框 68">
            <a:extLst>
              <a:ext uri="{FF2B5EF4-FFF2-40B4-BE49-F238E27FC236}">
                <a16:creationId xmlns:a16="http://schemas.microsoft.com/office/drawing/2014/main" id="{FFE9DCC9-17C4-8874-8643-DFDFE41664BF}"/>
              </a:ext>
            </a:extLst>
          </p:cNvPr>
          <p:cNvSpPr txBox="1"/>
          <p:nvPr/>
        </p:nvSpPr>
        <p:spPr>
          <a:xfrm>
            <a:off x="1610995" y="4180390"/>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70" name="文本框 69">
            <a:extLst>
              <a:ext uri="{FF2B5EF4-FFF2-40B4-BE49-F238E27FC236}">
                <a16:creationId xmlns:a16="http://schemas.microsoft.com/office/drawing/2014/main" id="{8FA03635-9A6C-3080-8AD5-43FF7AF7852D}"/>
              </a:ext>
            </a:extLst>
          </p:cNvPr>
          <p:cNvSpPr txBox="1"/>
          <p:nvPr/>
        </p:nvSpPr>
        <p:spPr>
          <a:xfrm>
            <a:off x="3459480" y="1835335"/>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71" name="文本框 70">
            <a:extLst>
              <a:ext uri="{FF2B5EF4-FFF2-40B4-BE49-F238E27FC236}">
                <a16:creationId xmlns:a16="http://schemas.microsoft.com/office/drawing/2014/main" id="{35C5C15B-1C54-665F-3CCD-9F16A6BD9249}"/>
              </a:ext>
            </a:extLst>
          </p:cNvPr>
          <p:cNvSpPr txBox="1"/>
          <p:nvPr/>
        </p:nvSpPr>
        <p:spPr>
          <a:xfrm>
            <a:off x="167730" y="4485825"/>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p:txBody>
      </p:sp>
      <p:sp>
        <p:nvSpPr>
          <p:cNvPr id="72" name="矩形 71">
            <a:extLst>
              <a:ext uri="{FF2B5EF4-FFF2-40B4-BE49-F238E27FC236}">
                <a16:creationId xmlns:a16="http://schemas.microsoft.com/office/drawing/2014/main" id="{29DFBC80-4F75-C76B-D4A4-9118B6E54448}"/>
              </a:ext>
            </a:extLst>
          </p:cNvPr>
          <p:cNvSpPr/>
          <p:nvPr/>
        </p:nvSpPr>
        <p:spPr>
          <a:xfrm>
            <a:off x="3477260" y="359873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3" name="矩形 72">
            <a:extLst>
              <a:ext uri="{FF2B5EF4-FFF2-40B4-BE49-F238E27FC236}">
                <a16:creationId xmlns:a16="http://schemas.microsoft.com/office/drawing/2014/main" id="{1BB837C1-3249-F578-8D34-EF126E225D74}"/>
              </a:ext>
            </a:extLst>
          </p:cNvPr>
          <p:cNvSpPr/>
          <p:nvPr/>
        </p:nvSpPr>
        <p:spPr>
          <a:xfrm>
            <a:off x="641985" y="359873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4" name="矩形 73">
            <a:extLst>
              <a:ext uri="{FF2B5EF4-FFF2-40B4-BE49-F238E27FC236}">
                <a16:creationId xmlns:a16="http://schemas.microsoft.com/office/drawing/2014/main" id="{7C56A032-CF8A-59DA-2F38-C96CC6B937C5}"/>
              </a:ext>
            </a:extLst>
          </p:cNvPr>
          <p:cNvSpPr/>
          <p:nvPr/>
        </p:nvSpPr>
        <p:spPr>
          <a:xfrm>
            <a:off x="3477260" y="902520"/>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5" name="文本框 74">
            <a:extLst>
              <a:ext uri="{FF2B5EF4-FFF2-40B4-BE49-F238E27FC236}">
                <a16:creationId xmlns:a16="http://schemas.microsoft.com/office/drawing/2014/main" id="{92115572-6F2F-02A4-48EE-36DBE6D038BB}"/>
              </a:ext>
            </a:extLst>
          </p:cNvPr>
          <p:cNvSpPr txBox="1"/>
          <p:nvPr/>
        </p:nvSpPr>
        <p:spPr>
          <a:xfrm>
            <a:off x="3978910" y="534220"/>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76" name="矩形 75">
            <a:extLst>
              <a:ext uri="{FF2B5EF4-FFF2-40B4-BE49-F238E27FC236}">
                <a16:creationId xmlns:a16="http://schemas.microsoft.com/office/drawing/2014/main" id="{5B9013F9-D945-AB5B-E8C1-1BEFAF815767}"/>
              </a:ext>
            </a:extLst>
          </p:cNvPr>
          <p:cNvSpPr/>
          <p:nvPr/>
        </p:nvSpPr>
        <p:spPr>
          <a:xfrm>
            <a:off x="641985" y="6129840"/>
            <a:ext cx="31750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7" name="矩形 76">
            <a:extLst>
              <a:ext uri="{FF2B5EF4-FFF2-40B4-BE49-F238E27FC236}">
                <a16:creationId xmlns:a16="http://schemas.microsoft.com/office/drawing/2014/main" id="{6177F9A2-C450-C957-351D-2F0FB1D57714}"/>
              </a:ext>
            </a:extLst>
          </p:cNvPr>
          <p:cNvSpPr/>
          <p:nvPr/>
        </p:nvSpPr>
        <p:spPr>
          <a:xfrm>
            <a:off x="641985" y="4548690"/>
            <a:ext cx="317500" cy="302895"/>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8" name="矩形 77">
            <a:extLst>
              <a:ext uri="{FF2B5EF4-FFF2-40B4-BE49-F238E27FC236}">
                <a16:creationId xmlns:a16="http://schemas.microsoft.com/office/drawing/2014/main" id="{FB8471BF-3030-E82D-8B6E-C4F30B6A0D19}"/>
              </a:ext>
            </a:extLst>
          </p:cNvPr>
          <p:cNvSpPr/>
          <p:nvPr/>
        </p:nvSpPr>
        <p:spPr>
          <a:xfrm>
            <a:off x="3999865" y="902520"/>
            <a:ext cx="317500" cy="302895"/>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9" name="矩形 78">
            <a:extLst>
              <a:ext uri="{FF2B5EF4-FFF2-40B4-BE49-F238E27FC236}">
                <a16:creationId xmlns:a16="http://schemas.microsoft.com/office/drawing/2014/main" id="{1A220D31-50AE-1CF5-359D-91EBE3CE0211}"/>
              </a:ext>
            </a:extLst>
          </p:cNvPr>
          <p:cNvSpPr/>
          <p:nvPr/>
        </p:nvSpPr>
        <p:spPr>
          <a:xfrm>
            <a:off x="6185535" y="902520"/>
            <a:ext cx="317500" cy="302895"/>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0" name="矩形 79">
            <a:extLst>
              <a:ext uri="{FF2B5EF4-FFF2-40B4-BE49-F238E27FC236}">
                <a16:creationId xmlns:a16="http://schemas.microsoft.com/office/drawing/2014/main" id="{8E2AA91C-23B8-7925-1907-4511A5289CDC}"/>
              </a:ext>
            </a:extLst>
          </p:cNvPr>
          <p:cNvSpPr/>
          <p:nvPr/>
        </p:nvSpPr>
        <p:spPr>
          <a:xfrm>
            <a:off x="6185535" y="6129840"/>
            <a:ext cx="317500" cy="30289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81" name="直接箭头连接符 80">
            <a:extLst>
              <a:ext uri="{FF2B5EF4-FFF2-40B4-BE49-F238E27FC236}">
                <a16:creationId xmlns:a16="http://schemas.microsoft.com/office/drawing/2014/main" id="{80887A78-69B8-D617-8412-A37B2443EA88}"/>
              </a:ext>
            </a:extLst>
          </p:cNvPr>
          <p:cNvCxnSpPr>
            <a:endCxn id="79" idx="1"/>
          </p:cNvCxnSpPr>
          <p:nvPr/>
        </p:nvCxnSpPr>
        <p:spPr>
          <a:xfrm>
            <a:off x="4317365" y="1054285"/>
            <a:ext cx="186817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82" name="直接箭头连接符 81">
            <a:extLst>
              <a:ext uri="{FF2B5EF4-FFF2-40B4-BE49-F238E27FC236}">
                <a16:creationId xmlns:a16="http://schemas.microsoft.com/office/drawing/2014/main" id="{11517547-58E3-B0C5-49AD-3D6D380ECB4C}"/>
              </a:ext>
            </a:extLst>
          </p:cNvPr>
          <p:cNvCxnSpPr>
            <a:endCxn id="76" idx="0"/>
          </p:cNvCxnSpPr>
          <p:nvPr/>
        </p:nvCxnSpPr>
        <p:spPr>
          <a:xfrm flipH="1">
            <a:off x="800735" y="4851585"/>
            <a:ext cx="1905" cy="12782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83" name="直接箭头连接符 82">
            <a:extLst>
              <a:ext uri="{FF2B5EF4-FFF2-40B4-BE49-F238E27FC236}">
                <a16:creationId xmlns:a16="http://schemas.microsoft.com/office/drawing/2014/main" id="{FD3C907C-37FB-0C0E-3A8F-0509EB840B0B}"/>
              </a:ext>
            </a:extLst>
          </p:cNvPr>
          <p:cNvCxnSpPr>
            <a:endCxn id="80" idx="1"/>
          </p:cNvCxnSpPr>
          <p:nvPr/>
        </p:nvCxnSpPr>
        <p:spPr>
          <a:xfrm>
            <a:off x="959485" y="6281605"/>
            <a:ext cx="52260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84" name="直接箭头连接符 83">
            <a:extLst>
              <a:ext uri="{FF2B5EF4-FFF2-40B4-BE49-F238E27FC236}">
                <a16:creationId xmlns:a16="http://schemas.microsoft.com/office/drawing/2014/main" id="{7C603B45-8A26-B23B-FF17-B75A5435C7DB}"/>
              </a:ext>
            </a:extLst>
          </p:cNvPr>
          <p:cNvCxnSpPr>
            <a:cxnSpLocks/>
            <a:endCxn id="80" idx="0"/>
          </p:cNvCxnSpPr>
          <p:nvPr/>
        </p:nvCxnSpPr>
        <p:spPr>
          <a:xfrm flipH="1">
            <a:off x="6344285" y="1205415"/>
            <a:ext cx="1270" cy="49244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85" name="直接箭头连接符 84">
            <a:extLst>
              <a:ext uri="{FF2B5EF4-FFF2-40B4-BE49-F238E27FC236}">
                <a16:creationId xmlns:a16="http://schemas.microsoft.com/office/drawing/2014/main" id="{8B3415FA-BF51-1B16-1BB1-75BE49A802A3}"/>
              </a:ext>
            </a:extLst>
          </p:cNvPr>
          <p:cNvCxnSpPr/>
          <p:nvPr/>
        </p:nvCxnSpPr>
        <p:spPr>
          <a:xfrm flipH="1" flipV="1">
            <a:off x="4370070" y="4842060"/>
            <a:ext cx="1815465" cy="128778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86" name="文本框 85">
            <a:extLst>
              <a:ext uri="{FF2B5EF4-FFF2-40B4-BE49-F238E27FC236}">
                <a16:creationId xmlns:a16="http://schemas.microsoft.com/office/drawing/2014/main" id="{39C84092-FE6F-943F-6A55-7B9E0A60A7ED}"/>
              </a:ext>
            </a:extLst>
          </p:cNvPr>
          <p:cNvSpPr txBox="1"/>
          <p:nvPr/>
        </p:nvSpPr>
        <p:spPr>
          <a:xfrm>
            <a:off x="641985" y="5308150"/>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a:t>
            </a:r>
          </a:p>
        </p:txBody>
      </p:sp>
      <p:sp>
        <p:nvSpPr>
          <p:cNvPr id="87" name="文本框 86">
            <a:extLst>
              <a:ext uri="{FF2B5EF4-FFF2-40B4-BE49-F238E27FC236}">
                <a16:creationId xmlns:a16="http://schemas.microsoft.com/office/drawing/2014/main" id="{9134452F-27BD-0AEC-1755-15F632974221}"/>
              </a:ext>
            </a:extLst>
          </p:cNvPr>
          <p:cNvSpPr txBox="1"/>
          <p:nvPr/>
        </p:nvSpPr>
        <p:spPr>
          <a:xfrm>
            <a:off x="4824095" y="1021265"/>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1</a:t>
            </a:r>
          </a:p>
        </p:txBody>
      </p:sp>
      <p:sp>
        <p:nvSpPr>
          <p:cNvPr id="88" name="文本框 87">
            <a:extLst>
              <a:ext uri="{FF2B5EF4-FFF2-40B4-BE49-F238E27FC236}">
                <a16:creationId xmlns:a16="http://schemas.microsoft.com/office/drawing/2014/main" id="{77C9180B-B73C-31BF-BB06-04C0D8870F78}"/>
              </a:ext>
            </a:extLst>
          </p:cNvPr>
          <p:cNvSpPr txBox="1"/>
          <p:nvPr/>
        </p:nvSpPr>
        <p:spPr>
          <a:xfrm>
            <a:off x="3096895" y="5971725"/>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2</a:t>
            </a:r>
          </a:p>
        </p:txBody>
      </p:sp>
      <p:sp>
        <p:nvSpPr>
          <p:cNvPr id="89" name="文本框 88">
            <a:extLst>
              <a:ext uri="{FF2B5EF4-FFF2-40B4-BE49-F238E27FC236}">
                <a16:creationId xmlns:a16="http://schemas.microsoft.com/office/drawing/2014/main" id="{F706220A-AC66-279F-CB11-B7B4B21C3542}"/>
              </a:ext>
            </a:extLst>
          </p:cNvPr>
          <p:cNvSpPr txBox="1"/>
          <p:nvPr/>
        </p:nvSpPr>
        <p:spPr>
          <a:xfrm>
            <a:off x="5866130" y="3275515"/>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2</a:t>
            </a:r>
          </a:p>
        </p:txBody>
      </p:sp>
      <p:sp>
        <p:nvSpPr>
          <p:cNvPr id="90" name="文本框 89">
            <a:extLst>
              <a:ext uri="{FF2B5EF4-FFF2-40B4-BE49-F238E27FC236}">
                <a16:creationId xmlns:a16="http://schemas.microsoft.com/office/drawing/2014/main" id="{9E7F6CBE-BCC9-8DB0-A7EC-89880194AF1E}"/>
              </a:ext>
            </a:extLst>
          </p:cNvPr>
          <p:cNvSpPr txBox="1"/>
          <p:nvPr/>
        </p:nvSpPr>
        <p:spPr>
          <a:xfrm>
            <a:off x="5129530" y="5214805"/>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4</a:t>
            </a:r>
          </a:p>
        </p:txBody>
      </p:sp>
      <p:cxnSp>
        <p:nvCxnSpPr>
          <p:cNvPr id="91" name="直接箭头连接符 90">
            <a:extLst>
              <a:ext uri="{FF2B5EF4-FFF2-40B4-BE49-F238E27FC236}">
                <a16:creationId xmlns:a16="http://schemas.microsoft.com/office/drawing/2014/main" id="{6DA66161-5D96-9471-E004-632846095B4D}"/>
              </a:ext>
            </a:extLst>
          </p:cNvPr>
          <p:cNvCxnSpPr/>
          <p:nvPr/>
        </p:nvCxnSpPr>
        <p:spPr>
          <a:xfrm flipV="1">
            <a:off x="802640" y="4240715"/>
            <a:ext cx="705485" cy="1905"/>
          </a:xfrm>
          <a:prstGeom prst="straightConnector1">
            <a:avLst/>
          </a:prstGeom>
          <a:ln w="41275" cmpd="sng">
            <a:solidFill>
              <a:schemeClr val="accent5"/>
            </a:solidFill>
            <a:prstDash val="sysDash"/>
            <a:tailEnd type="stealth"/>
          </a:ln>
        </p:spPr>
        <p:style>
          <a:lnRef idx="2">
            <a:schemeClr val="accent1"/>
          </a:lnRef>
          <a:fillRef idx="0">
            <a:srgbClr val="FFFFFF"/>
          </a:fillRef>
          <a:effectRef idx="0">
            <a:srgbClr val="FFFFFF"/>
          </a:effectRef>
          <a:fontRef idx="minor">
            <a:schemeClr val="tx1"/>
          </a:fontRef>
        </p:style>
      </p:cxnSp>
      <p:cxnSp>
        <p:nvCxnSpPr>
          <p:cNvPr id="92" name="直接箭头连接符 91">
            <a:extLst>
              <a:ext uri="{FF2B5EF4-FFF2-40B4-BE49-F238E27FC236}">
                <a16:creationId xmlns:a16="http://schemas.microsoft.com/office/drawing/2014/main" id="{389B215A-A0FF-A155-5A1A-7B53D5C2E53F}"/>
              </a:ext>
            </a:extLst>
          </p:cNvPr>
          <p:cNvCxnSpPr/>
          <p:nvPr/>
        </p:nvCxnSpPr>
        <p:spPr>
          <a:xfrm>
            <a:off x="3733800" y="1054285"/>
            <a:ext cx="3175" cy="622300"/>
          </a:xfrm>
          <a:prstGeom prst="straightConnector1">
            <a:avLst/>
          </a:prstGeom>
          <a:ln w="41275" cmpd="sng">
            <a:solidFill>
              <a:schemeClr val="accent5"/>
            </a:solidFill>
            <a:prstDash val="sysDash"/>
            <a:tailEnd type="stealth"/>
          </a:ln>
        </p:spPr>
        <p:style>
          <a:lnRef idx="2">
            <a:schemeClr val="accent1"/>
          </a:lnRef>
          <a:fillRef idx="0">
            <a:srgbClr val="FFFFFF"/>
          </a:fillRef>
          <a:effectRef idx="0">
            <a:srgbClr val="FFFFFF"/>
          </a:effectRef>
          <a:fontRef idx="minor">
            <a:schemeClr val="tx1"/>
          </a:fontRef>
        </p:style>
      </p:cxnSp>
      <p:sp>
        <p:nvSpPr>
          <p:cNvPr id="93" name="文本框 92">
            <a:extLst>
              <a:ext uri="{FF2B5EF4-FFF2-40B4-BE49-F238E27FC236}">
                <a16:creationId xmlns:a16="http://schemas.microsoft.com/office/drawing/2014/main" id="{7361349A-2A18-5A7E-8141-DEDB249E9CCC}"/>
              </a:ext>
            </a:extLst>
          </p:cNvPr>
          <p:cNvSpPr txBox="1"/>
          <p:nvPr/>
        </p:nvSpPr>
        <p:spPr>
          <a:xfrm>
            <a:off x="871220" y="3874320"/>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3</a:t>
            </a:r>
          </a:p>
        </p:txBody>
      </p:sp>
      <p:sp>
        <p:nvSpPr>
          <p:cNvPr id="94" name="文本框 93">
            <a:extLst>
              <a:ext uri="{FF2B5EF4-FFF2-40B4-BE49-F238E27FC236}">
                <a16:creationId xmlns:a16="http://schemas.microsoft.com/office/drawing/2014/main" id="{B24A7237-A24D-B863-0B3A-18C9CEF28011}"/>
              </a:ext>
            </a:extLst>
          </p:cNvPr>
          <p:cNvSpPr txBox="1"/>
          <p:nvPr/>
        </p:nvSpPr>
        <p:spPr>
          <a:xfrm>
            <a:off x="3253740" y="1164140"/>
            <a:ext cx="6369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3</a:t>
            </a:r>
          </a:p>
        </p:txBody>
      </p:sp>
      <p:sp>
        <p:nvSpPr>
          <p:cNvPr id="95" name="文本框 94">
            <a:extLst>
              <a:ext uri="{FF2B5EF4-FFF2-40B4-BE49-F238E27FC236}">
                <a16:creationId xmlns:a16="http://schemas.microsoft.com/office/drawing/2014/main" id="{DCF266BC-6302-5705-3FA3-EFE195F0DC9F}"/>
              </a:ext>
            </a:extLst>
          </p:cNvPr>
          <p:cNvSpPr txBox="1"/>
          <p:nvPr/>
        </p:nvSpPr>
        <p:spPr>
          <a:xfrm>
            <a:off x="273050" y="6389974"/>
            <a:ext cx="1055370"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smem</a:t>
            </a:r>
          </a:p>
        </p:txBody>
      </p:sp>
      <p:sp>
        <p:nvSpPr>
          <p:cNvPr id="96" name="文本框 95">
            <a:extLst>
              <a:ext uri="{FF2B5EF4-FFF2-40B4-BE49-F238E27FC236}">
                <a16:creationId xmlns:a16="http://schemas.microsoft.com/office/drawing/2014/main" id="{F3D66654-3832-AA9A-2B6A-408DB6CD32E6}"/>
              </a:ext>
            </a:extLst>
          </p:cNvPr>
          <p:cNvSpPr txBox="1"/>
          <p:nvPr/>
        </p:nvSpPr>
        <p:spPr>
          <a:xfrm>
            <a:off x="5599430" y="6403009"/>
            <a:ext cx="1055370" cy="369332"/>
          </a:xfrm>
          <a:prstGeom prst="rect">
            <a:avLst/>
          </a:prstGeom>
          <a:noFill/>
        </p:spPr>
        <p:txBody>
          <a:bodyPr wrap="square">
            <a:spAutoFit/>
          </a:bodyPr>
          <a:lstStyle/>
          <a:p>
            <a:pPr algn="ctr"/>
            <a:r>
              <a:rPr lang="en-US" altLang="zh-CN">
                <a:latin typeface="字制区喜脉体" panose="02000603000000000000" pitchFamily="2" charset="-122"/>
                <a:ea typeface="字制区喜脉体" panose="02000603000000000000" pitchFamily="2" charset="-122"/>
              </a:rPr>
              <a:t>register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9550" y="143560"/>
            <a:ext cx="7905750" cy="461665"/>
          </a:xfrm>
          <a:prstGeom prst="rect">
            <a:avLst/>
          </a:prstGeom>
          <a:noFill/>
        </p:spPr>
        <p:txBody>
          <a:bodyPr wrap="square">
            <a:spAutoFit/>
          </a:bodyPr>
          <a:lstStyle/>
          <a:p>
            <a:pPr marL="0" indent="0" algn="l"/>
            <a:r>
              <a:rPr lang="en-US" altLang="zh-CN" sz="2400" b="1">
                <a:latin typeface="Times New Roman" panose="02020603050405020304" pitchFamily="18" charset="0"/>
                <a:ea typeface="Charter"/>
                <a:cs typeface="Times New Roman" panose="02020603050405020304" pitchFamily="18" charset="0"/>
              </a:rPr>
              <a:t>ggml_contex</a:t>
            </a:r>
            <a:r>
              <a:rPr lang="en-US" altLang="zh-CN" sz="2400" b="1">
                <a:latin typeface="Times New Roman" panose="02020603050405020304" pitchFamily="18" charset="0"/>
                <a:cs typeface="Times New Roman" panose="02020603050405020304" pitchFamily="18" charset="0"/>
              </a:rPr>
              <a:t>t: </a:t>
            </a:r>
            <a:r>
              <a:rPr lang="zh-CN" altLang="en-US" sz="1800" b="0" i="0">
                <a:solidFill>
                  <a:srgbClr val="111827"/>
                </a:solidFill>
                <a:latin typeface="Charter"/>
                <a:ea typeface="Charter"/>
              </a:rPr>
              <a:t>一个装载各类对象 </a:t>
            </a:r>
            <a:r>
              <a:rPr lang="en-US" altLang="zh-CN" sz="1800" b="0" i="0">
                <a:solidFill>
                  <a:srgbClr val="111827"/>
                </a:solidFill>
                <a:latin typeface="Charter"/>
                <a:ea typeface="Charter"/>
              </a:rPr>
              <a:t>(</a:t>
            </a:r>
            <a:r>
              <a:rPr lang="zh-CN" altLang="en-US" sz="1800" b="0" i="0">
                <a:solidFill>
                  <a:srgbClr val="111827"/>
                </a:solidFill>
                <a:latin typeface="Charter"/>
                <a:ea typeface="Charter"/>
              </a:rPr>
              <a:t>如张量、计算图、其他数据</a:t>
            </a:r>
            <a:r>
              <a:rPr lang="en-US" altLang="zh-CN" sz="1800" b="0" i="0">
                <a:solidFill>
                  <a:srgbClr val="111827"/>
                </a:solidFill>
                <a:latin typeface="Charter"/>
                <a:ea typeface="Charter"/>
              </a:rPr>
              <a:t>) </a:t>
            </a:r>
            <a:r>
              <a:rPr lang="zh-CN" altLang="en-US" sz="1800" b="0" i="0">
                <a:solidFill>
                  <a:srgbClr val="111827"/>
                </a:solidFill>
                <a:latin typeface="Charter"/>
                <a:ea typeface="Charter"/>
              </a:rPr>
              <a:t>的“容器”</a:t>
            </a:r>
          </a:p>
        </p:txBody>
      </p:sp>
      <p:pic>
        <p:nvPicPr>
          <p:cNvPr id="6" name="图片 5"/>
          <p:cNvPicPr>
            <a:picLocks noChangeAspect="1"/>
          </p:cNvPicPr>
          <p:nvPr/>
        </p:nvPicPr>
        <p:blipFill>
          <a:blip r:embed="rId2"/>
          <a:stretch>
            <a:fillRect/>
          </a:stretch>
        </p:blipFill>
        <p:spPr>
          <a:xfrm>
            <a:off x="277495" y="686391"/>
            <a:ext cx="7429500" cy="2971800"/>
          </a:xfrm>
          <a:prstGeom prst="rect">
            <a:avLst/>
          </a:prstGeom>
        </p:spPr>
      </p:pic>
      <p:sp>
        <p:nvSpPr>
          <p:cNvPr id="7" name="矩形 6"/>
          <p:cNvSpPr/>
          <p:nvPr/>
        </p:nvSpPr>
        <p:spPr>
          <a:xfrm>
            <a:off x="3021330" y="3946357"/>
            <a:ext cx="7643496"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6096000" y="4267387"/>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1590704 Byte</a:t>
            </a:r>
            <a:endParaRPr lang="zh-CN" altLang="en-US" sz="800" b="1">
              <a:latin typeface="Times New Roman" panose="02020603050405020304" pitchFamily="18" charset="0"/>
              <a:cs typeface="Times New Roman" panose="02020603050405020304" pitchFamily="18" charset="0"/>
            </a:endParaRPr>
          </a:p>
        </p:txBody>
      </p:sp>
      <p:sp>
        <p:nvSpPr>
          <p:cNvPr id="9" name="矩形 8"/>
          <p:cNvSpPr/>
          <p:nvPr/>
        </p:nvSpPr>
        <p:spPr>
          <a:xfrm>
            <a:off x="1067954" y="4120029"/>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a:off x="1067954" y="434269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p:cNvSpPr/>
          <p:nvPr/>
        </p:nvSpPr>
        <p:spPr>
          <a:xfrm>
            <a:off x="1067954" y="4564491"/>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矩形 11"/>
          <p:cNvSpPr/>
          <p:nvPr/>
        </p:nvSpPr>
        <p:spPr>
          <a:xfrm>
            <a:off x="1067954" y="4786285"/>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矩形 12"/>
          <p:cNvSpPr/>
          <p:nvPr/>
        </p:nvSpPr>
        <p:spPr>
          <a:xfrm>
            <a:off x="1067954" y="5008953"/>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矩形 13"/>
          <p:cNvSpPr/>
          <p:nvPr/>
        </p:nvSpPr>
        <p:spPr>
          <a:xfrm>
            <a:off x="1067954" y="523074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矩形 14"/>
          <p:cNvSpPr/>
          <p:nvPr/>
        </p:nvSpPr>
        <p:spPr>
          <a:xfrm>
            <a:off x="1067954" y="5758253"/>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矩形 15"/>
          <p:cNvSpPr/>
          <p:nvPr/>
        </p:nvSpPr>
        <p:spPr>
          <a:xfrm>
            <a:off x="1067954" y="5980047"/>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文本框 16"/>
          <p:cNvSpPr txBox="1"/>
          <p:nvPr/>
        </p:nvSpPr>
        <p:spPr>
          <a:xfrm>
            <a:off x="1125104" y="5487618"/>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sp>
        <p:nvSpPr>
          <p:cNvPr id="18" name="文本框 17"/>
          <p:cNvSpPr txBox="1"/>
          <p:nvPr/>
        </p:nvSpPr>
        <p:spPr>
          <a:xfrm>
            <a:off x="277495" y="5107636"/>
            <a:ext cx="675005" cy="246221"/>
          </a:xfrm>
          <a:prstGeom prst="rect">
            <a:avLst/>
          </a:prstGeom>
          <a:noFill/>
        </p:spPr>
        <p:txBody>
          <a:bodyPr wrap="square" rtlCol="0">
            <a:spAutoFit/>
          </a:bodyPr>
          <a:lstStyle/>
          <a:p>
            <a:r>
              <a:rPr lang="en-US" altLang="zh-CN" sz="1000" b="1">
                <a:latin typeface="Times New Roman" panose="02020603050405020304" pitchFamily="18" charset="0"/>
                <a:cs typeface="Times New Roman" panose="02020603050405020304" pitchFamily="18" charset="0"/>
              </a:rPr>
              <a:t>g_state</a:t>
            </a:r>
            <a:endParaRPr lang="zh-CN" altLang="en-US" sz="1000" b="1">
              <a:latin typeface="Times New Roman" panose="02020603050405020304" pitchFamily="18" charset="0"/>
              <a:cs typeface="Times New Roman" panose="02020603050405020304" pitchFamily="18" charset="0"/>
            </a:endParaRPr>
          </a:p>
        </p:txBody>
      </p:sp>
      <p:cxnSp>
        <p:nvCxnSpPr>
          <p:cNvPr id="20" name="直接箭头连接符 19"/>
          <p:cNvCxnSpPr>
            <a:endCxn id="7" idx="1"/>
          </p:cNvCxnSpPr>
          <p:nvPr/>
        </p:nvCxnSpPr>
        <p:spPr>
          <a:xfrm flipV="1">
            <a:off x="1347354" y="4120030"/>
            <a:ext cx="1673976" cy="107721"/>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817571" y="3987974"/>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sp>
        <p:nvSpPr>
          <p:cNvPr id="22" name="矩形 21"/>
          <p:cNvSpPr/>
          <p:nvPr/>
        </p:nvSpPr>
        <p:spPr>
          <a:xfrm>
            <a:off x="3020378" y="398797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3" name="矩形 22"/>
          <p:cNvSpPr/>
          <p:nvPr/>
        </p:nvSpPr>
        <p:spPr>
          <a:xfrm>
            <a:off x="3379788" y="398797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4" name="矩形 23"/>
          <p:cNvSpPr/>
          <p:nvPr/>
        </p:nvSpPr>
        <p:spPr>
          <a:xfrm>
            <a:off x="3842702" y="3987974"/>
            <a:ext cx="6822123"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a:p>
            <a:pPr algn="ctr"/>
            <a:r>
              <a:rPr lang="zh-CN" altLang="en-US" sz="900" b="1">
                <a:latin typeface="Consolas" panose="020B0609020204030204"/>
                <a:ea typeface="Consolas" panose="020B0609020204030204"/>
                <a:sym typeface="+mn-ea"/>
              </a:rPr>
              <a:t>1,590,336</a:t>
            </a:r>
            <a:endParaRPr lang="en-US" altLang="zh-CN" sz="900" b="1"/>
          </a:p>
        </p:txBody>
      </p:sp>
      <p:sp>
        <p:nvSpPr>
          <p:cNvPr id="25" name="文本框 24"/>
          <p:cNvSpPr txBox="1"/>
          <p:nvPr/>
        </p:nvSpPr>
        <p:spPr>
          <a:xfrm>
            <a:off x="3200083" y="3738554"/>
            <a:ext cx="2385694" cy="215444"/>
          </a:xfrm>
          <a:prstGeom prst="rect">
            <a:avLst/>
          </a:prstGeom>
          <a:noFill/>
        </p:spPr>
        <p:txBody>
          <a:bodyPr wrap="square" rtlCol="0">
            <a:spAutoFit/>
          </a:bodyPr>
          <a:lstStyle/>
          <a:p>
            <a:r>
              <a:rPr lang="zh-CN" altLang="en-US" sz="800" b="1">
                <a:latin typeface="Times New Roman" panose="02020603050405020304" pitchFamily="18" charset="0"/>
                <a:cs typeface="Times New Roman" panose="02020603050405020304" pitchFamily="18" charset="0"/>
              </a:rPr>
              <a:t>没有解析的</a:t>
            </a:r>
            <a:r>
              <a:rPr lang="en-US" altLang="zh-CN" sz="800" b="1">
                <a:latin typeface="Times New Roman" panose="02020603050405020304" pitchFamily="18" charset="0"/>
                <a:cs typeface="Times New Roman" panose="02020603050405020304" pitchFamily="18" charset="0"/>
              </a:rPr>
              <a:t>gguf</a:t>
            </a:r>
            <a:r>
              <a:rPr lang="zh-CN" altLang="en-US" sz="800" b="1">
                <a:latin typeface="Times New Roman" panose="02020603050405020304" pitchFamily="18" charset="0"/>
                <a:cs typeface="Times New Roman" panose="02020603050405020304" pitchFamily="18" charset="0"/>
              </a:rPr>
              <a:t>文件，直接读到</a:t>
            </a:r>
            <a:r>
              <a:rPr lang="en-US" altLang="zh-CN" sz="800" b="1">
                <a:latin typeface="Times New Roman" panose="02020603050405020304" pitchFamily="18" charset="0"/>
                <a:cs typeface="Times New Roman" panose="02020603050405020304" pitchFamily="18" charset="0"/>
              </a:rPr>
              <a:t>data</a:t>
            </a:r>
            <a:r>
              <a:rPr lang="zh-CN" altLang="en-US" sz="800" b="1">
                <a:latin typeface="Times New Roman" panose="02020603050405020304" pitchFamily="18" charset="0"/>
                <a:cs typeface="Times New Roman" panose="02020603050405020304" pitchFamily="18" charset="0"/>
              </a:rPr>
              <a:t>里面</a:t>
            </a:r>
          </a:p>
        </p:txBody>
      </p:sp>
      <p:sp>
        <p:nvSpPr>
          <p:cNvPr id="26" name="矩形 25"/>
          <p:cNvSpPr/>
          <p:nvPr/>
        </p:nvSpPr>
        <p:spPr>
          <a:xfrm>
            <a:off x="3010219" y="5170388"/>
            <a:ext cx="8904286"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文本框 26"/>
          <p:cNvSpPr txBox="1"/>
          <p:nvPr/>
        </p:nvSpPr>
        <p:spPr>
          <a:xfrm>
            <a:off x="5879466" y="5498683"/>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1024*1024*1024 Byte</a:t>
            </a:r>
            <a:endParaRPr lang="zh-CN" altLang="en-US" sz="800" b="1">
              <a:latin typeface="Times New Roman" panose="02020603050405020304" pitchFamily="18" charset="0"/>
              <a:cs typeface="Times New Roman" panose="02020603050405020304" pitchFamily="18" charset="0"/>
            </a:endParaRPr>
          </a:p>
        </p:txBody>
      </p:sp>
      <p:cxnSp>
        <p:nvCxnSpPr>
          <p:cNvPr id="28" name="直接箭头连接符 27"/>
          <p:cNvCxnSpPr/>
          <p:nvPr/>
        </p:nvCxnSpPr>
        <p:spPr>
          <a:xfrm>
            <a:off x="1341005" y="4446918"/>
            <a:ext cx="1673024" cy="314274"/>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829797" y="4511732"/>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cxnSp>
        <p:nvCxnSpPr>
          <p:cNvPr id="31" name="直接箭头连接符 30"/>
          <p:cNvCxnSpPr/>
          <p:nvPr/>
        </p:nvCxnSpPr>
        <p:spPr>
          <a:xfrm>
            <a:off x="1341005" y="4713066"/>
            <a:ext cx="1679373" cy="517681"/>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866308" y="4870617"/>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sp>
        <p:nvSpPr>
          <p:cNvPr id="35" name="文本框 34"/>
          <p:cNvSpPr txBox="1"/>
          <p:nvPr/>
        </p:nvSpPr>
        <p:spPr>
          <a:xfrm>
            <a:off x="5889625" y="4893150"/>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100*1024*1024 Byte</a:t>
            </a:r>
            <a:endParaRPr lang="zh-CN" altLang="en-US" sz="800" b="1">
              <a:latin typeface="Times New Roman" panose="02020603050405020304" pitchFamily="18" charset="0"/>
              <a:cs typeface="Times New Roman" panose="02020603050405020304" pitchFamily="18" charset="0"/>
            </a:endParaRPr>
          </a:p>
        </p:txBody>
      </p:sp>
      <p:sp>
        <p:nvSpPr>
          <p:cNvPr id="52" name="文本框 51"/>
          <p:cNvSpPr txBox="1"/>
          <p:nvPr/>
        </p:nvSpPr>
        <p:spPr>
          <a:xfrm>
            <a:off x="5889625" y="6180588"/>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1591920 Byte</a:t>
            </a:r>
            <a:endParaRPr lang="zh-CN" altLang="en-US" sz="800" b="1">
              <a:latin typeface="Times New Roman" panose="02020603050405020304" pitchFamily="18" charset="0"/>
              <a:cs typeface="Times New Roman" panose="02020603050405020304" pitchFamily="18" charset="0"/>
            </a:endParaRPr>
          </a:p>
        </p:txBody>
      </p:sp>
      <p:sp>
        <p:nvSpPr>
          <p:cNvPr id="53" name="矩形 52"/>
          <p:cNvSpPr/>
          <p:nvPr/>
        </p:nvSpPr>
        <p:spPr>
          <a:xfrm>
            <a:off x="3012441" y="5822315"/>
            <a:ext cx="8142608"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9" name="矩形 68"/>
          <p:cNvSpPr/>
          <p:nvPr/>
        </p:nvSpPr>
        <p:spPr>
          <a:xfrm>
            <a:off x="3020378" y="4598284"/>
            <a:ext cx="8346122"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weight</a:t>
            </a:r>
            <a:endParaRPr lang="zh-CN" altLang="en-US"/>
          </a:p>
        </p:txBody>
      </p:sp>
      <p:cxnSp>
        <p:nvCxnSpPr>
          <p:cNvPr id="70" name="直接箭头连接符 69"/>
          <p:cNvCxnSpPr>
            <a:cxnSpLocks/>
          </p:cNvCxnSpPr>
          <p:nvPr/>
        </p:nvCxnSpPr>
        <p:spPr>
          <a:xfrm>
            <a:off x="1341005" y="4903548"/>
            <a:ext cx="1669531" cy="1082915"/>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958109" y="5418809"/>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B40D99-10EB-D95A-0CFB-E51887300771}"/>
              </a:ext>
            </a:extLst>
          </p:cNvPr>
          <p:cNvSpPr txBox="1"/>
          <p:nvPr/>
        </p:nvSpPr>
        <p:spPr>
          <a:xfrm>
            <a:off x="2735639" y="4244656"/>
            <a:ext cx="863168" cy="246221"/>
          </a:xfrm>
          <a:prstGeom prst="rect">
            <a:avLst/>
          </a:prstGeom>
          <a:noFill/>
        </p:spPr>
        <p:txBody>
          <a:bodyPr wrap="square" rtlCol="0">
            <a:spAutoFit/>
          </a:bodyPr>
          <a:lstStyle/>
          <a:p>
            <a:r>
              <a:rPr lang="en-US" altLang="zh-CN" sz="1000" b="1"/>
              <a:t>77c080</a:t>
            </a:r>
            <a:endParaRPr lang="zh-CN" altLang="en-US" sz="1000" b="1"/>
          </a:p>
        </p:txBody>
      </p:sp>
      <p:sp>
        <p:nvSpPr>
          <p:cNvPr id="3" name="文本框 2">
            <a:extLst>
              <a:ext uri="{FF2B5EF4-FFF2-40B4-BE49-F238E27FC236}">
                <a16:creationId xmlns:a16="http://schemas.microsoft.com/office/drawing/2014/main" id="{4B1B9230-264E-5121-54FD-2AAE3C818978}"/>
              </a:ext>
            </a:extLst>
          </p:cNvPr>
          <p:cNvSpPr txBox="1"/>
          <p:nvPr/>
        </p:nvSpPr>
        <p:spPr>
          <a:xfrm>
            <a:off x="3200083" y="4236610"/>
            <a:ext cx="863168" cy="246221"/>
          </a:xfrm>
          <a:prstGeom prst="rect">
            <a:avLst/>
          </a:prstGeom>
          <a:noFill/>
        </p:spPr>
        <p:txBody>
          <a:bodyPr wrap="square" rtlCol="0">
            <a:spAutoFit/>
          </a:bodyPr>
          <a:lstStyle/>
          <a:p>
            <a:r>
              <a:rPr lang="en-US" altLang="zh-CN" sz="1000" b="1"/>
              <a:t>77c0a0</a:t>
            </a:r>
            <a:endParaRPr lang="zh-CN" altLang="en-US" sz="1000" b="1"/>
          </a:p>
        </p:txBody>
      </p:sp>
      <p:sp>
        <p:nvSpPr>
          <p:cNvPr id="4" name="矩形 3"/>
          <p:cNvSpPr/>
          <p:nvPr/>
        </p:nvSpPr>
        <p:spPr>
          <a:xfrm>
            <a:off x="3010536" y="584136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9" name="矩形 18"/>
          <p:cNvSpPr/>
          <p:nvPr/>
        </p:nvSpPr>
        <p:spPr>
          <a:xfrm>
            <a:off x="3369946" y="584136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0" name="矩形 29"/>
          <p:cNvSpPr/>
          <p:nvPr/>
        </p:nvSpPr>
        <p:spPr>
          <a:xfrm>
            <a:off x="3832863" y="5848985"/>
            <a:ext cx="4069078"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a:p>
            <a:pPr algn="ctr"/>
            <a:r>
              <a:rPr lang="zh-CN" altLang="en-US" sz="900" b="1">
                <a:latin typeface="Consolas" panose="020B0609020204030204"/>
                <a:ea typeface="Consolas" panose="020B0609020204030204"/>
                <a:sym typeface="+mn-ea"/>
              </a:rPr>
              <a:t>1,590,</a:t>
            </a:r>
            <a:r>
              <a:rPr lang="en-US" altLang="zh-CN" sz="900" b="1">
                <a:latin typeface="Consolas" panose="020B0609020204030204"/>
                <a:ea typeface="Consolas" panose="020B0609020204030204"/>
                <a:sym typeface="+mn-ea"/>
              </a:rPr>
              <a:t>080</a:t>
            </a:r>
          </a:p>
        </p:txBody>
      </p:sp>
      <p:sp>
        <p:nvSpPr>
          <p:cNvPr id="33" name="矩形 32"/>
          <p:cNvSpPr/>
          <p:nvPr/>
        </p:nvSpPr>
        <p:spPr>
          <a:xfrm>
            <a:off x="7900038" y="584898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4" name="矩形 33"/>
          <p:cNvSpPr/>
          <p:nvPr/>
        </p:nvSpPr>
        <p:spPr>
          <a:xfrm>
            <a:off x="8259448" y="584898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6" name="矩形 35"/>
          <p:cNvSpPr/>
          <p:nvPr/>
        </p:nvSpPr>
        <p:spPr>
          <a:xfrm>
            <a:off x="8720460" y="585780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7" name="矩形 36"/>
          <p:cNvSpPr/>
          <p:nvPr/>
        </p:nvSpPr>
        <p:spPr>
          <a:xfrm>
            <a:off x="9079870" y="585780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8" name="矩形 37"/>
          <p:cNvSpPr/>
          <p:nvPr/>
        </p:nvSpPr>
        <p:spPr>
          <a:xfrm>
            <a:off x="9530721" y="585780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9" name="矩形 38"/>
          <p:cNvSpPr/>
          <p:nvPr/>
        </p:nvSpPr>
        <p:spPr>
          <a:xfrm>
            <a:off x="9890131" y="585780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0" name="矩形 39"/>
          <p:cNvSpPr/>
          <p:nvPr/>
        </p:nvSpPr>
        <p:spPr>
          <a:xfrm>
            <a:off x="10340982" y="5863273"/>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1" name="矩形 40"/>
          <p:cNvSpPr/>
          <p:nvPr/>
        </p:nvSpPr>
        <p:spPr>
          <a:xfrm>
            <a:off x="10700392" y="5863273"/>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B40A-A9B9-5DD0-E60B-8CEE5CBB6FA1}"/>
            </a:ext>
          </a:extLst>
        </p:cNvPr>
        <p:cNvGrpSpPr/>
        <p:nvPr/>
      </p:nvGrpSpPr>
      <p:grpSpPr>
        <a:xfrm>
          <a:off x="0" y="0"/>
          <a:ext cx="0" cy="0"/>
          <a:chOff x="0" y="0"/>
          <a:chExt cx="0" cy="0"/>
        </a:xfrm>
      </p:grpSpPr>
      <p:sp>
        <p:nvSpPr>
          <p:cNvPr id="40" name="文本框 39">
            <a:extLst>
              <a:ext uri="{FF2B5EF4-FFF2-40B4-BE49-F238E27FC236}">
                <a16:creationId xmlns:a16="http://schemas.microsoft.com/office/drawing/2014/main" id="{C33A201F-5FD8-E2FC-2629-89F865D8E268}"/>
              </a:ext>
            </a:extLst>
          </p:cNvPr>
          <p:cNvSpPr txBox="1"/>
          <p:nvPr/>
        </p:nvSpPr>
        <p:spPr>
          <a:xfrm>
            <a:off x="147593" y="17929"/>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Sgemm_v4_using_float4</a:t>
            </a:r>
            <a:endParaRPr lang="zh-CN" altLang="en-US" sz="2400">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E2092B59-95FE-CF34-DC06-AFF128A3D33D}"/>
              </a:ext>
            </a:extLst>
          </p:cNvPr>
          <p:cNvSpPr/>
          <p:nvPr/>
        </p:nvSpPr>
        <p:spPr>
          <a:xfrm>
            <a:off x="8493760" y="2739559"/>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C</a:t>
            </a:r>
          </a:p>
        </p:txBody>
      </p:sp>
      <p:sp>
        <p:nvSpPr>
          <p:cNvPr id="32" name="矩形 31">
            <a:extLst>
              <a:ext uri="{FF2B5EF4-FFF2-40B4-BE49-F238E27FC236}">
                <a16:creationId xmlns:a16="http://schemas.microsoft.com/office/drawing/2014/main" id="{59EF873D-A781-2516-C78D-A79CF7AC97C9}"/>
              </a:ext>
            </a:extLst>
          </p:cNvPr>
          <p:cNvSpPr/>
          <p:nvPr/>
        </p:nvSpPr>
        <p:spPr>
          <a:xfrm>
            <a:off x="6678930" y="2739559"/>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41" name="矩形 40">
            <a:extLst>
              <a:ext uri="{FF2B5EF4-FFF2-40B4-BE49-F238E27FC236}">
                <a16:creationId xmlns:a16="http://schemas.microsoft.com/office/drawing/2014/main" id="{08910AED-28D4-B77C-5677-2555A0DA7CF3}"/>
              </a:ext>
            </a:extLst>
          </p:cNvPr>
          <p:cNvSpPr/>
          <p:nvPr/>
        </p:nvSpPr>
        <p:spPr>
          <a:xfrm>
            <a:off x="8493760" y="1048554"/>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42" name="矩形 41">
            <a:extLst>
              <a:ext uri="{FF2B5EF4-FFF2-40B4-BE49-F238E27FC236}">
                <a16:creationId xmlns:a16="http://schemas.microsoft.com/office/drawing/2014/main" id="{8612608C-7C7C-F4E4-759F-A4EE8FDF634A}"/>
              </a:ext>
            </a:extLst>
          </p:cNvPr>
          <p:cNvSpPr/>
          <p:nvPr/>
        </p:nvSpPr>
        <p:spPr>
          <a:xfrm>
            <a:off x="10111740" y="1048554"/>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43" name="矩形 42">
            <a:extLst>
              <a:ext uri="{FF2B5EF4-FFF2-40B4-BE49-F238E27FC236}">
                <a16:creationId xmlns:a16="http://schemas.microsoft.com/office/drawing/2014/main" id="{38FFC250-BA0F-59A8-CFB9-C0734235FEC7}"/>
              </a:ext>
            </a:extLst>
          </p:cNvPr>
          <p:cNvSpPr/>
          <p:nvPr/>
        </p:nvSpPr>
        <p:spPr>
          <a:xfrm>
            <a:off x="6678930" y="4273719"/>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44" name="直接箭头连接符 43">
            <a:extLst>
              <a:ext uri="{FF2B5EF4-FFF2-40B4-BE49-F238E27FC236}">
                <a16:creationId xmlns:a16="http://schemas.microsoft.com/office/drawing/2014/main" id="{245B5353-0151-51FA-4423-B0E609FF7F45}"/>
              </a:ext>
            </a:extLst>
          </p:cNvPr>
          <p:cNvCxnSpPr/>
          <p:nvPr/>
        </p:nvCxnSpPr>
        <p:spPr>
          <a:xfrm>
            <a:off x="7258050" y="3844459"/>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5" name="直接箭头连接符 44">
            <a:extLst>
              <a:ext uri="{FF2B5EF4-FFF2-40B4-BE49-F238E27FC236}">
                <a16:creationId xmlns:a16="http://schemas.microsoft.com/office/drawing/2014/main" id="{11ED3EF9-2E30-A761-7ED6-57B5D715B7E3}"/>
              </a:ext>
            </a:extLst>
          </p:cNvPr>
          <p:cNvCxnSpPr/>
          <p:nvPr/>
        </p:nvCxnSpPr>
        <p:spPr>
          <a:xfrm flipV="1">
            <a:off x="9649460" y="1599099"/>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47" name="文本框 46">
            <a:extLst>
              <a:ext uri="{FF2B5EF4-FFF2-40B4-BE49-F238E27FC236}">
                <a16:creationId xmlns:a16="http://schemas.microsoft.com/office/drawing/2014/main" id="{B4A7FF30-F65F-5FF8-3E84-0810EB20A344}"/>
              </a:ext>
            </a:extLst>
          </p:cNvPr>
          <p:cNvSpPr txBox="1"/>
          <p:nvPr/>
        </p:nvSpPr>
        <p:spPr>
          <a:xfrm>
            <a:off x="6096000" y="2969429"/>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bm=32</a:t>
            </a:r>
          </a:p>
        </p:txBody>
      </p:sp>
      <p:sp>
        <p:nvSpPr>
          <p:cNvPr id="48" name="文本框 47">
            <a:extLst>
              <a:ext uri="{FF2B5EF4-FFF2-40B4-BE49-F238E27FC236}">
                <a16:creationId xmlns:a16="http://schemas.microsoft.com/office/drawing/2014/main" id="{B745ECBD-6100-1F39-C8C4-82C329A1FFFF}"/>
              </a:ext>
            </a:extLst>
          </p:cNvPr>
          <p:cNvSpPr txBox="1"/>
          <p:nvPr/>
        </p:nvSpPr>
        <p:spPr>
          <a:xfrm>
            <a:off x="9206271" y="6296828"/>
            <a:ext cx="1578610" cy="400110"/>
          </a:xfrm>
          <a:prstGeom prst="rect">
            <a:avLst/>
          </a:prstGeom>
          <a:noFill/>
        </p:spPr>
        <p:txBody>
          <a:bodyPr wrap="square" rtlCol="0">
            <a:spAutoFit/>
          </a:bodyPr>
          <a:lstStyle/>
          <a:p>
            <a:r>
              <a:rPr lang="en-US" altLang="zh-CN" sz="2000" b="1">
                <a:latin typeface="字制区喜脉体" panose="02000603000000000000" pitchFamily="2" charset="-122"/>
                <a:ea typeface="字制区喜脉体" panose="02000603000000000000" pitchFamily="2" charset="-122"/>
              </a:rPr>
              <a:t>block(8,32)</a:t>
            </a:r>
          </a:p>
        </p:txBody>
      </p:sp>
      <p:sp>
        <p:nvSpPr>
          <p:cNvPr id="49" name="矩形 48">
            <a:extLst>
              <a:ext uri="{FF2B5EF4-FFF2-40B4-BE49-F238E27FC236}">
                <a16:creationId xmlns:a16="http://schemas.microsoft.com/office/drawing/2014/main" id="{EB47ACC1-E40D-ABD2-3A8F-4D5723DB0286}"/>
              </a:ext>
            </a:extLst>
          </p:cNvPr>
          <p:cNvSpPr/>
          <p:nvPr/>
        </p:nvSpPr>
        <p:spPr>
          <a:xfrm>
            <a:off x="6678930" y="273955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0" name="矩形 49">
            <a:extLst>
              <a:ext uri="{FF2B5EF4-FFF2-40B4-BE49-F238E27FC236}">
                <a16:creationId xmlns:a16="http://schemas.microsoft.com/office/drawing/2014/main" id="{5B6B1EA3-C597-D636-8545-8FFF9D864275}"/>
              </a:ext>
            </a:extLst>
          </p:cNvPr>
          <p:cNvSpPr/>
          <p:nvPr/>
        </p:nvSpPr>
        <p:spPr>
          <a:xfrm>
            <a:off x="6755130" y="273955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矩形 50">
            <a:extLst>
              <a:ext uri="{FF2B5EF4-FFF2-40B4-BE49-F238E27FC236}">
                <a16:creationId xmlns:a16="http://schemas.microsoft.com/office/drawing/2014/main" id="{F7C739F7-25BE-578A-386C-7C0F94E0637F}"/>
              </a:ext>
            </a:extLst>
          </p:cNvPr>
          <p:cNvSpPr/>
          <p:nvPr/>
        </p:nvSpPr>
        <p:spPr>
          <a:xfrm>
            <a:off x="6831330" y="273955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2" name="矩形 51">
            <a:extLst>
              <a:ext uri="{FF2B5EF4-FFF2-40B4-BE49-F238E27FC236}">
                <a16:creationId xmlns:a16="http://schemas.microsoft.com/office/drawing/2014/main" id="{0A6582D1-F8F9-C99D-931D-3A41DCB26FDC}"/>
              </a:ext>
            </a:extLst>
          </p:cNvPr>
          <p:cNvSpPr/>
          <p:nvPr/>
        </p:nvSpPr>
        <p:spPr>
          <a:xfrm>
            <a:off x="6907530" y="273955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矩形 52">
            <a:extLst>
              <a:ext uri="{FF2B5EF4-FFF2-40B4-BE49-F238E27FC236}">
                <a16:creationId xmlns:a16="http://schemas.microsoft.com/office/drawing/2014/main" id="{214F8AA8-A095-C29F-CE4D-E3B3E37DB5C9}"/>
              </a:ext>
            </a:extLst>
          </p:cNvPr>
          <p:cNvSpPr/>
          <p:nvPr/>
        </p:nvSpPr>
        <p:spPr>
          <a:xfrm>
            <a:off x="6678930" y="427689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385FC7D2-4B2B-4943-FC8B-3F6B649E4396}"/>
              </a:ext>
            </a:extLst>
          </p:cNvPr>
          <p:cNvSpPr/>
          <p:nvPr/>
        </p:nvSpPr>
        <p:spPr>
          <a:xfrm>
            <a:off x="6755130" y="427689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矩形 54">
            <a:extLst>
              <a:ext uri="{FF2B5EF4-FFF2-40B4-BE49-F238E27FC236}">
                <a16:creationId xmlns:a16="http://schemas.microsoft.com/office/drawing/2014/main" id="{76491DB6-D69D-0A41-A1C4-D5CD047CBE33}"/>
              </a:ext>
            </a:extLst>
          </p:cNvPr>
          <p:cNvSpPr/>
          <p:nvPr/>
        </p:nvSpPr>
        <p:spPr>
          <a:xfrm>
            <a:off x="6831330" y="427689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矩形 55">
            <a:extLst>
              <a:ext uri="{FF2B5EF4-FFF2-40B4-BE49-F238E27FC236}">
                <a16:creationId xmlns:a16="http://schemas.microsoft.com/office/drawing/2014/main" id="{0F1E2248-AD11-246B-4A95-5B3DFA6B5E2B}"/>
              </a:ext>
            </a:extLst>
          </p:cNvPr>
          <p:cNvSpPr/>
          <p:nvPr/>
        </p:nvSpPr>
        <p:spPr>
          <a:xfrm>
            <a:off x="6907530" y="427689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矩形 56">
            <a:extLst>
              <a:ext uri="{FF2B5EF4-FFF2-40B4-BE49-F238E27FC236}">
                <a16:creationId xmlns:a16="http://schemas.microsoft.com/office/drawing/2014/main" id="{342E21F7-B4A4-3238-9411-E1BD664591A7}"/>
              </a:ext>
            </a:extLst>
          </p:cNvPr>
          <p:cNvSpPr/>
          <p:nvPr/>
        </p:nvSpPr>
        <p:spPr>
          <a:xfrm>
            <a:off x="8495030"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8" name="矩形 57">
            <a:extLst>
              <a:ext uri="{FF2B5EF4-FFF2-40B4-BE49-F238E27FC236}">
                <a16:creationId xmlns:a16="http://schemas.microsoft.com/office/drawing/2014/main" id="{5C3AFDA2-FDDC-E6EF-625F-3CA6D198F719}"/>
              </a:ext>
            </a:extLst>
          </p:cNvPr>
          <p:cNvSpPr/>
          <p:nvPr/>
        </p:nvSpPr>
        <p:spPr>
          <a:xfrm>
            <a:off x="8571230"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9" name="矩形 58">
            <a:extLst>
              <a:ext uri="{FF2B5EF4-FFF2-40B4-BE49-F238E27FC236}">
                <a16:creationId xmlns:a16="http://schemas.microsoft.com/office/drawing/2014/main" id="{373C6E40-5AD1-5D94-5389-1C22A2C107E7}"/>
              </a:ext>
            </a:extLst>
          </p:cNvPr>
          <p:cNvSpPr/>
          <p:nvPr/>
        </p:nvSpPr>
        <p:spPr>
          <a:xfrm>
            <a:off x="8647430"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0" name="矩形 59">
            <a:extLst>
              <a:ext uri="{FF2B5EF4-FFF2-40B4-BE49-F238E27FC236}">
                <a16:creationId xmlns:a16="http://schemas.microsoft.com/office/drawing/2014/main" id="{1354A331-BE07-CB57-BE78-AEAE2D29E867}"/>
              </a:ext>
            </a:extLst>
          </p:cNvPr>
          <p:cNvSpPr/>
          <p:nvPr/>
        </p:nvSpPr>
        <p:spPr>
          <a:xfrm>
            <a:off x="8723630"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1" name="矩形 60">
            <a:extLst>
              <a:ext uri="{FF2B5EF4-FFF2-40B4-BE49-F238E27FC236}">
                <a16:creationId xmlns:a16="http://schemas.microsoft.com/office/drawing/2014/main" id="{AFEFCB44-2B86-7886-F040-8E4AF27E503F}"/>
              </a:ext>
            </a:extLst>
          </p:cNvPr>
          <p:cNvSpPr/>
          <p:nvPr/>
        </p:nvSpPr>
        <p:spPr>
          <a:xfrm>
            <a:off x="10111105"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2" name="矩形 61">
            <a:extLst>
              <a:ext uri="{FF2B5EF4-FFF2-40B4-BE49-F238E27FC236}">
                <a16:creationId xmlns:a16="http://schemas.microsoft.com/office/drawing/2014/main" id="{4F696718-8F9B-898F-8511-660D10A828A8}"/>
              </a:ext>
            </a:extLst>
          </p:cNvPr>
          <p:cNvSpPr/>
          <p:nvPr/>
        </p:nvSpPr>
        <p:spPr>
          <a:xfrm>
            <a:off x="10187305"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3" name="矩形 62">
            <a:extLst>
              <a:ext uri="{FF2B5EF4-FFF2-40B4-BE49-F238E27FC236}">
                <a16:creationId xmlns:a16="http://schemas.microsoft.com/office/drawing/2014/main" id="{4CECFD74-BC38-7ADF-D2F4-EBF10CFD8E63}"/>
              </a:ext>
            </a:extLst>
          </p:cNvPr>
          <p:cNvSpPr/>
          <p:nvPr/>
        </p:nvSpPr>
        <p:spPr>
          <a:xfrm>
            <a:off x="10263505"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矩形 63">
            <a:extLst>
              <a:ext uri="{FF2B5EF4-FFF2-40B4-BE49-F238E27FC236}">
                <a16:creationId xmlns:a16="http://schemas.microsoft.com/office/drawing/2014/main" id="{16C7B3C8-EC36-AE76-466D-85553B4769A0}"/>
              </a:ext>
            </a:extLst>
          </p:cNvPr>
          <p:cNvSpPr/>
          <p:nvPr/>
        </p:nvSpPr>
        <p:spPr>
          <a:xfrm>
            <a:off x="10339705" y="104855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文本框 64">
            <a:extLst>
              <a:ext uri="{FF2B5EF4-FFF2-40B4-BE49-F238E27FC236}">
                <a16:creationId xmlns:a16="http://schemas.microsoft.com/office/drawing/2014/main" id="{7FD26760-5560-E550-6C1E-A9AB7D6EC77F}"/>
              </a:ext>
            </a:extLst>
          </p:cNvPr>
          <p:cNvSpPr txBox="1"/>
          <p:nvPr/>
        </p:nvSpPr>
        <p:spPr>
          <a:xfrm>
            <a:off x="6983729" y="2170599"/>
            <a:ext cx="74231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a:p>
            <a:r>
              <a:rPr lang="en-US" altLang="zh-CN" b="1">
                <a:latin typeface="字制区喜脉体" panose="02000603000000000000" pitchFamily="2" charset="-122"/>
                <a:ea typeface="字制区喜脉体" panose="02000603000000000000" pitchFamily="2" charset="-122"/>
              </a:rPr>
              <a:t>=32</a:t>
            </a:r>
          </a:p>
        </p:txBody>
      </p:sp>
      <p:sp>
        <p:nvSpPr>
          <p:cNvPr id="66" name="矩形 65">
            <a:extLst>
              <a:ext uri="{FF2B5EF4-FFF2-40B4-BE49-F238E27FC236}">
                <a16:creationId xmlns:a16="http://schemas.microsoft.com/office/drawing/2014/main" id="{C66A356E-F27C-A808-ADCB-2CF2CE24815F}"/>
              </a:ext>
            </a:extLst>
          </p:cNvPr>
          <p:cNvSpPr/>
          <p:nvPr/>
        </p:nvSpPr>
        <p:spPr>
          <a:xfrm>
            <a:off x="10128430" y="4245198"/>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a:extLst>
              <a:ext uri="{FF2B5EF4-FFF2-40B4-BE49-F238E27FC236}">
                <a16:creationId xmlns:a16="http://schemas.microsoft.com/office/drawing/2014/main" id="{88B7EB13-633D-4852-D4C4-D62687A48A94}"/>
              </a:ext>
            </a:extLst>
          </p:cNvPr>
          <p:cNvSpPr/>
          <p:nvPr/>
        </p:nvSpPr>
        <p:spPr>
          <a:xfrm>
            <a:off x="10127001" y="424519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矩形 68">
            <a:extLst>
              <a:ext uri="{FF2B5EF4-FFF2-40B4-BE49-F238E27FC236}">
                <a16:creationId xmlns:a16="http://schemas.microsoft.com/office/drawing/2014/main" id="{CAB5305D-AFF3-92E4-DF74-D819A7733C2A}"/>
              </a:ext>
            </a:extLst>
          </p:cNvPr>
          <p:cNvSpPr/>
          <p:nvPr/>
        </p:nvSpPr>
        <p:spPr>
          <a:xfrm>
            <a:off x="10203201" y="424519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0" name="矩形 69">
            <a:extLst>
              <a:ext uri="{FF2B5EF4-FFF2-40B4-BE49-F238E27FC236}">
                <a16:creationId xmlns:a16="http://schemas.microsoft.com/office/drawing/2014/main" id="{3DC76995-5098-95DD-A224-6E8D21A8A2E1}"/>
              </a:ext>
            </a:extLst>
          </p:cNvPr>
          <p:cNvSpPr/>
          <p:nvPr/>
        </p:nvSpPr>
        <p:spPr>
          <a:xfrm>
            <a:off x="10279401" y="424519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1" name="矩形 70">
            <a:extLst>
              <a:ext uri="{FF2B5EF4-FFF2-40B4-BE49-F238E27FC236}">
                <a16:creationId xmlns:a16="http://schemas.microsoft.com/office/drawing/2014/main" id="{D6DE1F9B-62D0-54FE-C509-619A04659A7D}"/>
              </a:ext>
            </a:extLst>
          </p:cNvPr>
          <p:cNvSpPr/>
          <p:nvPr/>
        </p:nvSpPr>
        <p:spPr>
          <a:xfrm>
            <a:off x="10355601" y="424519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72" name="直接箭头连接符 71">
            <a:extLst>
              <a:ext uri="{FF2B5EF4-FFF2-40B4-BE49-F238E27FC236}">
                <a16:creationId xmlns:a16="http://schemas.microsoft.com/office/drawing/2014/main" id="{4E782DCD-8A8D-DB4B-37A3-75B14F9F93C5}"/>
              </a:ext>
            </a:extLst>
          </p:cNvPr>
          <p:cNvCxnSpPr/>
          <p:nvPr/>
        </p:nvCxnSpPr>
        <p:spPr>
          <a:xfrm flipV="1">
            <a:off x="7845605" y="4800823"/>
            <a:ext cx="2252980" cy="444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73" name="直接箭头连接符 72">
            <a:extLst>
              <a:ext uri="{FF2B5EF4-FFF2-40B4-BE49-F238E27FC236}">
                <a16:creationId xmlns:a16="http://schemas.microsoft.com/office/drawing/2014/main" id="{B6DC3454-D543-81B0-9F5E-E342E1CCD584}"/>
              </a:ext>
            </a:extLst>
          </p:cNvPr>
          <p:cNvCxnSpPr>
            <a:cxnSpLocks/>
            <a:stCxn id="42" idx="2"/>
          </p:cNvCxnSpPr>
          <p:nvPr/>
        </p:nvCxnSpPr>
        <p:spPr>
          <a:xfrm>
            <a:off x="10689590" y="2153454"/>
            <a:ext cx="16690" cy="2091744"/>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74" name="直接箭头连接符 73">
            <a:extLst>
              <a:ext uri="{FF2B5EF4-FFF2-40B4-BE49-F238E27FC236}">
                <a16:creationId xmlns:a16="http://schemas.microsoft.com/office/drawing/2014/main" id="{16135C9D-00C5-3408-8FE3-15BC086C9A91}"/>
              </a:ext>
            </a:extLst>
          </p:cNvPr>
          <p:cNvCxnSpPr/>
          <p:nvPr/>
        </p:nvCxnSpPr>
        <p:spPr>
          <a:xfrm flipH="1" flipV="1">
            <a:off x="9642655" y="3818478"/>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76" name="文本框 75">
            <a:extLst>
              <a:ext uri="{FF2B5EF4-FFF2-40B4-BE49-F238E27FC236}">
                <a16:creationId xmlns:a16="http://schemas.microsoft.com/office/drawing/2014/main" id="{E3BB2236-816C-1B20-A6E6-52D9C49FA218}"/>
              </a:ext>
            </a:extLst>
          </p:cNvPr>
          <p:cNvSpPr txBox="1"/>
          <p:nvPr/>
        </p:nvSpPr>
        <p:spPr>
          <a:xfrm>
            <a:off x="8799195" y="479594"/>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a:p>
            <a:r>
              <a:rPr lang="en-US" altLang="zh-CN" b="1">
                <a:latin typeface="字制区喜脉体" panose="02000603000000000000" pitchFamily="2" charset="-122"/>
                <a:ea typeface="字制区喜脉体" panose="02000603000000000000" pitchFamily="2" charset="-122"/>
              </a:rPr>
              <a:t>=32</a:t>
            </a:r>
          </a:p>
        </p:txBody>
      </p:sp>
      <p:sp>
        <p:nvSpPr>
          <p:cNvPr id="78" name="文本框 77">
            <a:extLst>
              <a:ext uri="{FF2B5EF4-FFF2-40B4-BE49-F238E27FC236}">
                <a16:creationId xmlns:a16="http://schemas.microsoft.com/office/drawing/2014/main" id="{4D937082-3401-EFA5-2BFF-447EF5971A74}"/>
              </a:ext>
            </a:extLst>
          </p:cNvPr>
          <p:cNvSpPr txBox="1"/>
          <p:nvPr/>
        </p:nvSpPr>
        <p:spPr>
          <a:xfrm>
            <a:off x="6610350" y="5700841"/>
            <a:ext cx="5441852" cy="605294"/>
          </a:xfrm>
          <a:prstGeom prst="rect">
            <a:avLst/>
          </a:prstGeom>
          <a:noFill/>
        </p:spPr>
        <p:txBody>
          <a:bodyPr wrap="square">
            <a:spAutoFit/>
          </a:bodyPr>
          <a:lstStyle/>
          <a:p>
            <a:pPr>
              <a:lnSpc>
                <a:spcPts val="2025"/>
              </a:lnSpc>
            </a:pPr>
            <a:r>
              <a:rPr lang="en-US" altLang="zh-CN" b="0">
                <a:solidFill>
                  <a:srgbClr val="C586C0"/>
                </a:solidFill>
                <a:effectLst/>
                <a:latin typeface="字制区喜脉体" panose="02000603000000000000" pitchFamily="2" charset="-122"/>
                <a:ea typeface="字制区喜脉体" panose="02000603000000000000" pitchFamily="2" charset="-122"/>
              </a:rPr>
              <a:t>#define</a:t>
            </a:r>
            <a:r>
              <a:rPr lang="en-US" altLang="zh-CN" b="0">
                <a:solidFill>
                  <a:srgbClr val="569CD6"/>
                </a:solidFill>
                <a:effectLst/>
                <a:latin typeface="字制区喜脉体" panose="02000603000000000000" pitchFamily="2" charset="-122"/>
                <a:ea typeface="字制区喜脉体" panose="02000603000000000000" pitchFamily="2" charset="-122"/>
              </a:rPr>
              <a:t> FETCH_FLOAT4(</a:t>
            </a:r>
            <a:r>
              <a:rPr lang="en-US" altLang="zh-CN" b="0">
                <a:solidFill>
                  <a:srgbClr val="9CDCFE"/>
                </a:solidFill>
                <a:effectLst/>
                <a:latin typeface="字制区喜脉体" panose="02000603000000000000" pitchFamily="2" charset="-122"/>
                <a:ea typeface="字制区喜脉体" panose="02000603000000000000" pitchFamily="2" charset="-122"/>
              </a:rPr>
              <a:t>pointer</a:t>
            </a:r>
            <a:r>
              <a:rPr lang="en-US" altLang="zh-CN" b="0">
                <a:solidFill>
                  <a:srgbClr val="569CD6"/>
                </a:solidFill>
                <a:effectLst/>
                <a:latin typeface="字制区喜脉体" panose="02000603000000000000" pitchFamily="2" charset="-122"/>
                <a:ea typeface="字制区喜脉体" panose="02000603000000000000" pitchFamily="2" charset="-122"/>
              </a:rPr>
              <a:t>) (reinterpret_cast</a:t>
            </a:r>
            <a:r>
              <a:rPr lang="en-US" altLang="zh-CN" b="0">
                <a:solidFill>
                  <a:srgbClr val="D4D4D4"/>
                </a:solidFill>
                <a:effectLst/>
                <a:latin typeface="字制区喜脉体" panose="02000603000000000000" pitchFamily="2" charset="-122"/>
                <a:ea typeface="字制区喜脉体" panose="02000603000000000000" pitchFamily="2" charset="-122"/>
              </a:rPr>
              <a:t>&lt;</a:t>
            </a:r>
            <a:r>
              <a:rPr lang="en-US" altLang="zh-CN" b="0">
                <a:solidFill>
                  <a:srgbClr val="4EC9B0"/>
                </a:solidFill>
                <a:effectLst/>
                <a:latin typeface="字制区喜脉体" panose="02000603000000000000" pitchFamily="2" charset="-122"/>
                <a:ea typeface="字制区喜脉体" panose="02000603000000000000" pitchFamily="2" charset="-122"/>
              </a:rPr>
              <a:t>float4</a:t>
            </a:r>
            <a:r>
              <a:rPr lang="en-US" altLang="zh-CN" b="0">
                <a:solidFill>
                  <a:srgbClr val="569CD6"/>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*&gt;</a:t>
            </a:r>
            <a:r>
              <a:rPr lang="en-US" altLang="zh-CN" b="0">
                <a:solidFill>
                  <a:srgbClr val="569CD6"/>
                </a:solidFill>
                <a:effectLst/>
                <a:latin typeface="字制区喜脉体" panose="02000603000000000000" pitchFamily="2" charset="-122"/>
                <a:ea typeface="字制区喜脉体" panose="02000603000000000000" pitchFamily="2" charset="-122"/>
              </a:rPr>
              <a:t>(</a:t>
            </a:r>
            <a:r>
              <a:rPr lang="en-US" altLang="zh-CN" b="0">
                <a:solidFill>
                  <a:srgbClr val="D4D4D4"/>
                </a:solidFill>
                <a:effectLst/>
                <a:latin typeface="字制区喜脉体" panose="02000603000000000000" pitchFamily="2" charset="-122"/>
                <a:ea typeface="字制区喜脉体" panose="02000603000000000000" pitchFamily="2" charset="-122"/>
              </a:rPr>
              <a:t>&amp;</a:t>
            </a:r>
            <a:r>
              <a:rPr lang="en-US" altLang="zh-CN" b="0">
                <a:solidFill>
                  <a:srgbClr val="569CD6"/>
                </a:solidFill>
                <a:effectLst/>
                <a:latin typeface="字制区喜脉体" panose="02000603000000000000" pitchFamily="2" charset="-122"/>
                <a:ea typeface="字制区喜脉体" panose="02000603000000000000" pitchFamily="2" charset="-122"/>
              </a:rPr>
              <a:t>(pointer))[</a:t>
            </a:r>
            <a:r>
              <a:rPr lang="en-US" altLang="zh-CN" b="0">
                <a:solidFill>
                  <a:srgbClr val="B5CEA8"/>
                </a:solidFill>
                <a:effectLst/>
                <a:latin typeface="字制区喜脉体" panose="02000603000000000000" pitchFamily="2" charset="-122"/>
                <a:ea typeface="字制区喜脉体" panose="02000603000000000000" pitchFamily="2" charset="-122"/>
              </a:rPr>
              <a:t>0</a:t>
            </a:r>
            <a:r>
              <a:rPr lang="en-US" altLang="zh-CN" b="0">
                <a:solidFill>
                  <a:srgbClr val="569CD6"/>
                </a:solidFill>
                <a:effectLst/>
                <a:latin typeface="字制区喜脉体" panose="02000603000000000000" pitchFamily="2" charset="-122"/>
                <a:ea typeface="字制区喜脉体" panose="02000603000000000000" pitchFamily="2" charset="-122"/>
              </a:rPr>
              <a:t>])</a:t>
            </a:r>
            <a:endParaRPr lang="en-US" altLang="zh-CN" b="0">
              <a:solidFill>
                <a:srgbClr val="CCCCCC"/>
              </a:solidFill>
              <a:effectLst/>
              <a:latin typeface="字制区喜脉体" panose="02000603000000000000" pitchFamily="2" charset="-122"/>
              <a:ea typeface="字制区喜脉体" panose="02000603000000000000" pitchFamily="2" charset="-122"/>
            </a:endParaRPr>
          </a:p>
        </p:txBody>
      </p:sp>
      <p:sp>
        <p:nvSpPr>
          <p:cNvPr id="79" name="文本框 78">
            <a:extLst>
              <a:ext uri="{FF2B5EF4-FFF2-40B4-BE49-F238E27FC236}">
                <a16:creationId xmlns:a16="http://schemas.microsoft.com/office/drawing/2014/main" id="{28E872BF-F20B-212D-1CF9-E745F397818E}"/>
              </a:ext>
            </a:extLst>
          </p:cNvPr>
          <p:cNvSpPr txBox="1"/>
          <p:nvPr/>
        </p:nvSpPr>
        <p:spPr>
          <a:xfrm>
            <a:off x="7258050" y="6303876"/>
            <a:ext cx="157861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block(16,16)</a:t>
            </a:r>
          </a:p>
        </p:txBody>
      </p:sp>
      <p:cxnSp>
        <p:nvCxnSpPr>
          <p:cNvPr id="80" name="直接箭头连接符 79">
            <a:extLst>
              <a:ext uri="{FF2B5EF4-FFF2-40B4-BE49-F238E27FC236}">
                <a16:creationId xmlns:a16="http://schemas.microsoft.com/office/drawing/2014/main" id="{1CEA22CE-08CC-C2B8-D1EF-39E8B275B6EF}"/>
              </a:ext>
            </a:extLst>
          </p:cNvPr>
          <p:cNvCxnSpPr/>
          <p:nvPr/>
        </p:nvCxnSpPr>
        <p:spPr>
          <a:xfrm flipV="1">
            <a:off x="8787468" y="6470827"/>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 name="矩形 2">
            <a:extLst>
              <a:ext uri="{FF2B5EF4-FFF2-40B4-BE49-F238E27FC236}">
                <a16:creationId xmlns:a16="http://schemas.microsoft.com/office/drawing/2014/main" id="{451377C4-D719-314E-8CB2-FDB24AADBEE3}"/>
              </a:ext>
            </a:extLst>
          </p:cNvPr>
          <p:cNvSpPr/>
          <p:nvPr/>
        </p:nvSpPr>
        <p:spPr>
          <a:xfrm>
            <a:off x="2666676" y="2813854"/>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397767F0-15B0-32BB-DD21-C3B77DA79F13}"/>
              </a:ext>
            </a:extLst>
          </p:cNvPr>
          <p:cNvSpPr/>
          <p:nvPr/>
        </p:nvSpPr>
        <p:spPr>
          <a:xfrm>
            <a:off x="2666676" y="2813854"/>
            <a:ext cx="593725" cy="54864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09375415-A2A7-1F3B-8A6A-91A1C236AD6E}"/>
              </a:ext>
            </a:extLst>
          </p:cNvPr>
          <p:cNvSpPr/>
          <p:nvPr/>
        </p:nvSpPr>
        <p:spPr>
          <a:xfrm>
            <a:off x="851846" y="2813854"/>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AC3A9EBD-CE92-902B-0EA8-ED5A168D6DCD}"/>
              </a:ext>
            </a:extLst>
          </p:cNvPr>
          <p:cNvSpPr/>
          <p:nvPr/>
        </p:nvSpPr>
        <p:spPr>
          <a:xfrm>
            <a:off x="2666676" y="1046649"/>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a:extLst>
              <a:ext uri="{FF2B5EF4-FFF2-40B4-BE49-F238E27FC236}">
                <a16:creationId xmlns:a16="http://schemas.microsoft.com/office/drawing/2014/main" id="{411EF99A-8142-24EE-3132-84346D74B069}"/>
              </a:ext>
            </a:extLst>
          </p:cNvPr>
          <p:cNvSpPr/>
          <p:nvPr/>
        </p:nvSpPr>
        <p:spPr>
          <a:xfrm>
            <a:off x="4284656" y="1046649"/>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 name="矩形 7">
            <a:extLst>
              <a:ext uri="{FF2B5EF4-FFF2-40B4-BE49-F238E27FC236}">
                <a16:creationId xmlns:a16="http://schemas.microsoft.com/office/drawing/2014/main" id="{DBA872F9-8616-07A8-9A75-46F2BE506042}"/>
              </a:ext>
            </a:extLst>
          </p:cNvPr>
          <p:cNvSpPr/>
          <p:nvPr/>
        </p:nvSpPr>
        <p:spPr>
          <a:xfrm>
            <a:off x="851846" y="4348014"/>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9" name="直接箭头连接符 8">
            <a:extLst>
              <a:ext uri="{FF2B5EF4-FFF2-40B4-BE49-F238E27FC236}">
                <a16:creationId xmlns:a16="http://schemas.microsoft.com/office/drawing/2014/main" id="{05D9730F-7023-EF0B-9256-F8EB657074E7}"/>
              </a:ext>
            </a:extLst>
          </p:cNvPr>
          <p:cNvCxnSpPr/>
          <p:nvPr/>
        </p:nvCxnSpPr>
        <p:spPr>
          <a:xfrm>
            <a:off x="1430966" y="3918754"/>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0" name="直接箭头连接符 9">
            <a:extLst>
              <a:ext uri="{FF2B5EF4-FFF2-40B4-BE49-F238E27FC236}">
                <a16:creationId xmlns:a16="http://schemas.microsoft.com/office/drawing/2014/main" id="{E6CF75E8-DE0F-40C5-3B14-00A11CD71058}"/>
              </a:ext>
            </a:extLst>
          </p:cNvPr>
          <p:cNvCxnSpPr>
            <a:cxnSpLocks/>
          </p:cNvCxnSpPr>
          <p:nvPr/>
        </p:nvCxnSpPr>
        <p:spPr>
          <a:xfrm flipV="1">
            <a:off x="3822376" y="1597194"/>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1" name="矩形 10">
            <a:extLst>
              <a:ext uri="{FF2B5EF4-FFF2-40B4-BE49-F238E27FC236}">
                <a16:creationId xmlns:a16="http://schemas.microsoft.com/office/drawing/2014/main" id="{F5F085B6-4DD9-B3DF-300F-7820A8548237}"/>
              </a:ext>
            </a:extLst>
          </p:cNvPr>
          <p:cNvSpPr/>
          <p:nvPr/>
        </p:nvSpPr>
        <p:spPr>
          <a:xfrm>
            <a:off x="4290371" y="4346109"/>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12" name="直接箭头连接符 11">
            <a:extLst>
              <a:ext uri="{FF2B5EF4-FFF2-40B4-BE49-F238E27FC236}">
                <a16:creationId xmlns:a16="http://schemas.microsoft.com/office/drawing/2014/main" id="{837A3D50-C2BB-D0A9-6673-1AC9555DD2B2}"/>
              </a:ext>
            </a:extLst>
          </p:cNvPr>
          <p:cNvCxnSpPr/>
          <p:nvPr/>
        </p:nvCxnSpPr>
        <p:spPr>
          <a:xfrm flipV="1">
            <a:off x="2007546" y="4901734"/>
            <a:ext cx="2252980" cy="444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3" name="直接箭头连接符 12">
            <a:extLst>
              <a:ext uri="{FF2B5EF4-FFF2-40B4-BE49-F238E27FC236}">
                <a16:creationId xmlns:a16="http://schemas.microsoft.com/office/drawing/2014/main" id="{521B77D6-665D-86CA-5557-4BB1D0F3C57B}"/>
              </a:ext>
            </a:extLst>
          </p:cNvPr>
          <p:cNvCxnSpPr>
            <a:endCxn id="11" idx="0"/>
          </p:cNvCxnSpPr>
          <p:nvPr/>
        </p:nvCxnSpPr>
        <p:spPr>
          <a:xfrm>
            <a:off x="4865046" y="2171234"/>
            <a:ext cx="3175" cy="217487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4" name="直接箭头连接符 13">
            <a:extLst>
              <a:ext uri="{FF2B5EF4-FFF2-40B4-BE49-F238E27FC236}">
                <a16:creationId xmlns:a16="http://schemas.microsoft.com/office/drawing/2014/main" id="{0DF92EDC-662B-3074-B9FD-CA30D345C0A3}"/>
              </a:ext>
            </a:extLst>
          </p:cNvPr>
          <p:cNvCxnSpPr/>
          <p:nvPr/>
        </p:nvCxnSpPr>
        <p:spPr>
          <a:xfrm flipH="1" flipV="1">
            <a:off x="3804596" y="3919389"/>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5" name="矩形 14">
            <a:extLst>
              <a:ext uri="{FF2B5EF4-FFF2-40B4-BE49-F238E27FC236}">
                <a16:creationId xmlns:a16="http://schemas.microsoft.com/office/drawing/2014/main" id="{0FBCC59F-94EB-CD29-2A9E-087808A8CEEA}"/>
              </a:ext>
            </a:extLst>
          </p:cNvPr>
          <p:cNvSpPr/>
          <p:nvPr/>
        </p:nvSpPr>
        <p:spPr>
          <a:xfrm>
            <a:off x="2666677" y="2813855"/>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11AC3202-6C0D-9B99-FA4E-100B3C84E16A}"/>
              </a:ext>
            </a:extLst>
          </p:cNvPr>
          <p:cNvSpPr/>
          <p:nvPr/>
        </p:nvSpPr>
        <p:spPr>
          <a:xfrm>
            <a:off x="851847" y="2813855"/>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7" name="矩形 16">
            <a:extLst>
              <a:ext uri="{FF2B5EF4-FFF2-40B4-BE49-F238E27FC236}">
                <a16:creationId xmlns:a16="http://schemas.microsoft.com/office/drawing/2014/main" id="{F8BEA0F6-6481-FA0E-70F8-1BAB22BAB8CF}"/>
              </a:ext>
            </a:extLst>
          </p:cNvPr>
          <p:cNvSpPr/>
          <p:nvPr/>
        </p:nvSpPr>
        <p:spPr>
          <a:xfrm>
            <a:off x="851847" y="3362495"/>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矩形 17">
            <a:extLst>
              <a:ext uri="{FF2B5EF4-FFF2-40B4-BE49-F238E27FC236}">
                <a16:creationId xmlns:a16="http://schemas.microsoft.com/office/drawing/2014/main" id="{4327A161-3932-8B7B-9574-9FA57563E3BF}"/>
              </a:ext>
            </a:extLst>
          </p:cNvPr>
          <p:cNvSpPr/>
          <p:nvPr/>
        </p:nvSpPr>
        <p:spPr>
          <a:xfrm>
            <a:off x="1430967" y="2813855"/>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137CB902-8989-EEB2-3156-8B2EA9098A98}"/>
              </a:ext>
            </a:extLst>
          </p:cNvPr>
          <p:cNvSpPr/>
          <p:nvPr/>
        </p:nvSpPr>
        <p:spPr>
          <a:xfrm>
            <a:off x="1430967" y="3362495"/>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63B8430D-F7D2-D518-55BD-D4FE204F37EA}"/>
              </a:ext>
            </a:extLst>
          </p:cNvPr>
          <p:cNvSpPr/>
          <p:nvPr/>
        </p:nvSpPr>
        <p:spPr>
          <a:xfrm>
            <a:off x="2681281" y="104664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矩形 20">
            <a:extLst>
              <a:ext uri="{FF2B5EF4-FFF2-40B4-BE49-F238E27FC236}">
                <a16:creationId xmlns:a16="http://schemas.microsoft.com/office/drawing/2014/main" id="{09D61EC4-7931-743D-274A-C0AA38B1A348}"/>
              </a:ext>
            </a:extLst>
          </p:cNvPr>
          <p:cNvSpPr/>
          <p:nvPr/>
        </p:nvSpPr>
        <p:spPr>
          <a:xfrm>
            <a:off x="2681281" y="159528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2BC6600B-974C-07FB-42C1-207D79E19DA2}"/>
              </a:ext>
            </a:extLst>
          </p:cNvPr>
          <p:cNvSpPr/>
          <p:nvPr/>
        </p:nvSpPr>
        <p:spPr>
          <a:xfrm>
            <a:off x="3260401" y="104664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a:extLst>
              <a:ext uri="{FF2B5EF4-FFF2-40B4-BE49-F238E27FC236}">
                <a16:creationId xmlns:a16="http://schemas.microsoft.com/office/drawing/2014/main" id="{3862EEB8-B392-E264-DADC-82096C320CD4}"/>
              </a:ext>
            </a:extLst>
          </p:cNvPr>
          <p:cNvSpPr/>
          <p:nvPr/>
        </p:nvSpPr>
        <p:spPr>
          <a:xfrm>
            <a:off x="3260401" y="159528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62AA637F-FF78-D0C9-7B01-68702841515D}"/>
              </a:ext>
            </a:extLst>
          </p:cNvPr>
          <p:cNvSpPr/>
          <p:nvPr/>
        </p:nvSpPr>
        <p:spPr>
          <a:xfrm>
            <a:off x="858832" y="4346110"/>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 name="矩形 24">
            <a:extLst>
              <a:ext uri="{FF2B5EF4-FFF2-40B4-BE49-F238E27FC236}">
                <a16:creationId xmlns:a16="http://schemas.microsoft.com/office/drawing/2014/main" id="{4B353BA0-5555-6A62-4943-FE1EF921BE69}"/>
              </a:ext>
            </a:extLst>
          </p:cNvPr>
          <p:cNvSpPr/>
          <p:nvPr/>
        </p:nvSpPr>
        <p:spPr>
          <a:xfrm>
            <a:off x="858832" y="4894750"/>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970877B1-8830-F8E2-C56B-279BA664A768}"/>
              </a:ext>
            </a:extLst>
          </p:cNvPr>
          <p:cNvSpPr/>
          <p:nvPr/>
        </p:nvSpPr>
        <p:spPr>
          <a:xfrm>
            <a:off x="1437952" y="4346110"/>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 name="矩形 26">
            <a:extLst>
              <a:ext uri="{FF2B5EF4-FFF2-40B4-BE49-F238E27FC236}">
                <a16:creationId xmlns:a16="http://schemas.microsoft.com/office/drawing/2014/main" id="{8657CF8A-6893-3925-5087-180DD9996D5F}"/>
              </a:ext>
            </a:extLst>
          </p:cNvPr>
          <p:cNvSpPr/>
          <p:nvPr/>
        </p:nvSpPr>
        <p:spPr>
          <a:xfrm>
            <a:off x="1437952" y="4894750"/>
            <a:ext cx="54754" cy="6650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 name="矩形 27">
            <a:extLst>
              <a:ext uri="{FF2B5EF4-FFF2-40B4-BE49-F238E27FC236}">
                <a16:creationId xmlns:a16="http://schemas.microsoft.com/office/drawing/2014/main" id="{D4AC21DA-2F1F-CC2E-4348-73EF493A5F26}"/>
              </a:ext>
            </a:extLst>
          </p:cNvPr>
          <p:cNvSpPr/>
          <p:nvPr/>
        </p:nvSpPr>
        <p:spPr>
          <a:xfrm>
            <a:off x="4285926" y="104664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 name="矩形 28">
            <a:extLst>
              <a:ext uri="{FF2B5EF4-FFF2-40B4-BE49-F238E27FC236}">
                <a16:creationId xmlns:a16="http://schemas.microsoft.com/office/drawing/2014/main" id="{DC597FC6-0E84-3E5E-1361-37C828D22F12}"/>
              </a:ext>
            </a:extLst>
          </p:cNvPr>
          <p:cNvSpPr/>
          <p:nvPr/>
        </p:nvSpPr>
        <p:spPr>
          <a:xfrm>
            <a:off x="4285926" y="159528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矩形 29">
            <a:extLst>
              <a:ext uri="{FF2B5EF4-FFF2-40B4-BE49-F238E27FC236}">
                <a16:creationId xmlns:a16="http://schemas.microsoft.com/office/drawing/2014/main" id="{38B07E3C-C3DD-4B23-262C-B1DBA5FB1786}"/>
              </a:ext>
            </a:extLst>
          </p:cNvPr>
          <p:cNvSpPr/>
          <p:nvPr/>
        </p:nvSpPr>
        <p:spPr>
          <a:xfrm>
            <a:off x="4865046" y="104664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矩形 30">
            <a:extLst>
              <a:ext uri="{FF2B5EF4-FFF2-40B4-BE49-F238E27FC236}">
                <a16:creationId xmlns:a16="http://schemas.microsoft.com/office/drawing/2014/main" id="{ECABD1CE-F527-06BA-7E04-9BADF001D221}"/>
              </a:ext>
            </a:extLst>
          </p:cNvPr>
          <p:cNvSpPr/>
          <p:nvPr/>
        </p:nvSpPr>
        <p:spPr>
          <a:xfrm>
            <a:off x="4865046" y="1595289"/>
            <a:ext cx="66523" cy="69681"/>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矩形 32">
            <a:extLst>
              <a:ext uri="{FF2B5EF4-FFF2-40B4-BE49-F238E27FC236}">
                <a16:creationId xmlns:a16="http://schemas.microsoft.com/office/drawing/2014/main" id="{281B2E6A-A349-4473-640A-FE5C0A6725F1}"/>
              </a:ext>
            </a:extLst>
          </p:cNvPr>
          <p:cNvSpPr/>
          <p:nvPr/>
        </p:nvSpPr>
        <p:spPr>
          <a:xfrm>
            <a:off x="4289102" y="4346110"/>
            <a:ext cx="103834" cy="8809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4" name="矩形 33">
            <a:extLst>
              <a:ext uri="{FF2B5EF4-FFF2-40B4-BE49-F238E27FC236}">
                <a16:creationId xmlns:a16="http://schemas.microsoft.com/office/drawing/2014/main" id="{EEF95573-8628-6773-4B51-D431E40B0969}"/>
              </a:ext>
            </a:extLst>
          </p:cNvPr>
          <p:cNvSpPr/>
          <p:nvPr/>
        </p:nvSpPr>
        <p:spPr>
          <a:xfrm>
            <a:off x="4289102" y="4894750"/>
            <a:ext cx="103834" cy="8809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矩形 34">
            <a:extLst>
              <a:ext uri="{FF2B5EF4-FFF2-40B4-BE49-F238E27FC236}">
                <a16:creationId xmlns:a16="http://schemas.microsoft.com/office/drawing/2014/main" id="{B9599453-2BE7-6CED-07F0-D598A7948960}"/>
              </a:ext>
            </a:extLst>
          </p:cNvPr>
          <p:cNvSpPr/>
          <p:nvPr/>
        </p:nvSpPr>
        <p:spPr>
          <a:xfrm>
            <a:off x="4868222" y="4346110"/>
            <a:ext cx="103834" cy="8809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6" name="矩形 35">
            <a:extLst>
              <a:ext uri="{FF2B5EF4-FFF2-40B4-BE49-F238E27FC236}">
                <a16:creationId xmlns:a16="http://schemas.microsoft.com/office/drawing/2014/main" id="{6DAD64C3-5C36-1A2E-F413-1B0220A31A24}"/>
              </a:ext>
            </a:extLst>
          </p:cNvPr>
          <p:cNvSpPr/>
          <p:nvPr/>
        </p:nvSpPr>
        <p:spPr>
          <a:xfrm>
            <a:off x="4868222" y="4894750"/>
            <a:ext cx="103834" cy="88096"/>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8" name="矩形 37">
            <a:extLst>
              <a:ext uri="{FF2B5EF4-FFF2-40B4-BE49-F238E27FC236}">
                <a16:creationId xmlns:a16="http://schemas.microsoft.com/office/drawing/2014/main" id="{144CFDA1-3EEE-A580-038E-2C1EBF363B15}"/>
              </a:ext>
            </a:extLst>
          </p:cNvPr>
          <p:cNvSpPr/>
          <p:nvPr/>
        </p:nvSpPr>
        <p:spPr>
          <a:xfrm>
            <a:off x="8480977" y="2739559"/>
            <a:ext cx="332906" cy="11049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6" name="矩形 45">
            <a:extLst>
              <a:ext uri="{FF2B5EF4-FFF2-40B4-BE49-F238E27FC236}">
                <a16:creationId xmlns:a16="http://schemas.microsoft.com/office/drawing/2014/main" id="{EB60E825-B69C-B392-96AE-5C719D1B72D5}"/>
              </a:ext>
            </a:extLst>
          </p:cNvPr>
          <p:cNvSpPr/>
          <p:nvPr/>
        </p:nvSpPr>
        <p:spPr>
          <a:xfrm>
            <a:off x="8484234" y="273955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379528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2"/>
          <a:stretch>
            <a:fillRect/>
          </a:stretch>
        </p:blipFill>
        <p:spPr>
          <a:xfrm>
            <a:off x="184150" y="1158875"/>
            <a:ext cx="5648325" cy="4865370"/>
          </a:xfrm>
          <a:prstGeom prst="rect">
            <a:avLst/>
          </a:prstGeom>
        </p:spPr>
      </p:pic>
      <p:sp>
        <p:nvSpPr>
          <p:cNvPr id="5" name="文本框 4"/>
          <p:cNvSpPr txBox="1"/>
          <p:nvPr/>
        </p:nvSpPr>
        <p:spPr>
          <a:xfrm>
            <a:off x="7670074" y="6438583"/>
            <a:ext cx="4521926" cy="337185"/>
          </a:xfrm>
          <a:prstGeom prst="rect">
            <a:avLst/>
          </a:prstGeom>
        </p:spPr>
        <p:txBody>
          <a:bodyPr wrap="square">
            <a:spAutoFit/>
          </a:bodyPr>
          <a:lstStyle/>
          <a:p>
            <a:r>
              <a:rPr lang="zh-CN" altLang="en-US" sz="1600">
                <a:latin typeface="字制区喜脉体" panose="02000603000000000000" pitchFamily="2" charset="-122"/>
                <a:ea typeface="字制区喜脉体" panose="02000603000000000000" pitchFamily="2" charset="-122"/>
                <a:hlinkClick r:id="rId3"/>
              </a:rPr>
              <a:t>深入浅出</a:t>
            </a:r>
            <a:r>
              <a:rPr lang="en-US" altLang="zh-CN" sz="1600">
                <a:latin typeface="字制区喜脉体" panose="02000603000000000000" pitchFamily="2" charset="-122"/>
                <a:ea typeface="字制区喜脉体" panose="02000603000000000000" pitchFamily="2" charset="-122"/>
                <a:hlinkClick r:id="rId3"/>
              </a:rPr>
              <a:t>GPU</a:t>
            </a:r>
            <a:r>
              <a:rPr lang="zh-CN" altLang="en-US" sz="1600">
                <a:latin typeface="字制区喜脉体" panose="02000603000000000000" pitchFamily="2" charset="-122"/>
                <a:ea typeface="字制区喜脉体" panose="02000603000000000000" pitchFamily="2" charset="-122"/>
                <a:hlinkClick r:id="rId3"/>
              </a:rPr>
              <a:t>优化系列：</a:t>
            </a:r>
            <a:r>
              <a:rPr lang="en-US" altLang="zh-CN" sz="1600">
                <a:latin typeface="字制区喜脉体" panose="02000603000000000000" pitchFamily="2" charset="-122"/>
                <a:ea typeface="字制区喜脉体" panose="02000603000000000000" pitchFamily="2" charset="-122"/>
                <a:hlinkClick r:id="rId3"/>
              </a:rPr>
              <a:t>GEMM</a:t>
            </a:r>
            <a:r>
              <a:rPr lang="zh-CN" altLang="en-US" sz="1600">
                <a:latin typeface="字制区喜脉体" panose="02000603000000000000" pitchFamily="2" charset="-122"/>
                <a:ea typeface="字制区喜脉体" panose="02000603000000000000" pitchFamily="2" charset="-122"/>
                <a:hlinkClick r:id="rId3"/>
              </a:rPr>
              <a:t>优化（一） </a:t>
            </a:r>
            <a:r>
              <a:rPr lang="en-US" altLang="zh-CN" sz="1600">
                <a:latin typeface="字制区喜脉体" panose="02000603000000000000" pitchFamily="2" charset="-122"/>
                <a:ea typeface="字制区喜脉体" panose="02000603000000000000" pitchFamily="2" charset="-122"/>
                <a:hlinkClick r:id="rId3"/>
              </a:rPr>
              <a:t>- </a:t>
            </a:r>
            <a:r>
              <a:rPr lang="zh-CN" altLang="en-US" sz="1600">
                <a:latin typeface="字制区喜脉体" panose="02000603000000000000" pitchFamily="2" charset="-122"/>
                <a:ea typeface="字制区喜脉体" panose="02000603000000000000" pitchFamily="2" charset="-122"/>
                <a:hlinkClick r:id="rId3"/>
              </a:rPr>
              <a:t>知乎</a:t>
            </a:r>
          </a:p>
        </p:txBody>
      </p:sp>
      <p:pic>
        <p:nvPicPr>
          <p:cNvPr id="40" name="图片 39"/>
          <p:cNvPicPr>
            <a:picLocks noChangeAspect="1"/>
          </p:cNvPicPr>
          <p:nvPr/>
        </p:nvPicPr>
        <p:blipFill>
          <a:blip r:embed="rId4"/>
          <a:stretch>
            <a:fillRect/>
          </a:stretch>
        </p:blipFill>
        <p:spPr>
          <a:xfrm>
            <a:off x="6096000" y="1489392"/>
            <a:ext cx="5911850" cy="3879215"/>
          </a:xfrm>
          <a:prstGeom prst="rect">
            <a:avLst/>
          </a:prstGeom>
        </p:spPr>
      </p:pic>
      <p:sp>
        <p:nvSpPr>
          <p:cNvPr id="2" name="文本框 1">
            <a:extLst>
              <a:ext uri="{FF2B5EF4-FFF2-40B4-BE49-F238E27FC236}">
                <a16:creationId xmlns:a16="http://schemas.microsoft.com/office/drawing/2014/main" id="{AB4A5874-C25D-4DC2-73B1-025628F83B29}"/>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Sgemm_v5_register_outer_product</a:t>
            </a:r>
            <a:endParaRPr lang="zh-CN" altLang="en-US" sz="2400">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537575" y="2771106"/>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6722745" y="2771106"/>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矩形 10"/>
          <p:cNvSpPr/>
          <p:nvPr/>
        </p:nvSpPr>
        <p:spPr>
          <a:xfrm>
            <a:off x="8537575" y="1003901"/>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p:cNvSpPr/>
          <p:nvPr/>
        </p:nvSpPr>
        <p:spPr>
          <a:xfrm>
            <a:off x="10155555" y="1003901"/>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矩形 12"/>
          <p:cNvSpPr/>
          <p:nvPr/>
        </p:nvSpPr>
        <p:spPr>
          <a:xfrm>
            <a:off x="6722745" y="4305266"/>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14" name="直接箭头连接符 13"/>
          <p:cNvCxnSpPr>
            <a:cxnSpLocks/>
          </p:cNvCxnSpPr>
          <p:nvPr/>
        </p:nvCxnSpPr>
        <p:spPr>
          <a:xfrm>
            <a:off x="7301865" y="3876006"/>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p:cNvCxnSpPr>
            <a:cxnSpLocks/>
          </p:cNvCxnSpPr>
          <p:nvPr/>
        </p:nvCxnSpPr>
        <p:spPr>
          <a:xfrm flipV="1">
            <a:off x="9693275" y="1554446"/>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10161270" y="4303361"/>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18" name="直接箭头连接符 17"/>
          <p:cNvCxnSpPr>
            <a:cxnSpLocks/>
          </p:cNvCxnSpPr>
          <p:nvPr/>
        </p:nvCxnSpPr>
        <p:spPr>
          <a:xfrm flipV="1">
            <a:off x="7878445" y="4858986"/>
            <a:ext cx="2252980" cy="444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17" idx="0"/>
          </p:cNvCxnSpPr>
          <p:nvPr/>
        </p:nvCxnSpPr>
        <p:spPr>
          <a:xfrm>
            <a:off x="10735945" y="2128486"/>
            <a:ext cx="3175" cy="217487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0" name="直接箭头连接符 19"/>
          <p:cNvCxnSpPr>
            <a:cxnSpLocks/>
          </p:cNvCxnSpPr>
          <p:nvPr/>
        </p:nvCxnSpPr>
        <p:spPr>
          <a:xfrm flipH="1" flipV="1">
            <a:off x="9675495" y="3876641"/>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6722745" y="4305266"/>
            <a:ext cx="114300" cy="37084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8" name="矩形 67"/>
          <p:cNvSpPr/>
          <p:nvPr/>
        </p:nvSpPr>
        <p:spPr>
          <a:xfrm rot="5400000">
            <a:off x="10161905" y="4305266"/>
            <a:ext cx="364490" cy="365125"/>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p:cNvSpPr/>
          <p:nvPr/>
        </p:nvSpPr>
        <p:spPr>
          <a:xfrm rot="5400000">
            <a:off x="10283825" y="875631"/>
            <a:ext cx="114300" cy="37084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p:cNvSpPr/>
          <p:nvPr/>
        </p:nvSpPr>
        <p:spPr>
          <a:xfrm>
            <a:off x="2586355" y="2816627"/>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矩形 6"/>
          <p:cNvSpPr/>
          <p:nvPr/>
        </p:nvSpPr>
        <p:spPr>
          <a:xfrm>
            <a:off x="771525" y="2816627"/>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矩形 8"/>
          <p:cNvSpPr/>
          <p:nvPr/>
        </p:nvSpPr>
        <p:spPr>
          <a:xfrm>
            <a:off x="2586355" y="104942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1" name="矩形 20"/>
          <p:cNvSpPr/>
          <p:nvPr/>
        </p:nvSpPr>
        <p:spPr>
          <a:xfrm>
            <a:off x="4204335" y="1049422"/>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771525" y="4350787"/>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3" name="直接箭头连接符 22"/>
          <p:cNvCxnSpPr/>
          <p:nvPr/>
        </p:nvCxnSpPr>
        <p:spPr>
          <a:xfrm>
            <a:off x="1350645" y="3921527"/>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4" name="直接箭头连接符 23"/>
          <p:cNvCxnSpPr/>
          <p:nvPr/>
        </p:nvCxnSpPr>
        <p:spPr>
          <a:xfrm flipV="1">
            <a:off x="3742055" y="1599967"/>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25" name="矩形 24"/>
          <p:cNvSpPr/>
          <p:nvPr/>
        </p:nvSpPr>
        <p:spPr>
          <a:xfrm>
            <a:off x="4210050" y="4348882"/>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6" name="直接箭头连接符 25"/>
          <p:cNvCxnSpPr/>
          <p:nvPr/>
        </p:nvCxnSpPr>
        <p:spPr>
          <a:xfrm flipV="1">
            <a:off x="1927225" y="4904507"/>
            <a:ext cx="2252980" cy="444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p:cNvCxnSpPr>
            <a:endCxn id="25" idx="0"/>
          </p:cNvCxnSpPr>
          <p:nvPr/>
        </p:nvCxnSpPr>
        <p:spPr>
          <a:xfrm>
            <a:off x="4784725" y="2174007"/>
            <a:ext cx="3175" cy="217487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nvCxnSpPr>
        <p:spPr>
          <a:xfrm flipH="1" flipV="1">
            <a:off x="3724275" y="3922162"/>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29" name="矩形 28"/>
          <p:cNvSpPr/>
          <p:nvPr/>
        </p:nvSpPr>
        <p:spPr>
          <a:xfrm>
            <a:off x="771525" y="4350787"/>
            <a:ext cx="1155700" cy="147955"/>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 name="矩形 29"/>
          <p:cNvSpPr/>
          <p:nvPr/>
        </p:nvSpPr>
        <p:spPr>
          <a:xfrm rot="5400000">
            <a:off x="3722024" y="1527577"/>
            <a:ext cx="1104900" cy="147955"/>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1" name="矩形 30"/>
          <p:cNvSpPr/>
          <p:nvPr/>
        </p:nvSpPr>
        <p:spPr>
          <a:xfrm rot="5400000">
            <a:off x="4210050" y="4350787"/>
            <a:ext cx="147955" cy="147955"/>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4" name="文本框 33"/>
          <p:cNvSpPr txBox="1"/>
          <p:nvPr/>
        </p:nvSpPr>
        <p:spPr>
          <a:xfrm>
            <a:off x="319925" y="5639742"/>
            <a:ext cx="5776075" cy="1200329"/>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for m from 0 to bm:</a:t>
            </a:r>
          </a:p>
          <a:p>
            <a:r>
              <a:rPr lang="en-US" altLang="zh-CN">
                <a:latin typeface="字制区喜脉体" panose="02000603000000000000" pitchFamily="2" charset="-122"/>
                <a:ea typeface="字制区喜脉体" panose="02000603000000000000" pitchFamily="2" charset="-122"/>
              </a:rPr>
              <a:t>    for n from 0 to bn:</a:t>
            </a:r>
          </a:p>
          <a:p>
            <a:r>
              <a:rPr lang="en-US" altLang="zh-CN">
                <a:latin typeface="字制区喜脉体" panose="02000603000000000000" pitchFamily="2" charset="-122"/>
                <a:ea typeface="字制区喜脉体" panose="02000603000000000000" pitchFamily="2" charset="-122"/>
              </a:rPr>
              <a:t>        for k from 0 to bk:</a:t>
            </a:r>
          </a:p>
          <a:p>
            <a:r>
              <a:rPr lang="en-US" altLang="zh-CN">
                <a:latin typeface="字制区喜脉体" panose="02000603000000000000" pitchFamily="2" charset="-122"/>
                <a:ea typeface="字制区喜脉体" panose="02000603000000000000" pitchFamily="2" charset="-122"/>
              </a:rPr>
              <a:t>            C_tile[m][n] += A_tile[m][k] * B_tile[k][n];</a:t>
            </a:r>
            <a:endParaRPr lang="zh-CN" altLang="en-US">
              <a:latin typeface="字制区喜脉体" panose="02000603000000000000" pitchFamily="2" charset="-122"/>
              <a:ea typeface="字制区喜脉体" panose="02000603000000000000" pitchFamily="2" charset="-122"/>
            </a:endParaRPr>
          </a:p>
        </p:txBody>
      </p:sp>
      <p:sp>
        <p:nvSpPr>
          <p:cNvPr id="35" name="文本框 34"/>
          <p:cNvSpPr txBox="1"/>
          <p:nvPr/>
        </p:nvSpPr>
        <p:spPr>
          <a:xfrm>
            <a:off x="293370" y="318492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p:txBody>
      </p:sp>
      <p:sp>
        <p:nvSpPr>
          <p:cNvPr id="36" name="文本框 35"/>
          <p:cNvSpPr txBox="1"/>
          <p:nvPr/>
        </p:nvSpPr>
        <p:spPr>
          <a:xfrm>
            <a:off x="2989580" y="683027"/>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37" name="文本框 36"/>
          <p:cNvSpPr txBox="1"/>
          <p:nvPr/>
        </p:nvSpPr>
        <p:spPr>
          <a:xfrm>
            <a:off x="1123315" y="2450232"/>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8" name="文本框 37"/>
          <p:cNvSpPr txBox="1"/>
          <p:nvPr/>
        </p:nvSpPr>
        <p:spPr>
          <a:xfrm>
            <a:off x="2158365" y="146534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9" name="文本框 38"/>
          <p:cNvSpPr txBox="1"/>
          <p:nvPr/>
        </p:nvSpPr>
        <p:spPr>
          <a:xfrm>
            <a:off x="6408420" y="5639742"/>
            <a:ext cx="5547360" cy="1200329"/>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sym typeface="+mn-ea"/>
              </a:rPr>
              <a:t>for k from 0 to bk:</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    for m from 0 to bm:</a:t>
            </a:r>
          </a:p>
          <a:p>
            <a:r>
              <a:rPr lang="en-US" altLang="zh-CN">
                <a:latin typeface="字制区喜脉体" panose="02000603000000000000" pitchFamily="2" charset="-122"/>
                <a:ea typeface="字制区喜脉体" panose="02000603000000000000" pitchFamily="2" charset="-122"/>
              </a:rPr>
              <a:t>        for n from 0 to bn:</a:t>
            </a:r>
          </a:p>
          <a:p>
            <a:r>
              <a:rPr lang="en-US" altLang="zh-CN">
                <a:latin typeface="字制区喜脉体" panose="02000603000000000000" pitchFamily="2" charset="-122"/>
                <a:ea typeface="字制区喜脉体" panose="02000603000000000000" pitchFamily="2" charset="-122"/>
              </a:rPr>
              <a:t>             C_tile[m][n] += A_tile[m][k] * B_tile[k][n];</a:t>
            </a:r>
            <a:endParaRPr lang="zh-CN" altLang="en-US">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7B456F36-3981-1EB9-92CE-DE8035574277}"/>
              </a:ext>
            </a:extLst>
          </p:cNvPr>
          <p:cNvSpPr txBox="1"/>
          <p:nvPr/>
        </p:nvSpPr>
        <p:spPr>
          <a:xfrm>
            <a:off x="6245225" y="4300742"/>
            <a:ext cx="556895"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rm</a:t>
            </a:r>
          </a:p>
        </p:txBody>
      </p:sp>
      <p:sp>
        <p:nvSpPr>
          <p:cNvPr id="6" name="文本框 5">
            <a:extLst>
              <a:ext uri="{FF2B5EF4-FFF2-40B4-BE49-F238E27FC236}">
                <a16:creationId xmlns:a16="http://schemas.microsoft.com/office/drawing/2014/main" id="{6D496434-C546-4691-33D7-DD1E890B28B1}"/>
              </a:ext>
            </a:extLst>
          </p:cNvPr>
          <p:cNvSpPr txBox="1"/>
          <p:nvPr/>
        </p:nvSpPr>
        <p:spPr>
          <a:xfrm>
            <a:off x="10130155" y="674336"/>
            <a:ext cx="478790"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40" name="文本框 39">
            <a:extLst>
              <a:ext uri="{FF2B5EF4-FFF2-40B4-BE49-F238E27FC236}">
                <a16:creationId xmlns:a16="http://schemas.microsoft.com/office/drawing/2014/main" id="{0C407AA5-97DC-7FD1-1E45-712630447DC5}"/>
              </a:ext>
            </a:extLst>
          </p:cNvPr>
          <p:cNvSpPr txBox="1"/>
          <p:nvPr/>
        </p:nvSpPr>
        <p:spPr>
          <a:xfrm>
            <a:off x="147593" y="17929"/>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Sgemm_v5_register_outer_product</a:t>
            </a:r>
            <a:endParaRPr lang="zh-CN" altLang="en-US" sz="2400">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6575425" y="796111"/>
            <a:ext cx="5547360" cy="1200329"/>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sym typeface="+mn-ea"/>
              </a:rPr>
              <a:t>for k from 0 to bk:</a:t>
            </a:r>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    for m from 0 to bm:</a:t>
            </a:r>
          </a:p>
          <a:p>
            <a:r>
              <a:rPr lang="en-US" altLang="zh-CN">
                <a:latin typeface="字制区喜脉体" panose="02000603000000000000" pitchFamily="2" charset="-122"/>
                <a:ea typeface="字制区喜脉体" panose="02000603000000000000" pitchFamily="2" charset="-122"/>
              </a:rPr>
              <a:t>        for n from 0 to bn:</a:t>
            </a:r>
          </a:p>
          <a:p>
            <a:r>
              <a:rPr lang="en-US" altLang="zh-CN">
                <a:latin typeface="字制区喜脉体" panose="02000603000000000000" pitchFamily="2" charset="-122"/>
                <a:ea typeface="字制区喜脉体" panose="02000603000000000000" pitchFamily="2" charset="-122"/>
              </a:rPr>
              <a:t>             C_tile[m][n] += A_tile[m][k] * B_tile[k][n];</a:t>
            </a:r>
            <a:endParaRPr lang="zh-CN" altLang="en-US">
              <a:latin typeface="字制区喜脉体" panose="02000603000000000000" pitchFamily="2" charset="-122"/>
              <a:ea typeface="字制区喜脉体" panose="02000603000000000000" pitchFamily="2" charset="-122"/>
            </a:endParaRPr>
          </a:p>
        </p:txBody>
      </p:sp>
      <p:sp>
        <p:nvSpPr>
          <p:cNvPr id="6" name="文本框 5"/>
          <p:cNvSpPr txBox="1"/>
          <p:nvPr/>
        </p:nvSpPr>
        <p:spPr>
          <a:xfrm>
            <a:off x="6515100" y="2737167"/>
            <a:ext cx="5236210" cy="2584450"/>
          </a:xfrm>
          <a:prstGeom prst="rect">
            <a:avLst/>
          </a:prstGeom>
          <a:noFill/>
        </p:spPr>
        <p:txBody>
          <a:bodyPr wrap="square" rtlCol="0" anchor="t">
            <a:spAutoFit/>
          </a:bodyPr>
          <a:lstStyle/>
          <a:p>
            <a:r>
              <a:rPr lang="en-US" altLang="zh-CN">
                <a:latin typeface="字制区喜脉体" panose="02000603000000000000" pitchFamily="2" charset="-122"/>
                <a:ea typeface="字制区喜脉体" panose="02000603000000000000" pitchFamily="2" charset="-122"/>
              </a:rPr>
              <a:t>A_frag, B_frag, C_frag: registers</a:t>
            </a:r>
          </a:p>
          <a:p>
            <a:r>
              <a:rPr lang="en-US" altLang="zh-CN">
                <a:latin typeface="字制区喜脉体" panose="02000603000000000000" pitchFamily="2" charset="-122"/>
                <a:ea typeface="字制区喜脉体" panose="02000603000000000000" pitchFamily="2" charset="-122"/>
              </a:rPr>
              <a:t>A_tile, B_tile: shared memory</a:t>
            </a:r>
          </a:p>
          <a:p>
            <a:endParaRPr lang="en-US" altLang="zh-CN">
              <a:latin typeface="字制区喜脉体" panose="02000603000000000000" pitchFamily="2" charset="-122"/>
              <a:ea typeface="字制区喜脉体" panose="02000603000000000000" pitchFamily="2" charset="-122"/>
            </a:endParaRPr>
          </a:p>
          <a:p>
            <a:r>
              <a:rPr lang="en-US" altLang="zh-CN">
                <a:latin typeface="字制区喜脉体" panose="02000603000000000000" pitchFamily="2" charset="-122"/>
                <a:ea typeface="字制区喜脉体" panose="02000603000000000000" pitchFamily="2" charset="-122"/>
              </a:rPr>
              <a:t>for k from 0 to bk:</a:t>
            </a:r>
          </a:p>
          <a:p>
            <a:r>
              <a:rPr lang="en-US" altLang="zh-CN">
                <a:latin typeface="字制区喜脉体" panose="02000603000000000000" pitchFamily="2" charset="-122"/>
                <a:ea typeface="字制区喜脉体" panose="02000603000000000000" pitchFamily="2" charset="-122"/>
              </a:rPr>
              <a:t>    A_frag[rm] &lt;= A_tile[0 to rm][k]</a:t>
            </a:r>
          </a:p>
          <a:p>
            <a:r>
              <a:rPr lang="en-US" altLang="zh-CN">
                <a:latin typeface="字制区喜脉体" panose="02000603000000000000" pitchFamily="2" charset="-122"/>
                <a:ea typeface="字制区喜脉体" panose="02000603000000000000" pitchFamily="2" charset="-122"/>
              </a:rPr>
              <a:t>    B_frag[rn] &lt;= B_tile[k][0 to rn]</a:t>
            </a:r>
          </a:p>
          <a:p>
            <a:r>
              <a:rPr lang="en-US" altLang="zh-CN">
                <a:latin typeface="字制区喜脉体" panose="02000603000000000000" pitchFamily="2" charset="-122"/>
                <a:ea typeface="字制区喜脉体" panose="02000603000000000000" pitchFamily="2" charset="-122"/>
              </a:rPr>
              <a:t>    for m from 0 to bm:</a:t>
            </a:r>
          </a:p>
          <a:p>
            <a:r>
              <a:rPr lang="en-US" altLang="zh-CN">
                <a:latin typeface="字制区喜脉体" panose="02000603000000000000" pitchFamily="2" charset="-122"/>
                <a:ea typeface="字制区喜脉体" panose="02000603000000000000" pitchFamily="2" charset="-122"/>
              </a:rPr>
              <a:t>        for n from 0 to bn:</a:t>
            </a:r>
          </a:p>
          <a:p>
            <a:r>
              <a:rPr lang="en-US" altLang="zh-CN">
                <a:latin typeface="字制区喜脉体" panose="02000603000000000000" pitchFamily="2" charset="-122"/>
                <a:ea typeface="字制区喜脉体" panose="02000603000000000000" pitchFamily="2" charset="-122"/>
              </a:rPr>
              <a:t>            C_frag[m][n] += A_frag[k] * B_frag[k];</a:t>
            </a:r>
            <a:endParaRPr lang="zh-CN" altLang="en-US">
              <a:latin typeface="字制区喜脉体" panose="02000603000000000000" pitchFamily="2" charset="-122"/>
              <a:ea typeface="字制区喜脉体" panose="02000603000000000000" pitchFamily="2" charset="-122"/>
            </a:endParaRPr>
          </a:p>
        </p:txBody>
      </p:sp>
      <p:sp>
        <p:nvSpPr>
          <p:cNvPr id="33" name="文本框 32"/>
          <p:cNvSpPr txBox="1"/>
          <p:nvPr/>
        </p:nvSpPr>
        <p:spPr>
          <a:xfrm>
            <a:off x="6644640" y="6520815"/>
            <a:ext cx="5547360"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施工中</a:t>
            </a:r>
            <a:r>
              <a:rPr lang="en-US" altLang="zh-CN" sz="1600">
                <a:latin typeface="字制区喜脉体" panose="02000603000000000000" pitchFamily="2" charset="-122"/>
                <a:ea typeface="字制区喜脉体" panose="02000603000000000000" pitchFamily="2" charset="-122"/>
                <a:hlinkClick r:id="rId2"/>
              </a:rPr>
              <a:t>] CUDA GEMM </a:t>
            </a:r>
            <a:r>
              <a:rPr lang="zh-CN" altLang="en-US" sz="1600">
                <a:latin typeface="字制区喜脉体" panose="02000603000000000000" pitchFamily="2" charset="-122"/>
                <a:ea typeface="字制区喜脉体" panose="02000603000000000000" pitchFamily="2" charset="-122"/>
                <a:hlinkClick r:id="rId2"/>
              </a:rPr>
              <a:t>理论性能分析与 </a:t>
            </a:r>
            <a:r>
              <a:rPr lang="en-US" altLang="zh-CN" sz="1600">
                <a:latin typeface="字制区喜脉体" panose="02000603000000000000" pitchFamily="2" charset="-122"/>
                <a:ea typeface="字制区喜脉体" panose="02000603000000000000" pitchFamily="2" charset="-122"/>
                <a:hlinkClick r:id="rId2"/>
              </a:rPr>
              <a:t>kernel </a:t>
            </a:r>
            <a:r>
              <a:rPr lang="zh-CN" altLang="en-US" sz="1600">
                <a:latin typeface="字制区喜脉体" panose="02000603000000000000" pitchFamily="2" charset="-122"/>
                <a:ea typeface="字制区喜脉体" panose="02000603000000000000" pitchFamily="2" charset="-122"/>
                <a:hlinkClick r:id="rId2"/>
              </a:rPr>
              <a:t>优化 </a:t>
            </a:r>
            <a:r>
              <a:rPr lang="en-US" altLang="zh-CN" sz="1600">
                <a:latin typeface="字制区喜脉体" panose="02000603000000000000" pitchFamily="2" charset="-122"/>
                <a:ea typeface="字制区喜脉体" panose="02000603000000000000" pitchFamily="2" charset="-122"/>
                <a:hlinkClick r:id="rId2"/>
              </a:rPr>
              <a:t>-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3" name="文本框 2">
            <a:extLst>
              <a:ext uri="{FF2B5EF4-FFF2-40B4-BE49-F238E27FC236}">
                <a16:creationId xmlns:a16="http://schemas.microsoft.com/office/drawing/2014/main" id="{D8EBAEC4-7A3D-F62B-F8F5-BA5F797CA3D9}"/>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Sgemm_v5_register_outer_product</a:t>
            </a:r>
            <a:endParaRPr lang="zh-CN" altLang="en-US" sz="2400">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C1C58020-8D3B-FA05-D5F8-1C0CC2D6F82B}"/>
              </a:ext>
            </a:extLst>
          </p:cNvPr>
          <p:cNvSpPr/>
          <p:nvPr/>
        </p:nvSpPr>
        <p:spPr>
          <a:xfrm>
            <a:off x="2738278" y="274810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85108175-6AC9-146F-CE18-A2C3DC7D6F53}"/>
              </a:ext>
            </a:extLst>
          </p:cNvPr>
          <p:cNvSpPr/>
          <p:nvPr/>
        </p:nvSpPr>
        <p:spPr>
          <a:xfrm>
            <a:off x="923448" y="274810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23" name="矩形 22">
            <a:extLst>
              <a:ext uri="{FF2B5EF4-FFF2-40B4-BE49-F238E27FC236}">
                <a16:creationId xmlns:a16="http://schemas.microsoft.com/office/drawing/2014/main" id="{602B86B4-5A09-C12B-BE45-2DE30D5CD865}"/>
              </a:ext>
            </a:extLst>
          </p:cNvPr>
          <p:cNvSpPr/>
          <p:nvPr/>
        </p:nvSpPr>
        <p:spPr>
          <a:xfrm>
            <a:off x="2738278" y="980897"/>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C3213B5E-818B-2B45-392B-56778C6E9B96}"/>
              </a:ext>
            </a:extLst>
          </p:cNvPr>
          <p:cNvSpPr/>
          <p:nvPr/>
        </p:nvSpPr>
        <p:spPr>
          <a:xfrm>
            <a:off x="4356258" y="980897"/>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40" name="矩形 39">
            <a:extLst>
              <a:ext uri="{FF2B5EF4-FFF2-40B4-BE49-F238E27FC236}">
                <a16:creationId xmlns:a16="http://schemas.microsoft.com/office/drawing/2014/main" id="{18EEE818-CC28-2FC4-6E8E-52FE51765862}"/>
              </a:ext>
            </a:extLst>
          </p:cNvPr>
          <p:cNvSpPr/>
          <p:nvPr/>
        </p:nvSpPr>
        <p:spPr>
          <a:xfrm>
            <a:off x="909637" y="4282104"/>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41" name="直接箭头连接符 40">
            <a:extLst>
              <a:ext uri="{FF2B5EF4-FFF2-40B4-BE49-F238E27FC236}">
                <a16:creationId xmlns:a16="http://schemas.microsoft.com/office/drawing/2014/main" id="{6CC4FBC3-A7C3-C32F-EEAD-78035BDAFFD5}"/>
              </a:ext>
            </a:extLst>
          </p:cNvPr>
          <p:cNvCxnSpPr/>
          <p:nvPr/>
        </p:nvCxnSpPr>
        <p:spPr>
          <a:xfrm>
            <a:off x="1502568" y="3853002"/>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2" name="直接箭头连接符 41">
            <a:extLst>
              <a:ext uri="{FF2B5EF4-FFF2-40B4-BE49-F238E27FC236}">
                <a16:creationId xmlns:a16="http://schemas.microsoft.com/office/drawing/2014/main" id="{AEE24095-AC9B-B55F-B439-5DEDA63AD12C}"/>
              </a:ext>
            </a:extLst>
          </p:cNvPr>
          <p:cNvCxnSpPr/>
          <p:nvPr/>
        </p:nvCxnSpPr>
        <p:spPr>
          <a:xfrm flipV="1">
            <a:off x="3893978" y="1531442"/>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43" name="矩形 42">
            <a:extLst>
              <a:ext uri="{FF2B5EF4-FFF2-40B4-BE49-F238E27FC236}">
                <a16:creationId xmlns:a16="http://schemas.microsoft.com/office/drawing/2014/main" id="{2F5BE809-E599-D01F-66FB-0977FA6DEF5B}"/>
              </a:ext>
            </a:extLst>
          </p:cNvPr>
          <p:cNvSpPr/>
          <p:nvPr/>
        </p:nvSpPr>
        <p:spPr>
          <a:xfrm>
            <a:off x="4361973" y="4280357"/>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44" name="直接箭头连接符 43">
            <a:extLst>
              <a:ext uri="{FF2B5EF4-FFF2-40B4-BE49-F238E27FC236}">
                <a16:creationId xmlns:a16="http://schemas.microsoft.com/office/drawing/2014/main" id="{C040F282-200D-FB88-A2D7-FB2C2D65EAFC}"/>
              </a:ext>
            </a:extLst>
          </p:cNvPr>
          <p:cNvCxnSpPr/>
          <p:nvPr/>
        </p:nvCxnSpPr>
        <p:spPr>
          <a:xfrm flipH="1" flipV="1">
            <a:off x="3876198" y="3853637"/>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45" name="矩形 44">
            <a:extLst>
              <a:ext uri="{FF2B5EF4-FFF2-40B4-BE49-F238E27FC236}">
                <a16:creationId xmlns:a16="http://schemas.microsoft.com/office/drawing/2014/main" id="{BD9F110A-C95A-3B6B-5219-CF3FA84985DE}"/>
              </a:ext>
            </a:extLst>
          </p:cNvPr>
          <p:cNvSpPr/>
          <p:nvPr/>
        </p:nvSpPr>
        <p:spPr>
          <a:xfrm rot="5400000">
            <a:off x="4366733" y="4278134"/>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6" name="文本框 45">
            <a:extLst>
              <a:ext uri="{FF2B5EF4-FFF2-40B4-BE49-F238E27FC236}">
                <a16:creationId xmlns:a16="http://schemas.microsoft.com/office/drawing/2014/main" id="{D5AE618D-D8B6-DC0D-CD19-712260220C54}"/>
              </a:ext>
            </a:extLst>
          </p:cNvPr>
          <p:cNvSpPr txBox="1"/>
          <p:nvPr/>
        </p:nvSpPr>
        <p:spPr>
          <a:xfrm>
            <a:off x="386238" y="3025597"/>
            <a:ext cx="723900"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p:txBody>
      </p:sp>
      <p:sp>
        <p:nvSpPr>
          <p:cNvPr id="47" name="文本框 46">
            <a:extLst>
              <a:ext uri="{FF2B5EF4-FFF2-40B4-BE49-F238E27FC236}">
                <a16:creationId xmlns:a16="http://schemas.microsoft.com/office/drawing/2014/main" id="{0BCA6B89-4E82-01F3-5F97-BB8BD69EF73A}"/>
              </a:ext>
            </a:extLst>
          </p:cNvPr>
          <p:cNvSpPr txBox="1"/>
          <p:nvPr/>
        </p:nvSpPr>
        <p:spPr>
          <a:xfrm>
            <a:off x="1310798" y="2431872"/>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48" name="文本框 47">
            <a:extLst>
              <a:ext uri="{FF2B5EF4-FFF2-40B4-BE49-F238E27FC236}">
                <a16:creationId xmlns:a16="http://schemas.microsoft.com/office/drawing/2014/main" id="{9A563DF0-7463-1F09-D706-2C5CD89F29D1}"/>
              </a:ext>
            </a:extLst>
          </p:cNvPr>
          <p:cNvSpPr txBox="1"/>
          <p:nvPr/>
        </p:nvSpPr>
        <p:spPr>
          <a:xfrm>
            <a:off x="2282348" y="134919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49" name="文本框 48">
            <a:extLst>
              <a:ext uri="{FF2B5EF4-FFF2-40B4-BE49-F238E27FC236}">
                <a16:creationId xmlns:a16="http://schemas.microsoft.com/office/drawing/2014/main" id="{A275B399-004D-5A3C-9405-8CDA57BCFEDA}"/>
              </a:ext>
            </a:extLst>
          </p:cNvPr>
          <p:cNvSpPr txBox="1"/>
          <p:nvPr/>
        </p:nvSpPr>
        <p:spPr>
          <a:xfrm>
            <a:off x="3126263" y="643077"/>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50" name="文本框 49">
            <a:extLst>
              <a:ext uri="{FF2B5EF4-FFF2-40B4-BE49-F238E27FC236}">
                <a16:creationId xmlns:a16="http://schemas.microsoft.com/office/drawing/2014/main" id="{12078E94-1D6C-C2C3-3B37-94AE9073E7C4}"/>
              </a:ext>
            </a:extLst>
          </p:cNvPr>
          <p:cNvSpPr txBox="1"/>
          <p:nvPr/>
        </p:nvSpPr>
        <p:spPr>
          <a:xfrm>
            <a:off x="323215" y="4169232"/>
            <a:ext cx="579120"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rm</a:t>
            </a:r>
          </a:p>
        </p:txBody>
      </p:sp>
      <p:sp>
        <p:nvSpPr>
          <p:cNvPr id="51" name="文本框 50">
            <a:extLst>
              <a:ext uri="{FF2B5EF4-FFF2-40B4-BE49-F238E27FC236}">
                <a16:creationId xmlns:a16="http://schemas.microsoft.com/office/drawing/2014/main" id="{79BB4993-2EB4-8EA4-B753-C2C4129E5E8B}"/>
              </a:ext>
            </a:extLst>
          </p:cNvPr>
          <p:cNvSpPr txBox="1"/>
          <p:nvPr/>
        </p:nvSpPr>
        <p:spPr>
          <a:xfrm>
            <a:off x="4332128" y="61259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52" name="矩形 51">
            <a:extLst>
              <a:ext uri="{FF2B5EF4-FFF2-40B4-BE49-F238E27FC236}">
                <a16:creationId xmlns:a16="http://schemas.microsoft.com/office/drawing/2014/main" id="{BFA1CE6A-6050-9CEA-107C-4DA9C1D93CA0}"/>
              </a:ext>
            </a:extLst>
          </p:cNvPr>
          <p:cNvSpPr/>
          <p:nvPr/>
        </p:nvSpPr>
        <p:spPr>
          <a:xfrm>
            <a:off x="923448" y="4280357"/>
            <a:ext cx="1155700" cy="236220"/>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矩形 52">
            <a:extLst>
              <a:ext uri="{FF2B5EF4-FFF2-40B4-BE49-F238E27FC236}">
                <a16:creationId xmlns:a16="http://schemas.microsoft.com/office/drawing/2014/main" id="{AD4FA8C1-F332-626D-76DB-F81F66EACD52}"/>
              </a:ext>
            </a:extLst>
          </p:cNvPr>
          <p:cNvSpPr/>
          <p:nvPr/>
        </p:nvSpPr>
        <p:spPr>
          <a:xfrm rot="5400000">
            <a:off x="3918221" y="1414489"/>
            <a:ext cx="1107440" cy="235176"/>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73C39098-440F-9BB3-EA7F-9FB4DCE46807}"/>
              </a:ext>
            </a:extLst>
          </p:cNvPr>
          <p:cNvSpPr/>
          <p:nvPr/>
        </p:nvSpPr>
        <p:spPr>
          <a:xfrm>
            <a:off x="4362608" y="428035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矩形 54">
            <a:extLst>
              <a:ext uri="{FF2B5EF4-FFF2-40B4-BE49-F238E27FC236}">
                <a16:creationId xmlns:a16="http://schemas.microsoft.com/office/drawing/2014/main" id="{15DF109D-4731-1234-6320-610CDD4143C7}"/>
              </a:ext>
            </a:extLst>
          </p:cNvPr>
          <p:cNvSpPr/>
          <p:nvPr/>
        </p:nvSpPr>
        <p:spPr>
          <a:xfrm rot="5400000">
            <a:off x="6040242" y="912353"/>
            <a:ext cx="114300" cy="246308"/>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04B0B7CC-74BD-CBB2-C1D8-D0BCB60388B3}"/>
              </a:ext>
            </a:extLst>
          </p:cNvPr>
          <p:cNvSpPr/>
          <p:nvPr/>
        </p:nvSpPr>
        <p:spPr>
          <a:xfrm>
            <a:off x="937418" y="5816422"/>
            <a:ext cx="114300" cy="26044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7" name="直接箭头连接符 56">
            <a:extLst>
              <a:ext uri="{FF2B5EF4-FFF2-40B4-BE49-F238E27FC236}">
                <a16:creationId xmlns:a16="http://schemas.microsoft.com/office/drawing/2014/main" id="{D6FB50A5-E5B8-3B36-086C-4FD91F5477EF}"/>
              </a:ext>
            </a:extLst>
          </p:cNvPr>
          <p:cNvCxnSpPr/>
          <p:nvPr/>
        </p:nvCxnSpPr>
        <p:spPr>
          <a:xfrm flipV="1">
            <a:off x="5512593" y="1038047"/>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58" name="直接箭头连接符 57">
            <a:extLst>
              <a:ext uri="{FF2B5EF4-FFF2-40B4-BE49-F238E27FC236}">
                <a16:creationId xmlns:a16="http://schemas.microsoft.com/office/drawing/2014/main" id="{5198011F-B744-DC91-9DA5-DF4CBB8310A0}"/>
              </a:ext>
            </a:extLst>
          </p:cNvPr>
          <p:cNvCxnSpPr/>
          <p:nvPr/>
        </p:nvCxnSpPr>
        <p:spPr>
          <a:xfrm>
            <a:off x="981233" y="5389067"/>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59" name="矩形 58">
            <a:extLst>
              <a:ext uri="{FF2B5EF4-FFF2-40B4-BE49-F238E27FC236}">
                <a16:creationId xmlns:a16="http://schemas.microsoft.com/office/drawing/2014/main" id="{30D6EAB5-9A3E-3C06-A656-87F43072FC33}"/>
              </a:ext>
            </a:extLst>
          </p:cNvPr>
          <p:cNvSpPr/>
          <p:nvPr/>
        </p:nvSpPr>
        <p:spPr>
          <a:xfrm rot="5400000">
            <a:off x="5967012" y="5823013"/>
            <a:ext cx="260442" cy="2466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92FAA0EB-4C97-4B68-C043-38325B0A931F}"/>
              </a:ext>
            </a:extLst>
          </p:cNvPr>
          <p:cNvCxnSpPr>
            <a:cxnSpLocks/>
            <a:stCxn id="56" idx="3"/>
            <a:endCxn id="59" idx="2"/>
          </p:cNvCxnSpPr>
          <p:nvPr/>
        </p:nvCxnSpPr>
        <p:spPr>
          <a:xfrm flipV="1">
            <a:off x="1051718" y="5946326"/>
            <a:ext cx="4922203" cy="316"/>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1" name="直接箭头连接符 60">
            <a:extLst>
              <a:ext uri="{FF2B5EF4-FFF2-40B4-BE49-F238E27FC236}">
                <a16:creationId xmlns:a16="http://schemas.microsoft.com/office/drawing/2014/main" id="{235FA294-162F-76E2-2F8D-83970D792275}"/>
              </a:ext>
            </a:extLst>
          </p:cNvPr>
          <p:cNvCxnSpPr>
            <a:cxnSpLocks/>
            <a:stCxn id="55" idx="3"/>
            <a:endCxn id="59" idx="1"/>
          </p:cNvCxnSpPr>
          <p:nvPr/>
        </p:nvCxnSpPr>
        <p:spPr>
          <a:xfrm flipH="1">
            <a:off x="6097233" y="1092657"/>
            <a:ext cx="159" cy="4723448"/>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2" name="直接箭头连接符 61">
            <a:extLst>
              <a:ext uri="{FF2B5EF4-FFF2-40B4-BE49-F238E27FC236}">
                <a16:creationId xmlns:a16="http://schemas.microsoft.com/office/drawing/2014/main" id="{BCFD10C2-A6AC-9E9C-D1C0-3287E97DC8AD}"/>
              </a:ext>
            </a:extLst>
          </p:cNvPr>
          <p:cNvCxnSpPr/>
          <p:nvPr/>
        </p:nvCxnSpPr>
        <p:spPr>
          <a:xfrm flipH="1" flipV="1">
            <a:off x="5517673" y="5389067"/>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63" name="矩形 62">
            <a:extLst>
              <a:ext uri="{FF2B5EF4-FFF2-40B4-BE49-F238E27FC236}">
                <a16:creationId xmlns:a16="http://schemas.microsoft.com/office/drawing/2014/main" id="{1747C1C0-FEC2-3E4C-47D0-7F1A75017665}"/>
              </a:ext>
            </a:extLst>
          </p:cNvPr>
          <p:cNvSpPr/>
          <p:nvPr/>
        </p:nvSpPr>
        <p:spPr>
          <a:xfrm>
            <a:off x="909002" y="427781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矩形 63">
            <a:extLst>
              <a:ext uri="{FF2B5EF4-FFF2-40B4-BE49-F238E27FC236}">
                <a16:creationId xmlns:a16="http://schemas.microsoft.com/office/drawing/2014/main" id="{12C8EDA4-6572-81B5-C24E-7660BCB8A413}"/>
              </a:ext>
            </a:extLst>
          </p:cNvPr>
          <p:cNvSpPr/>
          <p:nvPr/>
        </p:nvSpPr>
        <p:spPr>
          <a:xfrm>
            <a:off x="909002" y="4391075"/>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矩形 64">
            <a:extLst>
              <a:ext uri="{FF2B5EF4-FFF2-40B4-BE49-F238E27FC236}">
                <a16:creationId xmlns:a16="http://schemas.microsoft.com/office/drawing/2014/main" id="{42DF2125-C2CB-AF44-1BCB-CA96F6260341}"/>
              </a:ext>
            </a:extLst>
          </p:cNvPr>
          <p:cNvSpPr/>
          <p:nvPr/>
        </p:nvSpPr>
        <p:spPr>
          <a:xfrm>
            <a:off x="4353718" y="98216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6" name="矩形 65">
            <a:extLst>
              <a:ext uri="{FF2B5EF4-FFF2-40B4-BE49-F238E27FC236}">
                <a16:creationId xmlns:a16="http://schemas.microsoft.com/office/drawing/2014/main" id="{B9ACFE56-33A2-475D-A9CE-9B55EA66B2CE}"/>
              </a:ext>
            </a:extLst>
          </p:cNvPr>
          <p:cNvSpPr/>
          <p:nvPr/>
        </p:nvSpPr>
        <p:spPr>
          <a:xfrm>
            <a:off x="4470784" y="980262"/>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C9783-22C5-2F29-80C3-B3B832F1DA3E}"/>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22E0B528-5BCA-77B5-130E-542EB8ECAC87}"/>
              </a:ext>
            </a:extLst>
          </p:cNvPr>
          <p:cNvSpPr/>
          <p:nvPr/>
        </p:nvSpPr>
        <p:spPr>
          <a:xfrm>
            <a:off x="7924641" y="291487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19568ABE-0EB7-683B-7AE3-43812085AA6C}"/>
              </a:ext>
            </a:extLst>
          </p:cNvPr>
          <p:cNvSpPr/>
          <p:nvPr/>
        </p:nvSpPr>
        <p:spPr>
          <a:xfrm>
            <a:off x="6109811" y="291487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11" name="矩形 10">
            <a:extLst>
              <a:ext uri="{FF2B5EF4-FFF2-40B4-BE49-F238E27FC236}">
                <a16:creationId xmlns:a16="http://schemas.microsoft.com/office/drawing/2014/main" id="{2175411D-0BE9-5BF2-115D-3612964F4800}"/>
              </a:ext>
            </a:extLst>
          </p:cNvPr>
          <p:cNvSpPr/>
          <p:nvPr/>
        </p:nvSpPr>
        <p:spPr>
          <a:xfrm>
            <a:off x="7924641" y="114767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7B635EA1-7288-EB66-3702-ACE2982E4A08}"/>
              </a:ext>
            </a:extLst>
          </p:cNvPr>
          <p:cNvSpPr/>
          <p:nvPr/>
        </p:nvSpPr>
        <p:spPr>
          <a:xfrm>
            <a:off x="9542621" y="114767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D1A15051-DD4D-C019-5A2F-5C721E5BB1CB}"/>
              </a:ext>
            </a:extLst>
          </p:cNvPr>
          <p:cNvSpPr/>
          <p:nvPr/>
        </p:nvSpPr>
        <p:spPr>
          <a:xfrm>
            <a:off x="6096000" y="4448880"/>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14" name="直接箭头连接符 13">
            <a:extLst>
              <a:ext uri="{FF2B5EF4-FFF2-40B4-BE49-F238E27FC236}">
                <a16:creationId xmlns:a16="http://schemas.microsoft.com/office/drawing/2014/main" id="{9FC41146-8F8D-87C4-CDA3-B53709A48B27}"/>
              </a:ext>
            </a:extLst>
          </p:cNvPr>
          <p:cNvCxnSpPr/>
          <p:nvPr/>
        </p:nvCxnSpPr>
        <p:spPr>
          <a:xfrm>
            <a:off x="6688931" y="401977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a:extLst>
              <a:ext uri="{FF2B5EF4-FFF2-40B4-BE49-F238E27FC236}">
                <a16:creationId xmlns:a16="http://schemas.microsoft.com/office/drawing/2014/main" id="{813251DD-FA40-5885-2F44-12384C9616F0}"/>
              </a:ext>
            </a:extLst>
          </p:cNvPr>
          <p:cNvCxnSpPr/>
          <p:nvPr/>
        </p:nvCxnSpPr>
        <p:spPr>
          <a:xfrm flipV="1">
            <a:off x="9080341" y="169821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a:extLst>
              <a:ext uri="{FF2B5EF4-FFF2-40B4-BE49-F238E27FC236}">
                <a16:creationId xmlns:a16="http://schemas.microsoft.com/office/drawing/2014/main" id="{8168C7DB-72D1-6C77-C2AD-7A2C731327DA}"/>
              </a:ext>
            </a:extLst>
          </p:cNvPr>
          <p:cNvSpPr/>
          <p:nvPr/>
        </p:nvSpPr>
        <p:spPr>
          <a:xfrm>
            <a:off x="9548336" y="4447133"/>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0" name="直接箭头连接符 19">
            <a:extLst>
              <a:ext uri="{FF2B5EF4-FFF2-40B4-BE49-F238E27FC236}">
                <a16:creationId xmlns:a16="http://schemas.microsoft.com/office/drawing/2014/main" id="{91D81B3A-01DF-6341-0809-4D0AF8FA0AB5}"/>
              </a:ext>
            </a:extLst>
          </p:cNvPr>
          <p:cNvCxnSpPr/>
          <p:nvPr/>
        </p:nvCxnSpPr>
        <p:spPr>
          <a:xfrm flipH="1" flipV="1">
            <a:off x="9062561" y="4020413"/>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68" name="矩形 67">
            <a:extLst>
              <a:ext uri="{FF2B5EF4-FFF2-40B4-BE49-F238E27FC236}">
                <a16:creationId xmlns:a16="http://schemas.microsoft.com/office/drawing/2014/main" id="{FE0B7AAD-2E40-731D-7779-F9D38CFAAB23}"/>
              </a:ext>
            </a:extLst>
          </p:cNvPr>
          <p:cNvSpPr/>
          <p:nvPr/>
        </p:nvSpPr>
        <p:spPr>
          <a:xfrm rot="5400000">
            <a:off x="9553096" y="4444910"/>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文本框 34">
            <a:extLst>
              <a:ext uri="{FF2B5EF4-FFF2-40B4-BE49-F238E27FC236}">
                <a16:creationId xmlns:a16="http://schemas.microsoft.com/office/drawing/2014/main" id="{0954119B-781F-49FE-3667-28F18DC148A9}"/>
              </a:ext>
            </a:extLst>
          </p:cNvPr>
          <p:cNvSpPr txBox="1"/>
          <p:nvPr/>
        </p:nvSpPr>
        <p:spPr>
          <a:xfrm>
            <a:off x="5572601" y="3192373"/>
            <a:ext cx="72390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=32</a:t>
            </a:r>
          </a:p>
        </p:txBody>
      </p:sp>
      <p:sp>
        <p:nvSpPr>
          <p:cNvPr id="37" name="文本框 36">
            <a:extLst>
              <a:ext uri="{FF2B5EF4-FFF2-40B4-BE49-F238E27FC236}">
                <a16:creationId xmlns:a16="http://schemas.microsoft.com/office/drawing/2014/main" id="{D5A4E730-9E39-FB2E-851E-FC94BB95C7A5}"/>
              </a:ext>
            </a:extLst>
          </p:cNvPr>
          <p:cNvSpPr txBox="1"/>
          <p:nvPr/>
        </p:nvSpPr>
        <p:spPr>
          <a:xfrm>
            <a:off x="6497161" y="2598648"/>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8" name="文本框 37">
            <a:extLst>
              <a:ext uri="{FF2B5EF4-FFF2-40B4-BE49-F238E27FC236}">
                <a16:creationId xmlns:a16="http://schemas.microsoft.com/office/drawing/2014/main" id="{D9536085-60F5-8112-FA7A-19FAEF986A6A}"/>
              </a:ext>
            </a:extLst>
          </p:cNvPr>
          <p:cNvSpPr txBox="1"/>
          <p:nvPr/>
        </p:nvSpPr>
        <p:spPr>
          <a:xfrm>
            <a:off x="7468711" y="1515973"/>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6" name="文本框 35">
            <a:extLst>
              <a:ext uri="{FF2B5EF4-FFF2-40B4-BE49-F238E27FC236}">
                <a16:creationId xmlns:a16="http://schemas.microsoft.com/office/drawing/2014/main" id="{28C71266-845C-0E1F-BFAF-A3D91D1CF9A7}"/>
              </a:ext>
            </a:extLst>
          </p:cNvPr>
          <p:cNvSpPr txBox="1"/>
          <p:nvPr/>
        </p:nvSpPr>
        <p:spPr>
          <a:xfrm>
            <a:off x="8312626" y="809853"/>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7" name="文本框 6">
            <a:extLst>
              <a:ext uri="{FF2B5EF4-FFF2-40B4-BE49-F238E27FC236}">
                <a16:creationId xmlns:a16="http://schemas.microsoft.com/office/drawing/2014/main" id="{FFB9B71B-077D-B3AB-C6BA-133F571012DB}"/>
              </a:ext>
            </a:extLst>
          </p:cNvPr>
          <p:cNvSpPr txBox="1"/>
          <p:nvPr/>
        </p:nvSpPr>
        <p:spPr>
          <a:xfrm>
            <a:off x="5509578" y="4336008"/>
            <a:ext cx="5791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rm</a:t>
            </a:r>
          </a:p>
          <a:p>
            <a:r>
              <a:rPr lang="en-US" altLang="zh-CN" b="1">
                <a:latin typeface="字制区喜脉体" panose="02000603000000000000" pitchFamily="2" charset="-122"/>
                <a:ea typeface="字制区喜脉体" panose="02000603000000000000" pitchFamily="2" charset="-122"/>
              </a:rPr>
              <a:t>=2</a:t>
            </a:r>
          </a:p>
        </p:txBody>
      </p:sp>
      <p:sp>
        <p:nvSpPr>
          <p:cNvPr id="9" name="文本框 8">
            <a:extLst>
              <a:ext uri="{FF2B5EF4-FFF2-40B4-BE49-F238E27FC236}">
                <a16:creationId xmlns:a16="http://schemas.microsoft.com/office/drawing/2014/main" id="{8AACCC96-7440-BD29-62A6-7850B60DBE99}"/>
              </a:ext>
            </a:extLst>
          </p:cNvPr>
          <p:cNvSpPr txBox="1"/>
          <p:nvPr/>
        </p:nvSpPr>
        <p:spPr>
          <a:xfrm>
            <a:off x="9518491" y="779373"/>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21" name="矩形 20">
            <a:extLst>
              <a:ext uri="{FF2B5EF4-FFF2-40B4-BE49-F238E27FC236}">
                <a16:creationId xmlns:a16="http://schemas.microsoft.com/office/drawing/2014/main" id="{F4491795-3A0A-835B-1C40-130B884D76EA}"/>
              </a:ext>
            </a:extLst>
          </p:cNvPr>
          <p:cNvSpPr/>
          <p:nvPr/>
        </p:nvSpPr>
        <p:spPr>
          <a:xfrm>
            <a:off x="6109811" y="4447133"/>
            <a:ext cx="1155700" cy="236220"/>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2C8AACE7-B17C-8971-1585-2E04EE5B4396}"/>
              </a:ext>
            </a:extLst>
          </p:cNvPr>
          <p:cNvSpPr/>
          <p:nvPr/>
        </p:nvSpPr>
        <p:spPr>
          <a:xfrm rot="5400000">
            <a:off x="9104584" y="1581265"/>
            <a:ext cx="1107440" cy="235176"/>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文本框 32">
            <a:extLst>
              <a:ext uri="{FF2B5EF4-FFF2-40B4-BE49-F238E27FC236}">
                <a16:creationId xmlns:a16="http://schemas.microsoft.com/office/drawing/2014/main" id="{05A337DF-BD28-FA23-B569-656E748A0A2F}"/>
              </a:ext>
            </a:extLst>
          </p:cNvPr>
          <p:cNvSpPr txBox="1"/>
          <p:nvPr/>
        </p:nvSpPr>
        <p:spPr>
          <a:xfrm>
            <a:off x="6644640" y="6520815"/>
            <a:ext cx="5547360"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施工中</a:t>
            </a:r>
            <a:r>
              <a:rPr lang="en-US" altLang="zh-CN" sz="1600">
                <a:latin typeface="字制区喜脉体" panose="02000603000000000000" pitchFamily="2" charset="-122"/>
                <a:ea typeface="字制区喜脉体" panose="02000603000000000000" pitchFamily="2" charset="-122"/>
                <a:hlinkClick r:id="rId2"/>
              </a:rPr>
              <a:t>] CUDA GEMM </a:t>
            </a:r>
            <a:r>
              <a:rPr lang="zh-CN" altLang="en-US" sz="1600">
                <a:latin typeface="字制区喜脉体" panose="02000603000000000000" pitchFamily="2" charset="-122"/>
                <a:ea typeface="字制区喜脉体" panose="02000603000000000000" pitchFamily="2" charset="-122"/>
                <a:hlinkClick r:id="rId2"/>
              </a:rPr>
              <a:t>理论性能分析与 </a:t>
            </a:r>
            <a:r>
              <a:rPr lang="en-US" altLang="zh-CN" sz="1600">
                <a:latin typeface="字制区喜脉体" panose="02000603000000000000" pitchFamily="2" charset="-122"/>
                <a:ea typeface="字制区喜脉体" panose="02000603000000000000" pitchFamily="2" charset="-122"/>
                <a:hlinkClick r:id="rId2"/>
              </a:rPr>
              <a:t>kernel </a:t>
            </a:r>
            <a:r>
              <a:rPr lang="zh-CN" altLang="en-US" sz="1600">
                <a:latin typeface="字制区喜脉体" panose="02000603000000000000" pitchFamily="2" charset="-122"/>
                <a:ea typeface="字制区喜脉体" panose="02000603000000000000" pitchFamily="2" charset="-122"/>
                <a:hlinkClick r:id="rId2"/>
              </a:rPr>
              <a:t>优化 </a:t>
            </a:r>
            <a:r>
              <a:rPr lang="en-US" altLang="zh-CN" sz="1600">
                <a:latin typeface="字制区喜脉体" panose="02000603000000000000" pitchFamily="2" charset="-122"/>
                <a:ea typeface="字制区喜脉体" panose="02000603000000000000" pitchFamily="2" charset="-122"/>
                <a:hlinkClick r:id="rId2"/>
              </a:rPr>
              <a:t>-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25" name="矩形 24">
            <a:extLst>
              <a:ext uri="{FF2B5EF4-FFF2-40B4-BE49-F238E27FC236}">
                <a16:creationId xmlns:a16="http://schemas.microsoft.com/office/drawing/2014/main" id="{FF5C29C3-6FEB-7240-3C66-7124A4216E85}"/>
              </a:ext>
            </a:extLst>
          </p:cNvPr>
          <p:cNvSpPr/>
          <p:nvPr/>
        </p:nvSpPr>
        <p:spPr>
          <a:xfrm>
            <a:off x="9548971" y="444713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D087725A-AB25-B7F2-A41D-9A2B08A0CCF3}"/>
              </a:ext>
            </a:extLst>
          </p:cNvPr>
          <p:cNvSpPr/>
          <p:nvPr/>
        </p:nvSpPr>
        <p:spPr>
          <a:xfrm rot="5400000">
            <a:off x="11226605" y="1079129"/>
            <a:ext cx="114300" cy="246308"/>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3C03C6F-5C8B-61B7-ADE4-161D0487A086}"/>
              </a:ext>
            </a:extLst>
          </p:cNvPr>
          <p:cNvSpPr/>
          <p:nvPr/>
        </p:nvSpPr>
        <p:spPr>
          <a:xfrm>
            <a:off x="6123781" y="5983198"/>
            <a:ext cx="114300" cy="26044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D712F1A2-D03E-96FE-EAC2-66B026B6677F}"/>
              </a:ext>
            </a:extLst>
          </p:cNvPr>
          <p:cNvCxnSpPr/>
          <p:nvPr/>
        </p:nvCxnSpPr>
        <p:spPr>
          <a:xfrm flipV="1">
            <a:off x="10698956" y="1204823"/>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C5D07ABF-162C-D84D-8D38-B397F6FC547D}"/>
              </a:ext>
            </a:extLst>
          </p:cNvPr>
          <p:cNvCxnSpPr/>
          <p:nvPr/>
        </p:nvCxnSpPr>
        <p:spPr>
          <a:xfrm>
            <a:off x="6167596" y="5555843"/>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0" name="矩形 29">
            <a:extLst>
              <a:ext uri="{FF2B5EF4-FFF2-40B4-BE49-F238E27FC236}">
                <a16:creationId xmlns:a16="http://schemas.microsoft.com/office/drawing/2014/main" id="{EA7D64EB-4D6C-C497-A488-B29AC7D6D5FF}"/>
              </a:ext>
            </a:extLst>
          </p:cNvPr>
          <p:cNvSpPr/>
          <p:nvPr/>
        </p:nvSpPr>
        <p:spPr>
          <a:xfrm rot="5400000">
            <a:off x="11153375" y="5989789"/>
            <a:ext cx="260442" cy="246625"/>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1F4142D5-3009-639A-E874-F8C679089BD6}"/>
              </a:ext>
            </a:extLst>
          </p:cNvPr>
          <p:cNvCxnSpPr>
            <a:cxnSpLocks/>
            <a:stCxn id="27" idx="3"/>
            <a:endCxn id="30" idx="2"/>
          </p:cNvCxnSpPr>
          <p:nvPr/>
        </p:nvCxnSpPr>
        <p:spPr>
          <a:xfrm flipV="1">
            <a:off x="6238081" y="6113102"/>
            <a:ext cx="4922203" cy="316"/>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2" name="直接箭头连接符 31">
            <a:extLst>
              <a:ext uri="{FF2B5EF4-FFF2-40B4-BE49-F238E27FC236}">
                <a16:creationId xmlns:a16="http://schemas.microsoft.com/office/drawing/2014/main" id="{FB2EE804-2C9D-0605-3FA8-C7D6EBEAE62B}"/>
              </a:ext>
            </a:extLst>
          </p:cNvPr>
          <p:cNvCxnSpPr>
            <a:cxnSpLocks/>
            <a:stCxn id="26" idx="3"/>
            <a:endCxn id="30" idx="1"/>
          </p:cNvCxnSpPr>
          <p:nvPr/>
        </p:nvCxnSpPr>
        <p:spPr>
          <a:xfrm flipH="1">
            <a:off x="11283596" y="1259433"/>
            <a:ext cx="159" cy="4723448"/>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4" name="直接箭头连接符 33">
            <a:extLst>
              <a:ext uri="{FF2B5EF4-FFF2-40B4-BE49-F238E27FC236}">
                <a16:creationId xmlns:a16="http://schemas.microsoft.com/office/drawing/2014/main" id="{F2F51D8E-9731-2660-3F7F-62C0261A83C5}"/>
              </a:ext>
            </a:extLst>
          </p:cNvPr>
          <p:cNvCxnSpPr/>
          <p:nvPr/>
        </p:nvCxnSpPr>
        <p:spPr>
          <a:xfrm flipH="1" flipV="1">
            <a:off x="10704036" y="5555843"/>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8292BDA7-70E0-1156-4102-897D1AC5247B}"/>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Sgemm_v5_register_outer_product</a:t>
            </a:r>
            <a:endParaRPr lang="zh-CN" altLang="en-US" sz="2400">
              <a:latin typeface="字制区喜脉体" panose="02000603000000000000" pitchFamily="2" charset="-122"/>
              <a:ea typeface="字制区喜脉体" panose="02000603000000000000" pitchFamily="2" charset="-122"/>
            </a:endParaRPr>
          </a:p>
        </p:txBody>
      </p:sp>
      <p:sp>
        <p:nvSpPr>
          <p:cNvPr id="71" name="矩形 70">
            <a:extLst>
              <a:ext uri="{FF2B5EF4-FFF2-40B4-BE49-F238E27FC236}">
                <a16:creationId xmlns:a16="http://schemas.microsoft.com/office/drawing/2014/main" id="{5BF337C4-95A7-34E2-32EF-950630FD4D67}"/>
              </a:ext>
            </a:extLst>
          </p:cNvPr>
          <p:cNvSpPr/>
          <p:nvPr/>
        </p:nvSpPr>
        <p:spPr>
          <a:xfrm>
            <a:off x="2546894" y="3022828"/>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C</a:t>
            </a:r>
          </a:p>
        </p:txBody>
      </p:sp>
      <p:sp>
        <p:nvSpPr>
          <p:cNvPr id="72" name="矩形 71">
            <a:extLst>
              <a:ext uri="{FF2B5EF4-FFF2-40B4-BE49-F238E27FC236}">
                <a16:creationId xmlns:a16="http://schemas.microsoft.com/office/drawing/2014/main" id="{89C96104-2A86-A03C-F2E9-43F0DE519831}"/>
              </a:ext>
            </a:extLst>
          </p:cNvPr>
          <p:cNvSpPr/>
          <p:nvPr/>
        </p:nvSpPr>
        <p:spPr>
          <a:xfrm>
            <a:off x="732064" y="302282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73" name="矩形 72">
            <a:extLst>
              <a:ext uri="{FF2B5EF4-FFF2-40B4-BE49-F238E27FC236}">
                <a16:creationId xmlns:a16="http://schemas.microsoft.com/office/drawing/2014/main" id="{CC07D9CE-E365-DEB4-148C-C063CD9DC4B2}"/>
              </a:ext>
            </a:extLst>
          </p:cNvPr>
          <p:cNvSpPr/>
          <p:nvPr/>
        </p:nvSpPr>
        <p:spPr>
          <a:xfrm>
            <a:off x="2546894" y="133182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74" name="矩形 73">
            <a:extLst>
              <a:ext uri="{FF2B5EF4-FFF2-40B4-BE49-F238E27FC236}">
                <a16:creationId xmlns:a16="http://schemas.microsoft.com/office/drawing/2014/main" id="{B35A4D33-C6CD-09ED-DE93-9D4B672F783B}"/>
              </a:ext>
            </a:extLst>
          </p:cNvPr>
          <p:cNvSpPr/>
          <p:nvPr/>
        </p:nvSpPr>
        <p:spPr>
          <a:xfrm>
            <a:off x="4164874" y="133182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75" name="矩形 74">
            <a:extLst>
              <a:ext uri="{FF2B5EF4-FFF2-40B4-BE49-F238E27FC236}">
                <a16:creationId xmlns:a16="http://schemas.microsoft.com/office/drawing/2014/main" id="{7F1247B7-394E-DD43-3DD8-12AC53D61A17}"/>
              </a:ext>
            </a:extLst>
          </p:cNvPr>
          <p:cNvSpPr/>
          <p:nvPr/>
        </p:nvSpPr>
        <p:spPr>
          <a:xfrm>
            <a:off x="732064" y="4556988"/>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76" name="直接箭头连接符 75">
            <a:extLst>
              <a:ext uri="{FF2B5EF4-FFF2-40B4-BE49-F238E27FC236}">
                <a16:creationId xmlns:a16="http://schemas.microsoft.com/office/drawing/2014/main" id="{A9CC94F7-DD1F-E5AF-B317-1A79AE4D1782}"/>
              </a:ext>
            </a:extLst>
          </p:cNvPr>
          <p:cNvCxnSpPr/>
          <p:nvPr/>
        </p:nvCxnSpPr>
        <p:spPr>
          <a:xfrm>
            <a:off x="1311184" y="412772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77" name="直接箭头连接符 76">
            <a:extLst>
              <a:ext uri="{FF2B5EF4-FFF2-40B4-BE49-F238E27FC236}">
                <a16:creationId xmlns:a16="http://schemas.microsoft.com/office/drawing/2014/main" id="{AA2046D9-1C4E-002A-2550-DFB3C9C08664}"/>
              </a:ext>
            </a:extLst>
          </p:cNvPr>
          <p:cNvCxnSpPr/>
          <p:nvPr/>
        </p:nvCxnSpPr>
        <p:spPr>
          <a:xfrm flipV="1">
            <a:off x="3702594" y="188236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78" name="文本框 77">
            <a:extLst>
              <a:ext uri="{FF2B5EF4-FFF2-40B4-BE49-F238E27FC236}">
                <a16:creationId xmlns:a16="http://schemas.microsoft.com/office/drawing/2014/main" id="{25054278-8598-0621-2DCE-85B8022026F9}"/>
              </a:ext>
            </a:extLst>
          </p:cNvPr>
          <p:cNvSpPr txBox="1"/>
          <p:nvPr/>
        </p:nvSpPr>
        <p:spPr>
          <a:xfrm>
            <a:off x="149134" y="3252698"/>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bm=32</a:t>
            </a:r>
          </a:p>
        </p:txBody>
      </p:sp>
      <p:sp>
        <p:nvSpPr>
          <p:cNvPr id="79" name="矩形 78">
            <a:extLst>
              <a:ext uri="{FF2B5EF4-FFF2-40B4-BE49-F238E27FC236}">
                <a16:creationId xmlns:a16="http://schemas.microsoft.com/office/drawing/2014/main" id="{B425BD84-1D03-D06A-D848-4D276CCAB621}"/>
              </a:ext>
            </a:extLst>
          </p:cNvPr>
          <p:cNvSpPr/>
          <p:nvPr/>
        </p:nvSpPr>
        <p:spPr>
          <a:xfrm>
            <a:off x="7320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0" name="矩形 79">
            <a:extLst>
              <a:ext uri="{FF2B5EF4-FFF2-40B4-BE49-F238E27FC236}">
                <a16:creationId xmlns:a16="http://schemas.microsoft.com/office/drawing/2014/main" id="{208726EA-F3C2-66E0-C9BF-4666C52DD021}"/>
              </a:ext>
            </a:extLst>
          </p:cNvPr>
          <p:cNvSpPr/>
          <p:nvPr/>
        </p:nvSpPr>
        <p:spPr>
          <a:xfrm>
            <a:off x="8082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1" name="矩形 80">
            <a:extLst>
              <a:ext uri="{FF2B5EF4-FFF2-40B4-BE49-F238E27FC236}">
                <a16:creationId xmlns:a16="http://schemas.microsoft.com/office/drawing/2014/main" id="{7CBFE77E-50E1-F3BF-5342-3DAF2E608775}"/>
              </a:ext>
            </a:extLst>
          </p:cNvPr>
          <p:cNvSpPr/>
          <p:nvPr/>
        </p:nvSpPr>
        <p:spPr>
          <a:xfrm>
            <a:off x="8844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2" name="矩形 81">
            <a:extLst>
              <a:ext uri="{FF2B5EF4-FFF2-40B4-BE49-F238E27FC236}">
                <a16:creationId xmlns:a16="http://schemas.microsoft.com/office/drawing/2014/main" id="{D174E900-4658-6080-B1EE-86870748B604}"/>
              </a:ext>
            </a:extLst>
          </p:cNvPr>
          <p:cNvSpPr/>
          <p:nvPr/>
        </p:nvSpPr>
        <p:spPr>
          <a:xfrm>
            <a:off x="9606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3" name="矩形 82">
            <a:extLst>
              <a:ext uri="{FF2B5EF4-FFF2-40B4-BE49-F238E27FC236}">
                <a16:creationId xmlns:a16="http://schemas.microsoft.com/office/drawing/2014/main" id="{9FB59946-8C35-370C-D04A-EADE82FFA4CE}"/>
              </a:ext>
            </a:extLst>
          </p:cNvPr>
          <p:cNvSpPr/>
          <p:nvPr/>
        </p:nvSpPr>
        <p:spPr>
          <a:xfrm>
            <a:off x="732064" y="45601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4" name="矩形 83">
            <a:extLst>
              <a:ext uri="{FF2B5EF4-FFF2-40B4-BE49-F238E27FC236}">
                <a16:creationId xmlns:a16="http://schemas.microsoft.com/office/drawing/2014/main" id="{477C8A69-544E-1FE2-F1F0-996AF59045B6}"/>
              </a:ext>
            </a:extLst>
          </p:cNvPr>
          <p:cNvSpPr/>
          <p:nvPr/>
        </p:nvSpPr>
        <p:spPr>
          <a:xfrm>
            <a:off x="808264" y="45601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5" name="矩形 84">
            <a:extLst>
              <a:ext uri="{FF2B5EF4-FFF2-40B4-BE49-F238E27FC236}">
                <a16:creationId xmlns:a16="http://schemas.microsoft.com/office/drawing/2014/main" id="{B135102E-E0C3-B8C2-5F87-4B20125F96E7}"/>
              </a:ext>
            </a:extLst>
          </p:cNvPr>
          <p:cNvSpPr/>
          <p:nvPr/>
        </p:nvSpPr>
        <p:spPr>
          <a:xfrm>
            <a:off x="884464" y="45601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6" name="矩形 85">
            <a:extLst>
              <a:ext uri="{FF2B5EF4-FFF2-40B4-BE49-F238E27FC236}">
                <a16:creationId xmlns:a16="http://schemas.microsoft.com/office/drawing/2014/main" id="{B783FBD1-80DC-A4CA-763C-7195C39848C3}"/>
              </a:ext>
            </a:extLst>
          </p:cNvPr>
          <p:cNvSpPr/>
          <p:nvPr/>
        </p:nvSpPr>
        <p:spPr>
          <a:xfrm>
            <a:off x="960664" y="45601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7" name="矩形 86">
            <a:extLst>
              <a:ext uri="{FF2B5EF4-FFF2-40B4-BE49-F238E27FC236}">
                <a16:creationId xmlns:a16="http://schemas.microsoft.com/office/drawing/2014/main" id="{B2BDF05D-09C1-0EAB-DB29-CD81822D8A6A}"/>
              </a:ext>
            </a:extLst>
          </p:cNvPr>
          <p:cNvSpPr/>
          <p:nvPr/>
        </p:nvSpPr>
        <p:spPr>
          <a:xfrm>
            <a:off x="2548164"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8" name="矩形 87">
            <a:extLst>
              <a:ext uri="{FF2B5EF4-FFF2-40B4-BE49-F238E27FC236}">
                <a16:creationId xmlns:a16="http://schemas.microsoft.com/office/drawing/2014/main" id="{B6CE1173-9430-8C54-5B52-A8521E1C2D9B}"/>
              </a:ext>
            </a:extLst>
          </p:cNvPr>
          <p:cNvSpPr/>
          <p:nvPr/>
        </p:nvSpPr>
        <p:spPr>
          <a:xfrm>
            <a:off x="2624364"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9" name="矩形 88">
            <a:extLst>
              <a:ext uri="{FF2B5EF4-FFF2-40B4-BE49-F238E27FC236}">
                <a16:creationId xmlns:a16="http://schemas.microsoft.com/office/drawing/2014/main" id="{E0A90F24-D6AA-F7F2-2433-0E9B594A0A40}"/>
              </a:ext>
            </a:extLst>
          </p:cNvPr>
          <p:cNvSpPr/>
          <p:nvPr/>
        </p:nvSpPr>
        <p:spPr>
          <a:xfrm>
            <a:off x="2700564"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0" name="矩形 89">
            <a:extLst>
              <a:ext uri="{FF2B5EF4-FFF2-40B4-BE49-F238E27FC236}">
                <a16:creationId xmlns:a16="http://schemas.microsoft.com/office/drawing/2014/main" id="{E513F8D0-2708-E708-97ED-8F2FCC27358A}"/>
              </a:ext>
            </a:extLst>
          </p:cNvPr>
          <p:cNvSpPr/>
          <p:nvPr/>
        </p:nvSpPr>
        <p:spPr>
          <a:xfrm>
            <a:off x="2776764"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1" name="矩形 90">
            <a:extLst>
              <a:ext uri="{FF2B5EF4-FFF2-40B4-BE49-F238E27FC236}">
                <a16:creationId xmlns:a16="http://schemas.microsoft.com/office/drawing/2014/main" id="{37A4B7E2-3ABC-162D-E2C8-8D26E4B7C1B9}"/>
              </a:ext>
            </a:extLst>
          </p:cNvPr>
          <p:cNvSpPr/>
          <p:nvPr/>
        </p:nvSpPr>
        <p:spPr>
          <a:xfrm>
            <a:off x="4164239"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2" name="矩形 91">
            <a:extLst>
              <a:ext uri="{FF2B5EF4-FFF2-40B4-BE49-F238E27FC236}">
                <a16:creationId xmlns:a16="http://schemas.microsoft.com/office/drawing/2014/main" id="{0A41B651-D6E4-4E7B-11D9-A31295B79D61}"/>
              </a:ext>
            </a:extLst>
          </p:cNvPr>
          <p:cNvSpPr/>
          <p:nvPr/>
        </p:nvSpPr>
        <p:spPr>
          <a:xfrm>
            <a:off x="4240439"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3" name="矩形 92">
            <a:extLst>
              <a:ext uri="{FF2B5EF4-FFF2-40B4-BE49-F238E27FC236}">
                <a16:creationId xmlns:a16="http://schemas.microsoft.com/office/drawing/2014/main" id="{DF18DC74-A497-575C-9D65-2E4DDAE362FC}"/>
              </a:ext>
            </a:extLst>
          </p:cNvPr>
          <p:cNvSpPr/>
          <p:nvPr/>
        </p:nvSpPr>
        <p:spPr>
          <a:xfrm>
            <a:off x="4316639"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4" name="矩形 93">
            <a:extLst>
              <a:ext uri="{FF2B5EF4-FFF2-40B4-BE49-F238E27FC236}">
                <a16:creationId xmlns:a16="http://schemas.microsoft.com/office/drawing/2014/main" id="{BCA16246-68CB-9FD9-8955-AADB9C1120D4}"/>
              </a:ext>
            </a:extLst>
          </p:cNvPr>
          <p:cNvSpPr/>
          <p:nvPr/>
        </p:nvSpPr>
        <p:spPr>
          <a:xfrm>
            <a:off x="4392839"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5" name="文本框 94">
            <a:extLst>
              <a:ext uri="{FF2B5EF4-FFF2-40B4-BE49-F238E27FC236}">
                <a16:creationId xmlns:a16="http://schemas.microsoft.com/office/drawing/2014/main" id="{5472C903-B386-4E10-581F-612D6D3C797C}"/>
              </a:ext>
            </a:extLst>
          </p:cNvPr>
          <p:cNvSpPr txBox="1"/>
          <p:nvPr/>
        </p:nvSpPr>
        <p:spPr>
          <a:xfrm>
            <a:off x="1036863" y="2453868"/>
            <a:ext cx="74231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a:p>
            <a:r>
              <a:rPr lang="en-US" altLang="zh-CN" b="1">
                <a:latin typeface="字制区喜脉体" panose="02000603000000000000" pitchFamily="2" charset="-122"/>
                <a:ea typeface="字制区喜脉体" panose="02000603000000000000" pitchFamily="2" charset="-122"/>
              </a:rPr>
              <a:t>=32</a:t>
            </a:r>
          </a:p>
        </p:txBody>
      </p:sp>
      <p:sp>
        <p:nvSpPr>
          <p:cNvPr id="104" name="文本框 103">
            <a:extLst>
              <a:ext uri="{FF2B5EF4-FFF2-40B4-BE49-F238E27FC236}">
                <a16:creationId xmlns:a16="http://schemas.microsoft.com/office/drawing/2014/main" id="{48CF347A-1685-3ECF-2DB7-C9E6BE412F03}"/>
              </a:ext>
            </a:extLst>
          </p:cNvPr>
          <p:cNvSpPr txBox="1"/>
          <p:nvPr/>
        </p:nvSpPr>
        <p:spPr>
          <a:xfrm>
            <a:off x="2852329" y="762863"/>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a:p>
            <a:r>
              <a:rPr lang="en-US" altLang="zh-CN" b="1">
                <a:latin typeface="字制区喜脉体" panose="02000603000000000000" pitchFamily="2" charset="-122"/>
                <a:ea typeface="字制区喜脉体" panose="02000603000000000000" pitchFamily="2" charset="-122"/>
              </a:rPr>
              <a:t>=32</a:t>
            </a:r>
          </a:p>
        </p:txBody>
      </p:sp>
      <p:sp>
        <p:nvSpPr>
          <p:cNvPr id="105" name="矩形 104">
            <a:extLst>
              <a:ext uri="{FF2B5EF4-FFF2-40B4-BE49-F238E27FC236}">
                <a16:creationId xmlns:a16="http://schemas.microsoft.com/office/drawing/2014/main" id="{97C3FE8D-AB82-021B-89F0-8741FC331876}"/>
              </a:ext>
            </a:extLst>
          </p:cNvPr>
          <p:cNvSpPr/>
          <p:nvPr/>
        </p:nvSpPr>
        <p:spPr>
          <a:xfrm>
            <a:off x="2534111" y="3022828"/>
            <a:ext cx="332906" cy="1104900"/>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6" name="矩形 105">
            <a:extLst>
              <a:ext uri="{FF2B5EF4-FFF2-40B4-BE49-F238E27FC236}">
                <a16:creationId xmlns:a16="http://schemas.microsoft.com/office/drawing/2014/main" id="{C00320E6-C8FE-E2C1-0822-B300B0849758}"/>
              </a:ext>
            </a:extLst>
          </p:cNvPr>
          <p:cNvSpPr/>
          <p:nvPr/>
        </p:nvSpPr>
        <p:spPr>
          <a:xfrm>
            <a:off x="2537368"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7" name="矩形 106">
            <a:extLst>
              <a:ext uri="{FF2B5EF4-FFF2-40B4-BE49-F238E27FC236}">
                <a16:creationId xmlns:a16="http://schemas.microsoft.com/office/drawing/2014/main" id="{897D615F-C528-A6E9-77AF-54ADEEF0720E}"/>
              </a:ext>
            </a:extLst>
          </p:cNvPr>
          <p:cNvSpPr/>
          <p:nvPr/>
        </p:nvSpPr>
        <p:spPr>
          <a:xfrm>
            <a:off x="6095365" y="444459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8" name="矩形 107">
            <a:extLst>
              <a:ext uri="{FF2B5EF4-FFF2-40B4-BE49-F238E27FC236}">
                <a16:creationId xmlns:a16="http://schemas.microsoft.com/office/drawing/2014/main" id="{BCB7CAED-90D7-1325-D943-0264BB63500E}"/>
              </a:ext>
            </a:extLst>
          </p:cNvPr>
          <p:cNvSpPr/>
          <p:nvPr/>
        </p:nvSpPr>
        <p:spPr>
          <a:xfrm>
            <a:off x="6095365" y="4557851"/>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9" name="矩形 108">
            <a:extLst>
              <a:ext uri="{FF2B5EF4-FFF2-40B4-BE49-F238E27FC236}">
                <a16:creationId xmlns:a16="http://schemas.microsoft.com/office/drawing/2014/main" id="{5D6874AA-75CE-AA0F-19C2-1965ED462F9B}"/>
              </a:ext>
            </a:extLst>
          </p:cNvPr>
          <p:cNvSpPr/>
          <p:nvPr/>
        </p:nvSpPr>
        <p:spPr>
          <a:xfrm>
            <a:off x="9540081" y="114894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0" name="矩形 109">
            <a:extLst>
              <a:ext uri="{FF2B5EF4-FFF2-40B4-BE49-F238E27FC236}">
                <a16:creationId xmlns:a16="http://schemas.microsoft.com/office/drawing/2014/main" id="{39662673-2EB3-2C32-77C3-0DB484A8BD86}"/>
              </a:ext>
            </a:extLst>
          </p:cNvPr>
          <p:cNvSpPr/>
          <p:nvPr/>
        </p:nvSpPr>
        <p:spPr>
          <a:xfrm>
            <a:off x="9657147" y="1147038"/>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077247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411F5-1F7A-0954-7414-5ED7CA13EEEA}"/>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04FB7623-F295-EFC9-6714-6EFF0531B41E}"/>
              </a:ext>
            </a:extLst>
          </p:cNvPr>
          <p:cNvSpPr/>
          <p:nvPr/>
        </p:nvSpPr>
        <p:spPr>
          <a:xfrm>
            <a:off x="7924641" y="291487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C9A2D453-DF1D-FF66-5A5E-24E889F21E78}"/>
              </a:ext>
            </a:extLst>
          </p:cNvPr>
          <p:cNvSpPr/>
          <p:nvPr/>
        </p:nvSpPr>
        <p:spPr>
          <a:xfrm>
            <a:off x="6109811" y="291487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11" name="矩形 10">
            <a:extLst>
              <a:ext uri="{FF2B5EF4-FFF2-40B4-BE49-F238E27FC236}">
                <a16:creationId xmlns:a16="http://schemas.microsoft.com/office/drawing/2014/main" id="{26359475-204F-9F5E-B990-E4635B6DE7DD}"/>
              </a:ext>
            </a:extLst>
          </p:cNvPr>
          <p:cNvSpPr/>
          <p:nvPr/>
        </p:nvSpPr>
        <p:spPr>
          <a:xfrm>
            <a:off x="7924641" y="114767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766AA45B-396B-59AD-64EA-2A4F265F3B68}"/>
              </a:ext>
            </a:extLst>
          </p:cNvPr>
          <p:cNvSpPr/>
          <p:nvPr/>
        </p:nvSpPr>
        <p:spPr>
          <a:xfrm>
            <a:off x="9542621" y="114767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E472B4D7-4D21-2503-6966-3EA4AAB82163}"/>
              </a:ext>
            </a:extLst>
          </p:cNvPr>
          <p:cNvSpPr/>
          <p:nvPr/>
        </p:nvSpPr>
        <p:spPr>
          <a:xfrm>
            <a:off x="6096000" y="4448880"/>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14" name="直接箭头连接符 13">
            <a:extLst>
              <a:ext uri="{FF2B5EF4-FFF2-40B4-BE49-F238E27FC236}">
                <a16:creationId xmlns:a16="http://schemas.microsoft.com/office/drawing/2014/main" id="{5FD105AB-CB50-AA65-1327-ECB5D14EA59B}"/>
              </a:ext>
            </a:extLst>
          </p:cNvPr>
          <p:cNvCxnSpPr/>
          <p:nvPr/>
        </p:nvCxnSpPr>
        <p:spPr>
          <a:xfrm>
            <a:off x="6688931" y="401977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a:extLst>
              <a:ext uri="{FF2B5EF4-FFF2-40B4-BE49-F238E27FC236}">
                <a16:creationId xmlns:a16="http://schemas.microsoft.com/office/drawing/2014/main" id="{5E61F6AF-291E-9AE8-64B3-28C02E9F3E3C}"/>
              </a:ext>
            </a:extLst>
          </p:cNvPr>
          <p:cNvCxnSpPr/>
          <p:nvPr/>
        </p:nvCxnSpPr>
        <p:spPr>
          <a:xfrm flipV="1">
            <a:off x="9080341" y="169821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a:extLst>
              <a:ext uri="{FF2B5EF4-FFF2-40B4-BE49-F238E27FC236}">
                <a16:creationId xmlns:a16="http://schemas.microsoft.com/office/drawing/2014/main" id="{9BBF3876-608A-D16D-10C3-4F0551EBE011}"/>
              </a:ext>
            </a:extLst>
          </p:cNvPr>
          <p:cNvSpPr/>
          <p:nvPr/>
        </p:nvSpPr>
        <p:spPr>
          <a:xfrm>
            <a:off x="9548336" y="4447133"/>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0" name="直接箭头连接符 19">
            <a:extLst>
              <a:ext uri="{FF2B5EF4-FFF2-40B4-BE49-F238E27FC236}">
                <a16:creationId xmlns:a16="http://schemas.microsoft.com/office/drawing/2014/main" id="{9C96AD85-AE99-A7E2-4105-5D109651B86F}"/>
              </a:ext>
            </a:extLst>
          </p:cNvPr>
          <p:cNvCxnSpPr/>
          <p:nvPr/>
        </p:nvCxnSpPr>
        <p:spPr>
          <a:xfrm flipH="1" flipV="1">
            <a:off x="9062561" y="4020413"/>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68" name="矩形 67">
            <a:extLst>
              <a:ext uri="{FF2B5EF4-FFF2-40B4-BE49-F238E27FC236}">
                <a16:creationId xmlns:a16="http://schemas.microsoft.com/office/drawing/2014/main" id="{5622ED9E-D452-AA08-6EA8-08AAE6956607}"/>
              </a:ext>
            </a:extLst>
          </p:cNvPr>
          <p:cNvSpPr/>
          <p:nvPr/>
        </p:nvSpPr>
        <p:spPr>
          <a:xfrm rot="5400000">
            <a:off x="9553096" y="4444910"/>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文本框 34">
            <a:extLst>
              <a:ext uri="{FF2B5EF4-FFF2-40B4-BE49-F238E27FC236}">
                <a16:creationId xmlns:a16="http://schemas.microsoft.com/office/drawing/2014/main" id="{EB544A78-C0A3-BDB2-41FA-02FB2D39B28B}"/>
              </a:ext>
            </a:extLst>
          </p:cNvPr>
          <p:cNvSpPr txBox="1"/>
          <p:nvPr/>
        </p:nvSpPr>
        <p:spPr>
          <a:xfrm>
            <a:off x="5572601" y="3192373"/>
            <a:ext cx="72390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=64</a:t>
            </a:r>
          </a:p>
        </p:txBody>
      </p:sp>
      <p:sp>
        <p:nvSpPr>
          <p:cNvPr id="37" name="文本框 36">
            <a:extLst>
              <a:ext uri="{FF2B5EF4-FFF2-40B4-BE49-F238E27FC236}">
                <a16:creationId xmlns:a16="http://schemas.microsoft.com/office/drawing/2014/main" id="{0218564C-CE7B-DC3F-5F03-2D3927AF1125}"/>
              </a:ext>
            </a:extLst>
          </p:cNvPr>
          <p:cNvSpPr txBox="1"/>
          <p:nvPr/>
        </p:nvSpPr>
        <p:spPr>
          <a:xfrm>
            <a:off x="6497161" y="2598648"/>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8" name="文本框 37">
            <a:extLst>
              <a:ext uri="{FF2B5EF4-FFF2-40B4-BE49-F238E27FC236}">
                <a16:creationId xmlns:a16="http://schemas.microsoft.com/office/drawing/2014/main" id="{FF2E8318-B346-3633-BD5E-41BBD95697E8}"/>
              </a:ext>
            </a:extLst>
          </p:cNvPr>
          <p:cNvSpPr txBox="1"/>
          <p:nvPr/>
        </p:nvSpPr>
        <p:spPr>
          <a:xfrm>
            <a:off x="7468711" y="1515973"/>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6" name="文本框 35">
            <a:extLst>
              <a:ext uri="{FF2B5EF4-FFF2-40B4-BE49-F238E27FC236}">
                <a16:creationId xmlns:a16="http://schemas.microsoft.com/office/drawing/2014/main" id="{E9A9614E-5A87-A569-56BB-303098C07724}"/>
              </a:ext>
            </a:extLst>
          </p:cNvPr>
          <p:cNvSpPr txBox="1"/>
          <p:nvPr/>
        </p:nvSpPr>
        <p:spPr>
          <a:xfrm>
            <a:off x="8312626" y="809853"/>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7" name="文本框 6">
            <a:extLst>
              <a:ext uri="{FF2B5EF4-FFF2-40B4-BE49-F238E27FC236}">
                <a16:creationId xmlns:a16="http://schemas.microsoft.com/office/drawing/2014/main" id="{0E479614-912A-8DDC-3890-DF01817C2DDA}"/>
              </a:ext>
            </a:extLst>
          </p:cNvPr>
          <p:cNvSpPr txBox="1"/>
          <p:nvPr/>
        </p:nvSpPr>
        <p:spPr>
          <a:xfrm>
            <a:off x="5509578" y="4336008"/>
            <a:ext cx="5791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rm</a:t>
            </a:r>
          </a:p>
          <a:p>
            <a:r>
              <a:rPr lang="en-US" altLang="zh-CN" b="1">
                <a:latin typeface="字制区喜脉体" panose="02000603000000000000" pitchFamily="2" charset="-122"/>
                <a:ea typeface="字制区喜脉体" panose="02000603000000000000" pitchFamily="2" charset="-122"/>
              </a:rPr>
              <a:t>=4</a:t>
            </a:r>
          </a:p>
        </p:txBody>
      </p:sp>
      <p:sp>
        <p:nvSpPr>
          <p:cNvPr id="9" name="文本框 8">
            <a:extLst>
              <a:ext uri="{FF2B5EF4-FFF2-40B4-BE49-F238E27FC236}">
                <a16:creationId xmlns:a16="http://schemas.microsoft.com/office/drawing/2014/main" id="{6E389793-B35A-771B-FBCD-1CB86124E991}"/>
              </a:ext>
            </a:extLst>
          </p:cNvPr>
          <p:cNvSpPr txBox="1"/>
          <p:nvPr/>
        </p:nvSpPr>
        <p:spPr>
          <a:xfrm>
            <a:off x="9518491" y="779373"/>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21" name="矩形 20">
            <a:extLst>
              <a:ext uri="{FF2B5EF4-FFF2-40B4-BE49-F238E27FC236}">
                <a16:creationId xmlns:a16="http://schemas.microsoft.com/office/drawing/2014/main" id="{A0664A3F-DE6C-D8C2-F676-7DC3D89D4B23}"/>
              </a:ext>
            </a:extLst>
          </p:cNvPr>
          <p:cNvSpPr/>
          <p:nvPr/>
        </p:nvSpPr>
        <p:spPr>
          <a:xfrm>
            <a:off x="6109811" y="4447133"/>
            <a:ext cx="1155700" cy="442598"/>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7AC9BA28-FC2C-08BB-1644-B136C45AAF23}"/>
              </a:ext>
            </a:extLst>
          </p:cNvPr>
          <p:cNvSpPr/>
          <p:nvPr/>
        </p:nvSpPr>
        <p:spPr>
          <a:xfrm rot="5400000">
            <a:off x="9220993" y="1464855"/>
            <a:ext cx="1107440" cy="467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3" name="文本框 32">
            <a:extLst>
              <a:ext uri="{FF2B5EF4-FFF2-40B4-BE49-F238E27FC236}">
                <a16:creationId xmlns:a16="http://schemas.microsoft.com/office/drawing/2014/main" id="{3FB8E84F-D686-6E43-6B40-7B7BE5A18E23}"/>
              </a:ext>
            </a:extLst>
          </p:cNvPr>
          <p:cNvSpPr txBox="1"/>
          <p:nvPr/>
        </p:nvSpPr>
        <p:spPr>
          <a:xfrm>
            <a:off x="6644640" y="6520815"/>
            <a:ext cx="5547360"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施工中</a:t>
            </a:r>
            <a:r>
              <a:rPr lang="en-US" altLang="zh-CN" sz="1600">
                <a:latin typeface="字制区喜脉体" panose="02000603000000000000" pitchFamily="2" charset="-122"/>
                <a:ea typeface="字制区喜脉体" panose="02000603000000000000" pitchFamily="2" charset="-122"/>
                <a:hlinkClick r:id="rId2"/>
              </a:rPr>
              <a:t>] CUDA GEMM </a:t>
            </a:r>
            <a:r>
              <a:rPr lang="zh-CN" altLang="en-US" sz="1600">
                <a:latin typeface="字制区喜脉体" panose="02000603000000000000" pitchFamily="2" charset="-122"/>
                <a:ea typeface="字制区喜脉体" panose="02000603000000000000" pitchFamily="2" charset="-122"/>
                <a:hlinkClick r:id="rId2"/>
              </a:rPr>
              <a:t>理论性能分析与 </a:t>
            </a:r>
            <a:r>
              <a:rPr lang="en-US" altLang="zh-CN" sz="1600">
                <a:latin typeface="字制区喜脉体" panose="02000603000000000000" pitchFamily="2" charset="-122"/>
                <a:ea typeface="字制区喜脉体" panose="02000603000000000000" pitchFamily="2" charset="-122"/>
                <a:hlinkClick r:id="rId2"/>
              </a:rPr>
              <a:t>kernel </a:t>
            </a:r>
            <a:r>
              <a:rPr lang="zh-CN" altLang="en-US" sz="1600">
                <a:latin typeface="字制区喜脉体" panose="02000603000000000000" pitchFamily="2" charset="-122"/>
                <a:ea typeface="字制区喜脉体" panose="02000603000000000000" pitchFamily="2" charset="-122"/>
                <a:hlinkClick r:id="rId2"/>
              </a:rPr>
              <a:t>优化 </a:t>
            </a:r>
            <a:r>
              <a:rPr lang="en-US" altLang="zh-CN" sz="1600">
                <a:latin typeface="字制区喜脉体" panose="02000603000000000000" pitchFamily="2" charset="-122"/>
                <a:ea typeface="字制区喜脉体" panose="02000603000000000000" pitchFamily="2" charset="-122"/>
                <a:hlinkClick r:id="rId2"/>
              </a:rPr>
              <a:t>-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25" name="矩形 24">
            <a:extLst>
              <a:ext uri="{FF2B5EF4-FFF2-40B4-BE49-F238E27FC236}">
                <a16:creationId xmlns:a16="http://schemas.microsoft.com/office/drawing/2014/main" id="{71AD5DD5-6314-9E1C-0614-5DF460789E3B}"/>
              </a:ext>
            </a:extLst>
          </p:cNvPr>
          <p:cNvSpPr/>
          <p:nvPr/>
        </p:nvSpPr>
        <p:spPr>
          <a:xfrm>
            <a:off x="9548971" y="444713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27859D0D-5C91-2D7C-07C6-F6CB74B1FB3C}"/>
              </a:ext>
            </a:extLst>
          </p:cNvPr>
          <p:cNvSpPr/>
          <p:nvPr/>
        </p:nvSpPr>
        <p:spPr>
          <a:xfrm rot="5400000">
            <a:off x="11337448" y="968285"/>
            <a:ext cx="114300" cy="467996"/>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FF6B805-6EB8-BEAE-5B16-0131BC9041B0}"/>
              </a:ext>
            </a:extLst>
          </p:cNvPr>
          <p:cNvSpPr/>
          <p:nvPr/>
        </p:nvSpPr>
        <p:spPr>
          <a:xfrm>
            <a:off x="6123781" y="5983197"/>
            <a:ext cx="114300" cy="45332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3950EBD7-7BAB-0363-4150-F0F48562817D}"/>
              </a:ext>
            </a:extLst>
          </p:cNvPr>
          <p:cNvCxnSpPr/>
          <p:nvPr/>
        </p:nvCxnSpPr>
        <p:spPr>
          <a:xfrm flipV="1">
            <a:off x="10698956" y="1204823"/>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58C20ADB-F1B7-94D2-A3A8-64F6328D0AD7}"/>
              </a:ext>
            </a:extLst>
          </p:cNvPr>
          <p:cNvCxnSpPr/>
          <p:nvPr/>
        </p:nvCxnSpPr>
        <p:spPr>
          <a:xfrm>
            <a:off x="6167596" y="5555843"/>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0" name="矩形 29">
            <a:extLst>
              <a:ext uri="{FF2B5EF4-FFF2-40B4-BE49-F238E27FC236}">
                <a16:creationId xmlns:a16="http://schemas.microsoft.com/office/drawing/2014/main" id="{58BB72B8-C05C-B04F-3926-24CAD4F55B23}"/>
              </a:ext>
            </a:extLst>
          </p:cNvPr>
          <p:cNvSpPr/>
          <p:nvPr/>
        </p:nvSpPr>
        <p:spPr>
          <a:xfrm rot="5400000">
            <a:off x="11176508" y="5966655"/>
            <a:ext cx="453322" cy="485774"/>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3D157908-0796-BD30-8A97-E17D1D41A3EF}"/>
              </a:ext>
            </a:extLst>
          </p:cNvPr>
          <p:cNvCxnSpPr>
            <a:cxnSpLocks/>
            <a:stCxn id="27" idx="3"/>
            <a:endCxn id="30" idx="2"/>
          </p:cNvCxnSpPr>
          <p:nvPr/>
        </p:nvCxnSpPr>
        <p:spPr>
          <a:xfrm flipV="1">
            <a:off x="6238081" y="6209542"/>
            <a:ext cx="4922201" cy="316"/>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2" name="直接箭头连接符 31">
            <a:extLst>
              <a:ext uri="{FF2B5EF4-FFF2-40B4-BE49-F238E27FC236}">
                <a16:creationId xmlns:a16="http://schemas.microsoft.com/office/drawing/2014/main" id="{6B96F7DC-A5A9-8650-CE0C-E2E7FEC580DF}"/>
              </a:ext>
            </a:extLst>
          </p:cNvPr>
          <p:cNvCxnSpPr>
            <a:cxnSpLocks/>
            <a:stCxn id="26" idx="3"/>
            <a:endCxn id="30" idx="1"/>
          </p:cNvCxnSpPr>
          <p:nvPr/>
        </p:nvCxnSpPr>
        <p:spPr>
          <a:xfrm>
            <a:off x="11394598" y="1259433"/>
            <a:ext cx="8571" cy="4723448"/>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4" name="直接箭头连接符 33">
            <a:extLst>
              <a:ext uri="{FF2B5EF4-FFF2-40B4-BE49-F238E27FC236}">
                <a16:creationId xmlns:a16="http://schemas.microsoft.com/office/drawing/2014/main" id="{8C41F2AD-4694-D3B8-B6BC-964014CA00ED}"/>
              </a:ext>
            </a:extLst>
          </p:cNvPr>
          <p:cNvCxnSpPr/>
          <p:nvPr/>
        </p:nvCxnSpPr>
        <p:spPr>
          <a:xfrm flipH="1" flipV="1">
            <a:off x="10704036" y="5555843"/>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8BE8EE42-9DE6-BBE7-58FF-E2854B6BC2AD}"/>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Sgemm_v6_register_outer_product_float4</a:t>
            </a:r>
            <a:endParaRPr lang="zh-CN" altLang="en-US" sz="2400">
              <a:latin typeface="字制区喜脉体" panose="02000603000000000000" pitchFamily="2" charset="-122"/>
              <a:ea typeface="字制区喜脉体" panose="02000603000000000000" pitchFamily="2" charset="-122"/>
            </a:endParaRPr>
          </a:p>
        </p:txBody>
      </p:sp>
      <p:sp>
        <p:nvSpPr>
          <p:cNvPr id="71" name="矩形 70">
            <a:extLst>
              <a:ext uri="{FF2B5EF4-FFF2-40B4-BE49-F238E27FC236}">
                <a16:creationId xmlns:a16="http://schemas.microsoft.com/office/drawing/2014/main" id="{E3ECC2B6-C689-E3E4-C5BF-6F27255B5553}"/>
              </a:ext>
            </a:extLst>
          </p:cNvPr>
          <p:cNvSpPr/>
          <p:nvPr/>
        </p:nvSpPr>
        <p:spPr>
          <a:xfrm>
            <a:off x="2546894" y="3022828"/>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C</a:t>
            </a:r>
          </a:p>
        </p:txBody>
      </p:sp>
      <p:sp>
        <p:nvSpPr>
          <p:cNvPr id="72" name="矩形 71">
            <a:extLst>
              <a:ext uri="{FF2B5EF4-FFF2-40B4-BE49-F238E27FC236}">
                <a16:creationId xmlns:a16="http://schemas.microsoft.com/office/drawing/2014/main" id="{DD7A032C-711D-6456-1C12-CCCD4E1FCC11}"/>
              </a:ext>
            </a:extLst>
          </p:cNvPr>
          <p:cNvSpPr/>
          <p:nvPr/>
        </p:nvSpPr>
        <p:spPr>
          <a:xfrm>
            <a:off x="732064" y="302282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73" name="矩形 72">
            <a:extLst>
              <a:ext uri="{FF2B5EF4-FFF2-40B4-BE49-F238E27FC236}">
                <a16:creationId xmlns:a16="http://schemas.microsoft.com/office/drawing/2014/main" id="{E3842EDA-E603-E7E1-D26D-8B63853D6DDA}"/>
              </a:ext>
            </a:extLst>
          </p:cNvPr>
          <p:cNvSpPr/>
          <p:nvPr/>
        </p:nvSpPr>
        <p:spPr>
          <a:xfrm>
            <a:off x="2546894" y="133182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74" name="矩形 73">
            <a:extLst>
              <a:ext uri="{FF2B5EF4-FFF2-40B4-BE49-F238E27FC236}">
                <a16:creationId xmlns:a16="http://schemas.microsoft.com/office/drawing/2014/main" id="{90A41595-F5A4-6A89-E3F7-11279189AE79}"/>
              </a:ext>
            </a:extLst>
          </p:cNvPr>
          <p:cNvSpPr/>
          <p:nvPr/>
        </p:nvSpPr>
        <p:spPr>
          <a:xfrm>
            <a:off x="4164874" y="133182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75" name="矩形 74">
            <a:extLst>
              <a:ext uri="{FF2B5EF4-FFF2-40B4-BE49-F238E27FC236}">
                <a16:creationId xmlns:a16="http://schemas.microsoft.com/office/drawing/2014/main" id="{E4A5AED0-E01B-33B3-28DE-3841271270D1}"/>
              </a:ext>
            </a:extLst>
          </p:cNvPr>
          <p:cNvSpPr/>
          <p:nvPr/>
        </p:nvSpPr>
        <p:spPr>
          <a:xfrm>
            <a:off x="732064" y="4556988"/>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76" name="直接箭头连接符 75">
            <a:extLst>
              <a:ext uri="{FF2B5EF4-FFF2-40B4-BE49-F238E27FC236}">
                <a16:creationId xmlns:a16="http://schemas.microsoft.com/office/drawing/2014/main" id="{F1E93944-A29A-9A19-8EA3-C783D66A3AAE}"/>
              </a:ext>
            </a:extLst>
          </p:cNvPr>
          <p:cNvCxnSpPr/>
          <p:nvPr/>
        </p:nvCxnSpPr>
        <p:spPr>
          <a:xfrm>
            <a:off x="1311184" y="412772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77" name="直接箭头连接符 76">
            <a:extLst>
              <a:ext uri="{FF2B5EF4-FFF2-40B4-BE49-F238E27FC236}">
                <a16:creationId xmlns:a16="http://schemas.microsoft.com/office/drawing/2014/main" id="{E870B45F-7294-2AD5-1F1B-CC1C7953835F}"/>
              </a:ext>
            </a:extLst>
          </p:cNvPr>
          <p:cNvCxnSpPr/>
          <p:nvPr/>
        </p:nvCxnSpPr>
        <p:spPr>
          <a:xfrm flipV="1">
            <a:off x="3702594" y="188236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78" name="文本框 77">
            <a:extLst>
              <a:ext uri="{FF2B5EF4-FFF2-40B4-BE49-F238E27FC236}">
                <a16:creationId xmlns:a16="http://schemas.microsoft.com/office/drawing/2014/main" id="{98FA9478-6B30-BB8A-14F8-1458307287CF}"/>
              </a:ext>
            </a:extLst>
          </p:cNvPr>
          <p:cNvSpPr txBox="1"/>
          <p:nvPr/>
        </p:nvSpPr>
        <p:spPr>
          <a:xfrm>
            <a:off x="149134" y="3252698"/>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bm=64</a:t>
            </a:r>
          </a:p>
        </p:txBody>
      </p:sp>
      <p:sp>
        <p:nvSpPr>
          <p:cNvPr id="79" name="矩形 78">
            <a:extLst>
              <a:ext uri="{FF2B5EF4-FFF2-40B4-BE49-F238E27FC236}">
                <a16:creationId xmlns:a16="http://schemas.microsoft.com/office/drawing/2014/main" id="{AF1E8558-F561-1600-D44E-458E3F38F21D}"/>
              </a:ext>
            </a:extLst>
          </p:cNvPr>
          <p:cNvSpPr/>
          <p:nvPr/>
        </p:nvSpPr>
        <p:spPr>
          <a:xfrm>
            <a:off x="7320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0" name="矩形 79">
            <a:extLst>
              <a:ext uri="{FF2B5EF4-FFF2-40B4-BE49-F238E27FC236}">
                <a16:creationId xmlns:a16="http://schemas.microsoft.com/office/drawing/2014/main" id="{EC7F2CCC-3174-09C8-3598-7001506B10AC}"/>
              </a:ext>
            </a:extLst>
          </p:cNvPr>
          <p:cNvSpPr/>
          <p:nvPr/>
        </p:nvSpPr>
        <p:spPr>
          <a:xfrm>
            <a:off x="8082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1" name="矩形 80">
            <a:extLst>
              <a:ext uri="{FF2B5EF4-FFF2-40B4-BE49-F238E27FC236}">
                <a16:creationId xmlns:a16="http://schemas.microsoft.com/office/drawing/2014/main" id="{35DDDB7B-FA74-4DD8-D993-B8626C4C520E}"/>
              </a:ext>
            </a:extLst>
          </p:cNvPr>
          <p:cNvSpPr/>
          <p:nvPr/>
        </p:nvSpPr>
        <p:spPr>
          <a:xfrm>
            <a:off x="8844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2" name="矩形 81">
            <a:extLst>
              <a:ext uri="{FF2B5EF4-FFF2-40B4-BE49-F238E27FC236}">
                <a16:creationId xmlns:a16="http://schemas.microsoft.com/office/drawing/2014/main" id="{E67EF99E-A66C-EEC6-83EC-D37E35854C0F}"/>
              </a:ext>
            </a:extLst>
          </p:cNvPr>
          <p:cNvSpPr/>
          <p:nvPr/>
        </p:nvSpPr>
        <p:spPr>
          <a:xfrm>
            <a:off x="9606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5" name="文本框 94">
            <a:extLst>
              <a:ext uri="{FF2B5EF4-FFF2-40B4-BE49-F238E27FC236}">
                <a16:creationId xmlns:a16="http://schemas.microsoft.com/office/drawing/2014/main" id="{9F82824C-9DFF-2568-7F8E-1F8C9B3A01B0}"/>
              </a:ext>
            </a:extLst>
          </p:cNvPr>
          <p:cNvSpPr txBox="1"/>
          <p:nvPr/>
        </p:nvSpPr>
        <p:spPr>
          <a:xfrm>
            <a:off x="1036863" y="2453868"/>
            <a:ext cx="74231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a:p>
            <a:r>
              <a:rPr lang="en-US" altLang="zh-CN" b="1">
                <a:latin typeface="字制区喜脉体" panose="02000603000000000000" pitchFamily="2" charset="-122"/>
                <a:ea typeface="字制区喜脉体" panose="02000603000000000000" pitchFamily="2" charset="-122"/>
              </a:rPr>
              <a:t>=64</a:t>
            </a:r>
          </a:p>
        </p:txBody>
      </p:sp>
      <p:sp>
        <p:nvSpPr>
          <p:cNvPr id="104" name="文本框 103">
            <a:extLst>
              <a:ext uri="{FF2B5EF4-FFF2-40B4-BE49-F238E27FC236}">
                <a16:creationId xmlns:a16="http://schemas.microsoft.com/office/drawing/2014/main" id="{5E962CD8-C990-849C-B105-8F7D60DB19B7}"/>
              </a:ext>
            </a:extLst>
          </p:cNvPr>
          <p:cNvSpPr txBox="1"/>
          <p:nvPr/>
        </p:nvSpPr>
        <p:spPr>
          <a:xfrm>
            <a:off x="2852329" y="762863"/>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a:p>
            <a:r>
              <a:rPr lang="en-US" altLang="zh-CN" b="1">
                <a:latin typeface="字制区喜脉体" panose="02000603000000000000" pitchFamily="2" charset="-122"/>
                <a:ea typeface="字制区喜脉体" panose="02000603000000000000" pitchFamily="2" charset="-122"/>
              </a:rPr>
              <a:t>=64</a:t>
            </a:r>
          </a:p>
        </p:txBody>
      </p:sp>
      <p:sp>
        <p:nvSpPr>
          <p:cNvPr id="105" name="矩形 104">
            <a:extLst>
              <a:ext uri="{FF2B5EF4-FFF2-40B4-BE49-F238E27FC236}">
                <a16:creationId xmlns:a16="http://schemas.microsoft.com/office/drawing/2014/main" id="{A013FBB6-963B-5FAF-85F9-EAB2FBA6ED20}"/>
              </a:ext>
            </a:extLst>
          </p:cNvPr>
          <p:cNvSpPr/>
          <p:nvPr/>
        </p:nvSpPr>
        <p:spPr>
          <a:xfrm>
            <a:off x="2534111" y="3022828"/>
            <a:ext cx="296117" cy="309314"/>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6" name="矩形 105">
            <a:extLst>
              <a:ext uri="{FF2B5EF4-FFF2-40B4-BE49-F238E27FC236}">
                <a16:creationId xmlns:a16="http://schemas.microsoft.com/office/drawing/2014/main" id="{300FB7A4-529A-5E83-1D79-5FA6C0C177BE}"/>
              </a:ext>
            </a:extLst>
          </p:cNvPr>
          <p:cNvSpPr/>
          <p:nvPr/>
        </p:nvSpPr>
        <p:spPr>
          <a:xfrm>
            <a:off x="2537368"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7" name="矩形 106">
            <a:extLst>
              <a:ext uri="{FF2B5EF4-FFF2-40B4-BE49-F238E27FC236}">
                <a16:creationId xmlns:a16="http://schemas.microsoft.com/office/drawing/2014/main" id="{12609DF0-80D2-934F-219F-2B4F3E200AFE}"/>
              </a:ext>
            </a:extLst>
          </p:cNvPr>
          <p:cNvSpPr/>
          <p:nvPr/>
        </p:nvSpPr>
        <p:spPr>
          <a:xfrm>
            <a:off x="6095365" y="444459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8" name="矩形 107">
            <a:extLst>
              <a:ext uri="{FF2B5EF4-FFF2-40B4-BE49-F238E27FC236}">
                <a16:creationId xmlns:a16="http://schemas.microsoft.com/office/drawing/2014/main" id="{0C8098C3-AF6F-E5D3-24C8-AC93C4AF4676}"/>
              </a:ext>
            </a:extLst>
          </p:cNvPr>
          <p:cNvSpPr/>
          <p:nvPr/>
        </p:nvSpPr>
        <p:spPr>
          <a:xfrm>
            <a:off x="6095365" y="4557851"/>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9" name="矩形 108">
            <a:extLst>
              <a:ext uri="{FF2B5EF4-FFF2-40B4-BE49-F238E27FC236}">
                <a16:creationId xmlns:a16="http://schemas.microsoft.com/office/drawing/2014/main" id="{6BE7783A-2D76-89CA-F06A-38C056A621A6}"/>
              </a:ext>
            </a:extLst>
          </p:cNvPr>
          <p:cNvSpPr/>
          <p:nvPr/>
        </p:nvSpPr>
        <p:spPr>
          <a:xfrm>
            <a:off x="9540081" y="114894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0" name="矩形 109">
            <a:extLst>
              <a:ext uri="{FF2B5EF4-FFF2-40B4-BE49-F238E27FC236}">
                <a16:creationId xmlns:a16="http://schemas.microsoft.com/office/drawing/2014/main" id="{EACB7514-7638-3F9A-D992-404E0ADD0F3F}"/>
              </a:ext>
            </a:extLst>
          </p:cNvPr>
          <p:cNvSpPr/>
          <p:nvPr/>
        </p:nvSpPr>
        <p:spPr>
          <a:xfrm>
            <a:off x="9657147" y="1147038"/>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62A046E0-E231-4D70-055C-7E6E7DC9EE45}"/>
              </a:ext>
            </a:extLst>
          </p:cNvPr>
          <p:cNvSpPr/>
          <p:nvPr/>
        </p:nvSpPr>
        <p:spPr>
          <a:xfrm>
            <a:off x="6095365" y="4658781"/>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1B11546D-8627-EBFB-6020-69C5A35A25B1}"/>
              </a:ext>
            </a:extLst>
          </p:cNvPr>
          <p:cNvSpPr/>
          <p:nvPr/>
        </p:nvSpPr>
        <p:spPr>
          <a:xfrm>
            <a:off x="6095365" y="4772039"/>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3950D049-696B-9D53-92C8-5C4EBEF40F7B}"/>
              </a:ext>
            </a:extLst>
          </p:cNvPr>
          <p:cNvSpPr/>
          <p:nvPr/>
        </p:nvSpPr>
        <p:spPr>
          <a:xfrm>
            <a:off x="9780428" y="1148465"/>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6C5C42DE-52D3-5AD8-5A6C-BE4A25FF176C}"/>
              </a:ext>
            </a:extLst>
          </p:cNvPr>
          <p:cNvSpPr/>
          <p:nvPr/>
        </p:nvSpPr>
        <p:spPr>
          <a:xfrm>
            <a:off x="9897494" y="1146560"/>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9" name="矩形 48">
            <a:extLst>
              <a:ext uri="{FF2B5EF4-FFF2-40B4-BE49-F238E27FC236}">
                <a16:creationId xmlns:a16="http://schemas.microsoft.com/office/drawing/2014/main" id="{DC07735D-85E0-3E67-5D98-AD7C881DACCD}"/>
              </a:ext>
            </a:extLst>
          </p:cNvPr>
          <p:cNvSpPr/>
          <p:nvPr/>
        </p:nvSpPr>
        <p:spPr>
          <a:xfrm>
            <a:off x="7320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0" name="矩形 49">
            <a:extLst>
              <a:ext uri="{FF2B5EF4-FFF2-40B4-BE49-F238E27FC236}">
                <a16:creationId xmlns:a16="http://schemas.microsoft.com/office/drawing/2014/main" id="{50D29185-61C6-D6DE-2B29-A2B3ABFF0C64}"/>
              </a:ext>
            </a:extLst>
          </p:cNvPr>
          <p:cNvSpPr/>
          <p:nvPr/>
        </p:nvSpPr>
        <p:spPr>
          <a:xfrm>
            <a:off x="8082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矩形 50">
            <a:extLst>
              <a:ext uri="{FF2B5EF4-FFF2-40B4-BE49-F238E27FC236}">
                <a16:creationId xmlns:a16="http://schemas.microsoft.com/office/drawing/2014/main" id="{E021CF5A-D37E-96C8-B44E-0B325098B6C2}"/>
              </a:ext>
            </a:extLst>
          </p:cNvPr>
          <p:cNvSpPr/>
          <p:nvPr/>
        </p:nvSpPr>
        <p:spPr>
          <a:xfrm>
            <a:off x="8844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2" name="矩形 51">
            <a:extLst>
              <a:ext uri="{FF2B5EF4-FFF2-40B4-BE49-F238E27FC236}">
                <a16:creationId xmlns:a16="http://schemas.microsoft.com/office/drawing/2014/main" id="{60A8959A-2820-5E0E-A682-EF7EF84E6BA7}"/>
              </a:ext>
            </a:extLst>
          </p:cNvPr>
          <p:cNvSpPr/>
          <p:nvPr/>
        </p:nvSpPr>
        <p:spPr>
          <a:xfrm>
            <a:off x="9606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矩形 52">
            <a:extLst>
              <a:ext uri="{FF2B5EF4-FFF2-40B4-BE49-F238E27FC236}">
                <a16:creationId xmlns:a16="http://schemas.microsoft.com/office/drawing/2014/main" id="{D1A2A183-EC63-2D5B-C0D1-63553AB7DE89}"/>
              </a:ext>
            </a:extLst>
          </p:cNvPr>
          <p:cNvSpPr/>
          <p:nvPr/>
        </p:nvSpPr>
        <p:spPr>
          <a:xfrm>
            <a:off x="7316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5C56423B-12C4-C06B-BD1A-FB8A5A651F01}"/>
              </a:ext>
            </a:extLst>
          </p:cNvPr>
          <p:cNvSpPr/>
          <p:nvPr/>
        </p:nvSpPr>
        <p:spPr>
          <a:xfrm>
            <a:off x="8078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矩形 54">
            <a:extLst>
              <a:ext uri="{FF2B5EF4-FFF2-40B4-BE49-F238E27FC236}">
                <a16:creationId xmlns:a16="http://schemas.microsoft.com/office/drawing/2014/main" id="{E0D34CFF-CE2A-8337-BEAB-CF365424008E}"/>
              </a:ext>
            </a:extLst>
          </p:cNvPr>
          <p:cNvSpPr/>
          <p:nvPr/>
        </p:nvSpPr>
        <p:spPr>
          <a:xfrm>
            <a:off x="8840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矩形 55">
            <a:extLst>
              <a:ext uri="{FF2B5EF4-FFF2-40B4-BE49-F238E27FC236}">
                <a16:creationId xmlns:a16="http://schemas.microsoft.com/office/drawing/2014/main" id="{80628363-89AB-1A3C-7FF0-56950F4E5131}"/>
              </a:ext>
            </a:extLst>
          </p:cNvPr>
          <p:cNvSpPr/>
          <p:nvPr/>
        </p:nvSpPr>
        <p:spPr>
          <a:xfrm>
            <a:off x="9602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矩形 56">
            <a:extLst>
              <a:ext uri="{FF2B5EF4-FFF2-40B4-BE49-F238E27FC236}">
                <a16:creationId xmlns:a16="http://schemas.microsoft.com/office/drawing/2014/main" id="{CD21C443-4203-4938-C267-2C0B33754CA2}"/>
              </a:ext>
            </a:extLst>
          </p:cNvPr>
          <p:cNvSpPr/>
          <p:nvPr/>
        </p:nvSpPr>
        <p:spPr>
          <a:xfrm>
            <a:off x="7316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8" name="矩形 57">
            <a:extLst>
              <a:ext uri="{FF2B5EF4-FFF2-40B4-BE49-F238E27FC236}">
                <a16:creationId xmlns:a16="http://schemas.microsoft.com/office/drawing/2014/main" id="{C1207CC0-75B1-486A-8968-5F848CFB327B}"/>
              </a:ext>
            </a:extLst>
          </p:cNvPr>
          <p:cNvSpPr/>
          <p:nvPr/>
        </p:nvSpPr>
        <p:spPr>
          <a:xfrm>
            <a:off x="8078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9" name="矩形 58">
            <a:extLst>
              <a:ext uri="{FF2B5EF4-FFF2-40B4-BE49-F238E27FC236}">
                <a16:creationId xmlns:a16="http://schemas.microsoft.com/office/drawing/2014/main" id="{914D738A-70F2-4B06-E330-BB2FF8C39C78}"/>
              </a:ext>
            </a:extLst>
          </p:cNvPr>
          <p:cNvSpPr/>
          <p:nvPr/>
        </p:nvSpPr>
        <p:spPr>
          <a:xfrm>
            <a:off x="8840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0" name="矩形 59">
            <a:extLst>
              <a:ext uri="{FF2B5EF4-FFF2-40B4-BE49-F238E27FC236}">
                <a16:creationId xmlns:a16="http://schemas.microsoft.com/office/drawing/2014/main" id="{8896A86B-2665-6887-B135-23AAAAF473B1}"/>
              </a:ext>
            </a:extLst>
          </p:cNvPr>
          <p:cNvSpPr/>
          <p:nvPr/>
        </p:nvSpPr>
        <p:spPr>
          <a:xfrm>
            <a:off x="9602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1" name="矩形 60">
            <a:extLst>
              <a:ext uri="{FF2B5EF4-FFF2-40B4-BE49-F238E27FC236}">
                <a16:creationId xmlns:a16="http://schemas.microsoft.com/office/drawing/2014/main" id="{25AAF6F7-6692-CC0B-7472-73F49A8F2CA0}"/>
              </a:ext>
            </a:extLst>
          </p:cNvPr>
          <p:cNvSpPr/>
          <p:nvPr/>
        </p:nvSpPr>
        <p:spPr>
          <a:xfrm>
            <a:off x="735942" y="455575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2" name="矩形 61">
            <a:extLst>
              <a:ext uri="{FF2B5EF4-FFF2-40B4-BE49-F238E27FC236}">
                <a16:creationId xmlns:a16="http://schemas.microsoft.com/office/drawing/2014/main" id="{6F7BEC5C-0D9C-64B5-ACAE-A530258E498F}"/>
              </a:ext>
            </a:extLst>
          </p:cNvPr>
          <p:cNvSpPr/>
          <p:nvPr/>
        </p:nvSpPr>
        <p:spPr>
          <a:xfrm>
            <a:off x="812142" y="455575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3" name="矩形 62">
            <a:extLst>
              <a:ext uri="{FF2B5EF4-FFF2-40B4-BE49-F238E27FC236}">
                <a16:creationId xmlns:a16="http://schemas.microsoft.com/office/drawing/2014/main" id="{A3838591-F015-9901-C5BB-9855DC655DDA}"/>
              </a:ext>
            </a:extLst>
          </p:cNvPr>
          <p:cNvSpPr/>
          <p:nvPr/>
        </p:nvSpPr>
        <p:spPr>
          <a:xfrm>
            <a:off x="888342" y="455575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矩形 63">
            <a:extLst>
              <a:ext uri="{FF2B5EF4-FFF2-40B4-BE49-F238E27FC236}">
                <a16:creationId xmlns:a16="http://schemas.microsoft.com/office/drawing/2014/main" id="{30E59FDD-DC0E-201D-592D-C3F23324B237}"/>
              </a:ext>
            </a:extLst>
          </p:cNvPr>
          <p:cNvSpPr/>
          <p:nvPr/>
        </p:nvSpPr>
        <p:spPr>
          <a:xfrm>
            <a:off x="964542" y="455575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矩形 64">
            <a:extLst>
              <a:ext uri="{FF2B5EF4-FFF2-40B4-BE49-F238E27FC236}">
                <a16:creationId xmlns:a16="http://schemas.microsoft.com/office/drawing/2014/main" id="{AB02E301-C7CA-CE13-BF0F-E065736DCA8E}"/>
              </a:ext>
            </a:extLst>
          </p:cNvPr>
          <p:cNvSpPr/>
          <p:nvPr/>
        </p:nvSpPr>
        <p:spPr>
          <a:xfrm>
            <a:off x="7359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6" name="矩形 65">
            <a:extLst>
              <a:ext uri="{FF2B5EF4-FFF2-40B4-BE49-F238E27FC236}">
                <a16:creationId xmlns:a16="http://schemas.microsoft.com/office/drawing/2014/main" id="{97A0CEEB-8C6B-1535-A2E5-9FC0C3599C36}"/>
              </a:ext>
            </a:extLst>
          </p:cNvPr>
          <p:cNvSpPr/>
          <p:nvPr/>
        </p:nvSpPr>
        <p:spPr>
          <a:xfrm>
            <a:off x="8121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a:extLst>
              <a:ext uri="{FF2B5EF4-FFF2-40B4-BE49-F238E27FC236}">
                <a16:creationId xmlns:a16="http://schemas.microsoft.com/office/drawing/2014/main" id="{D99B16E1-3820-C2E6-2688-4837C03FD5AD}"/>
              </a:ext>
            </a:extLst>
          </p:cNvPr>
          <p:cNvSpPr/>
          <p:nvPr/>
        </p:nvSpPr>
        <p:spPr>
          <a:xfrm>
            <a:off x="8883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矩形 68">
            <a:extLst>
              <a:ext uri="{FF2B5EF4-FFF2-40B4-BE49-F238E27FC236}">
                <a16:creationId xmlns:a16="http://schemas.microsoft.com/office/drawing/2014/main" id="{C918D153-52E0-165D-1C1D-5C6DEB592EC4}"/>
              </a:ext>
            </a:extLst>
          </p:cNvPr>
          <p:cNvSpPr/>
          <p:nvPr/>
        </p:nvSpPr>
        <p:spPr>
          <a:xfrm>
            <a:off x="9645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0" name="矩形 69">
            <a:extLst>
              <a:ext uri="{FF2B5EF4-FFF2-40B4-BE49-F238E27FC236}">
                <a16:creationId xmlns:a16="http://schemas.microsoft.com/office/drawing/2014/main" id="{07940DDA-672E-0ED7-E989-2D15BB3B0E8D}"/>
              </a:ext>
            </a:extLst>
          </p:cNvPr>
          <p:cNvSpPr/>
          <p:nvPr/>
        </p:nvSpPr>
        <p:spPr>
          <a:xfrm>
            <a:off x="7354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6" name="矩形 95">
            <a:extLst>
              <a:ext uri="{FF2B5EF4-FFF2-40B4-BE49-F238E27FC236}">
                <a16:creationId xmlns:a16="http://schemas.microsoft.com/office/drawing/2014/main" id="{2FCFA8B1-4D96-5478-4A01-5E441C8FF5BF}"/>
              </a:ext>
            </a:extLst>
          </p:cNvPr>
          <p:cNvSpPr/>
          <p:nvPr/>
        </p:nvSpPr>
        <p:spPr>
          <a:xfrm>
            <a:off x="8116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7" name="矩形 96">
            <a:extLst>
              <a:ext uri="{FF2B5EF4-FFF2-40B4-BE49-F238E27FC236}">
                <a16:creationId xmlns:a16="http://schemas.microsoft.com/office/drawing/2014/main" id="{EE57D6E5-7C2B-BE5E-2B5E-A787982CAAD4}"/>
              </a:ext>
            </a:extLst>
          </p:cNvPr>
          <p:cNvSpPr/>
          <p:nvPr/>
        </p:nvSpPr>
        <p:spPr>
          <a:xfrm>
            <a:off x="8878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8" name="矩形 97">
            <a:extLst>
              <a:ext uri="{FF2B5EF4-FFF2-40B4-BE49-F238E27FC236}">
                <a16:creationId xmlns:a16="http://schemas.microsoft.com/office/drawing/2014/main" id="{093161E8-7F7A-5251-C9A4-AE9012021EA9}"/>
              </a:ext>
            </a:extLst>
          </p:cNvPr>
          <p:cNvSpPr/>
          <p:nvPr/>
        </p:nvSpPr>
        <p:spPr>
          <a:xfrm>
            <a:off x="9640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9" name="矩形 98">
            <a:extLst>
              <a:ext uri="{FF2B5EF4-FFF2-40B4-BE49-F238E27FC236}">
                <a16:creationId xmlns:a16="http://schemas.microsoft.com/office/drawing/2014/main" id="{07960465-997B-45F5-A1EB-A8C62932CBB7}"/>
              </a:ext>
            </a:extLst>
          </p:cNvPr>
          <p:cNvSpPr/>
          <p:nvPr/>
        </p:nvSpPr>
        <p:spPr>
          <a:xfrm>
            <a:off x="7354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0" name="矩形 99">
            <a:extLst>
              <a:ext uri="{FF2B5EF4-FFF2-40B4-BE49-F238E27FC236}">
                <a16:creationId xmlns:a16="http://schemas.microsoft.com/office/drawing/2014/main" id="{0FA75364-A7C2-FF1B-F5DC-721E930C19F2}"/>
              </a:ext>
            </a:extLst>
          </p:cNvPr>
          <p:cNvSpPr/>
          <p:nvPr/>
        </p:nvSpPr>
        <p:spPr>
          <a:xfrm>
            <a:off x="8116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1" name="矩形 100">
            <a:extLst>
              <a:ext uri="{FF2B5EF4-FFF2-40B4-BE49-F238E27FC236}">
                <a16:creationId xmlns:a16="http://schemas.microsoft.com/office/drawing/2014/main" id="{43B27AC9-811B-042F-A352-F8A672737D31}"/>
              </a:ext>
            </a:extLst>
          </p:cNvPr>
          <p:cNvSpPr/>
          <p:nvPr/>
        </p:nvSpPr>
        <p:spPr>
          <a:xfrm>
            <a:off x="8878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2" name="矩形 101">
            <a:extLst>
              <a:ext uri="{FF2B5EF4-FFF2-40B4-BE49-F238E27FC236}">
                <a16:creationId xmlns:a16="http://schemas.microsoft.com/office/drawing/2014/main" id="{12D162F0-1A89-58B6-2D69-7B5AE48E1F53}"/>
              </a:ext>
            </a:extLst>
          </p:cNvPr>
          <p:cNvSpPr/>
          <p:nvPr/>
        </p:nvSpPr>
        <p:spPr>
          <a:xfrm>
            <a:off x="9640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3" name="矩形 102">
            <a:extLst>
              <a:ext uri="{FF2B5EF4-FFF2-40B4-BE49-F238E27FC236}">
                <a16:creationId xmlns:a16="http://schemas.microsoft.com/office/drawing/2014/main" id="{63D4C5D3-3A67-92CE-4F35-2BA48940A539}"/>
              </a:ext>
            </a:extLst>
          </p:cNvPr>
          <p:cNvSpPr/>
          <p:nvPr/>
        </p:nvSpPr>
        <p:spPr>
          <a:xfrm>
            <a:off x="25468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1" name="矩形 110">
            <a:extLst>
              <a:ext uri="{FF2B5EF4-FFF2-40B4-BE49-F238E27FC236}">
                <a16:creationId xmlns:a16="http://schemas.microsoft.com/office/drawing/2014/main" id="{2193F1F0-EA50-AFDF-DE69-D5F1AD122108}"/>
              </a:ext>
            </a:extLst>
          </p:cNvPr>
          <p:cNvSpPr/>
          <p:nvPr/>
        </p:nvSpPr>
        <p:spPr>
          <a:xfrm>
            <a:off x="26230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2" name="矩形 111">
            <a:extLst>
              <a:ext uri="{FF2B5EF4-FFF2-40B4-BE49-F238E27FC236}">
                <a16:creationId xmlns:a16="http://schemas.microsoft.com/office/drawing/2014/main" id="{F1A07E26-9161-E34D-BE5A-6187A2174381}"/>
              </a:ext>
            </a:extLst>
          </p:cNvPr>
          <p:cNvSpPr/>
          <p:nvPr/>
        </p:nvSpPr>
        <p:spPr>
          <a:xfrm>
            <a:off x="26992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3" name="矩形 112">
            <a:extLst>
              <a:ext uri="{FF2B5EF4-FFF2-40B4-BE49-F238E27FC236}">
                <a16:creationId xmlns:a16="http://schemas.microsoft.com/office/drawing/2014/main" id="{48F1860F-0DBB-DD3B-8058-28899C11ECFE}"/>
              </a:ext>
            </a:extLst>
          </p:cNvPr>
          <p:cNvSpPr/>
          <p:nvPr/>
        </p:nvSpPr>
        <p:spPr>
          <a:xfrm>
            <a:off x="27754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4" name="矩形 113">
            <a:extLst>
              <a:ext uri="{FF2B5EF4-FFF2-40B4-BE49-F238E27FC236}">
                <a16:creationId xmlns:a16="http://schemas.microsoft.com/office/drawing/2014/main" id="{8DF5B3CC-941C-E0BD-81DE-B1F78042B549}"/>
              </a:ext>
            </a:extLst>
          </p:cNvPr>
          <p:cNvSpPr/>
          <p:nvPr/>
        </p:nvSpPr>
        <p:spPr>
          <a:xfrm>
            <a:off x="25468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5" name="矩形 114">
            <a:extLst>
              <a:ext uri="{FF2B5EF4-FFF2-40B4-BE49-F238E27FC236}">
                <a16:creationId xmlns:a16="http://schemas.microsoft.com/office/drawing/2014/main" id="{6C526571-EB4E-8912-B07E-7724A6CFA822}"/>
              </a:ext>
            </a:extLst>
          </p:cNvPr>
          <p:cNvSpPr/>
          <p:nvPr/>
        </p:nvSpPr>
        <p:spPr>
          <a:xfrm>
            <a:off x="26230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6" name="矩形 115">
            <a:extLst>
              <a:ext uri="{FF2B5EF4-FFF2-40B4-BE49-F238E27FC236}">
                <a16:creationId xmlns:a16="http://schemas.microsoft.com/office/drawing/2014/main" id="{54400B23-87CD-6B9A-8822-AFE195109043}"/>
              </a:ext>
            </a:extLst>
          </p:cNvPr>
          <p:cNvSpPr/>
          <p:nvPr/>
        </p:nvSpPr>
        <p:spPr>
          <a:xfrm>
            <a:off x="26992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7" name="矩形 116">
            <a:extLst>
              <a:ext uri="{FF2B5EF4-FFF2-40B4-BE49-F238E27FC236}">
                <a16:creationId xmlns:a16="http://schemas.microsoft.com/office/drawing/2014/main" id="{67BCC772-FABB-EB8F-9711-E080626B3A2A}"/>
              </a:ext>
            </a:extLst>
          </p:cNvPr>
          <p:cNvSpPr/>
          <p:nvPr/>
        </p:nvSpPr>
        <p:spPr>
          <a:xfrm>
            <a:off x="27754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8" name="矩形 117">
            <a:extLst>
              <a:ext uri="{FF2B5EF4-FFF2-40B4-BE49-F238E27FC236}">
                <a16:creationId xmlns:a16="http://schemas.microsoft.com/office/drawing/2014/main" id="{D7D7EB2C-C554-6214-B47E-EB3040844AA1}"/>
              </a:ext>
            </a:extLst>
          </p:cNvPr>
          <p:cNvSpPr/>
          <p:nvPr/>
        </p:nvSpPr>
        <p:spPr>
          <a:xfrm>
            <a:off x="25464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9" name="矩形 118">
            <a:extLst>
              <a:ext uri="{FF2B5EF4-FFF2-40B4-BE49-F238E27FC236}">
                <a16:creationId xmlns:a16="http://schemas.microsoft.com/office/drawing/2014/main" id="{62A1C0E6-C16C-F511-D44C-F2F5D4944FF0}"/>
              </a:ext>
            </a:extLst>
          </p:cNvPr>
          <p:cNvSpPr/>
          <p:nvPr/>
        </p:nvSpPr>
        <p:spPr>
          <a:xfrm>
            <a:off x="26226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0" name="矩形 119">
            <a:extLst>
              <a:ext uri="{FF2B5EF4-FFF2-40B4-BE49-F238E27FC236}">
                <a16:creationId xmlns:a16="http://schemas.microsoft.com/office/drawing/2014/main" id="{364DA32F-4074-A224-CC5E-2FA438FC40D3}"/>
              </a:ext>
            </a:extLst>
          </p:cNvPr>
          <p:cNvSpPr/>
          <p:nvPr/>
        </p:nvSpPr>
        <p:spPr>
          <a:xfrm>
            <a:off x="26988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1" name="矩形 120">
            <a:extLst>
              <a:ext uri="{FF2B5EF4-FFF2-40B4-BE49-F238E27FC236}">
                <a16:creationId xmlns:a16="http://schemas.microsoft.com/office/drawing/2014/main" id="{61FF953E-8CC5-EFD5-25D8-0309AD8BED2A}"/>
              </a:ext>
            </a:extLst>
          </p:cNvPr>
          <p:cNvSpPr/>
          <p:nvPr/>
        </p:nvSpPr>
        <p:spPr>
          <a:xfrm>
            <a:off x="27750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2" name="矩形 121">
            <a:extLst>
              <a:ext uri="{FF2B5EF4-FFF2-40B4-BE49-F238E27FC236}">
                <a16:creationId xmlns:a16="http://schemas.microsoft.com/office/drawing/2014/main" id="{79029BAC-6E9F-FDAD-2097-8A4D34114FE1}"/>
              </a:ext>
            </a:extLst>
          </p:cNvPr>
          <p:cNvSpPr/>
          <p:nvPr/>
        </p:nvSpPr>
        <p:spPr>
          <a:xfrm>
            <a:off x="25464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3" name="矩形 122">
            <a:extLst>
              <a:ext uri="{FF2B5EF4-FFF2-40B4-BE49-F238E27FC236}">
                <a16:creationId xmlns:a16="http://schemas.microsoft.com/office/drawing/2014/main" id="{E82D0C34-0F25-05A7-F246-527CEAE62D57}"/>
              </a:ext>
            </a:extLst>
          </p:cNvPr>
          <p:cNvSpPr/>
          <p:nvPr/>
        </p:nvSpPr>
        <p:spPr>
          <a:xfrm>
            <a:off x="26226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4" name="矩形 123">
            <a:extLst>
              <a:ext uri="{FF2B5EF4-FFF2-40B4-BE49-F238E27FC236}">
                <a16:creationId xmlns:a16="http://schemas.microsoft.com/office/drawing/2014/main" id="{50160951-0D58-A408-EA75-9E0CBE230B2D}"/>
              </a:ext>
            </a:extLst>
          </p:cNvPr>
          <p:cNvSpPr/>
          <p:nvPr/>
        </p:nvSpPr>
        <p:spPr>
          <a:xfrm>
            <a:off x="26988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5" name="矩形 124">
            <a:extLst>
              <a:ext uri="{FF2B5EF4-FFF2-40B4-BE49-F238E27FC236}">
                <a16:creationId xmlns:a16="http://schemas.microsoft.com/office/drawing/2014/main" id="{8E0248DF-7DFC-EA55-88D0-62DE1F1CF40C}"/>
              </a:ext>
            </a:extLst>
          </p:cNvPr>
          <p:cNvSpPr/>
          <p:nvPr/>
        </p:nvSpPr>
        <p:spPr>
          <a:xfrm>
            <a:off x="27750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6" name="矩形 125">
            <a:extLst>
              <a:ext uri="{FF2B5EF4-FFF2-40B4-BE49-F238E27FC236}">
                <a16:creationId xmlns:a16="http://schemas.microsoft.com/office/drawing/2014/main" id="{130021F8-CE1E-5770-FC74-08F727524ECA}"/>
              </a:ext>
            </a:extLst>
          </p:cNvPr>
          <p:cNvSpPr/>
          <p:nvPr/>
        </p:nvSpPr>
        <p:spPr>
          <a:xfrm>
            <a:off x="41721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7" name="矩形 126">
            <a:extLst>
              <a:ext uri="{FF2B5EF4-FFF2-40B4-BE49-F238E27FC236}">
                <a16:creationId xmlns:a16="http://schemas.microsoft.com/office/drawing/2014/main" id="{F0C859D5-DA2B-57BC-D6C3-1DC101360903}"/>
              </a:ext>
            </a:extLst>
          </p:cNvPr>
          <p:cNvSpPr/>
          <p:nvPr/>
        </p:nvSpPr>
        <p:spPr>
          <a:xfrm>
            <a:off x="42483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8" name="矩形 127">
            <a:extLst>
              <a:ext uri="{FF2B5EF4-FFF2-40B4-BE49-F238E27FC236}">
                <a16:creationId xmlns:a16="http://schemas.microsoft.com/office/drawing/2014/main" id="{0B49D9A3-804E-8D78-08AC-7D7CE0A46538}"/>
              </a:ext>
            </a:extLst>
          </p:cNvPr>
          <p:cNvSpPr/>
          <p:nvPr/>
        </p:nvSpPr>
        <p:spPr>
          <a:xfrm>
            <a:off x="43245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9" name="矩形 128">
            <a:extLst>
              <a:ext uri="{FF2B5EF4-FFF2-40B4-BE49-F238E27FC236}">
                <a16:creationId xmlns:a16="http://schemas.microsoft.com/office/drawing/2014/main" id="{4628AE6B-3B25-BBAD-912A-49D0C779F406}"/>
              </a:ext>
            </a:extLst>
          </p:cNvPr>
          <p:cNvSpPr/>
          <p:nvPr/>
        </p:nvSpPr>
        <p:spPr>
          <a:xfrm>
            <a:off x="44007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0" name="矩形 129">
            <a:extLst>
              <a:ext uri="{FF2B5EF4-FFF2-40B4-BE49-F238E27FC236}">
                <a16:creationId xmlns:a16="http://schemas.microsoft.com/office/drawing/2014/main" id="{572EC259-A1D7-0569-1503-79BF6D471829}"/>
              </a:ext>
            </a:extLst>
          </p:cNvPr>
          <p:cNvSpPr/>
          <p:nvPr/>
        </p:nvSpPr>
        <p:spPr>
          <a:xfrm>
            <a:off x="41721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1" name="矩形 130">
            <a:extLst>
              <a:ext uri="{FF2B5EF4-FFF2-40B4-BE49-F238E27FC236}">
                <a16:creationId xmlns:a16="http://schemas.microsoft.com/office/drawing/2014/main" id="{1C801F19-0B5B-86EB-81D4-FE326868A39D}"/>
              </a:ext>
            </a:extLst>
          </p:cNvPr>
          <p:cNvSpPr/>
          <p:nvPr/>
        </p:nvSpPr>
        <p:spPr>
          <a:xfrm>
            <a:off x="42483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2" name="矩形 131">
            <a:extLst>
              <a:ext uri="{FF2B5EF4-FFF2-40B4-BE49-F238E27FC236}">
                <a16:creationId xmlns:a16="http://schemas.microsoft.com/office/drawing/2014/main" id="{6F0D1917-AA39-F540-DFCA-6010560FD1ED}"/>
              </a:ext>
            </a:extLst>
          </p:cNvPr>
          <p:cNvSpPr/>
          <p:nvPr/>
        </p:nvSpPr>
        <p:spPr>
          <a:xfrm>
            <a:off x="43245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3" name="矩形 132">
            <a:extLst>
              <a:ext uri="{FF2B5EF4-FFF2-40B4-BE49-F238E27FC236}">
                <a16:creationId xmlns:a16="http://schemas.microsoft.com/office/drawing/2014/main" id="{81B9B3C1-A71A-BBCD-4BF3-176CBC6E9550}"/>
              </a:ext>
            </a:extLst>
          </p:cNvPr>
          <p:cNvSpPr/>
          <p:nvPr/>
        </p:nvSpPr>
        <p:spPr>
          <a:xfrm>
            <a:off x="44007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4" name="矩形 133">
            <a:extLst>
              <a:ext uri="{FF2B5EF4-FFF2-40B4-BE49-F238E27FC236}">
                <a16:creationId xmlns:a16="http://schemas.microsoft.com/office/drawing/2014/main" id="{AED3BDA6-D4A2-495A-A1D3-3E564D70CF84}"/>
              </a:ext>
            </a:extLst>
          </p:cNvPr>
          <p:cNvSpPr/>
          <p:nvPr/>
        </p:nvSpPr>
        <p:spPr>
          <a:xfrm>
            <a:off x="41717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5" name="矩形 134">
            <a:extLst>
              <a:ext uri="{FF2B5EF4-FFF2-40B4-BE49-F238E27FC236}">
                <a16:creationId xmlns:a16="http://schemas.microsoft.com/office/drawing/2014/main" id="{101D29EF-40CB-8740-C1C4-9C187564BD06}"/>
              </a:ext>
            </a:extLst>
          </p:cNvPr>
          <p:cNvSpPr/>
          <p:nvPr/>
        </p:nvSpPr>
        <p:spPr>
          <a:xfrm>
            <a:off x="42479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6" name="矩形 135">
            <a:extLst>
              <a:ext uri="{FF2B5EF4-FFF2-40B4-BE49-F238E27FC236}">
                <a16:creationId xmlns:a16="http://schemas.microsoft.com/office/drawing/2014/main" id="{15DD446E-5328-212E-6CB5-37CB653DBCF6}"/>
              </a:ext>
            </a:extLst>
          </p:cNvPr>
          <p:cNvSpPr/>
          <p:nvPr/>
        </p:nvSpPr>
        <p:spPr>
          <a:xfrm>
            <a:off x="43241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7" name="矩形 136">
            <a:extLst>
              <a:ext uri="{FF2B5EF4-FFF2-40B4-BE49-F238E27FC236}">
                <a16:creationId xmlns:a16="http://schemas.microsoft.com/office/drawing/2014/main" id="{50A6BD66-5915-AC39-3AD7-C6AE935B5929}"/>
              </a:ext>
            </a:extLst>
          </p:cNvPr>
          <p:cNvSpPr/>
          <p:nvPr/>
        </p:nvSpPr>
        <p:spPr>
          <a:xfrm>
            <a:off x="44003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8" name="矩形 137">
            <a:extLst>
              <a:ext uri="{FF2B5EF4-FFF2-40B4-BE49-F238E27FC236}">
                <a16:creationId xmlns:a16="http://schemas.microsoft.com/office/drawing/2014/main" id="{47090291-29B1-ADA3-2ADF-AAAC9DF675FA}"/>
              </a:ext>
            </a:extLst>
          </p:cNvPr>
          <p:cNvSpPr/>
          <p:nvPr/>
        </p:nvSpPr>
        <p:spPr>
          <a:xfrm>
            <a:off x="41717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9" name="矩形 138">
            <a:extLst>
              <a:ext uri="{FF2B5EF4-FFF2-40B4-BE49-F238E27FC236}">
                <a16:creationId xmlns:a16="http://schemas.microsoft.com/office/drawing/2014/main" id="{8AE20419-CD3D-9F9E-11CA-217B7950FA33}"/>
              </a:ext>
            </a:extLst>
          </p:cNvPr>
          <p:cNvSpPr/>
          <p:nvPr/>
        </p:nvSpPr>
        <p:spPr>
          <a:xfrm>
            <a:off x="42479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0" name="矩形 139">
            <a:extLst>
              <a:ext uri="{FF2B5EF4-FFF2-40B4-BE49-F238E27FC236}">
                <a16:creationId xmlns:a16="http://schemas.microsoft.com/office/drawing/2014/main" id="{83BA6036-6A5D-902D-964D-6C766F9DEE15}"/>
              </a:ext>
            </a:extLst>
          </p:cNvPr>
          <p:cNvSpPr/>
          <p:nvPr/>
        </p:nvSpPr>
        <p:spPr>
          <a:xfrm>
            <a:off x="43241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1" name="矩形 140">
            <a:extLst>
              <a:ext uri="{FF2B5EF4-FFF2-40B4-BE49-F238E27FC236}">
                <a16:creationId xmlns:a16="http://schemas.microsoft.com/office/drawing/2014/main" id="{70FCBD59-21DB-4EDC-1764-E61F1213A5A6}"/>
              </a:ext>
            </a:extLst>
          </p:cNvPr>
          <p:cNvSpPr/>
          <p:nvPr/>
        </p:nvSpPr>
        <p:spPr>
          <a:xfrm>
            <a:off x="44003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2" name="文本框 141">
            <a:extLst>
              <a:ext uri="{FF2B5EF4-FFF2-40B4-BE49-F238E27FC236}">
                <a16:creationId xmlns:a16="http://schemas.microsoft.com/office/drawing/2014/main" id="{F27D6D8B-1DD4-1D5C-3A22-64E264E1BA8D}"/>
              </a:ext>
            </a:extLst>
          </p:cNvPr>
          <p:cNvSpPr txBox="1"/>
          <p:nvPr/>
        </p:nvSpPr>
        <p:spPr>
          <a:xfrm>
            <a:off x="731622" y="5982881"/>
            <a:ext cx="297097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Block(16,16)</a:t>
            </a:r>
          </a:p>
          <a:p>
            <a:r>
              <a:rPr lang="en-US" altLang="zh-CN" b="1">
                <a:latin typeface="字制区喜脉体" panose="02000603000000000000" pitchFamily="2" charset="-122"/>
                <a:ea typeface="字制区喜脉体" panose="02000603000000000000" pitchFamily="2" charset="-122"/>
              </a:rPr>
              <a:t>Num_per_block(64,64)</a:t>
            </a:r>
            <a:endParaRPr lang="zh-CN" altLang="en-US"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302931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7485-B4EF-C0D3-7D15-95C95E77C344}"/>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377CC1B2-7639-E9C1-8A8C-B612D28DB1F1}"/>
              </a:ext>
            </a:extLst>
          </p:cNvPr>
          <p:cNvSpPr/>
          <p:nvPr/>
        </p:nvSpPr>
        <p:spPr>
          <a:xfrm>
            <a:off x="7924641" y="291487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12EB7641-127F-C061-7FAA-0050DEF8722F}"/>
              </a:ext>
            </a:extLst>
          </p:cNvPr>
          <p:cNvSpPr/>
          <p:nvPr/>
        </p:nvSpPr>
        <p:spPr>
          <a:xfrm>
            <a:off x="6109811" y="291487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11" name="矩形 10">
            <a:extLst>
              <a:ext uri="{FF2B5EF4-FFF2-40B4-BE49-F238E27FC236}">
                <a16:creationId xmlns:a16="http://schemas.microsoft.com/office/drawing/2014/main" id="{50E4F898-95EE-3785-3E6C-38CD4011E447}"/>
              </a:ext>
            </a:extLst>
          </p:cNvPr>
          <p:cNvSpPr/>
          <p:nvPr/>
        </p:nvSpPr>
        <p:spPr>
          <a:xfrm>
            <a:off x="7924641" y="114767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FF1542C7-4580-EEC9-B1CF-7543D0D085FF}"/>
              </a:ext>
            </a:extLst>
          </p:cNvPr>
          <p:cNvSpPr/>
          <p:nvPr/>
        </p:nvSpPr>
        <p:spPr>
          <a:xfrm>
            <a:off x="9542621" y="114767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41BA7A67-298C-B2D2-1659-FD231F1E37F3}"/>
              </a:ext>
            </a:extLst>
          </p:cNvPr>
          <p:cNvSpPr/>
          <p:nvPr/>
        </p:nvSpPr>
        <p:spPr>
          <a:xfrm>
            <a:off x="6096000" y="4448880"/>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14" name="直接箭头连接符 13">
            <a:extLst>
              <a:ext uri="{FF2B5EF4-FFF2-40B4-BE49-F238E27FC236}">
                <a16:creationId xmlns:a16="http://schemas.microsoft.com/office/drawing/2014/main" id="{A4B713AF-F1F0-1822-64A7-A4D72CEE5B25}"/>
              </a:ext>
            </a:extLst>
          </p:cNvPr>
          <p:cNvCxnSpPr/>
          <p:nvPr/>
        </p:nvCxnSpPr>
        <p:spPr>
          <a:xfrm>
            <a:off x="6688931" y="401977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a:extLst>
              <a:ext uri="{FF2B5EF4-FFF2-40B4-BE49-F238E27FC236}">
                <a16:creationId xmlns:a16="http://schemas.microsoft.com/office/drawing/2014/main" id="{38929280-F2A0-C34E-1269-A1810C93311B}"/>
              </a:ext>
            </a:extLst>
          </p:cNvPr>
          <p:cNvCxnSpPr/>
          <p:nvPr/>
        </p:nvCxnSpPr>
        <p:spPr>
          <a:xfrm flipV="1">
            <a:off x="9080341" y="169821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a:extLst>
              <a:ext uri="{FF2B5EF4-FFF2-40B4-BE49-F238E27FC236}">
                <a16:creationId xmlns:a16="http://schemas.microsoft.com/office/drawing/2014/main" id="{1BEF6FAB-5ACF-DBA1-2A25-6EA1FB22AED4}"/>
              </a:ext>
            </a:extLst>
          </p:cNvPr>
          <p:cNvSpPr/>
          <p:nvPr/>
        </p:nvSpPr>
        <p:spPr>
          <a:xfrm>
            <a:off x="9548336" y="4447133"/>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0" name="直接箭头连接符 19">
            <a:extLst>
              <a:ext uri="{FF2B5EF4-FFF2-40B4-BE49-F238E27FC236}">
                <a16:creationId xmlns:a16="http://schemas.microsoft.com/office/drawing/2014/main" id="{72A635D7-9BE5-6A3D-509A-9CC27FBF157F}"/>
              </a:ext>
            </a:extLst>
          </p:cNvPr>
          <p:cNvCxnSpPr/>
          <p:nvPr/>
        </p:nvCxnSpPr>
        <p:spPr>
          <a:xfrm flipH="1" flipV="1">
            <a:off x="9062561" y="4020413"/>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68" name="矩形 67">
            <a:extLst>
              <a:ext uri="{FF2B5EF4-FFF2-40B4-BE49-F238E27FC236}">
                <a16:creationId xmlns:a16="http://schemas.microsoft.com/office/drawing/2014/main" id="{E7C8B27F-2378-2C2D-9552-11D1E080CEBF}"/>
              </a:ext>
            </a:extLst>
          </p:cNvPr>
          <p:cNvSpPr/>
          <p:nvPr/>
        </p:nvSpPr>
        <p:spPr>
          <a:xfrm rot="5400000">
            <a:off x="9553096" y="4444910"/>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文本框 34">
            <a:extLst>
              <a:ext uri="{FF2B5EF4-FFF2-40B4-BE49-F238E27FC236}">
                <a16:creationId xmlns:a16="http://schemas.microsoft.com/office/drawing/2014/main" id="{3E610942-6F71-44A4-458E-393E922F467A}"/>
              </a:ext>
            </a:extLst>
          </p:cNvPr>
          <p:cNvSpPr txBox="1"/>
          <p:nvPr/>
        </p:nvSpPr>
        <p:spPr>
          <a:xfrm>
            <a:off x="5572601" y="3192373"/>
            <a:ext cx="72390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=64</a:t>
            </a:r>
          </a:p>
        </p:txBody>
      </p:sp>
      <p:sp>
        <p:nvSpPr>
          <p:cNvPr id="37" name="文本框 36">
            <a:extLst>
              <a:ext uri="{FF2B5EF4-FFF2-40B4-BE49-F238E27FC236}">
                <a16:creationId xmlns:a16="http://schemas.microsoft.com/office/drawing/2014/main" id="{3CF328D2-7921-554B-2590-7C70039C1E81}"/>
              </a:ext>
            </a:extLst>
          </p:cNvPr>
          <p:cNvSpPr txBox="1"/>
          <p:nvPr/>
        </p:nvSpPr>
        <p:spPr>
          <a:xfrm>
            <a:off x="6497161" y="2598648"/>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8" name="文本框 37">
            <a:extLst>
              <a:ext uri="{FF2B5EF4-FFF2-40B4-BE49-F238E27FC236}">
                <a16:creationId xmlns:a16="http://schemas.microsoft.com/office/drawing/2014/main" id="{FE14D8E5-B64A-4527-05C5-BA1A4F913231}"/>
              </a:ext>
            </a:extLst>
          </p:cNvPr>
          <p:cNvSpPr txBox="1"/>
          <p:nvPr/>
        </p:nvSpPr>
        <p:spPr>
          <a:xfrm>
            <a:off x="7468711" y="1515973"/>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6" name="文本框 35">
            <a:extLst>
              <a:ext uri="{FF2B5EF4-FFF2-40B4-BE49-F238E27FC236}">
                <a16:creationId xmlns:a16="http://schemas.microsoft.com/office/drawing/2014/main" id="{0F0F867B-2148-FC10-379C-F1EACD1A5FF3}"/>
              </a:ext>
            </a:extLst>
          </p:cNvPr>
          <p:cNvSpPr txBox="1"/>
          <p:nvPr/>
        </p:nvSpPr>
        <p:spPr>
          <a:xfrm>
            <a:off x="8312626" y="809853"/>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7" name="文本框 6">
            <a:extLst>
              <a:ext uri="{FF2B5EF4-FFF2-40B4-BE49-F238E27FC236}">
                <a16:creationId xmlns:a16="http://schemas.microsoft.com/office/drawing/2014/main" id="{10DB9A1F-0AD1-4986-FAE5-12FD021DDB78}"/>
              </a:ext>
            </a:extLst>
          </p:cNvPr>
          <p:cNvSpPr txBox="1"/>
          <p:nvPr/>
        </p:nvSpPr>
        <p:spPr>
          <a:xfrm>
            <a:off x="5509578" y="4336008"/>
            <a:ext cx="5791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rm</a:t>
            </a:r>
          </a:p>
          <a:p>
            <a:r>
              <a:rPr lang="en-US" altLang="zh-CN" b="1">
                <a:latin typeface="字制区喜脉体" panose="02000603000000000000" pitchFamily="2" charset="-122"/>
                <a:ea typeface="字制区喜脉体" panose="02000603000000000000" pitchFamily="2" charset="-122"/>
              </a:rPr>
              <a:t>=4</a:t>
            </a:r>
          </a:p>
        </p:txBody>
      </p:sp>
      <p:sp>
        <p:nvSpPr>
          <p:cNvPr id="9" name="文本框 8">
            <a:extLst>
              <a:ext uri="{FF2B5EF4-FFF2-40B4-BE49-F238E27FC236}">
                <a16:creationId xmlns:a16="http://schemas.microsoft.com/office/drawing/2014/main" id="{7F725B6E-D96B-B9B6-4E38-84AF6085BE49}"/>
              </a:ext>
            </a:extLst>
          </p:cNvPr>
          <p:cNvSpPr txBox="1"/>
          <p:nvPr/>
        </p:nvSpPr>
        <p:spPr>
          <a:xfrm>
            <a:off x="9518491" y="779373"/>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21" name="矩形 20">
            <a:extLst>
              <a:ext uri="{FF2B5EF4-FFF2-40B4-BE49-F238E27FC236}">
                <a16:creationId xmlns:a16="http://schemas.microsoft.com/office/drawing/2014/main" id="{22F3D344-0850-83D7-CBB6-D2A16A9C59D6}"/>
              </a:ext>
            </a:extLst>
          </p:cNvPr>
          <p:cNvSpPr/>
          <p:nvPr/>
        </p:nvSpPr>
        <p:spPr>
          <a:xfrm>
            <a:off x="6109811" y="4447132"/>
            <a:ext cx="451804" cy="1099591"/>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FB9FD646-F618-806E-4568-22DA4B03C1D7}"/>
              </a:ext>
            </a:extLst>
          </p:cNvPr>
          <p:cNvSpPr/>
          <p:nvPr/>
        </p:nvSpPr>
        <p:spPr>
          <a:xfrm rot="5400000">
            <a:off x="9220993" y="1464855"/>
            <a:ext cx="1107440" cy="467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 name="矩形 24">
            <a:extLst>
              <a:ext uri="{FF2B5EF4-FFF2-40B4-BE49-F238E27FC236}">
                <a16:creationId xmlns:a16="http://schemas.microsoft.com/office/drawing/2014/main" id="{CEC3EAED-D8A8-CC0C-78D9-9059EC90CB22}"/>
              </a:ext>
            </a:extLst>
          </p:cNvPr>
          <p:cNvSpPr/>
          <p:nvPr/>
        </p:nvSpPr>
        <p:spPr>
          <a:xfrm>
            <a:off x="9548971" y="444713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FFF46526-C8CB-B25F-83CA-145CE43B13F4}"/>
              </a:ext>
            </a:extLst>
          </p:cNvPr>
          <p:cNvSpPr/>
          <p:nvPr/>
        </p:nvSpPr>
        <p:spPr>
          <a:xfrm rot="5400000">
            <a:off x="11337448" y="968285"/>
            <a:ext cx="114300" cy="467996"/>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D55E0E7-AC4A-4273-50E5-9CFD6F727379}"/>
              </a:ext>
            </a:extLst>
          </p:cNvPr>
          <p:cNvSpPr/>
          <p:nvPr/>
        </p:nvSpPr>
        <p:spPr>
          <a:xfrm rot="16200000">
            <a:off x="6213351" y="5903053"/>
            <a:ext cx="114300" cy="45332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1D7C7F63-4F83-0B9F-74C6-F89C068AA7FA}"/>
              </a:ext>
            </a:extLst>
          </p:cNvPr>
          <p:cNvCxnSpPr/>
          <p:nvPr/>
        </p:nvCxnSpPr>
        <p:spPr>
          <a:xfrm flipV="1">
            <a:off x="10698956" y="1204823"/>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DBFEE5BA-30B1-0D2D-1ADD-773E610058E7}"/>
              </a:ext>
            </a:extLst>
          </p:cNvPr>
          <p:cNvCxnSpPr/>
          <p:nvPr/>
        </p:nvCxnSpPr>
        <p:spPr>
          <a:xfrm>
            <a:off x="6292407" y="5546723"/>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0" name="矩形 29">
            <a:extLst>
              <a:ext uri="{FF2B5EF4-FFF2-40B4-BE49-F238E27FC236}">
                <a16:creationId xmlns:a16="http://schemas.microsoft.com/office/drawing/2014/main" id="{21DA31E7-1D1E-3711-05F0-18E10F8C552C}"/>
              </a:ext>
            </a:extLst>
          </p:cNvPr>
          <p:cNvSpPr/>
          <p:nvPr/>
        </p:nvSpPr>
        <p:spPr>
          <a:xfrm rot="5400000">
            <a:off x="11176508" y="5966655"/>
            <a:ext cx="453322" cy="485774"/>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3BD6FB67-4E7F-F83B-F881-A92D2F518598}"/>
              </a:ext>
            </a:extLst>
          </p:cNvPr>
          <p:cNvCxnSpPr>
            <a:cxnSpLocks/>
            <a:endCxn id="30" idx="2"/>
          </p:cNvCxnSpPr>
          <p:nvPr/>
        </p:nvCxnSpPr>
        <p:spPr>
          <a:xfrm>
            <a:off x="6497161" y="6145650"/>
            <a:ext cx="4663121" cy="63892"/>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2" name="直接箭头连接符 31">
            <a:extLst>
              <a:ext uri="{FF2B5EF4-FFF2-40B4-BE49-F238E27FC236}">
                <a16:creationId xmlns:a16="http://schemas.microsoft.com/office/drawing/2014/main" id="{E6200349-B914-5041-5BA0-BE5B2E30369B}"/>
              </a:ext>
            </a:extLst>
          </p:cNvPr>
          <p:cNvCxnSpPr>
            <a:cxnSpLocks/>
            <a:stCxn id="26" idx="3"/>
            <a:endCxn id="30" idx="1"/>
          </p:cNvCxnSpPr>
          <p:nvPr/>
        </p:nvCxnSpPr>
        <p:spPr>
          <a:xfrm>
            <a:off x="11394598" y="1259433"/>
            <a:ext cx="8571" cy="4723448"/>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4" name="直接箭头连接符 33">
            <a:extLst>
              <a:ext uri="{FF2B5EF4-FFF2-40B4-BE49-F238E27FC236}">
                <a16:creationId xmlns:a16="http://schemas.microsoft.com/office/drawing/2014/main" id="{B9547282-0878-194B-3A06-264E7DD3359B}"/>
              </a:ext>
            </a:extLst>
          </p:cNvPr>
          <p:cNvCxnSpPr/>
          <p:nvPr/>
        </p:nvCxnSpPr>
        <p:spPr>
          <a:xfrm flipH="1" flipV="1">
            <a:off x="10704036" y="5555843"/>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D62F66EC-5796-AABD-A5D6-5C6C55C5E13E}"/>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Sgemm_v7_A_smem_transpose</a:t>
            </a:r>
            <a:endParaRPr lang="zh-CN" altLang="en-US" sz="2400">
              <a:latin typeface="字制区喜脉体" panose="02000603000000000000" pitchFamily="2" charset="-122"/>
              <a:ea typeface="字制区喜脉体" panose="02000603000000000000" pitchFamily="2" charset="-122"/>
            </a:endParaRPr>
          </a:p>
        </p:txBody>
      </p:sp>
      <p:sp>
        <p:nvSpPr>
          <p:cNvPr id="71" name="矩形 70">
            <a:extLst>
              <a:ext uri="{FF2B5EF4-FFF2-40B4-BE49-F238E27FC236}">
                <a16:creationId xmlns:a16="http://schemas.microsoft.com/office/drawing/2014/main" id="{EAE1FA4D-8D24-885E-D313-2F17EE3A0520}"/>
              </a:ext>
            </a:extLst>
          </p:cNvPr>
          <p:cNvSpPr/>
          <p:nvPr/>
        </p:nvSpPr>
        <p:spPr>
          <a:xfrm>
            <a:off x="2546894" y="3022828"/>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C</a:t>
            </a:r>
          </a:p>
        </p:txBody>
      </p:sp>
      <p:sp>
        <p:nvSpPr>
          <p:cNvPr id="72" name="矩形 71">
            <a:extLst>
              <a:ext uri="{FF2B5EF4-FFF2-40B4-BE49-F238E27FC236}">
                <a16:creationId xmlns:a16="http://schemas.microsoft.com/office/drawing/2014/main" id="{3781AA68-2F06-ED46-B7FA-BB769189F3B8}"/>
              </a:ext>
            </a:extLst>
          </p:cNvPr>
          <p:cNvSpPr/>
          <p:nvPr/>
        </p:nvSpPr>
        <p:spPr>
          <a:xfrm>
            <a:off x="732064" y="302282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73" name="矩形 72">
            <a:extLst>
              <a:ext uri="{FF2B5EF4-FFF2-40B4-BE49-F238E27FC236}">
                <a16:creationId xmlns:a16="http://schemas.microsoft.com/office/drawing/2014/main" id="{1D59D186-72E1-A9E4-CFAF-423D870878D9}"/>
              </a:ext>
            </a:extLst>
          </p:cNvPr>
          <p:cNvSpPr/>
          <p:nvPr/>
        </p:nvSpPr>
        <p:spPr>
          <a:xfrm>
            <a:off x="2546894" y="133182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74" name="矩形 73">
            <a:extLst>
              <a:ext uri="{FF2B5EF4-FFF2-40B4-BE49-F238E27FC236}">
                <a16:creationId xmlns:a16="http://schemas.microsoft.com/office/drawing/2014/main" id="{857FF2AA-0B5D-F778-F209-C5A1E1C16A2C}"/>
              </a:ext>
            </a:extLst>
          </p:cNvPr>
          <p:cNvSpPr/>
          <p:nvPr/>
        </p:nvSpPr>
        <p:spPr>
          <a:xfrm>
            <a:off x="4164874" y="133182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75" name="矩形 74">
            <a:extLst>
              <a:ext uri="{FF2B5EF4-FFF2-40B4-BE49-F238E27FC236}">
                <a16:creationId xmlns:a16="http://schemas.microsoft.com/office/drawing/2014/main" id="{3A7F9B38-2281-54E5-2350-1AD11C9E8974}"/>
              </a:ext>
            </a:extLst>
          </p:cNvPr>
          <p:cNvSpPr/>
          <p:nvPr/>
        </p:nvSpPr>
        <p:spPr>
          <a:xfrm>
            <a:off x="732064" y="4556988"/>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76" name="直接箭头连接符 75">
            <a:extLst>
              <a:ext uri="{FF2B5EF4-FFF2-40B4-BE49-F238E27FC236}">
                <a16:creationId xmlns:a16="http://schemas.microsoft.com/office/drawing/2014/main" id="{A9BD187B-7AAC-12CE-2039-BABCA914F1BA}"/>
              </a:ext>
            </a:extLst>
          </p:cNvPr>
          <p:cNvCxnSpPr/>
          <p:nvPr/>
        </p:nvCxnSpPr>
        <p:spPr>
          <a:xfrm>
            <a:off x="1311184" y="412772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77" name="直接箭头连接符 76">
            <a:extLst>
              <a:ext uri="{FF2B5EF4-FFF2-40B4-BE49-F238E27FC236}">
                <a16:creationId xmlns:a16="http://schemas.microsoft.com/office/drawing/2014/main" id="{11C25DAC-2943-D18F-8EF1-66C8B31F4B17}"/>
              </a:ext>
            </a:extLst>
          </p:cNvPr>
          <p:cNvCxnSpPr/>
          <p:nvPr/>
        </p:nvCxnSpPr>
        <p:spPr>
          <a:xfrm flipV="1">
            <a:off x="3702594" y="188236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78" name="文本框 77">
            <a:extLst>
              <a:ext uri="{FF2B5EF4-FFF2-40B4-BE49-F238E27FC236}">
                <a16:creationId xmlns:a16="http://schemas.microsoft.com/office/drawing/2014/main" id="{12680ECD-4988-BE57-2A94-2FDC50CF00BC}"/>
              </a:ext>
            </a:extLst>
          </p:cNvPr>
          <p:cNvSpPr txBox="1"/>
          <p:nvPr/>
        </p:nvSpPr>
        <p:spPr>
          <a:xfrm>
            <a:off x="149134" y="3252698"/>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bm=64</a:t>
            </a:r>
          </a:p>
        </p:txBody>
      </p:sp>
      <p:sp>
        <p:nvSpPr>
          <p:cNvPr id="79" name="矩形 78">
            <a:extLst>
              <a:ext uri="{FF2B5EF4-FFF2-40B4-BE49-F238E27FC236}">
                <a16:creationId xmlns:a16="http://schemas.microsoft.com/office/drawing/2014/main" id="{24F6DA20-2049-7EC8-A7F3-29E29CEC99E2}"/>
              </a:ext>
            </a:extLst>
          </p:cNvPr>
          <p:cNvSpPr/>
          <p:nvPr/>
        </p:nvSpPr>
        <p:spPr>
          <a:xfrm>
            <a:off x="732064"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0" name="矩形 79">
            <a:extLst>
              <a:ext uri="{FF2B5EF4-FFF2-40B4-BE49-F238E27FC236}">
                <a16:creationId xmlns:a16="http://schemas.microsoft.com/office/drawing/2014/main" id="{2F79AE14-3D73-CAAA-8830-AF114AFBBA20}"/>
              </a:ext>
            </a:extLst>
          </p:cNvPr>
          <p:cNvSpPr/>
          <p:nvPr/>
        </p:nvSpPr>
        <p:spPr>
          <a:xfrm>
            <a:off x="8082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1" name="矩形 80">
            <a:extLst>
              <a:ext uri="{FF2B5EF4-FFF2-40B4-BE49-F238E27FC236}">
                <a16:creationId xmlns:a16="http://schemas.microsoft.com/office/drawing/2014/main" id="{9D496662-58B0-1106-C377-8F1BD229A578}"/>
              </a:ext>
            </a:extLst>
          </p:cNvPr>
          <p:cNvSpPr/>
          <p:nvPr/>
        </p:nvSpPr>
        <p:spPr>
          <a:xfrm>
            <a:off x="8844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2" name="矩形 81">
            <a:extLst>
              <a:ext uri="{FF2B5EF4-FFF2-40B4-BE49-F238E27FC236}">
                <a16:creationId xmlns:a16="http://schemas.microsoft.com/office/drawing/2014/main" id="{27EE2254-1CD3-F488-3030-A9BE73A40F13}"/>
              </a:ext>
            </a:extLst>
          </p:cNvPr>
          <p:cNvSpPr/>
          <p:nvPr/>
        </p:nvSpPr>
        <p:spPr>
          <a:xfrm>
            <a:off x="960664"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5" name="文本框 94">
            <a:extLst>
              <a:ext uri="{FF2B5EF4-FFF2-40B4-BE49-F238E27FC236}">
                <a16:creationId xmlns:a16="http://schemas.microsoft.com/office/drawing/2014/main" id="{4DFBF6F8-4665-6D76-29A2-908D9007D389}"/>
              </a:ext>
            </a:extLst>
          </p:cNvPr>
          <p:cNvSpPr txBox="1"/>
          <p:nvPr/>
        </p:nvSpPr>
        <p:spPr>
          <a:xfrm>
            <a:off x="1036863" y="2453868"/>
            <a:ext cx="74231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a:p>
            <a:r>
              <a:rPr lang="en-US" altLang="zh-CN" b="1">
                <a:latin typeface="字制区喜脉体" panose="02000603000000000000" pitchFamily="2" charset="-122"/>
                <a:ea typeface="字制区喜脉体" panose="02000603000000000000" pitchFamily="2" charset="-122"/>
              </a:rPr>
              <a:t>=64</a:t>
            </a:r>
          </a:p>
        </p:txBody>
      </p:sp>
      <p:sp>
        <p:nvSpPr>
          <p:cNvPr id="104" name="文本框 103">
            <a:extLst>
              <a:ext uri="{FF2B5EF4-FFF2-40B4-BE49-F238E27FC236}">
                <a16:creationId xmlns:a16="http://schemas.microsoft.com/office/drawing/2014/main" id="{067D02F8-D0DC-34D2-32F4-483CF92893F7}"/>
              </a:ext>
            </a:extLst>
          </p:cNvPr>
          <p:cNvSpPr txBox="1"/>
          <p:nvPr/>
        </p:nvSpPr>
        <p:spPr>
          <a:xfrm>
            <a:off x="2852329" y="762863"/>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a:p>
            <a:r>
              <a:rPr lang="en-US" altLang="zh-CN" b="1">
                <a:latin typeface="字制区喜脉体" panose="02000603000000000000" pitchFamily="2" charset="-122"/>
                <a:ea typeface="字制区喜脉体" panose="02000603000000000000" pitchFamily="2" charset="-122"/>
              </a:rPr>
              <a:t>=64</a:t>
            </a:r>
          </a:p>
        </p:txBody>
      </p:sp>
      <p:sp>
        <p:nvSpPr>
          <p:cNvPr id="105" name="矩形 104">
            <a:extLst>
              <a:ext uri="{FF2B5EF4-FFF2-40B4-BE49-F238E27FC236}">
                <a16:creationId xmlns:a16="http://schemas.microsoft.com/office/drawing/2014/main" id="{B5D4FD4D-994C-F771-582F-69AE7EAA12FA}"/>
              </a:ext>
            </a:extLst>
          </p:cNvPr>
          <p:cNvSpPr/>
          <p:nvPr/>
        </p:nvSpPr>
        <p:spPr>
          <a:xfrm>
            <a:off x="2534111" y="3022828"/>
            <a:ext cx="296117" cy="309314"/>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6" name="矩形 105">
            <a:extLst>
              <a:ext uri="{FF2B5EF4-FFF2-40B4-BE49-F238E27FC236}">
                <a16:creationId xmlns:a16="http://schemas.microsoft.com/office/drawing/2014/main" id="{F3D3BC0F-0FB7-6A3D-5D6A-0FF3FF83E515}"/>
              </a:ext>
            </a:extLst>
          </p:cNvPr>
          <p:cNvSpPr/>
          <p:nvPr/>
        </p:nvSpPr>
        <p:spPr>
          <a:xfrm>
            <a:off x="2537368"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7" name="矩形 106">
            <a:extLst>
              <a:ext uri="{FF2B5EF4-FFF2-40B4-BE49-F238E27FC236}">
                <a16:creationId xmlns:a16="http://schemas.microsoft.com/office/drawing/2014/main" id="{F80ACF7B-205E-9961-7CDE-B144EDDAC3AD}"/>
              </a:ext>
            </a:extLst>
          </p:cNvPr>
          <p:cNvSpPr/>
          <p:nvPr/>
        </p:nvSpPr>
        <p:spPr>
          <a:xfrm>
            <a:off x="6095365" y="444459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8" name="矩形 107">
            <a:extLst>
              <a:ext uri="{FF2B5EF4-FFF2-40B4-BE49-F238E27FC236}">
                <a16:creationId xmlns:a16="http://schemas.microsoft.com/office/drawing/2014/main" id="{A36B5A66-57CF-1ABF-6D85-7DDF14225671}"/>
              </a:ext>
            </a:extLst>
          </p:cNvPr>
          <p:cNvSpPr/>
          <p:nvPr/>
        </p:nvSpPr>
        <p:spPr>
          <a:xfrm>
            <a:off x="6208872" y="444459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9" name="矩形 108">
            <a:extLst>
              <a:ext uri="{FF2B5EF4-FFF2-40B4-BE49-F238E27FC236}">
                <a16:creationId xmlns:a16="http://schemas.microsoft.com/office/drawing/2014/main" id="{9219CC0C-F6EF-80C6-A908-45B6DC8754BD}"/>
              </a:ext>
            </a:extLst>
          </p:cNvPr>
          <p:cNvSpPr/>
          <p:nvPr/>
        </p:nvSpPr>
        <p:spPr>
          <a:xfrm>
            <a:off x="9540081" y="114894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0" name="矩形 109">
            <a:extLst>
              <a:ext uri="{FF2B5EF4-FFF2-40B4-BE49-F238E27FC236}">
                <a16:creationId xmlns:a16="http://schemas.microsoft.com/office/drawing/2014/main" id="{FA450839-5B09-BBAF-A532-DDD189A3524C}"/>
              </a:ext>
            </a:extLst>
          </p:cNvPr>
          <p:cNvSpPr/>
          <p:nvPr/>
        </p:nvSpPr>
        <p:spPr>
          <a:xfrm>
            <a:off x="9657147" y="1147038"/>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F9E197A9-7D0E-A2F9-E46E-74971B488639}"/>
              </a:ext>
            </a:extLst>
          </p:cNvPr>
          <p:cNvSpPr/>
          <p:nvPr/>
        </p:nvSpPr>
        <p:spPr>
          <a:xfrm>
            <a:off x="6325474" y="4444593"/>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C9C66D87-6356-0C24-0D8E-520ECE735AEF}"/>
              </a:ext>
            </a:extLst>
          </p:cNvPr>
          <p:cNvSpPr/>
          <p:nvPr/>
        </p:nvSpPr>
        <p:spPr>
          <a:xfrm>
            <a:off x="6442870" y="4442530"/>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9593F6D0-07E8-A17E-FC40-EDA1D4F4001C}"/>
              </a:ext>
            </a:extLst>
          </p:cNvPr>
          <p:cNvSpPr/>
          <p:nvPr/>
        </p:nvSpPr>
        <p:spPr>
          <a:xfrm>
            <a:off x="9780428" y="1148465"/>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96DA44A1-97DD-D71A-929F-0EE3CA64B533}"/>
              </a:ext>
            </a:extLst>
          </p:cNvPr>
          <p:cNvSpPr/>
          <p:nvPr/>
        </p:nvSpPr>
        <p:spPr>
          <a:xfrm>
            <a:off x="9897494" y="1146560"/>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9" name="矩形 48">
            <a:extLst>
              <a:ext uri="{FF2B5EF4-FFF2-40B4-BE49-F238E27FC236}">
                <a16:creationId xmlns:a16="http://schemas.microsoft.com/office/drawing/2014/main" id="{5C6BAEA5-361F-3847-8829-297B9CC5E566}"/>
              </a:ext>
            </a:extLst>
          </p:cNvPr>
          <p:cNvSpPr/>
          <p:nvPr/>
        </p:nvSpPr>
        <p:spPr>
          <a:xfrm>
            <a:off x="732064" y="3099663"/>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0" name="矩形 49">
            <a:extLst>
              <a:ext uri="{FF2B5EF4-FFF2-40B4-BE49-F238E27FC236}">
                <a16:creationId xmlns:a16="http://schemas.microsoft.com/office/drawing/2014/main" id="{C15D00F2-363B-AAEF-30D4-3FF481D530E5}"/>
              </a:ext>
            </a:extLst>
          </p:cNvPr>
          <p:cNvSpPr/>
          <p:nvPr/>
        </p:nvSpPr>
        <p:spPr>
          <a:xfrm>
            <a:off x="8082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矩形 50">
            <a:extLst>
              <a:ext uri="{FF2B5EF4-FFF2-40B4-BE49-F238E27FC236}">
                <a16:creationId xmlns:a16="http://schemas.microsoft.com/office/drawing/2014/main" id="{ABD32C77-B34A-6204-4208-0EDE8F0D6865}"/>
              </a:ext>
            </a:extLst>
          </p:cNvPr>
          <p:cNvSpPr/>
          <p:nvPr/>
        </p:nvSpPr>
        <p:spPr>
          <a:xfrm>
            <a:off x="8844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2" name="矩形 51">
            <a:extLst>
              <a:ext uri="{FF2B5EF4-FFF2-40B4-BE49-F238E27FC236}">
                <a16:creationId xmlns:a16="http://schemas.microsoft.com/office/drawing/2014/main" id="{CECBA1E2-F489-88EA-6E65-1C1D50E3E862}"/>
              </a:ext>
            </a:extLst>
          </p:cNvPr>
          <p:cNvSpPr/>
          <p:nvPr/>
        </p:nvSpPr>
        <p:spPr>
          <a:xfrm>
            <a:off x="9606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矩形 52">
            <a:extLst>
              <a:ext uri="{FF2B5EF4-FFF2-40B4-BE49-F238E27FC236}">
                <a16:creationId xmlns:a16="http://schemas.microsoft.com/office/drawing/2014/main" id="{6304A727-6C98-85B2-9096-A587BED26AF7}"/>
              </a:ext>
            </a:extLst>
          </p:cNvPr>
          <p:cNvSpPr/>
          <p:nvPr/>
        </p:nvSpPr>
        <p:spPr>
          <a:xfrm>
            <a:off x="731621" y="3179107"/>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2FABFA60-674B-A0BD-72B1-FFA39FC7715F}"/>
              </a:ext>
            </a:extLst>
          </p:cNvPr>
          <p:cNvSpPr/>
          <p:nvPr/>
        </p:nvSpPr>
        <p:spPr>
          <a:xfrm>
            <a:off x="8078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矩形 54">
            <a:extLst>
              <a:ext uri="{FF2B5EF4-FFF2-40B4-BE49-F238E27FC236}">
                <a16:creationId xmlns:a16="http://schemas.microsoft.com/office/drawing/2014/main" id="{79C5B9DA-0D5E-FEF6-BC23-83743B9CE1ED}"/>
              </a:ext>
            </a:extLst>
          </p:cNvPr>
          <p:cNvSpPr/>
          <p:nvPr/>
        </p:nvSpPr>
        <p:spPr>
          <a:xfrm>
            <a:off x="8840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矩形 55">
            <a:extLst>
              <a:ext uri="{FF2B5EF4-FFF2-40B4-BE49-F238E27FC236}">
                <a16:creationId xmlns:a16="http://schemas.microsoft.com/office/drawing/2014/main" id="{59E9955D-5908-C786-18AA-027E13390B63}"/>
              </a:ext>
            </a:extLst>
          </p:cNvPr>
          <p:cNvSpPr/>
          <p:nvPr/>
        </p:nvSpPr>
        <p:spPr>
          <a:xfrm>
            <a:off x="9602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矩形 56">
            <a:extLst>
              <a:ext uri="{FF2B5EF4-FFF2-40B4-BE49-F238E27FC236}">
                <a16:creationId xmlns:a16="http://schemas.microsoft.com/office/drawing/2014/main" id="{13C5E9A2-3370-357F-6367-70E6458573BA}"/>
              </a:ext>
            </a:extLst>
          </p:cNvPr>
          <p:cNvSpPr/>
          <p:nvPr/>
        </p:nvSpPr>
        <p:spPr>
          <a:xfrm>
            <a:off x="731621" y="3255942"/>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8" name="矩形 57">
            <a:extLst>
              <a:ext uri="{FF2B5EF4-FFF2-40B4-BE49-F238E27FC236}">
                <a16:creationId xmlns:a16="http://schemas.microsoft.com/office/drawing/2014/main" id="{B9A974F8-FBBA-AD6A-D39E-AEDEAF1C1C09}"/>
              </a:ext>
            </a:extLst>
          </p:cNvPr>
          <p:cNvSpPr/>
          <p:nvPr/>
        </p:nvSpPr>
        <p:spPr>
          <a:xfrm>
            <a:off x="8078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9" name="矩形 58">
            <a:extLst>
              <a:ext uri="{FF2B5EF4-FFF2-40B4-BE49-F238E27FC236}">
                <a16:creationId xmlns:a16="http://schemas.microsoft.com/office/drawing/2014/main" id="{CDD5EC93-7AA2-B89B-4FAD-2FED485C86B3}"/>
              </a:ext>
            </a:extLst>
          </p:cNvPr>
          <p:cNvSpPr/>
          <p:nvPr/>
        </p:nvSpPr>
        <p:spPr>
          <a:xfrm>
            <a:off x="8840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0" name="矩形 59">
            <a:extLst>
              <a:ext uri="{FF2B5EF4-FFF2-40B4-BE49-F238E27FC236}">
                <a16:creationId xmlns:a16="http://schemas.microsoft.com/office/drawing/2014/main" id="{7AC8F7E9-2EEA-8B10-05C8-02435804F86B}"/>
              </a:ext>
            </a:extLst>
          </p:cNvPr>
          <p:cNvSpPr/>
          <p:nvPr/>
        </p:nvSpPr>
        <p:spPr>
          <a:xfrm>
            <a:off x="9602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1" name="矩形 60">
            <a:extLst>
              <a:ext uri="{FF2B5EF4-FFF2-40B4-BE49-F238E27FC236}">
                <a16:creationId xmlns:a16="http://schemas.microsoft.com/office/drawing/2014/main" id="{50019506-B2DB-322F-EB03-A65AB69DEA87}"/>
              </a:ext>
            </a:extLst>
          </p:cNvPr>
          <p:cNvSpPr/>
          <p:nvPr/>
        </p:nvSpPr>
        <p:spPr>
          <a:xfrm>
            <a:off x="735942" y="4555755"/>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2" name="矩形 61">
            <a:extLst>
              <a:ext uri="{FF2B5EF4-FFF2-40B4-BE49-F238E27FC236}">
                <a16:creationId xmlns:a16="http://schemas.microsoft.com/office/drawing/2014/main" id="{D394D777-5954-F070-2E30-C04E2CE201FA}"/>
              </a:ext>
            </a:extLst>
          </p:cNvPr>
          <p:cNvSpPr/>
          <p:nvPr/>
        </p:nvSpPr>
        <p:spPr>
          <a:xfrm>
            <a:off x="812142" y="4555755"/>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3" name="矩形 62">
            <a:extLst>
              <a:ext uri="{FF2B5EF4-FFF2-40B4-BE49-F238E27FC236}">
                <a16:creationId xmlns:a16="http://schemas.microsoft.com/office/drawing/2014/main" id="{193E534F-6EF6-C8EE-721B-56604C7040FB}"/>
              </a:ext>
            </a:extLst>
          </p:cNvPr>
          <p:cNvSpPr/>
          <p:nvPr/>
        </p:nvSpPr>
        <p:spPr>
          <a:xfrm>
            <a:off x="888342" y="4555755"/>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矩形 63">
            <a:extLst>
              <a:ext uri="{FF2B5EF4-FFF2-40B4-BE49-F238E27FC236}">
                <a16:creationId xmlns:a16="http://schemas.microsoft.com/office/drawing/2014/main" id="{69C2F8A2-FF84-DBC8-51A1-A56B19767515}"/>
              </a:ext>
            </a:extLst>
          </p:cNvPr>
          <p:cNvSpPr/>
          <p:nvPr/>
        </p:nvSpPr>
        <p:spPr>
          <a:xfrm>
            <a:off x="964542" y="4555755"/>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矩形 64">
            <a:extLst>
              <a:ext uri="{FF2B5EF4-FFF2-40B4-BE49-F238E27FC236}">
                <a16:creationId xmlns:a16="http://schemas.microsoft.com/office/drawing/2014/main" id="{C068A016-ACC6-3A1A-CD6A-60F8E52920BB}"/>
              </a:ext>
            </a:extLst>
          </p:cNvPr>
          <p:cNvSpPr/>
          <p:nvPr/>
        </p:nvSpPr>
        <p:spPr>
          <a:xfrm>
            <a:off x="7359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6" name="矩形 65">
            <a:extLst>
              <a:ext uri="{FF2B5EF4-FFF2-40B4-BE49-F238E27FC236}">
                <a16:creationId xmlns:a16="http://schemas.microsoft.com/office/drawing/2014/main" id="{3A1C0AFF-378A-BAB9-4956-3C397E80C427}"/>
              </a:ext>
            </a:extLst>
          </p:cNvPr>
          <p:cNvSpPr/>
          <p:nvPr/>
        </p:nvSpPr>
        <p:spPr>
          <a:xfrm>
            <a:off x="8121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a:extLst>
              <a:ext uri="{FF2B5EF4-FFF2-40B4-BE49-F238E27FC236}">
                <a16:creationId xmlns:a16="http://schemas.microsoft.com/office/drawing/2014/main" id="{F6267E35-67BE-0180-7EC4-1276D7CB5DB8}"/>
              </a:ext>
            </a:extLst>
          </p:cNvPr>
          <p:cNvSpPr/>
          <p:nvPr/>
        </p:nvSpPr>
        <p:spPr>
          <a:xfrm>
            <a:off x="8883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矩形 68">
            <a:extLst>
              <a:ext uri="{FF2B5EF4-FFF2-40B4-BE49-F238E27FC236}">
                <a16:creationId xmlns:a16="http://schemas.microsoft.com/office/drawing/2014/main" id="{CB668449-5AEE-67A7-06BC-B6366FC01C12}"/>
              </a:ext>
            </a:extLst>
          </p:cNvPr>
          <p:cNvSpPr/>
          <p:nvPr/>
        </p:nvSpPr>
        <p:spPr>
          <a:xfrm>
            <a:off x="964542" y="463259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0" name="矩形 69">
            <a:extLst>
              <a:ext uri="{FF2B5EF4-FFF2-40B4-BE49-F238E27FC236}">
                <a16:creationId xmlns:a16="http://schemas.microsoft.com/office/drawing/2014/main" id="{245021E7-5D67-7367-B6EE-0186A8E70E01}"/>
              </a:ext>
            </a:extLst>
          </p:cNvPr>
          <p:cNvSpPr/>
          <p:nvPr/>
        </p:nvSpPr>
        <p:spPr>
          <a:xfrm>
            <a:off x="7354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6" name="矩形 95">
            <a:extLst>
              <a:ext uri="{FF2B5EF4-FFF2-40B4-BE49-F238E27FC236}">
                <a16:creationId xmlns:a16="http://schemas.microsoft.com/office/drawing/2014/main" id="{5F04A4AE-7E83-CD2A-A9A2-BA318860E939}"/>
              </a:ext>
            </a:extLst>
          </p:cNvPr>
          <p:cNvSpPr/>
          <p:nvPr/>
        </p:nvSpPr>
        <p:spPr>
          <a:xfrm>
            <a:off x="8116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7" name="矩形 96">
            <a:extLst>
              <a:ext uri="{FF2B5EF4-FFF2-40B4-BE49-F238E27FC236}">
                <a16:creationId xmlns:a16="http://schemas.microsoft.com/office/drawing/2014/main" id="{548C94B4-DA3A-0255-32FE-EED57ACBBB6B}"/>
              </a:ext>
            </a:extLst>
          </p:cNvPr>
          <p:cNvSpPr/>
          <p:nvPr/>
        </p:nvSpPr>
        <p:spPr>
          <a:xfrm>
            <a:off x="8878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8" name="矩形 97">
            <a:extLst>
              <a:ext uri="{FF2B5EF4-FFF2-40B4-BE49-F238E27FC236}">
                <a16:creationId xmlns:a16="http://schemas.microsoft.com/office/drawing/2014/main" id="{E531E355-6E65-CEA9-713B-26CB544FAAD3}"/>
              </a:ext>
            </a:extLst>
          </p:cNvPr>
          <p:cNvSpPr/>
          <p:nvPr/>
        </p:nvSpPr>
        <p:spPr>
          <a:xfrm>
            <a:off x="964099" y="471203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9" name="矩形 98">
            <a:extLst>
              <a:ext uri="{FF2B5EF4-FFF2-40B4-BE49-F238E27FC236}">
                <a16:creationId xmlns:a16="http://schemas.microsoft.com/office/drawing/2014/main" id="{3D5AEDCD-7C5B-A190-9811-B9A85E986B03}"/>
              </a:ext>
            </a:extLst>
          </p:cNvPr>
          <p:cNvSpPr/>
          <p:nvPr/>
        </p:nvSpPr>
        <p:spPr>
          <a:xfrm>
            <a:off x="7354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0" name="矩形 99">
            <a:extLst>
              <a:ext uri="{FF2B5EF4-FFF2-40B4-BE49-F238E27FC236}">
                <a16:creationId xmlns:a16="http://schemas.microsoft.com/office/drawing/2014/main" id="{5DE7FA69-5824-C3F8-C27A-AAEC53829811}"/>
              </a:ext>
            </a:extLst>
          </p:cNvPr>
          <p:cNvSpPr/>
          <p:nvPr/>
        </p:nvSpPr>
        <p:spPr>
          <a:xfrm>
            <a:off x="8116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1" name="矩形 100">
            <a:extLst>
              <a:ext uri="{FF2B5EF4-FFF2-40B4-BE49-F238E27FC236}">
                <a16:creationId xmlns:a16="http://schemas.microsoft.com/office/drawing/2014/main" id="{A7186528-EC94-2C66-88F7-C72F86B2B3C7}"/>
              </a:ext>
            </a:extLst>
          </p:cNvPr>
          <p:cNvSpPr/>
          <p:nvPr/>
        </p:nvSpPr>
        <p:spPr>
          <a:xfrm>
            <a:off x="8878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2" name="矩形 101">
            <a:extLst>
              <a:ext uri="{FF2B5EF4-FFF2-40B4-BE49-F238E27FC236}">
                <a16:creationId xmlns:a16="http://schemas.microsoft.com/office/drawing/2014/main" id="{A7AC6666-59EF-1417-FB8B-DFD134AB32B5}"/>
              </a:ext>
            </a:extLst>
          </p:cNvPr>
          <p:cNvSpPr/>
          <p:nvPr/>
        </p:nvSpPr>
        <p:spPr>
          <a:xfrm>
            <a:off x="964099" y="478886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3" name="矩形 102">
            <a:extLst>
              <a:ext uri="{FF2B5EF4-FFF2-40B4-BE49-F238E27FC236}">
                <a16:creationId xmlns:a16="http://schemas.microsoft.com/office/drawing/2014/main" id="{862ED6A2-F91D-4C65-36E1-56CD6431CB49}"/>
              </a:ext>
            </a:extLst>
          </p:cNvPr>
          <p:cNvSpPr/>
          <p:nvPr/>
        </p:nvSpPr>
        <p:spPr>
          <a:xfrm>
            <a:off x="25468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1" name="矩形 110">
            <a:extLst>
              <a:ext uri="{FF2B5EF4-FFF2-40B4-BE49-F238E27FC236}">
                <a16:creationId xmlns:a16="http://schemas.microsoft.com/office/drawing/2014/main" id="{464E5674-2F29-8959-DC72-9F015FC366B9}"/>
              </a:ext>
            </a:extLst>
          </p:cNvPr>
          <p:cNvSpPr/>
          <p:nvPr/>
        </p:nvSpPr>
        <p:spPr>
          <a:xfrm>
            <a:off x="26230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2" name="矩形 111">
            <a:extLst>
              <a:ext uri="{FF2B5EF4-FFF2-40B4-BE49-F238E27FC236}">
                <a16:creationId xmlns:a16="http://schemas.microsoft.com/office/drawing/2014/main" id="{315A60C6-D756-6B58-D557-58363ACB267F}"/>
              </a:ext>
            </a:extLst>
          </p:cNvPr>
          <p:cNvSpPr/>
          <p:nvPr/>
        </p:nvSpPr>
        <p:spPr>
          <a:xfrm>
            <a:off x="26992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3" name="矩形 112">
            <a:extLst>
              <a:ext uri="{FF2B5EF4-FFF2-40B4-BE49-F238E27FC236}">
                <a16:creationId xmlns:a16="http://schemas.microsoft.com/office/drawing/2014/main" id="{4D356C09-D2E6-BFCF-F56F-6DF123E186F5}"/>
              </a:ext>
            </a:extLst>
          </p:cNvPr>
          <p:cNvSpPr/>
          <p:nvPr/>
        </p:nvSpPr>
        <p:spPr>
          <a:xfrm>
            <a:off x="27754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4" name="矩形 113">
            <a:extLst>
              <a:ext uri="{FF2B5EF4-FFF2-40B4-BE49-F238E27FC236}">
                <a16:creationId xmlns:a16="http://schemas.microsoft.com/office/drawing/2014/main" id="{951C444F-E0C8-11DA-F21F-DF0D527F6E2A}"/>
              </a:ext>
            </a:extLst>
          </p:cNvPr>
          <p:cNvSpPr/>
          <p:nvPr/>
        </p:nvSpPr>
        <p:spPr>
          <a:xfrm>
            <a:off x="25468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5" name="矩形 114">
            <a:extLst>
              <a:ext uri="{FF2B5EF4-FFF2-40B4-BE49-F238E27FC236}">
                <a16:creationId xmlns:a16="http://schemas.microsoft.com/office/drawing/2014/main" id="{4A2C2131-E451-7F73-AACC-281D88533076}"/>
              </a:ext>
            </a:extLst>
          </p:cNvPr>
          <p:cNvSpPr/>
          <p:nvPr/>
        </p:nvSpPr>
        <p:spPr>
          <a:xfrm>
            <a:off x="26230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6" name="矩形 115">
            <a:extLst>
              <a:ext uri="{FF2B5EF4-FFF2-40B4-BE49-F238E27FC236}">
                <a16:creationId xmlns:a16="http://schemas.microsoft.com/office/drawing/2014/main" id="{95540595-DFDB-76A9-12A2-948678C5BB9A}"/>
              </a:ext>
            </a:extLst>
          </p:cNvPr>
          <p:cNvSpPr/>
          <p:nvPr/>
        </p:nvSpPr>
        <p:spPr>
          <a:xfrm>
            <a:off x="26992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7" name="矩形 116">
            <a:extLst>
              <a:ext uri="{FF2B5EF4-FFF2-40B4-BE49-F238E27FC236}">
                <a16:creationId xmlns:a16="http://schemas.microsoft.com/office/drawing/2014/main" id="{F92E7464-CF18-B378-24EA-E5D15580B800}"/>
              </a:ext>
            </a:extLst>
          </p:cNvPr>
          <p:cNvSpPr/>
          <p:nvPr/>
        </p:nvSpPr>
        <p:spPr>
          <a:xfrm>
            <a:off x="27754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8" name="矩形 117">
            <a:extLst>
              <a:ext uri="{FF2B5EF4-FFF2-40B4-BE49-F238E27FC236}">
                <a16:creationId xmlns:a16="http://schemas.microsoft.com/office/drawing/2014/main" id="{E5F7B02B-0129-7741-A508-BCF664070C30}"/>
              </a:ext>
            </a:extLst>
          </p:cNvPr>
          <p:cNvSpPr/>
          <p:nvPr/>
        </p:nvSpPr>
        <p:spPr>
          <a:xfrm>
            <a:off x="25464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9" name="矩形 118">
            <a:extLst>
              <a:ext uri="{FF2B5EF4-FFF2-40B4-BE49-F238E27FC236}">
                <a16:creationId xmlns:a16="http://schemas.microsoft.com/office/drawing/2014/main" id="{C6926B4F-658D-2932-3AFC-ECAA8D23C51E}"/>
              </a:ext>
            </a:extLst>
          </p:cNvPr>
          <p:cNvSpPr/>
          <p:nvPr/>
        </p:nvSpPr>
        <p:spPr>
          <a:xfrm>
            <a:off x="26226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0" name="矩形 119">
            <a:extLst>
              <a:ext uri="{FF2B5EF4-FFF2-40B4-BE49-F238E27FC236}">
                <a16:creationId xmlns:a16="http://schemas.microsoft.com/office/drawing/2014/main" id="{A64B1EB5-BC4A-B91B-DC2A-29134B5A66E3}"/>
              </a:ext>
            </a:extLst>
          </p:cNvPr>
          <p:cNvSpPr/>
          <p:nvPr/>
        </p:nvSpPr>
        <p:spPr>
          <a:xfrm>
            <a:off x="26988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1" name="矩形 120">
            <a:extLst>
              <a:ext uri="{FF2B5EF4-FFF2-40B4-BE49-F238E27FC236}">
                <a16:creationId xmlns:a16="http://schemas.microsoft.com/office/drawing/2014/main" id="{93296A45-2CD0-89A0-D598-3720573298B3}"/>
              </a:ext>
            </a:extLst>
          </p:cNvPr>
          <p:cNvSpPr/>
          <p:nvPr/>
        </p:nvSpPr>
        <p:spPr>
          <a:xfrm>
            <a:off x="27750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2" name="矩形 121">
            <a:extLst>
              <a:ext uri="{FF2B5EF4-FFF2-40B4-BE49-F238E27FC236}">
                <a16:creationId xmlns:a16="http://schemas.microsoft.com/office/drawing/2014/main" id="{9D4CFC17-3ABE-F650-AB83-F0BE38B3742E}"/>
              </a:ext>
            </a:extLst>
          </p:cNvPr>
          <p:cNvSpPr/>
          <p:nvPr/>
        </p:nvSpPr>
        <p:spPr>
          <a:xfrm>
            <a:off x="25464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3" name="矩形 122">
            <a:extLst>
              <a:ext uri="{FF2B5EF4-FFF2-40B4-BE49-F238E27FC236}">
                <a16:creationId xmlns:a16="http://schemas.microsoft.com/office/drawing/2014/main" id="{CF162CBB-C2B6-91D0-92AE-120A7BA1AACD}"/>
              </a:ext>
            </a:extLst>
          </p:cNvPr>
          <p:cNvSpPr/>
          <p:nvPr/>
        </p:nvSpPr>
        <p:spPr>
          <a:xfrm>
            <a:off x="26226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4" name="矩形 123">
            <a:extLst>
              <a:ext uri="{FF2B5EF4-FFF2-40B4-BE49-F238E27FC236}">
                <a16:creationId xmlns:a16="http://schemas.microsoft.com/office/drawing/2014/main" id="{384DFAEF-742A-F2EB-9B81-D57D7E0C5598}"/>
              </a:ext>
            </a:extLst>
          </p:cNvPr>
          <p:cNvSpPr/>
          <p:nvPr/>
        </p:nvSpPr>
        <p:spPr>
          <a:xfrm>
            <a:off x="26988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5" name="矩形 124">
            <a:extLst>
              <a:ext uri="{FF2B5EF4-FFF2-40B4-BE49-F238E27FC236}">
                <a16:creationId xmlns:a16="http://schemas.microsoft.com/office/drawing/2014/main" id="{EA1C5BA8-2848-D05C-BE66-3F1840AED887}"/>
              </a:ext>
            </a:extLst>
          </p:cNvPr>
          <p:cNvSpPr/>
          <p:nvPr/>
        </p:nvSpPr>
        <p:spPr>
          <a:xfrm>
            <a:off x="27750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6" name="矩形 125">
            <a:extLst>
              <a:ext uri="{FF2B5EF4-FFF2-40B4-BE49-F238E27FC236}">
                <a16:creationId xmlns:a16="http://schemas.microsoft.com/office/drawing/2014/main" id="{B209CF51-6CF2-5D2A-FF0E-545AEADEDCE9}"/>
              </a:ext>
            </a:extLst>
          </p:cNvPr>
          <p:cNvSpPr/>
          <p:nvPr/>
        </p:nvSpPr>
        <p:spPr>
          <a:xfrm>
            <a:off x="41721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7" name="矩形 126">
            <a:extLst>
              <a:ext uri="{FF2B5EF4-FFF2-40B4-BE49-F238E27FC236}">
                <a16:creationId xmlns:a16="http://schemas.microsoft.com/office/drawing/2014/main" id="{12226AF5-C2BF-6B3A-63B7-6E4EA1538846}"/>
              </a:ext>
            </a:extLst>
          </p:cNvPr>
          <p:cNvSpPr/>
          <p:nvPr/>
        </p:nvSpPr>
        <p:spPr>
          <a:xfrm>
            <a:off x="42483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8" name="矩形 127">
            <a:extLst>
              <a:ext uri="{FF2B5EF4-FFF2-40B4-BE49-F238E27FC236}">
                <a16:creationId xmlns:a16="http://schemas.microsoft.com/office/drawing/2014/main" id="{E76FC07D-4B4F-AED8-6107-1CB130614900}"/>
              </a:ext>
            </a:extLst>
          </p:cNvPr>
          <p:cNvSpPr/>
          <p:nvPr/>
        </p:nvSpPr>
        <p:spPr>
          <a:xfrm>
            <a:off x="43245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9" name="矩形 128">
            <a:extLst>
              <a:ext uri="{FF2B5EF4-FFF2-40B4-BE49-F238E27FC236}">
                <a16:creationId xmlns:a16="http://schemas.microsoft.com/office/drawing/2014/main" id="{6B410E48-5F5A-349B-46F6-6B69EC3AA842}"/>
              </a:ext>
            </a:extLst>
          </p:cNvPr>
          <p:cNvSpPr/>
          <p:nvPr/>
        </p:nvSpPr>
        <p:spPr>
          <a:xfrm>
            <a:off x="44007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0" name="矩形 129">
            <a:extLst>
              <a:ext uri="{FF2B5EF4-FFF2-40B4-BE49-F238E27FC236}">
                <a16:creationId xmlns:a16="http://schemas.microsoft.com/office/drawing/2014/main" id="{7F8499DA-E3BB-493F-E995-7501F62FFF90}"/>
              </a:ext>
            </a:extLst>
          </p:cNvPr>
          <p:cNvSpPr/>
          <p:nvPr/>
        </p:nvSpPr>
        <p:spPr>
          <a:xfrm>
            <a:off x="41721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1" name="矩形 130">
            <a:extLst>
              <a:ext uri="{FF2B5EF4-FFF2-40B4-BE49-F238E27FC236}">
                <a16:creationId xmlns:a16="http://schemas.microsoft.com/office/drawing/2014/main" id="{C121396E-73EA-3974-1B72-A1B89DEFB032}"/>
              </a:ext>
            </a:extLst>
          </p:cNvPr>
          <p:cNvSpPr/>
          <p:nvPr/>
        </p:nvSpPr>
        <p:spPr>
          <a:xfrm>
            <a:off x="42483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2" name="矩形 131">
            <a:extLst>
              <a:ext uri="{FF2B5EF4-FFF2-40B4-BE49-F238E27FC236}">
                <a16:creationId xmlns:a16="http://schemas.microsoft.com/office/drawing/2014/main" id="{9A91F6FA-1640-0AF4-2A9C-2FB3079AEBB7}"/>
              </a:ext>
            </a:extLst>
          </p:cNvPr>
          <p:cNvSpPr/>
          <p:nvPr/>
        </p:nvSpPr>
        <p:spPr>
          <a:xfrm>
            <a:off x="43245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3" name="矩形 132">
            <a:extLst>
              <a:ext uri="{FF2B5EF4-FFF2-40B4-BE49-F238E27FC236}">
                <a16:creationId xmlns:a16="http://schemas.microsoft.com/office/drawing/2014/main" id="{57A3D2DB-8DC8-7820-CF15-4957B94C3142}"/>
              </a:ext>
            </a:extLst>
          </p:cNvPr>
          <p:cNvSpPr/>
          <p:nvPr/>
        </p:nvSpPr>
        <p:spPr>
          <a:xfrm>
            <a:off x="44007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4" name="矩形 133">
            <a:extLst>
              <a:ext uri="{FF2B5EF4-FFF2-40B4-BE49-F238E27FC236}">
                <a16:creationId xmlns:a16="http://schemas.microsoft.com/office/drawing/2014/main" id="{7D0B7A1E-6157-B08B-6C1B-F4F2EC505A4E}"/>
              </a:ext>
            </a:extLst>
          </p:cNvPr>
          <p:cNvSpPr/>
          <p:nvPr/>
        </p:nvSpPr>
        <p:spPr>
          <a:xfrm>
            <a:off x="41717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5" name="矩形 134">
            <a:extLst>
              <a:ext uri="{FF2B5EF4-FFF2-40B4-BE49-F238E27FC236}">
                <a16:creationId xmlns:a16="http://schemas.microsoft.com/office/drawing/2014/main" id="{C4E029BA-AC39-4F75-A29C-E3BB22AF9378}"/>
              </a:ext>
            </a:extLst>
          </p:cNvPr>
          <p:cNvSpPr/>
          <p:nvPr/>
        </p:nvSpPr>
        <p:spPr>
          <a:xfrm>
            <a:off x="42479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6" name="矩形 135">
            <a:extLst>
              <a:ext uri="{FF2B5EF4-FFF2-40B4-BE49-F238E27FC236}">
                <a16:creationId xmlns:a16="http://schemas.microsoft.com/office/drawing/2014/main" id="{99B23121-CB3E-0FF4-D5D5-5545BC316B02}"/>
              </a:ext>
            </a:extLst>
          </p:cNvPr>
          <p:cNvSpPr/>
          <p:nvPr/>
        </p:nvSpPr>
        <p:spPr>
          <a:xfrm>
            <a:off x="43241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7" name="矩形 136">
            <a:extLst>
              <a:ext uri="{FF2B5EF4-FFF2-40B4-BE49-F238E27FC236}">
                <a16:creationId xmlns:a16="http://schemas.microsoft.com/office/drawing/2014/main" id="{994AF3A3-65D7-3DB8-2858-54E5B434876C}"/>
              </a:ext>
            </a:extLst>
          </p:cNvPr>
          <p:cNvSpPr/>
          <p:nvPr/>
        </p:nvSpPr>
        <p:spPr>
          <a:xfrm>
            <a:off x="44003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8" name="矩形 137">
            <a:extLst>
              <a:ext uri="{FF2B5EF4-FFF2-40B4-BE49-F238E27FC236}">
                <a16:creationId xmlns:a16="http://schemas.microsoft.com/office/drawing/2014/main" id="{5C9B967E-68E0-55D2-52FF-C4499B832E5D}"/>
              </a:ext>
            </a:extLst>
          </p:cNvPr>
          <p:cNvSpPr/>
          <p:nvPr/>
        </p:nvSpPr>
        <p:spPr>
          <a:xfrm>
            <a:off x="41717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9" name="矩形 138">
            <a:extLst>
              <a:ext uri="{FF2B5EF4-FFF2-40B4-BE49-F238E27FC236}">
                <a16:creationId xmlns:a16="http://schemas.microsoft.com/office/drawing/2014/main" id="{8D397FF0-FEF8-A92C-EC25-FB32E7999027}"/>
              </a:ext>
            </a:extLst>
          </p:cNvPr>
          <p:cNvSpPr/>
          <p:nvPr/>
        </p:nvSpPr>
        <p:spPr>
          <a:xfrm>
            <a:off x="42479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0" name="矩形 139">
            <a:extLst>
              <a:ext uri="{FF2B5EF4-FFF2-40B4-BE49-F238E27FC236}">
                <a16:creationId xmlns:a16="http://schemas.microsoft.com/office/drawing/2014/main" id="{ECB416F8-CEB5-7037-E3E9-15B7B363ED01}"/>
              </a:ext>
            </a:extLst>
          </p:cNvPr>
          <p:cNvSpPr/>
          <p:nvPr/>
        </p:nvSpPr>
        <p:spPr>
          <a:xfrm>
            <a:off x="43241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1" name="矩形 140">
            <a:extLst>
              <a:ext uri="{FF2B5EF4-FFF2-40B4-BE49-F238E27FC236}">
                <a16:creationId xmlns:a16="http://schemas.microsoft.com/office/drawing/2014/main" id="{26B43EE1-DC35-7ECB-7E82-C2CBA9EBD85F}"/>
              </a:ext>
            </a:extLst>
          </p:cNvPr>
          <p:cNvSpPr/>
          <p:nvPr/>
        </p:nvSpPr>
        <p:spPr>
          <a:xfrm>
            <a:off x="44003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2" name="文本框 141">
            <a:extLst>
              <a:ext uri="{FF2B5EF4-FFF2-40B4-BE49-F238E27FC236}">
                <a16:creationId xmlns:a16="http://schemas.microsoft.com/office/drawing/2014/main" id="{405C41F7-9C15-FE01-A0AC-E93E5D161F5E}"/>
              </a:ext>
            </a:extLst>
          </p:cNvPr>
          <p:cNvSpPr txBox="1"/>
          <p:nvPr/>
        </p:nvSpPr>
        <p:spPr>
          <a:xfrm>
            <a:off x="731622" y="5982881"/>
            <a:ext cx="297097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Block(16,16)</a:t>
            </a:r>
          </a:p>
          <a:p>
            <a:r>
              <a:rPr lang="en-US" altLang="zh-CN" b="1">
                <a:latin typeface="字制区喜脉体" panose="02000603000000000000" pitchFamily="2" charset="-122"/>
                <a:ea typeface="字制区喜脉体" panose="02000603000000000000" pitchFamily="2" charset="-122"/>
              </a:rPr>
              <a:t>Num_per_block(64,64)</a:t>
            </a:r>
            <a:endParaRPr lang="zh-CN" altLang="en-US" b="1">
              <a:latin typeface="字制区喜脉体" panose="02000603000000000000" pitchFamily="2" charset="-122"/>
              <a:ea typeface="字制区喜脉体" panose="02000603000000000000" pitchFamily="2" charset="-122"/>
            </a:endParaRPr>
          </a:p>
        </p:txBody>
      </p:sp>
      <p:sp>
        <p:nvSpPr>
          <p:cNvPr id="23" name="文本框 22">
            <a:extLst>
              <a:ext uri="{FF2B5EF4-FFF2-40B4-BE49-F238E27FC236}">
                <a16:creationId xmlns:a16="http://schemas.microsoft.com/office/drawing/2014/main" id="{C631DB21-5AA0-5B0E-DB42-3EFB794AE0B7}"/>
              </a:ext>
            </a:extLst>
          </p:cNvPr>
          <p:cNvSpPr txBox="1"/>
          <p:nvPr/>
        </p:nvSpPr>
        <p:spPr>
          <a:xfrm>
            <a:off x="7842317" y="6437701"/>
            <a:ext cx="414648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 </a:t>
            </a:r>
            <a:r>
              <a:rPr lang="zh-CN" altLang="en-US">
                <a:latin typeface="字制区喜脉体" panose="02000603000000000000" pitchFamily="2" charset="-122"/>
                <a:ea typeface="字制区喜脉体" panose="02000603000000000000" pitchFamily="2" charset="-122"/>
                <a:hlinkClick r:id="rId2"/>
              </a:rPr>
              <a:t>矩阵乘法终极优化指南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39" name="图片 38">
            <a:extLst>
              <a:ext uri="{FF2B5EF4-FFF2-40B4-BE49-F238E27FC236}">
                <a16:creationId xmlns:a16="http://schemas.microsoft.com/office/drawing/2014/main" id="{5565D801-B23E-DCE1-8879-CB10F4D25D30}"/>
              </a:ext>
            </a:extLst>
          </p:cNvPr>
          <p:cNvPicPr>
            <a:picLocks noChangeAspect="1"/>
          </p:cNvPicPr>
          <p:nvPr/>
        </p:nvPicPr>
        <p:blipFill>
          <a:blip r:embed="rId3"/>
          <a:stretch>
            <a:fillRect/>
          </a:stretch>
        </p:blipFill>
        <p:spPr>
          <a:xfrm>
            <a:off x="2720948" y="4421278"/>
            <a:ext cx="2143619" cy="1505802"/>
          </a:xfrm>
          <a:prstGeom prst="rect">
            <a:avLst/>
          </a:prstGeom>
        </p:spPr>
      </p:pic>
    </p:spTree>
    <p:extLst>
      <p:ext uri="{BB962C8B-B14F-4D97-AF65-F5344CB8AC3E}">
        <p14:creationId xmlns:p14="http://schemas.microsoft.com/office/powerpoint/2010/main" val="4175576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DF3F6-DADD-EC4E-8AA7-581E70066958}"/>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A18A9BE-499A-8B53-C406-D69D638810EF}"/>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Sgemm_v7_A_smem_transpose</a:t>
            </a:r>
            <a:endParaRPr lang="zh-CN" altLang="en-US" sz="2400">
              <a:latin typeface="字制区喜脉体" panose="02000603000000000000" pitchFamily="2" charset="-122"/>
              <a:ea typeface="字制区喜脉体" panose="02000603000000000000" pitchFamily="2" charset="-122"/>
            </a:endParaRPr>
          </a:p>
        </p:txBody>
      </p:sp>
      <p:sp>
        <p:nvSpPr>
          <p:cNvPr id="71" name="矩形 70">
            <a:extLst>
              <a:ext uri="{FF2B5EF4-FFF2-40B4-BE49-F238E27FC236}">
                <a16:creationId xmlns:a16="http://schemas.microsoft.com/office/drawing/2014/main" id="{9B0D15F8-0B8A-3EA7-8383-F5EE076717F7}"/>
              </a:ext>
            </a:extLst>
          </p:cNvPr>
          <p:cNvSpPr/>
          <p:nvPr/>
        </p:nvSpPr>
        <p:spPr>
          <a:xfrm>
            <a:off x="2546894" y="3022828"/>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C</a:t>
            </a:r>
          </a:p>
        </p:txBody>
      </p:sp>
      <p:sp>
        <p:nvSpPr>
          <p:cNvPr id="72" name="矩形 71">
            <a:extLst>
              <a:ext uri="{FF2B5EF4-FFF2-40B4-BE49-F238E27FC236}">
                <a16:creationId xmlns:a16="http://schemas.microsoft.com/office/drawing/2014/main" id="{C17EF465-AACF-0D3A-7D9C-C8809D87E93D}"/>
              </a:ext>
            </a:extLst>
          </p:cNvPr>
          <p:cNvSpPr/>
          <p:nvPr/>
        </p:nvSpPr>
        <p:spPr>
          <a:xfrm>
            <a:off x="732064" y="302282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73" name="矩形 72">
            <a:extLst>
              <a:ext uri="{FF2B5EF4-FFF2-40B4-BE49-F238E27FC236}">
                <a16:creationId xmlns:a16="http://schemas.microsoft.com/office/drawing/2014/main" id="{96C20D01-3C4B-3FC3-94A5-FDD8F30AE1A8}"/>
              </a:ext>
            </a:extLst>
          </p:cNvPr>
          <p:cNvSpPr/>
          <p:nvPr/>
        </p:nvSpPr>
        <p:spPr>
          <a:xfrm>
            <a:off x="2546894" y="133182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74" name="矩形 73">
            <a:extLst>
              <a:ext uri="{FF2B5EF4-FFF2-40B4-BE49-F238E27FC236}">
                <a16:creationId xmlns:a16="http://schemas.microsoft.com/office/drawing/2014/main" id="{76464A46-A782-F02B-473A-29EC2E86DE10}"/>
              </a:ext>
            </a:extLst>
          </p:cNvPr>
          <p:cNvSpPr/>
          <p:nvPr/>
        </p:nvSpPr>
        <p:spPr>
          <a:xfrm>
            <a:off x="4164874" y="133182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75" name="矩形 74">
            <a:extLst>
              <a:ext uri="{FF2B5EF4-FFF2-40B4-BE49-F238E27FC236}">
                <a16:creationId xmlns:a16="http://schemas.microsoft.com/office/drawing/2014/main" id="{86C8B952-1250-0D88-D18F-EE47164CE3A7}"/>
              </a:ext>
            </a:extLst>
          </p:cNvPr>
          <p:cNvSpPr/>
          <p:nvPr/>
        </p:nvSpPr>
        <p:spPr>
          <a:xfrm>
            <a:off x="703489" y="5144997"/>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76" name="直接箭头连接符 75">
            <a:extLst>
              <a:ext uri="{FF2B5EF4-FFF2-40B4-BE49-F238E27FC236}">
                <a16:creationId xmlns:a16="http://schemas.microsoft.com/office/drawing/2014/main" id="{65A453E5-E394-81EE-54F4-41FAB50EA7A2}"/>
              </a:ext>
            </a:extLst>
          </p:cNvPr>
          <p:cNvCxnSpPr/>
          <p:nvPr/>
        </p:nvCxnSpPr>
        <p:spPr>
          <a:xfrm>
            <a:off x="1282609" y="4715737"/>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77" name="直接箭头连接符 76">
            <a:extLst>
              <a:ext uri="{FF2B5EF4-FFF2-40B4-BE49-F238E27FC236}">
                <a16:creationId xmlns:a16="http://schemas.microsoft.com/office/drawing/2014/main" id="{E99012FD-B3B7-6E07-1F7A-7349E1649372}"/>
              </a:ext>
            </a:extLst>
          </p:cNvPr>
          <p:cNvCxnSpPr/>
          <p:nvPr/>
        </p:nvCxnSpPr>
        <p:spPr>
          <a:xfrm flipV="1">
            <a:off x="3702594" y="188236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78" name="文本框 77">
            <a:extLst>
              <a:ext uri="{FF2B5EF4-FFF2-40B4-BE49-F238E27FC236}">
                <a16:creationId xmlns:a16="http://schemas.microsoft.com/office/drawing/2014/main" id="{51F85EB8-D883-D79B-29F9-61C954BD068E}"/>
              </a:ext>
            </a:extLst>
          </p:cNvPr>
          <p:cNvSpPr txBox="1"/>
          <p:nvPr/>
        </p:nvSpPr>
        <p:spPr>
          <a:xfrm>
            <a:off x="149134" y="3252698"/>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 =64</a:t>
            </a:r>
          </a:p>
        </p:txBody>
      </p:sp>
      <p:sp>
        <p:nvSpPr>
          <p:cNvPr id="79" name="矩形 78">
            <a:extLst>
              <a:ext uri="{FF2B5EF4-FFF2-40B4-BE49-F238E27FC236}">
                <a16:creationId xmlns:a16="http://schemas.microsoft.com/office/drawing/2014/main" id="{FFDCA60F-685F-317A-812B-F072E7A55535}"/>
              </a:ext>
            </a:extLst>
          </p:cNvPr>
          <p:cNvSpPr/>
          <p:nvPr/>
        </p:nvSpPr>
        <p:spPr>
          <a:xfrm>
            <a:off x="732064"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0" name="矩形 79">
            <a:extLst>
              <a:ext uri="{FF2B5EF4-FFF2-40B4-BE49-F238E27FC236}">
                <a16:creationId xmlns:a16="http://schemas.microsoft.com/office/drawing/2014/main" id="{1FB7E3D9-454C-83A8-6BF9-B3E0BE1C10E7}"/>
              </a:ext>
            </a:extLst>
          </p:cNvPr>
          <p:cNvSpPr/>
          <p:nvPr/>
        </p:nvSpPr>
        <p:spPr>
          <a:xfrm>
            <a:off x="808264"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1" name="矩形 80">
            <a:extLst>
              <a:ext uri="{FF2B5EF4-FFF2-40B4-BE49-F238E27FC236}">
                <a16:creationId xmlns:a16="http://schemas.microsoft.com/office/drawing/2014/main" id="{381C0BC2-FC02-2533-CEE0-ABDF19568213}"/>
              </a:ext>
            </a:extLst>
          </p:cNvPr>
          <p:cNvSpPr/>
          <p:nvPr/>
        </p:nvSpPr>
        <p:spPr>
          <a:xfrm>
            <a:off x="884464"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2" name="矩形 81">
            <a:extLst>
              <a:ext uri="{FF2B5EF4-FFF2-40B4-BE49-F238E27FC236}">
                <a16:creationId xmlns:a16="http://schemas.microsoft.com/office/drawing/2014/main" id="{C8CF8894-2157-0C39-A8FD-EC1EF27B3575}"/>
              </a:ext>
            </a:extLst>
          </p:cNvPr>
          <p:cNvSpPr/>
          <p:nvPr/>
        </p:nvSpPr>
        <p:spPr>
          <a:xfrm>
            <a:off x="960664"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5" name="文本框 94">
            <a:extLst>
              <a:ext uri="{FF2B5EF4-FFF2-40B4-BE49-F238E27FC236}">
                <a16:creationId xmlns:a16="http://schemas.microsoft.com/office/drawing/2014/main" id="{6C03B1B4-41EC-B537-5B1A-C929E2C31FAE}"/>
              </a:ext>
            </a:extLst>
          </p:cNvPr>
          <p:cNvSpPr txBox="1"/>
          <p:nvPr/>
        </p:nvSpPr>
        <p:spPr>
          <a:xfrm>
            <a:off x="1036863" y="2453868"/>
            <a:ext cx="74231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a:p>
            <a:r>
              <a:rPr lang="en-US" altLang="zh-CN" b="1">
                <a:latin typeface="字制区喜脉体" panose="02000603000000000000" pitchFamily="2" charset="-122"/>
                <a:ea typeface="字制区喜脉体" panose="02000603000000000000" pitchFamily="2" charset="-122"/>
              </a:rPr>
              <a:t>=64</a:t>
            </a:r>
          </a:p>
        </p:txBody>
      </p:sp>
      <p:sp>
        <p:nvSpPr>
          <p:cNvPr id="104" name="文本框 103">
            <a:extLst>
              <a:ext uri="{FF2B5EF4-FFF2-40B4-BE49-F238E27FC236}">
                <a16:creationId xmlns:a16="http://schemas.microsoft.com/office/drawing/2014/main" id="{22DD8AB7-E62D-759A-654C-AAF47E78BF6D}"/>
              </a:ext>
            </a:extLst>
          </p:cNvPr>
          <p:cNvSpPr txBox="1"/>
          <p:nvPr/>
        </p:nvSpPr>
        <p:spPr>
          <a:xfrm>
            <a:off x="2852329" y="762863"/>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a:p>
            <a:r>
              <a:rPr lang="en-US" altLang="zh-CN" b="1">
                <a:latin typeface="字制区喜脉体" panose="02000603000000000000" pitchFamily="2" charset="-122"/>
                <a:ea typeface="字制区喜脉体" panose="02000603000000000000" pitchFamily="2" charset="-122"/>
              </a:rPr>
              <a:t>=64</a:t>
            </a:r>
          </a:p>
        </p:txBody>
      </p:sp>
      <p:sp>
        <p:nvSpPr>
          <p:cNvPr id="105" name="矩形 104">
            <a:extLst>
              <a:ext uri="{FF2B5EF4-FFF2-40B4-BE49-F238E27FC236}">
                <a16:creationId xmlns:a16="http://schemas.microsoft.com/office/drawing/2014/main" id="{5FD3BF1F-32B6-900A-294F-C86D64A72F0D}"/>
              </a:ext>
            </a:extLst>
          </p:cNvPr>
          <p:cNvSpPr/>
          <p:nvPr/>
        </p:nvSpPr>
        <p:spPr>
          <a:xfrm>
            <a:off x="2546451" y="3022828"/>
            <a:ext cx="296117" cy="309314"/>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6" name="矩形 105">
            <a:extLst>
              <a:ext uri="{FF2B5EF4-FFF2-40B4-BE49-F238E27FC236}">
                <a16:creationId xmlns:a16="http://schemas.microsoft.com/office/drawing/2014/main" id="{0D17CECC-645F-5982-3036-88FE8FC8C3E6}"/>
              </a:ext>
            </a:extLst>
          </p:cNvPr>
          <p:cNvSpPr/>
          <p:nvPr/>
        </p:nvSpPr>
        <p:spPr>
          <a:xfrm>
            <a:off x="2549708"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9" name="矩形 48">
            <a:extLst>
              <a:ext uri="{FF2B5EF4-FFF2-40B4-BE49-F238E27FC236}">
                <a16:creationId xmlns:a16="http://schemas.microsoft.com/office/drawing/2014/main" id="{D181AEC9-C081-D8BD-6C50-9FB61FC81C23}"/>
              </a:ext>
            </a:extLst>
          </p:cNvPr>
          <p:cNvSpPr/>
          <p:nvPr/>
        </p:nvSpPr>
        <p:spPr>
          <a:xfrm>
            <a:off x="7320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0" name="矩形 49">
            <a:extLst>
              <a:ext uri="{FF2B5EF4-FFF2-40B4-BE49-F238E27FC236}">
                <a16:creationId xmlns:a16="http://schemas.microsoft.com/office/drawing/2014/main" id="{B76CB8C9-8188-1E90-3E3D-A95F662DAB99}"/>
              </a:ext>
            </a:extLst>
          </p:cNvPr>
          <p:cNvSpPr/>
          <p:nvPr/>
        </p:nvSpPr>
        <p:spPr>
          <a:xfrm>
            <a:off x="8082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1" name="矩形 50">
            <a:extLst>
              <a:ext uri="{FF2B5EF4-FFF2-40B4-BE49-F238E27FC236}">
                <a16:creationId xmlns:a16="http://schemas.microsoft.com/office/drawing/2014/main" id="{FAAB791C-5F74-754B-F505-69E8CD49076A}"/>
              </a:ext>
            </a:extLst>
          </p:cNvPr>
          <p:cNvSpPr/>
          <p:nvPr/>
        </p:nvSpPr>
        <p:spPr>
          <a:xfrm>
            <a:off x="8844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2" name="矩形 51">
            <a:extLst>
              <a:ext uri="{FF2B5EF4-FFF2-40B4-BE49-F238E27FC236}">
                <a16:creationId xmlns:a16="http://schemas.microsoft.com/office/drawing/2014/main" id="{233E5EBD-22AC-3E5F-3348-CD8A40FF5889}"/>
              </a:ext>
            </a:extLst>
          </p:cNvPr>
          <p:cNvSpPr/>
          <p:nvPr/>
        </p:nvSpPr>
        <p:spPr>
          <a:xfrm>
            <a:off x="960664"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3" name="矩形 52">
            <a:extLst>
              <a:ext uri="{FF2B5EF4-FFF2-40B4-BE49-F238E27FC236}">
                <a16:creationId xmlns:a16="http://schemas.microsoft.com/office/drawing/2014/main" id="{0926466C-32B6-BDAC-8C26-98D9234387A1}"/>
              </a:ext>
            </a:extLst>
          </p:cNvPr>
          <p:cNvSpPr/>
          <p:nvPr/>
        </p:nvSpPr>
        <p:spPr>
          <a:xfrm>
            <a:off x="7316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4" name="矩形 53">
            <a:extLst>
              <a:ext uri="{FF2B5EF4-FFF2-40B4-BE49-F238E27FC236}">
                <a16:creationId xmlns:a16="http://schemas.microsoft.com/office/drawing/2014/main" id="{8559A574-1683-B598-4A49-AB3113F42527}"/>
              </a:ext>
            </a:extLst>
          </p:cNvPr>
          <p:cNvSpPr/>
          <p:nvPr/>
        </p:nvSpPr>
        <p:spPr>
          <a:xfrm>
            <a:off x="8078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5" name="矩形 54">
            <a:extLst>
              <a:ext uri="{FF2B5EF4-FFF2-40B4-BE49-F238E27FC236}">
                <a16:creationId xmlns:a16="http://schemas.microsoft.com/office/drawing/2014/main" id="{E25637D6-C53B-12F7-4938-F3BDA6802ED8}"/>
              </a:ext>
            </a:extLst>
          </p:cNvPr>
          <p:cNvSpPr/>
          <p:nvPr/>
        </p:nvSpPr>
        <p:spPr>
          <a:xfrm>
            <a:off x="8840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6" name="矩形 55">
            <a:extLst>
              <a:ext uri="{FF2B5EF4-FFF2-40B4-BE49-F238E27FC236}">
                <a16:creationId xmlns:a16="http://schemas.microsoft.com/office/drawing/2014/main" id="{A7A37FCF-884D-B994-FC2C-DC9BDF876EB1}"/>
              </a:ext>
            </a:extLst>
          </p:cNvPr>
          <p:cNvSpPr/>
          <p:nvPr/>
        </p:nvSpPr>
        <p:spPr>
          <a:xfrm>
            <a:off x="960221"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7" name="矩形 56">
            <a:extLst>
              <a:ext uri="{FF2B5EF4-FFF2-40B4-BE49-F238E27FC236}">
                <a16:creationId xmlns:a16="http://schemas.microsoft.com/office/drawing/2014/main" id="{008F2553-779D-1FB6-C393-1931B765B911}"/>
              </a:ext>
            </a:extLst>
          </p:cNvPr>
          <p:cNvSpPr/>
          <p:nvPr/>
        </p:nvSpPr>
        <p:spPr>
          <a:xfrm>
            <a:off x="7316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8" name="矩形 57">
            <a:extLst>
              <a:ext uri="{FF2B5EF4-FFF2-40B4-BE49-F238E27FC236}">
                <a16:creationId xmlns:a16="http://schemas.microsoft.com/office/drawing/2014/main" id="{ECD5BDDD-CB55-8862-D9B6-FFD8B7D684D1}"/>
              </a:ext>
            </a:extLst>
          </p:cNvPr>
          <p:cNvSpPr/>
          <p:nvPr/>
        </p:nvSpPr>
        <p:spPr>
          <a:xfrm>
            <a:off x="8078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9" name="矩形 58">
            <a:extLst>
              <a:ext uri="{FF2B5EF4-FFF2-40B4-BE49-F238E27FC236}">
                <a16:creationId xmlns:a16="http://schemas.microsoft.com/office/drawing/2014/main" id="{FD31A608-DE75-5B2B-F7BD-B5E0CD48460D}"/>
              </a:ext>
            </a:extLst>
          </p:cNvPr>
          <p:cNvSpPr/>
          <p:nvPr/>
        </p:nvSpPr>
        <p:spPr>
          <a:xfrm>
            <a:off x="8840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0" name="矩形 59">
            <a:extLst>
              <a:ext uri="{FF2B5EF4-FFF2-40B4-BE49-F238E27FC236}">
                <a16:creationId xmlns:a16="http://schemas.microsoft.com/office/drawing/2014/main" id="{7ACD63B4-BCF2-DC21-B06B-CF987F3D0DA0}"/>
              </a:ext>
            </a:extLst>
          </p:cNvPr>
          <p:cNvSpPr/>
          <p:nvPr/>
        </p:nvSpPr>
        <p:spPr>
          <a:xfrm>
            <a:off x="960221"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1" name="矩形 60">
            <a:extLst>
              <a:ext uri="{FF2B5EF4-FFF2-40B4-BE49-F238E27FC236}">
                <a16:creationId xmlns:a16="http://schemas.microsoft.com/office/drawing/2014/main" id="{8A2B174D-3A5D-C45A-D4D4-F6B9B529D79D}"/>
              </a:ext>
            </a:extLst>
          </p:cNvPr>
          <p:cNvSpPr/>
          <p:nvPr/>
        </p:nvSpPr>
        <p:spPr>
          <a:xfrm>
            <a:off x="707367" y="5143764"/>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2" name="矩形 61">
            <a:extLst>
              <a:ext uri="{FF2B5EF4-FFF2-40B4-BE49-F238E27FC236}">
                <a16:creationId xmlns:a16="http://schemas.microsoft.com/office/drawing/2014/main" id="{07298045-E701-A85A-5501-DCFE10DC53E0}"/>
              </a:ext>
            </a:extLst>
          </p:cNvPr>
          <p:cNvSpPr/>
          <p:nvPr/>
        </p:nvSpPr>
        <p:spPr>
          <a:xfrm>
            <a:off x="783567" y="514376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3" name="矩形 62">
            <a:extLst>
              <a:ext uri="{FF2B5EF4-FFF2-40B4-BE49-F238E27FC236}">
                <a16:creationId xmlns:a16="http://schemas.microsoft.com/office/drawing/2014/main" id="{6788CCE9-6F6F-E2D7-F939-B4B8B6E873C4}"/>
              </a:ext>
            </a:extLst>
          </p:cNvPr>
          <p:cNvSpPr/>
          <p:nvPr/>
        </p:nvSpPr>
        <p:spPr>
          <a:xfrm>
            <a:off x="859767" y="514376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4" name="矩形 63">
            <a:extLst>
              <a:ext uri="{FF2B5EF4-FFF2-40B4-BE49-F238E27FC236}">
                <a16:creationId xmlns:a16="http://schemas.microsoft.com/office/drawing/2014/main" id="{72892D0E-1963-4B9B-A273-2EEEDF99C582}"/>
              </a:ext>
            </a:extLst>
          </p:cNvPr>
          <p:cNvSpPr/>
          <p:nvPr/>
        </p:nvSpPr>
        <p:spPr>
          <a:xfrm>
            <a:off x="935967" y="514376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5" name="矩形 64">
            <a:extLst>
              <a:ext uri="{FF2B5EF4-FFF2-40B4-BE49-F238E27FC236}">
                <a16:creationId xmlns:a16="http://schemas.microsoft.com/office/drawing/2014/main" id="{F3EB0E60-1172-0E8F-0D51-3313C5CFD8F1}"/>
              </a:ext>
            </a:extLst>
          </p:cNvPr>
          <p:cNvSpPr/>
          <p:nvPr/>
        </p:nvSpPr>
        <p:spPr>
          <a:xfrm>
            <a:off x="707367" y="5220599"/>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6" name="矩形 65">
            <a:extLst>
              <a:ext uri="{FF2B5EF4-FFF2-40B4-BE49-F238E27FC236}">
                <a16:creationId xmlns:a16="http://schemas.microsoft.com/office/drawing/2014/main" id="{BFED4D82-5B0B-FBA4-8D83-D3EB1115967A}"/>
              </a:ext>
            </a:extLst>
          </p:cNvPr>
          <p:cNvSpPr/>
          <p:nvPr/>
        </p:nvSpPr>
        <p:spPr>
          <a:xfrm>
            <a:off x="783567" y="522059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7" name="矩形 66">
            <a:extLst>
              <a:ext uri="{FF2B5EF4-FFF2-40B4-BE49-F238E27FC236}">
                <a16:creationId xmlns:a16="http://schemas.microsoft.com/office/drawing/2014/main" id="{7AB9C780-EFED-660A-91DA-5006745474C3}"/>
              </a:ext>
            </a:extLst>
          </p:cNvPr>
          <p:cNvSpPr/>
          <p:nvPr/>
        </p:nvSpPr>
        <p:spPr>
          <a:xfrm>
            <a:off x="859767" y="522059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9" name="矩形 68">
            <a:extLst>
              <a:ext uri="{FF2B5EF4-FFF2-40B4-BE49-F238E27FC236}">
                <a16:creationId xmlns:a16="http://schemas.microsoft.com/office/drawing/2014/main" id="{67B44354-B3F6-F442-8557-38A88CA90B71}"/>
              </a:ext>
            </a:extLst>
          </p:cNvPr>
          <p:cNvSpPr/>
          <p:nvPr/>
        </p:nvSpPr>
        <p:spPr>
          <a:xfrm>
            <a:off x="935967" y="522059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0" name="矩形 69">
            <a:extLst>
              <a:ext uri="{FF2B5EF4-FFF2-40B4-BE49-F238E27FC236}">
                <a16:creationId xmlns:a16="http://schemas.microsoft.com/office/drawing/2014/main" id="{142B2C65-DD57-DD41-84F4-DB33AF3AEE0A}"/>
              </a:ext>
            </a:extLst>
          </p:cNvPr>
          <p:cNvSpPr/>
          <p:nvPr/>
        </p:nvSpPr>
        <p:spPr>
          <a:xfrm>
            <a:off x="706924" y="5300043"/>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6" name="矩形 95">
            <a:extLst>
              <a:ext uri="{FF2B5EF4-FFF2-40B4-BE49-F238E27FC236}">
                <a16:creationId xmlns:a16="http://schemas.microsoft.com/office/drawing/2014/main" id="{D10E128B-E9EC-26F8-D4F1-761F5A797709}"/>
              </a:ext>
            </a:extLst>
          </p:cNvPr>
          <p:cNvSpPr/>
          <p:nvPr/>
        </p:nvSpPr>
        <p:spPr>
          <a:xfrm>
            <a:off x="783124" y="530004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7" name="矩形 96">
            <a:extLst>
              <a:ext uri="{FF2B5EF4-FFF2-40B4-BE49-F238E27FC236}">
                <a16:creationId xmlns:a16="http://schemas.microsoft.com/office/drawing/2014/main" id="{2CBE7EC7-E54F-105E-0065-6222810038AF}"/>
              </a:ext>
            </a:extLst>
          </p:cNvPr>
          <p:cNvSpPr/>
          <p:nvPr/>
        </p:nvSpPr>
        <p:spPr>
          <a:xfrm>
            <a:off x="859324" y="530004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8" name="矩形 97">
            <a:extLst>
              <a:ext uri="{FF2B5EF4-FFF2-40B4-BE49-F238E27FC236}">
                <a16:creationId xmlns:a16="http://schemas.microsoft.com/office/drawing/2014/main" id="{96535935-23BE-7F26-D19B-21AD698D4256}"/>
              </a:ext>
            </a:extLst>
          </p:cNvPr>
          <p:cNvSpPr/>
          <p:nvPr/>
        </p:nvSpPr>
        <p:spPr>
          <a:xfrm>
            <a:off x="935524" y="530004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9" name="矩形 98">
            <a:extLst>
              <a:ext uri="{FF2B5EF4-FFF2-40B4-BE49-F238E27FC236}">
                <a16:creationId xmlns:a16="http://schemas.microsoft.com/office/drawing/2014/main" id="{0EA8407D-BDC7-4440-6031-A1D17ED5D357}"/>
              </a:ext>
            </a:extLst>
          </p:cNvPr>
          <p:cNvSpPr/>
          <p:nvPr/>
        </p:nvSpPr>
        <p:spPr>
          <a:xfrm>
            <a:off x="706924" y="537687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0" name="矩形 99">
            <a:extLst>
              <a:ext uri="{FF2B5EF4-FFF2-40B4-BE49-F238E27FC236}">
                <a16:creationId xmlns:a16="http://schemas.microsoft.com/office/drawing/2014/main" id="{EAF334F6-B52E-6066-C2CF-97DE7948A152}"/>
              </a:ext>
            </a:extLst>
          </p:cNvPr>
          <p:cNvSpPr/>
          <p:nvPr/>
        </p:nvSpPr>
        <p:spPr>
          <a:xfrm>
            <a:off x="783124" y="537687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1" name="矩形 100">
            <a:extLst>
              <a:ext uri="{FF2B5EF4-FFF2-40B4-BE49-F238E27FC236}">
                <a16:creationId xmlns:a16="http://schemas.microsoft.com/office/drawing/2014/main" id="{95EA77CB-25F0-FCCB-67D9-0F305B41DF3E}"/>
              </a:ext>
            </a:extLst>
          </p:cNvPr>
          <p:cNvSpPr/>
          <p:nvPr/>
        </p:nvSpPr>
        <p:spPr>
          <a:xfrm>
            <a:off x="859324" y="537687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2" name="矩形 101">
            <a:extLst>
              <a:ext uri="{FF2B5EF4-FFF2-40B4-BE49-F238E27FC236}">
                <a16:creationId xmlns:a16="http://schemas.microsoft.com/office/drawing/2014/main" id="{898A73CC-6E99-A3FE-AD64-70C8A532CE3B}"/>
              </a:ext>
            </a:extLst>
          </p:cNvPr>
          <p:cNvSpPr/>
          <p:nvPr/>
        </p:nvSpPr>
        <p:spPr>
          <a:xfrm>
            <a:off x="935524" y="537687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3" name="矩形 102">
            <a:extLst>
              <a:ext uri="{FF2B5EF4-FFF2-40B4-BE49-F238E27FC236}">
                <a16:creationId xmlns:a16="http://schemas.microsoft.com/office/drawing/2014/main" id="{CCD64D42-0BC9-D624-CAF3-DEF41E4B3D18}"/>
              </a:ext>
            </a:extLst>
          </p:cNvPr>
          <p:cNvSpPr/>
          <p:nvPr/>
        </p:nvSpPr>
        <p:spPr>
          <a:xfrm>
            <a:off x="25468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1" name="矩形 110">
            <a:extLst>
              <a:ext uri="{FF2B5EF4-FFF2-40B4-BE49-F238E27FC236}">
                <a16:creationId xmlns:a16="http://schemas.microsoft.com/office/drawing/2014/main" id="{9E697032-C46E-3461-9457-EB0F3EC4E8EF}"/>
              </a:ext>
            </a:extLst>
          </p:cNvPr>
          <p:cNvSpPr/>
          <p:nvPr/>
        </p:nvSpPr>
        <p:spPr>
          <a:xfrm>
            <a:off x="26230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2" name="矩形 111">
            <a:extLst>
              <a:ext uri="{FF2B5EF4-FFF2-40B4-BE49-F238E27FC236}">
                <a16:creationId xmlns:a16="http://schemas.microsoft.com/office/drawing/2014/main" id="{D3213465-45E2-DB62-AF8D-0705C2C5F457}"/>
              </a:ext>
            </a:extLst>
          </p:cNvPr>
          <p:cNvSpPr/>
          <p:nvPr/>
        </p:nvSpPr>
        <p:spPr>
          <a:xfrm>
            <a:off x="26992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3" name="矩形 112">
            <a:extLst>
              <a:ext uri="{FF2B5EF4-FFF2-40B4-BE49-F238E27FC236}">
                <a16:creationId xmlns:a16="http://schemas.microsoft.com/office/drawing/2014/main" id="{149B57F7-C286-25AA-63A1-61AAF6EC3839}"/>
              </a:ext>
            </a:extLst>
          </p:cNvPr>
          <p:cNvSpPr/>
          <p:nvPr/>
        </p:nvSpPr>
        <p:spPr>
          <a:xfrm>
            <a:off x="2775494" y="1336030"/>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4" name="矩形 113">
            <a:extLst>
              <a:ext uri="{FF2B5EF4-FFF2-40B4-BE49-F238E27FC236}">
                <a16:creationId xmlns:a16="http://schemas.microsoft.com/office/drawing/2014/main" id="{07ABD85D-6F67-99E5-0E63-4566C69F4579}"/>
              </a:ext>
            </a:extLst>
          </p:cNvPr>
          <p:cNvSpPr/>
          <p:nvPr/>
        </p:nvSpPr>
        <p:spPr>
          <a:xfrm>
            <a:off x="25468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5" name="矩形 114">
            <a:extLst>
              <a:ext uri="{FF2B5EF4-FFF2-40B4-BE49-F238E27FC236}">
                <a16:creationId xmlns:a16="http://schemas.microsoft.com/office/drawing/2014/main" id="{6EE8A8B1-131F-D77E-5E9C-716EBA4865C1}"/>
              </a:ext>
            </a:extLst>
          </p:cNvPr>
          <p:cNvSpPr/>
          <p:nvPr/>
        </p:nvSpPr>
        <p:spPr>
          <a:xfrm>
            <a:off x="26230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6" name="矩形 115">
            <a:extLst>
              <a:ext uri="{FF2B5EF4-FFF2-40B4-BE49-F238E27FC236}">
                <a16:creationId xmlns:a16="http://schemas.microsoft.com/office/drawing/2014/main" id="{01BF013B-E2CC-C52A-777F-99FDDAD950E8}"/>
              </a:ext>
            </a:extLst>
          </p:cNvPr>
          <p:cNvSpPr/>
          <p:nvPr/>
        </p:nvSpPr>
        <p:spPr>
          <a:xfrm>
            <a:off x="26992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7" name="矩形 116">
            <a:extLst>
              <a:ext uri="{FF2B5EF4-FFF2-40B4-BE49-F238E27FC236}">
                <a16:creationId xmlns:a16="http://schemas.microsoft.com/office/drawing/2014/main" id="{81A8B25E-7623-B4F3-787E-456E05F5CDF0}"/>
              </a:ext>
            </a:extLst>
          </p:cNvPr>
          <p:cNvSpPr/>
          <p:nvPr/>
        </p:nvSpPr>
        <p:spPr>
          <a:xfrm>
            <a:off x="2775494" y="1412865"/>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8" name="矩形 117">
            <a:extLst>
              <a:ext uri="{FF2B5EF4-FFF2-40B4-BE49-F238E27FC236}">
                <a16:creationId xmlns:a16="http://schemas.microsoft.com/office/drawing/2014/main" id="{CFFC80B2-F126-E29C-591E-ADF0F9FCDEB1}"/>
              </a:ext>
            </a:extLst>
          </p:cNvPr>
          <p:cNvSpPr/>
          <p:nvPr/>
        </p:nvSpPr>
        <p:spPr>
          <a:xfrm>
            <a:off x="25464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9" name="矩形 118">
            <a:extLst>
              <a:ext uri="{FF2B5EF4-FFF2-40B4-BE49-F238E27FC236}">
                <a16:creationId xmlns:a16="http://schemas.microsoft.com/office/drawing/2014/main" id="{93F7E55C-50B6-D795-A2B5-CA1A3EA3B5FF}"/>
              </a:ext>
            </a:extLst>
          </p:cNvPr>
          <p:cNvSpPr/>
          <p:nvPr/>
        </p:nvSpPr>
        <p:spPr>
          <a:xfrm>
            <a:off x="26226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0" name="矩形 119">
            <a:extLst>
              <a:ext uri="{FF2B5EF4-FFF2-40B4-BE49-F238E27FC236}">
                <a16:creationId xmlns:a16="http://schemas.microsoft.com/office/drawing/2014/main" id="{EE78AC64-DCA5-8CB4-0903-06D69117C9BB}"/>
              </a:ext>
            </a:extLst>
          </p:cNvPr>
          <p:cNvSpPr/>
          <p:nvPr/>
        </p:nvSpPr>
        <p:spPr>
          <a:xfrm>
            <a:off x="26988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1" name="矩形 120">
            <a:extLst>
              <a:ext uri="{FF2B5EF4-FFF2-40B4-BE49-F238E27FC236}">
                <a16:creationId xmlns:a16="http://schemas.microsoft.com/office/drawing/2014/main" id="{D8E21387-8FF7-EA79-621E-C3590AC859DD}"/>
              </a:ext>
            </a:extLst>
          </p:cNvPr>
          <p:cNvSpPr/>
          <p:nvPr/>
        </p:nvSpPr>
        <p:spPr>
          <a:xfrm>
            <a:off x="2775051" y="14923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2" name="矩形 121">
            <a:extLst>
              <a:ext uri="{FF2B5EF4-FFF2-40B4-BE49-F238E27FC236}">
                <a16:creationId xmlns:a16="http://schemas.microsoft.com/office/drawing/2014/main" id="{9B9DEEF4-1EDC-5BEC-2B0D-47BB00A29C6A}"/>
              </a:ext>
            </a:extLst>
          </p:cNvPr>
          <p:cNvSpPr/>
          <p:nvPr/>
        </p:nvSpPr>
        <p:spPr>
          <a:xfrm>
            <a:off x="25464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3" name="矩形 122">
            <a:extLst>
              <a:ext uri="{FF2B5EF4-FFF2-40B4-BE49-F238E27FC236}">
                <a16:creationId xmlns:a16="http://schemas.microsoft.com/office/drawing/2014/main" id="{776CD348-B6B5-E838-DCE4-0E5DB0F9A62E}"/>
              </a:ext>
            </a:extLst>
          </p:cNvPr>
          <p:cNvSpPr/>
          <p:nvPr/>
        </p:nvSpPr>
        <p:spPr>
          <a:xfrm>
            <a:off x="26226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4" name="矩形 123">
            <a:extLst>
              <a:ext uri="{FF2B5EF4-FFF2-40B4-BE49-F238E27FC236}">
                <a16:creationId xmlns:a16="http://schemas.microsoft.com/office/drawing/2014/main" id="{045B0583-A58E-6083-6C26-0B5DE8EBAD84}"/>
              </a:ext>
            </a:extLst>
          </p:cNvPr>
          <p:cNvSpPr/>
          <p:nvPr/>
        </p:nvSpPr>
        <p:spPr>
          <a:xfrm>
            <a:off x="26988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5" name="矩形 124">
            <a:extLst>
              <a:ext uri="{FF2B5EF4-FFF2-40B4-BE49-F238E27FC236}">
                <a16:creationId xmlns:a16="http://schemas.microsoft.com/office/drawing/2014/main" id="{344306BC-EB34-B4CD-5016-D4A6534AAF90}"/>
              </a:ext>
            </a:extLst>
          </p:cNvPr>
          <p:cNvSpPr/>
          <p:nvPr/>
        </p:nvSpPr>
        <p:spPr>
          <a:xfrm>
            <a:off x="2775051" y="156914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6" name="矩形 125">
            <a:extLst>
              <a:ext uri="{FF2B5EF4-FFF2-40B4-BE49-F238E27FC236}">
                <a16:creationId xmlns:a16="http://schemas.microsoft.com/office/drawing/2014/main" id="{927599AF-E090-9CC1-ECC5-A75F84B45B5D}"/>
              </a:ext>
            </a:extLst>
          </p:cNvPr>
          <p:cNvSpPr/>
          <p:nvPr/>
        </p:nvSpPr>
        <p:spPr>
          <a:xfrm>
            <a:off x="41721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7" name="矩形 126">
            <a:extLst>
              <a:ext uri="{FF2B5EF4-FFF2-40B4-BE49-F238E27FC236}">
                <a16:creationId xmlns:a16="http://schemas.microsoft.com/office/drawing/2014/main" id="{008EF9F6-0FBD-74C3-D623-75491BEE3783}"/>
              </a:ext>
            </a:extLst>
          </p:cNvPr>
          <p:cNvSpPr/>
          <p:nvPr/>
        </p:nvSpPr>
        <p:spPr>
          <a:xfrm>
            <a:off x="42483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8" name="矩形 127">
            <a:extLst>
              <a:ext uri="{FF2B5EF4-FFF2-40B4-BE49-F238E27FC236}">
                <a16:creationId xmlns:a16="http://schemas.microsoft.com/office/drawing/2014/main" id="{CB70D9BF-0A60-AE47-7FC3-3C7C31C009B9}"/>
              </a:ext>
            </a:extLst>
          </p:cNvPr>
          <p:cNvSpPr/>
          <p:nvPr/>
        </p:nvSpPr>
        <p:spPr>
          <a:xfrm>
            <a:off x="43245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9" name="矩形 128">
            <a:extLst>
              <a:ext uri="{FF2B5EF4-FFF2-40B4-BE49-F238E27FC236}">
                <a16:creationId xmlns:a16="http://schemas.microsoft.com/office/drawing/2014/main" id="{A5E17924-C348-ADC7-6051-04A10252A709}"/>
              </a:ext>
            </a:extLst>
          </p:cNvPr>
          <p:cNvSpPr/>
          <p:nvPr/>
        </p:nvSpPr>
        <p:spPr>
          <a:xfrm>
            <a:off x="4400781"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0" name="矩形 129">
            <a:extLst>
              <a:ext uri="{FF2B5EF4-FFF2-40B4-BE49-F238E27FC236}">
                <a16:creationId xmlns:a16="http://schemas.microsoft.com/office/drawing/2014/main" id="{3B43E4DB-C38A-BCF9-E8C5-2D3C70C8064F}"/>
              </a:ext>
            </a:extLst>
          </p:cNvPr>
          <p:cNvSpPr/>
          <p:nvPr/>
        </p:nvSpPr>
        <p:spPr>
          <a:xfrm>
            <a:off x="41721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1" name="矩形 130">
            <a:extLst>
              <a:ext uri="{FF2B5EF4-FFF2-40B4-BE49-F238E27FC236}">
                <a16:creationId xmlns:a16="http://schemas.microsoft.com/office/drawing/2014/main" id="{0F0C2ADA-4369-5CC2-53D2-DB89409F248A}"/>
              </a:ext>
            </a:extLst>
          </p:cNvPr>
          <p:cNvSpPr/>
          <p:nvPr/>
        </p:nvSpPr>
        <p:spPr>
          <a:xfrm>
            <a:off x="42483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2" name="矩形 131">
            <a:extLst>
              <a:ext uri="{FF2B5EF4-FFF2-40B4-BE49-F238E27FC236}">
                <a16:creationId xmlns:a16="http://schemas.microsoft.com/office/drawing/2014/main" id="{2211C1BB-4910-ECD0-39A0-74754E132A86}"/>
              </a:ext>
            </a:extLst>
          </p:cNvPr>
          <p:cNvSpPr/>
          <p:nvPr/>
        </p:nvSpPr>
        <p:spPr>
          <a:xfrm>
            <a:off x="43245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3" name="矩形 132">
            <a:extLst>
              <a:ext uri="{FF2B5EF4-FFF2-40B4-BE49-F238E27FC236}">
                <a16:creationId xmlns:a16="http://schemas.microsoft.com/office/drawing/2014/main" id="{90D16A2F-4E73-5F86-BF55-F1E40D87EF95}"/>
              </a:ext>
            </a:extLst>
          </p:cNvPr>
          <p:cNvSpPr/>
          <p:nvPr/>
        </p:nvSpPr>
        <p:spPr>
          <a:xfrm>
            <a:off x="4400781"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4" name="矩形 133">
            <a:extLst>
              <a:ext uri="{FF2B5EF4-FFF2-40B4-BE49-F238E27FC236}">
                <a16:creationId xmlns:a16="http://schemas.microsoft.com/office/drawing/2014/main" id="{4085A9F1-B277-76D5-3732-0BC5A5CB8CD6}"/>
              </a:ext>
            </a:extLst>
          </p:cNvPr>
          <p:cNvSpPr/>
          <p:nvPr/>
        </p:nvSpPr>
        <p:spPr>
          <a:xfrm>
            <a:off x="41717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5" name="矩形 134">
            <a:extLst>
              <a:ext uri="{FF2B5EF4-FFF2-40B4-BE49-F238E27FC236}">
                <a16:creationId xmlns:a16="http://schemas.microsoft.com/office/drawing/2014/main" id="{AC632176-023B-98C1-045F-191442A2EA00}"/>
              </a:ext>
            </a:extLst>
          </p:cNvPr>
          <p:cNvSpPr/>
          <p:nvPr/>
        </p:nvSpPr>
        <p:spPr>
          <a:xfrm>
            <a:off x="42479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6" name="矩形 135">
            <a:extLst>
              <a:ext uri="{FF2B5EF4-FFF2-40B4-BE49-F238E27FC236}">
                <a16:creationId xmlns:a16="http://schemas.microsoft.com/office/drawing/2014/main" id="{3FF042D6-95B1-8A1D-91A2-059FDC00C3C0}"/>
              </a:ext>
            </a:extLst>
          </p:cNvPr>
          <p:cNvSpPr/>
          <p:nvPr/>
        </p:nvSpPr>
        <p:spPr>
          <a:xfrm>
            <a:off x="43241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7" name="矩形 136">
            <a:extLst>
              <a:ext uri="{FF2B5EF4-FFF2-40B4-BE49-F238E27FC236}">
                <a16:creationId xmlns:a16="http://schemas.microsoft.com/office/drawing/2014/main" id="{88E4AFC4-D2B0-F4B1-684B-2E549B2E616C}"/>
              </a:ext>
            </a:extLst>
          </p:cNvPr>
          <p:cNvSpPr/>
          <p:nvPr/>
        </p:nvSpPr>
        <p:spPr>
          <a:xfrm>
            <a:off x="4400338"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8" name="矩形 137">
            <a:extLst>
              <a:ext uri="{FF2B5EF4-FFF2-40B4-BE49-F238E27FC236}">
                <a16:creationId xmlns:a16="http://schemas.microsoft.com/office/drawing/2014/main" id="{30B80B02-F2FB-AAF5-6016-C4BC046F600F}"/>
              </a:ext>
            </a:extLst>
          </p:cNvPr>
          <p:cNvSpPr/>
          <p:nvPr/>
        </p:nvSpPr>
        <p:spPr>
          <a:xfrm>
            <a:off x="41717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9" name="矩形 138">
            <a:extLst>
              <a:ext uri="{FF2B5EF4-FFF2-40B4-BE49-F238E27FC236}">
                <a16:creationId xmlns:a16="http://schemas.microsoft.com/office/drawing/2014/main" id="{40E32246-DA8A-3A3D-CA7D-FC5DA4680855}"/>
              </a:ext>
            </a:extLst>
          </p:cNvPr>
          <p:cNvSpPr/>
          <p:nvPr/>
        </p:nvSpPr>
        <p:spPr>
          <a:xfrm>
            <a:off x="42479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0" name="矩形 139">
            <a:extLst>
              <a:ext uri="{FF2B5EF4-FFF2-40B4-BE49-F238E27FC236}">
                <a16:creationId xmlns:a16="http://schemas.microsoft.com/office/drawing/2014/main" id="{080DBA31-0C46-45EE-4075-94A279F0F402}"/>
              </a:ext>
            </a:extLst>
          </p:cNvPr>
          <p:cNvSpPr/>
          <p:nvPr/>
        </p:nvSpPr>
        <p:spPr>
          <a:xfrm>
            <a:off x="43241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1" name="矩形 140">
            <a:extLst>
              <a:ext uri="{FF2B5EF4-FFF2-40B4-BE49-F238E27FC236}">
                <a16:creationId xmlns:a16="http://schemas.microsoft.com/office/drawing/2014/main" id="{58BAF98D-1554-C508-4FC7-E1B835E3B40C}"/>
              </a:ext>
            </a:extLst>
          </p:cNvPr>
          <p:cNvSpPr/>
          <p:nvPr/>
        </p:nvSpPr>
        <p:spPr>
          <a:xfrm>
            <a:off x="4400338"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2" name="文本框 141">
            <a:extLst>
              <a:ext uri="{FF2B5EF4-FFF2-40B4-BE49-F238E27FC236}">
                <a16:creationId xmlns:a16="http://schemas.microsoft.com/office/drawing/2014/main" id="{42A9FF12-E158-9405-EB38-B9C7EFAE7F2B}"/>
              </a:ext>
            </a:extLst>
          </p:cNvPr>
          <p:cNvSpPr txBox="1"/>
          <p:nvPr/>
        </p:nvSpPr>
        <p:spPr>
          <a:xfrm>
            <a:off x="2217108" y="5042525"/>
            <a:ext cx="297097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Block(16,16)</a:t>
            </a:r>
          </a:p>
          <a:p>
            <a:r>
              <a:rPr lang="en-US" altLang="zh-CN" b="1">
                <a:latin typeface="字制区喜脉体" panose="02000603000000000000" pitchFamily="2" charset="-122"/>
                <a:ea typeface="字制区喜脉体" panose="02000603000000000000" pitchFamily="2" charset="-122"/>
              </a:rPr>
              <a:t>Num_per_block(64,64)</a:t>
            </a:r>
            <a:endParaRPr lang="zh-CN" altLang="en-US" b="1">
              <a:latin typeface="字制区喜脉体" panose="02000603000000000000" pitchFamily="2" charset="-122"/>
              <a:ea typeface="字制区喜脉体" panose="02000603000000000000" pitchFamily="2" charset="-122"/>
            </a:endParaRPr>
          </a:p>
        </p:txBody>
      </p:sp>
      <p:cxnSp>
        <p:nvCxnSpPr>
          <p:cNvPr id="16" name="直接箭头连接符 15">
            <a:extLst>
              <a:ext uri="{FF2B5EF4-FFF2-40B4-BE49-F238E27FC236}">
                <a16:creationId xmlns:a16="http://schemas.microsoft.com/office/drawing/2014/main" id="{2995EC0E-2A30-1FE1-247A-0A575C08DC04}"/>
              </a:ext>
            </a:extLst>
          </p:cNvPr>
          <p:cNvCxnSpPr/>
          <p:nvPr/>
        </p:nvCxnSpPr>
        <p:spPr>
          <a:xfrm>
            <a:off x="1306421" y="412772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8" name="矩形 17">
            <a:extLst>
              <a:ext uri="{FF2B5EF4-FFF2-40B4-BE49-F238E27FC236}">
                <a16:creationId xmlns:a16="http://schemas.microsoft.com/office/drawing/2014/main" id="{F0A1C4DE-B968-C313-0C56-20EBDD4B5332}"/>
              </a:ext>
            </a:extLst>
          </p:cNvPr>
          <p:cNvSpPr/>
          <p:nvPr/>
        </p:nvSpPr>
        <p:spPr>
          <a:xfrm>
            <a:off x="1141639"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9" name="矩形 18">
            <a:extLst>
              <a:ext uri="{FF2B5EF4-FFF2-40B4-BE49-F238E27FC236}">
                <a16:creationId xmlns:a16="http://schemas.microsoft.com/office/drawing/2014/main" id="{BBBBE831-52F6-71C8-7D66-981BC3EAD426}"/>
              </a:ext>
            </a:extLst>
          </p:cNvPr>
          <p:cNvSpPr/>
          <p:nvPr/>
        </p:nvSpPr>
        <p:spPr>
          <a:xfrm>
            <a:off x="1217839"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a:extLst>
              <a:ext uri="{FF2B5EF4-FFF2-40B4-BE49-F238E27FC236}">
                <a16:creationId xmlns:a16="http://schemas.microsoft.com/office/drawing/2014/main" id="{F2BD1AE3-B80E-A3C2-57C1-3C33EF83635B}"/>
              </a:ext>
            </a:extLst>
          </p:cNvPr>
          <p:cNvSpPr/>
          <p:nvPr/>
        </p:nvSpPr>
        <p:spPr>
          <a:xfrm>
            <a:off x="1294039"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8A4D2F01-3B57-5D44-284B-62673F99FCAD}"/>
              </a:ext>
            </a:extLst>
          </p:cNvPr>
          <p:cNvSpPr/>
          <p:nvPr/>
        </p:nvSpPr>
        <p:spPr>
          <a:xfrm>
            <a:off x="1370239"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0" name="文本框 39">
            <a:extLst>
              <a:ext uri="{FF2B5EF4-FFF2-40B4-BE49-F238E27FC236}">
                <a16:creationId xmlns:a16="http://schemas.microsoft.com/office/drawing/2014/main" id="{2ECD1535-3E92-40E0-F577-1C93F0AFAEE0}"/>
              </a:ext>
            </a:extLst>
          </p:cNvPr>
          <p:cNvSpPr txBox="1"/>
          <p:nvPr/>
        </p:nvSpPr>
        <p:spPr>
          <a:xfrm>
            <a:off x="1417333" y="4448125"/>
            <a:ext cx="659117"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reg</a:t>
            </a:r>
            <a:endParaRPr lang="zh-CN" altLang="en-US" b="1">
              <a:latin typeface="字制区喜脉体" panose="02000603000000000000" pitchFamily="2" charset="-122"/>
              <a:ea typeface="字制区喜脉体" panose="02000603000000000000" pitchFamily="2" charset="-122"/>
            </a:endParaRPr>
          </a:p>
        </p:txBody>
      </p:sp>
      <p:sp>
        <p:nvSpPr>
          <p:cNvPr id="224" name="矩形 223">
            <a:extLst>
              <a:ext uri="{FF2B5EF4-FFF2-40B4-BE49-F238E27FC236}">
                <a16:creationId xmlns:a16="http://schemas.microsoft.com/office/drawing/2014/main" id="{EFA7CC48-C421-9D5C-38D4-0DFFC7A4DE7F}"/>
              </a:ext>
            </a:extLst>
          </p:cNvPr>
          <p:cNvSpPr/>
          <p:nvPr/>
        </p:nvSpPr>
        <p:spPr>
          <a:xfrm>
            <a:off x="7801398" y="3022828"/>
            <a:ext cx="1155700" cy="11049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C</a:t>
            </a:r>
          </a:p>
        </p:txBody>
      </p:sp>
      <p:sp>
        <p:nvSpPr>
          <p:cNvPr id="225" name="矩形 224">
            <a:extLst>
              <a:ext uri="{FF2B5EF4-FFF2-40B4-BE49-F238E27FC236}">
                <a16:creationId xmlns:a16="http://schemas.microsoft.com/office/drawing/2014/main" id="{50A1CB9B-DFAC-1A09-26E0-8019F0137ACB}"/>
              </a:ext>
            </a:extLst>
          </p:cNvPr>
          <p:cNvSpPr/>
          <p:nvPr/>
        </p:nvSpPr>
        <p:spPr>
          <a:xfrm>
            <a:off x="5986568" y="3022828"/>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226" name="矩形 225">
            <a:extLst>
              <a:ext uri="{FF2B5EF4-FFF2-40B4-BE49-F238E27FC236}">
                <a16:creationId xmlns:a16="http://schemas.microsoft.com/office/drawing/2014/main" id="{D9E9D30C-033F-16D0-12B8-976BACFF3F44}"/>
              </a:ext>
            </a:extLst>
          </p:cNvPr>
          <p:cNvSpPr/>
          <p:nvPr/>
        </p:nvSpPr>
        <p:spPr>
          <a:xfrm>
            <a:off x="7801398" y="1331823"/>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227" name="矩形 226">
            <a:extLst>
              <a:ext uri="{FF2B5EF4-FFF2-40B4-BE49-F238E27FC236}">
                <a16:creationId xmlns:a16="http://schemas.microsoft.com/office/drawing/2014/main" id="{D875B8FC-1615-BBC1-0521-65BCAAAD3D53}"/>
              </a:ext>
            </a:extLst>
          </p:cNvPr>
          <p:cNvSpPr/>
          <p:nvPr/>
        </p:nvSpPr>
        <p:spPr>
          <a:xfrm>
            <a:off x="9419378" y="1331823"/>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228" name="矩形 227">
            <a:extLst>
              <a:ext uri="{FF2B5EF4-FFF2-40B4-BE49-F238E27FC236}">
                <a16:creationId xmlns:a16="http://schemas.microsoft.com/office/drawing/2014/main" id="{0BC32E5E-3123-EE66-0EBF-AFE9750192BA}"/>
              </a:ext>
            </a:extLst>
          </p:cNvPr>
          <p:cNvSpPr/>
          <p:nvPr/>
        </p:nvSpPr>
        <p:spPr>
          <a:xfrm>
            <a:off x="5957993" y="5144997"/>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229" name="直接箭头连接符 228">
            <a:extLst>
              <a:ext uri="{FF2B5EF4-FFF2-40B4-BE49-F238E27FC236}">
                <a16:creationId xmlns:a16="http://schemas.microsoft.com/office/drawing/2014/main" id="{86AAD6EA-8D59-8D3B-B5C2-B3ED6E42425D}"/>
              </a:ext>
            </a:extLst>
          </p:cNvPr>
          <p:cNvCxnSpPr/>
          <p:nvPr/>
        </p:nvCxnSpPr>
        <p:spPr>
          <a:xfrm>
            <a:off x="6537113" y="4715737"/>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30" name="直接箭头连接符 229">
            <a:extLst>
              <a:ext uri="{FF2B5EF4-FFF2-40B4-BE49-F238E27FC236}">
                <a16:creationId xmlns:a16="http://schemas.microsoft.com/office/drawing/2014/main" id="{AFE1252A-02D4-8215-3882-58084B6F9F71}"/>
              </a:ext>
            </a:extLst>
          </p:cNvPr>
          <p:cNvCxnSpPr/>
          <p:nvPr/>
        </p:nvCxnSpPr>
        <p:spPr>
          <a:xfrm flipV="1">
            <a:off x="8957098" y="1882368"/>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231" name="文本框 230">
            <a:extLst>
              <a:ext uri="{FF2B5EF4-FFF2-40B4-BE49-F238E27FC236}">
                <a16:creationId xmlns:a16="http://schemas.microsoft.com/office/drawing/2014/main" id="{7BC73AC1-7940-D7C2-2E4D-17F4F33B4C75}"/>
              </a:ext>
            </a:extLst>
          </p:cNvPr>
          <p:cNvSpPr txBox="1"/>
          <p:nvPr/>
        </p:nvSpPr>
        <p:spPr>
          <a:xfrm>
            <a:off x="5403638" y="3252698"/>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 =64</a:t>
            </a:r>
          </a:p>
        </p:txBody>
      </p:sp>
      <p:sp>
        <p:nvSpPr>
          <p:cNvPr id="232" name="矩形 231">
            <a:extLst>
              <a:ext uri="{FF2B5EF4-FFF2-40B4-BE49-F238E27FC236}">
                <a16:creationId xmlns:a16="http://schemas.microsoft.com/office/drawing/2014/main" id="{74FB8FF1-E3B0-468C-FEFB-3A6C650CF56B}"/>
              </a:ext>
            </a:extLst>
          </p:cNvPr>
          <p:cNvSpPr/>
          <p:nvPr/>
        </p:nvSpPr>
        <p:spPr>
          <a:xfrm>
            <a:off x="6838156"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3" name="矩形 232">
            <a:extLst>
              <a:ext uri="{FF2B5EF4-FFF2-40B4-BE49-F238E27FC236}">
                <a16:creationId xmlns:a16="http://schemas.microsoft.com/office/drawing/2014/main" id="{F7A758DC-75C7-9687-481A-316961331A11}"/>
              </a:ext>
            </a:extLst>
          </p:cNvPr>
          <p:cNvSpPr/>
          <p:nvPr/>
        </p:nvSpPr>
        <p:spPr>
          <a:xfrm>
            <a:off x="6914356"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4" name="矩形 233">
            <a:extLst>
              <a:ext uri="{FF2B5EF4-FFF2-40B4-BE49-F238E27FC236}">
                <a16:creationId xmlns:a16="http://schemas.microsoft.com/office/drawing/2014/main" id="{7B52969D-3E77-DA03-7E8B-9921DF123219}"/>
              </a:ext>
            </a:extLst>
          </p:cNvPr>
          <p:cNvSpPr/>
          <p:nvPr/>
        </p:nvSpPr>
        <p:spPr>
          <a:xfrm>
            <a:off x="6990556"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5" name="矩形 234">
            <a:extLst>
              <a:ext uri="{FF2B5EF4-FFF2-40B4-BE49-F238E27FC236}">
                <a16:creationId xmlns:a16="http://schemas.microsoft.com/office/drawing/2014/main" id="{E29BADFF-EB2F-F225-B3DB-9488D6F695D6}"/>
              </a:ext>
            </a:extLst>
          </p:cNvPr>
          <p:cNvSpPr/>
          <p:nvPr/>
        </p:nvSpPr>
        <p:spPr>
          <a:xfrm>
            <a:off x="7066756" y="302282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6" name="文本框 235">
            <a:extLst>
              <a:ext uri="{FF2B5EF4-FFF2-40B4-BE49-F238E27FC236}">
                <a16:creationId xmlns:a16="http://schemas.microsoft.com/office/drawing/2014/main" id="{5280575A-9A9B-688F-F6BC-EFD4993FCB91}"/>
              </a:ext>
            </a:extLst>
          </p:cNvPr>
          <p:cNvSpPr txBox="1"/>
          <p:nvPr/>
        </p:nvSpPr>
        <p:spPr>
          <a:xfrm>
            <a:off x="6291367" y="2453868"/>
            <a:ext cx="742315"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a:p>
            <a:r>
              <a:rPr lang="en-US" altLang="zh-CN" b="1">
                <a:latin typeface="字制区喜脉体" panose="02000603000000000000" pitchFamily="2" charset="-122"/>
                <a:ea typeface="字制区喜脉体" panose="02000603000000000000" pitchFamily="2" charset="-122"/>
              </a:rPr>
              <a:t>=64</a:t>
            </a:r>
          </a:p>
        </p:txBody>
      </p:sp>
      <p:sp>
        <p:nvSpPr>
          <p:cNvPr id="237" name="文本框 236">
            <a:extLst>
              <a:ext uri="{FF2B5EF4-FFF2-40B4-BE49-F238E27FC236}">
                <a16:creationId xmlns:a16="http://schemas.microsoft.com/office/drawing/2014/main" id="{751898E7-2FEB-3F09-C56C-2BA233CDF993}"/>
              </a:ext>
            </a:extLst>
          </p:cNvPr>
          <p:cNvSpPr txBox="1"/>
          <p:nvPr/>
        </p:nvSpPr>
        <p:spPr>
          <a:xfrm>
            <a:off x="8106833" y="762863"/>
            <a:ext cx="65913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a:p>
            <a:r>
              <a:rPr lang="en-US" altLang="zh-CN" b="1">
                <a:latin typeface="字制区喜脉体" panose="02000603000000000000" pitchFamily="2" charset="-122"/>
                <a:ea typeface="字制区喜脉体" panose="02000603000000000000" pitchFamily="2" charset="-122"/>
              </a:rPr>
              <a:t>=64</a:t>
            </a:r>
          </a:p>
        </p:txBody>
      </p:sp>
      <p:sp>
        <p:nvSpPr>
          <p:cNvPr id="238" name="矩形 237">
            <a:extLst>
              <a:ext uri="{FF2B5EF4-FFF2-40B4-BE49-F238E27FC236}">
                <a16:creationId xmlns:a16="http://schemas.microsoft.com/office/drawing/2014/main" id="{35E57632-B05E-D2C1-44E3-4852B86D51EE}"/>
              </a:ext>
            </a:extLst>
          </p:cNvPr>
          <p:cNvSpPr/>
          <p:nvPr/>
        </p:nvSpPr>
        <p:spPr>
          <a:xfrm>
            <a:off x="7804808" y="3022828"/>
            <a:ext cx="296117" cy="309314"/>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9" name="矩形 238">
            <a:extLst>
              <a:ext uri="{FF2B5EF4-FFF2-40B4-BE49-F238E27FC236}">
                <a16:creationId xmlns:a16="http://schemas.microsoft.com/office/drawing/2014/main" id="{09CC576B-A22A-8B9D-78E8-9D71A1A1EEA1}"/>
              </a:ext>
            </a:extLst>
          </p:cNvPr>
          <p:cNvSpPr/>
          <p:nvPr/>
        </p:nvSpPr>
        <p:spPr>
          <a:xfrm>
            <a:off x="8024759" y="302282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0" name="矩形 239">
            <a:extLst>
              <a:ext uri="{FF2B5EF4-FFF2-40B4-BE49-F238E27FC236}">
                <a16:creationId xmlns:a16="http://schemas.microsoft.com/office/drawing/2014/main" id="{1F876521-E55A-4748-304A-4E295DE2C983}"/>
              </a:ext>
            </a:extLst>
          </p:cNvPr>
          <p:cNvSpPr/>
          <p:nvPr/>
        </p:nvSpPr>
        <p:spPr>
          <a:xfrm>
            <a:off x="6838156"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1" name="矩形 240">
            <a:extLst>
              <a:ext uri="{FF2B5EF4-FFF2-40B4-BE49-F238E27FC236}">
                <a16:creationId xmlns:a16="http://schemas.microsoft.com/office/drawing/2014/main" id="{F6ABB338-E126-CD06-DCC7-EA6B9855D4BE}"/>
              </a:ext>
            </a:extLst>
          </p:cNvPr>
          <p:cNvSpPr/>
          <p:nvPr/>
        </p:nvSpPr>
        <p:spPr>
          <a:xfrm>
            <a:off x="6914356"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2" name="矩形 241">
            <a:extLst>
              <a:ext uri="{FF2B5EF4-FFF2-40B4-BE49-F238E27FC236}">
                <a16:creationId xmlns:a16="http://schemas.microsoft.com/office/drawing/2014/main" id="{0B5D9994-243B-862A-E991-E91E5CD6BFAF}"/>
              </a:ext>
            </a:extLst>
          </p:cNvPr>
          <p:cNvSpPr/>
          <p:nvPr/>
        </p:nvSpPr>
        <p:spPr>
          <a:xfrm>
            <a:off x="6990556"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3" name="矩形 242">
            <a:extLst>
              <a:ext uri="{FF2B5EF4-FFF2-40B4-BE49-F238E27FC236}">
                <a16:creationId xmlns:a16="http://schemas.microsoft.com/office/drawing/2014/main" id="{6AF7A653-6E7C-38EC-4250-204BFE2F4267}"/>
              </a:ext>
            </a:extLst>
          </p:cNvPr>
          <p:cNvSpPr/>
          <p:nvPr/>
        </p:nvSpPr>
        <p:spPr>
          <a:xfrm>
            <a:off x="7066756" y="309966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4" name="矩形 243">
            <a:extLst>
              <a:ext uri="{FF2B5EF4-FFF2-40B4-BE49-F238E27FC236}">
                <a16:creationId xmlns:a16="http://schemas.microsoft.com/office/drawing/2014/main" id="{E67BE7DA-78F3-5366-D250-71D3D67F9739}"/>
              </a:ext>
            </a:extLst>
          </p:cNvPr>
          <p:cNvSpPr/>
          <p:nvPr/>
        </p:nvSpPr>
        <p:spPr>
          <a:xfrm>
            <a:off x="6837713"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5" name="矩形 244">
            <a:extLst>
              <a:ext uri="{FF2B5EF4-FFF2-40B4-BE49-F238E27FC236}">
                <a16:creationId xmlns:a16="http://schemas.microsoft.com/office/drawing/2014/main" id="{FBE94820-4662-D0F0-166C-2F67C7CD0418}"/>
              </a:ext>
            </a:extLst>
          </p:cNvPr>
          <p:cNvSpPr/>
          <p:nvPr/>
        </p:nvSpPr>
        <p:spPr>
          <a:xfrm>
            <a:off x="6913913"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6" name="矩形 245">
            <a:extLst>
              <a:ext uri="{FF2B5EF4-FFF2-40B4-BE49-F238E27FC236}">
                <a16:creationId xmlns:a16="http://schemas.microsoft.com/office/drawing/2014/main" id="{0B14C952-2BEE-AB39-7619-1B59C04C7289}"/>
              </a:ext>
            </a:extLst>
          </p:cNvPr>
          <p:cNvSpPr/>
          <p:nvPr/>
        </p:nvSpPr>
        <p:spPr>
          <a:xfrm>
            <a:off x="6990113"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7" name="矩形 246">
            <a:extLst>
              <a:ext uri="{FF2B5EF4-FFF2-40B4-BE49-F238E27FC236}">
                <a16:creationId xmlns:a16="http://schemas.microsoft.com/office/drawing/2014/main" id="{1DF4EB41-D1B8-9870-C158-DFE280AE6C8F}"/>
              </a:ext>
            </a:extLst>
          </p:cNvPr>
          <p:cNvSpPr/>
          <p:nvPr/>
        </p:nvSpPr>
        <p:spPr>
          <a:xfrm>
            <a:off x="7066313" y="31791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8" name="矩形 247">
            <a:extLst>
              <a:ext uri="{FF2B5EF4-FFF2-40B4-BE49-F238E27FC236}">
                <a16:creationId xmlns:a16="http://schemas.microsoft.com/office/drawing/2014/main" id="{3BAA6AE6-587B-1BE5-334B-072B5389B42E}"/>
              </a:ext>
            </a:extLst>
          </p:cNvPr>
          <p:cNvSpPr/>
          <p:nvPr/>
        </p:nvSpPr>
        <p:spPr>
          <a:xfrm>
            <a:off x="6837713"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49" name="矩形 248">
            <a:extLst>
              <a:ext uri="{FF2B5EF4-FFF2-40B4-BE49-F238E27FC236}">
                <a16:creationId xmlns:a16="http://schemas.microsoft.com/office/drawing/2014/main" id="{05E8CC35-F8B1-A452-7A1E-D86531DCD779}"/>
              </a:ext>
            </a:extLst>
          </p:cNvPr>
          <p:cNvSpPr/>
          <p:nvPr/>
        </p:nvSpPr>
        <p:spPr>
          <a:xfrm>
            <a:off x="6913913"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0" name="矩形 249">
            <a:extLst>
              <a:ext uri="{FF2B5EF4-FFF2-40B4-BE49-F238E27FC236}">
                <a16:creationId xmlns:a16="http://schemas.microsoft.com/office/drawing/2014/main" id="{972EDF92-FF94-4A11-FA62-ECCF74992E80}"/>
              </a:ext>
            </a:extLst>
          </p:cNvPr>
          <p:cNvSpPr/>
          <p:nvPr/>
        </p:nvSpPr>
        <p:spPr>
          <a:xfrm>
            <a:off x="6990113"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1" name="矩形 250">
            <a:extLst>
              <a:ext uri="{FF2B5EF4-FFF2-40B4-BE49-F238E27FC236}">
                <a16:creationId xmlns:a16="http://schemas.microsoft.com/office/drawing/2014/main" id="{B1DD2B5B-5DD3-BA80-9D81-DC2908843CD6}"/>
              </a:ext>
            </a:extLst>
          </p:cNvPr>
          <p:cNvSpPr/>
          <p:nvPr/>
        </p:nvSpPr>
        <p:spPr>
          <a:xfrm>
            <a:off x="7066313" y="325594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2" name="矩形 251">
            <a:extLst>
              <a:ext uri="{FF2B5EF4-FFF2-40B4-BE49-F238E27FC236}">
                <a16:creationId xmlns:a16="http://schemas.microsoft.com/office/drawing/2014/main" id="{ED21E479-ECF3-3AB5-5ADA-2477373D8952}"/>
              </a:ext>
            </a:extLst>
          </p:cNvPr>
          <p:cNvSpPr/>
          <p:nvPr/>
        </p:nvSpPr>
        <p:spPr>
          <a:xfrm>
            <a:off x="5963386" y="5940583"/>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3" name="矩形 252">
            <a:extLst>
              <a:ext uri="{FF2B5EF4-FFF2-40B4-BE49-F238E27FC236}">
                <a16:creationId xmlns:a16="http://schemas.microsoft.com/office/drawing/2014/main" id="{681B5CBC-F1C7-AE5B-DECF-34586809421F}"/>
              </a:ext>
            </a:extLst>
          </p:cNvPr>
          <p:cNvSpPr/>
          <p:nvPr/>
        </p:nvSpPr>
        <p:spPr>
          <a:xfrm>
            <a:off x="6039586" y="594058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4" name="矩形 253">
            <a:extLst>
              <a:ext uri="{FF2B5EF4-FFF2-40B4-BE49-F238E27FC236}">
                <a16:creationId xmlns:a16="http://schemas.microsoft.com/office/drawing/2014/main" id="{49E0B685-3D18-FB80-3637-4F6D69CEA974}"/>
              </a:ext>
            </a:extLst>
          </p:cNvPr>
          <p:cNvSpPr/>
          <p:nvPr/>
        </p:nvSpPr>
        <p:spPr>
          <a:xfrm>
            <a:off x="6115786" y="594058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5" name="矩形 254">
            <a:extLst>
              <a:ext uri="{FF2B5EF4-FFF2-40B4-BE49-F238E27FC236}">
                <a16:creationId xmlns:a16="http://schemas.microsoft.com/office/drawing/2014/main" id="{C7AF99A1-03BD-6482-3CAA-ABD0D14617A2}"/>
              </a:ext>
            </a:extLst>
          </p:cNvPr>
          <p:cNvSpPr/>
          <p:nvPr/>
        </p:nvSpPr>
        <p:spPr>
          <a:xfrm>
            <a:off x="6191986" y="594058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6" name="矩形 255">
            <a:extLst>
              <a:ext uri="{FF2B5EF4-FFF2-40B4-BE49-F238E27FC236}">
                <a16:creationId xmlns:a16="http://schemas.microsoft.com/office/drawing/2014/main" id="{5B0C198D-9B3C-5581-9C3A-09EBC27704AF}"/>
              </a:ext>
            </a:extLst>
          </p:cNvPr>
          <p:cNvSpPr/>
          <p:nvPr/>
        </p:nvSpPr>
        <p:spPr>
          <a:xfrm>
            <a:off x="5963386" y="6017418"/>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7" name="矩形 256">
            <a:extLst>
              <a:ext uri="{FF2B5EF4-FFF2-40B4-BE49-F238E27FC236}">
                <a16:creationId xmlns:a16="http://schemas.microsoft.com/office/drawing/2014/main" id="{5012FC6D-2029-3ACF-FA29-9BA1DD6CD733}"/>
              </a:ext>
            </a:extLst>
          </p:cNvPr>
          <p:cNvSpPr/>
          <p:nvPr/>
        </p:nvSpPr>
        <p:spPr>
          <a:xfrm>
            <a:off x="6039586" y="601741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8" name="矩形 257">
            <a:extLst>
              <a:ext uri="{FF2B5EF4-FFF2-40B4-BE49-F238E27FC236}">
                <a16:creationId xmlns:a16="http://schemas.microsoft.com/office/drawing/2014/main" id="{F6668843-7118-50F2-5C2C-0B9F169FB501}"/>
              </a:ext>
            </a:extLst>
          </p:cNvPr>
          <p:cNvSpPr/>
          <p:nvPr/>
        </p:nvSpPr>
        <p:spPr>
          <a:xfrm>
            <a:off x="6115786" y="601741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9" name="矩形 258">
            <a:extLst>
              <a:ext uri="{FF2B5EF4-FFF2-40B4-BE49-F238E27FC236}">
                <a16:creationId xmlns:a16="http://schemas.microsoft.com/office/drawing/2014/main" id="{486A06A1-FAFC-F1C0-C140-8F23ACF7F66F}"/>
              </a:ext>
            </a:extLst>
          </p:cNvPr>
          <p:cNvSpPr/>
          <p:nvPr/>
        </p:nvSpPr>
        <p:spPr>
          <a:xfrm>
            <a:off x="6191986" y="601741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0" name="矩形 259">
            <a:extLst>
              <a:ext uri="{FF2B5EF4-FFF2-40B4-BE49-F238E27FC236}">
                <a16:creationId xmlns:a16="http://schemas.microsoft.com/office/drawing/2014/main" id="{442F6126-BCBE-DDB8-5221-92E966DCE23E}"/>
              </a:ext>
            </a:extLst>
          </p:cNvPr>
          <p:cNvSpPr/>
          <p:nvPr/>
        </p:nvSpPr>
        <p:spPr>
          <a:xfrm>
            <a:off x="5962943" y="6096862"/>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1" name="矩形 260">
            <a:extLst>
              <a:ext uri="{FF2B5EF4-FFF2-40B4-BE49-F238E27FC236}">
                <a16:creationId xmlns:a16="http://schemas.microsoft.com/office/drawing/2014/main" id="{11035A8A-41B6-7F0B-D7EC-B1413181721E}"/>
              </a:ext>
            </a:extLst>
          </p:cNvPr>
          <p:cNvSpPr/>
          <p:nvPr/>
        </p:nvSpPr>
        <p:spPr>
          <a:xfrm>
            <a:off x="6039143" y="609686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2" name="矩形 261">
            <a:extLst>
              <a:ext uri="{FF2B5EF4-FFF2-40B4-BE49-F238E27FC236}">
                <a16:creationId xmlns:a16="http://schemas.microsoft.com/office/drawing/2014/main" id="{CAE85CC3-D901-A522-A8D2-5FECAF5C6F2A}"/>
              </a:ext>
            </a:extLst>
          </p:cNvPr>
          <p:cNvSpPr/>
          <p:nvPr/>
        </p:nvSpPr>
        <p:spPr>
          <a:xfrm>
            <a:off x="6115343" y="609686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3" name="矩形 262">
            <a:extLst>
              <a:ext uri="{FF2B5EF4-FFF2-40B4-BE49-F238E27FC236}">
                <a16:creationId xmlns:a16="http://schemas.microsoft.com/office/drawing/2014/main" id="{1AFD002B-1AF8-D584-B752-F35AAF0279BB}"/>
              </a:ext>
            </a:extLst>
          </p:cNvPr>
          <p:cNvSpPr/>
          <p:nvPr/>
        </p:nvSpPr>
        <p:spPr>
          <a:xfrm>
            <a:off x="6191543" y="609686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4" name="矩形 263">
            <a:extLst>
              <a:ext uri="{FF2B5EF4-FFF2-40B4-BE49-F238E27FC236}">
                <a16:creationId xmlns:a16="http://schemas.microsoft.com/office/drawing/2014/main" id="{D1084098-6DCB-3735-29AA-44CD3C8D3481}"/>
              </a:ext>
            </a:extLst>
          </p:cNvPr>
          <p:cNvSpPr/>
          <p:nvPr/>
        </p:nvSpPr>
        <p:spPr>
          <a:xfrm>
            <a:off x="5962943" y="6173697"/>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5" name="矩形 264">
            <a:extLst>
              <a:ext uri="{FF2B5EF4-FFF2-40B4-BE49-F238E27FC236}">
                <a16:creationId xmlns:a16="http://schemas.microsoft.com/office/drawing/2014/main" id="{908452B0-6725-D9AC-2C21-9A810B080648}"/>
              </a:ext>
            </a:extLst>
          </p:cNvPr>
          <p:cNvSpPr/>
          <p:nvPr/>
        </p:nvSpPr>
        <p:spPr>
          <a:xfrm>
            <a:off x="6039143" y="617369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6" name="矩形 265">
            <a:extLst>
              <a:ext uri="{FF2B5EF4-FFF2-40B4-BE49-F238E27FC236}">
                <a16:creationId xmlns:a16="http://schemas.microsoft.com/office/drawing/2014/main" id="{BF373DEE-8D60-DC14-070F-B7480C071E5E}"/>
              </a:ext>
            </a:extLst>
          </p:cNvPr>
          <p:cNvSpPr/>
          <p:nvPr/>
        </p:nvSpPr>
        <p:spPr>
          <a:xfrm>
            <a:off x="6115343" y="617369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7" name="矩形 266">
            <a:extLst>
              <a:ext uri="{FF2B5EF4-FFF2-40B4-BE49-F238E27FC236}">
                <a16:creationId xmlns:a16="http://schemas.microsoft.com/office/drawing/2014/main" id="{12EFBA17-1B71-6253-E8B2-E58DA2A9B5CB}"/>
              </a:ext>
            </a:extLst>
          </p:cNvPr>
          <p:cNvSpPr/>
          <p:nvPr/>
        </p:nvSpPr>
        <p:spPr>
          <a:xfrm>
            <a:off x="6191543" y="617369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8" name="矩形 267">
            <a:extLst>
              <a:ext uri="{FF2B5EF4-FFF2-40B4-BE49-F238E27FC236}">
                <a16:creationId xmlns:a16="http://schemas.microsoft.com/office/drawing/2014/main" id="{26E746BB-841A-CE47-D1C6-9214D04CFBF4}"/>
              </a:ext>
            </a:extLst>
          </p:cNvPr>
          <p:cNvSpPr/>
          <p:nvPr/>
        </p:nvSpPr>
        <p:spPr>
          <a:xfrm>
            <a:off x="8644361" y="133927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9" name="矩形 268">
            <a:extLst>
              <a:ext uri="{FF2B5EF4-FFF2-40B4-BE49-F238E27FC236}">
                <a16:creationId xmlns:a16="http://schemas.microsoft.com/office/drawing/2014/main" id="{57006C00-9631-58F3-EA71-2A07AAE48D9E}"/>
              </a:ext>
            </a:extLst>
          </p:cNvPr>
          <p:cNvSpPr/>
          <p:nvPr/>
        </p:nvSpPr>
        <p:spPr>
          <a:xfrm>
            <a:off x="8720561" y="133927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0" name="矩形 269">
            <a:extLst>
              <a:ext uri="{FF2B5EF4-FFF2-40B4-BE49-F238E27FC236}">
                <a16:creationId xmlns:a16="http://schemas.microsoft.com/office/drawing/2014/main" id="{20DF5546-0DC1-1ACD-B7F3-E61F0717CE26}"/>
              </a:ext>
            </a:extLst>
          </p:cNvPr>
          <p:cNvSpPr/>
          <p:nvPr/>
        </p:nvSpPr>
        <p:spPr>
          <a:xfrm>
            <a:off x="8796761" y="133927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1" name="矩形 270">
            <a:extLst>
              <a:ext uri="{FF2B5EF4-FFF2-40B4-BE49-F238E27FC236}">
                <a16:creationId xmlns:a16="http://schemas.microsoft.com/office/drawing/2014/main" id="{089B2002-1FDC-F9E1-0266-919DEA1AA8D2}"/>
              </a:ext>
            </a:extLst>
          </p:cNvPr>
          <p:cNvSpPr/>
          <p:nvPr/>
        </p:nvSpPr>
        <p:spPr>
          <a:xfrm>
            <a:off x="8872961" y="1339274"/>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2" name="矩形 271">
            <a:extLst>
              <a:ext uri="{FF2B5EF4-FFF2-40B4-BE49-F238E27FC236}">
                <a16:creationId xmlns:a16="http://schemas.microsoft.com/office/drawing/2014/main" id="{FB912EE3-87FE-0D41-0FB3-0A5BCB44A05A}"/>
              </a:ext>
            </a:extLst>
          </p:cNvPr>
          <p:cNvSpPr/>
          <p:nvPr/>
        </p:nvSpPr>
        <p:spPr>
          <a:xfrm>
            <a:off x="8644361" y="14161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3" name="矩形 272">
            <a:extLst>
              <a:ext uri="{FF2B5EF4-FFF2-40B4-BE49-F238E27FC236}">
                <a16:creationId xmlns:a16="http://schemas.microsoft.com/office/drawing/2014/main" id="{A79D5F15-CB93-367F-98D4-4380DAE58DFF}"/>
              </a:ext>
            </a:extLst>
          </p:cNvPr>
          <p:cNvSpPr/>
          <p:nvPr/>
        </p:nvSpPr>
        <p:spPr>
          <a:xfrm>
            <a:off x="8720561" y="14161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4" name="矩形 273">
            <a:extLst>
              <a:ext uri="{FF2B5EF4-FFF2-40B4-BE49-F238E27FC236}">
                <a16:creationId xmlns:a16="http://schemas.microsoft.com/office/drawing/2014/main" id="{BD46FB17-F4EE-6314-4D07-F868DC3B2D34}"/>
              </a:ext>
            </a:extLst>
          </p:cNvPr>
          <p:cNvSpPr/>
          <p:nvPr/>
        </p:nvSpPr>
        <p:spPr>
          <a:xfrm>
            <a:off x="8796761" y="14161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5" name="矩形 274">
            <a:extLst>
              <a:ext uri="{FF2B5EF4-FFF2-40B4-BE49-F238E27FC236}">
                <a16:creationId xmlns:a16="http://schemas.microsoft.com/office/drawing/2014/main" id="{3D7904F8-5706-7D5E-1771-E340095699FC}"/>
              </a:ext>
            </a:extLst>
          </p:cNvPr>
          <p:cNvSpPr/>
          <p:nvPr/>
        </p:nvSpPr>
        <p:spPr>
          <a:xfrm>
            <a:off x="8872961" y="1416109"/>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6" name="矩形 275">
            <a:extLst>
              <a:ext uri="{FF2B5EF4-FFF2-40B4-BE49-F238E27FC236}">
                <a16:creationId xmlns:a16="http://schemas.microsoft.com/office/drawing/2014/main" id="{1BAA5AAA-1145-D9B4-F621-537345CDB737}"/>
              </a:ext>
            </a:extLst>
          </p:cNvPr>
          <p:cNvSpPr/>
          <p:nvPr/>
        </p:nvSpPr>
        <p:spPr>
          <a:xfrm>
            <a:off x="8643918" y="149317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7" name="矩形 276">
            <a:extLst>
              <a:ext uri="{FF2B5EF4-FFF2-40B4-BE49-F238E27FC236}">
                <a16:creationId xmlns:a16="http://schemas.microsoft.com/office/drawing/2014/main" id="{7A8BBF2A-E7ED-E03A-47C4-CAA1F3CA74B7}"/>
              </a:ext>
            </a:extLst>
          </p:cNvPr>
          <p:cNvSpPr/>
          <p:nvPr/>
        </p:nvSpPr>
        <p:spPr>
          <a:xfrm>
            <a:off x="8720118" y="149317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8" name="矩形 277">
            <a:extLst>
              <a:ext uri="{FF2B5EF4-FFF2-40B4-BE49-F238E27FC236}">
                <a16:creationId xmlns:a16="http://schemas.microsoft.com/office/drawing/2014/main" id="{D1C4993E-3373-27DC-D078-96EF9740674F}"/>
              </a:ext>
            </a:extLst>
          </p:cNvPr>
          <p:cNvSpPr/>
          <p:nvPr/>
        </p:nvSpPr>
        <p:spPr>
          <a:xfrm>
            <a:off x="8796318" y="149317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79" name="矩形 278">
            <a:extLst>
              <a:ext uri="{FF2B5EF4-FFF2-40B4-BE49-F238E27FC236}">
                <a16:creationId xmlns:a16="http://schemas.microsoft.com/office/drawing/2014/main" id="{D00BF717-F52B-AC7C-2A7C-132C50DDFE61}"/>
              </a:ext>
            </a:extLst>
          </p:cNvPr>
          <p:cNvSpPr/>
          <p:nvPr/>
        </p:nvSpPr>
        <p:spPr>
          <a:xfrm>
            <a:off x="8872518" y="149317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0" name="矩形 279">
            <a:extLst>
              <a:ext uri="{FF2B5EF4-FFF2-40B4-BE49-F238E27FC236}">
                <a16:creationId xmlns:a16="http://schemas.microsoft.com/office/drawing/2014/main" id="{C5BAF8CE-7AC9-B02B-601E-0C5E34DB9D60}"/>
              </a:ext>
            </a:extLst>
          </p:cNvPr>
          <p:cNvSpPr/>
          <p:nvPr/>
        </p:nvSpPr>
        <p:spPr>
          <a:xfrm>
            <a:off x="8643918" y="15700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1" name="矩形 280">
            <a:extLst>
              <a:ext uri="{FF2B5EF4-FFF2-40B4-BE49-F238E27FC236}">
                <a16:creationId xmlns:a16="http://schemas.microsoft.com/office/drawing/2014/main" id="{C17C3F8B-A509-09F5-8A61-677ED43EEAE8}"/>
              </a:ext>
            </a:extLst>
          </p:cNvPr>
          <p:cNvSpPr/>
          <p:nvPr/>
        </p:nvSpPr>
        <p:spPr>
          <a:xfrm>
            <a:off x="8720118" y="15700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2" name="矩形 281">
            <a:extLst>
              <a:ext uri="{FF2B5EF4-FFF2-40B4-BE49-F238E27FC236}">
                <a16:creationId xmlns:a16="http://schemas.microsoft.com/office/drawing/2014/main" id="{46B7F305-BB2D-EC81-C608-300E10C3C4A0}"/>
              </a:ext>
            </a:extLst>
          </p:cNvPr>
          <p:cNvSpPr/>
          <p:nvPr/>
        </p:nvSpPr>
        <p:spPr>
          <a:xfrm>
            <a:off x="8796318" y="15700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3" name="矩形 282">
            <a:extLst>
              <a:ext uri="{FF2B5EF4-FFF2-40B4-BE49-F238E27FC236}">
                <a16:creationId xmlns:a16="http://schemas.microsoft.com/office/drawing/2014/main" id="{9F0AE261-05D0-7885-AB54-EE2E2352C193}"/>
              </a:ext>
            </a:extLst>
          </p:cNvPr>
          <p:cNvSpPr/>
          <p:nvPr/>
        </p:nvSpPr>
        <p:spPr>
          <a:xfrm>
            <a:off x="8872518" y="157000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4" name="矩形 283">
            <a:extLst>
              <a:ext uri="{FF2B5EF4-FFF2-40B4-BE49-F238E27FC236}">
                <a16:creationId xmlns:a16="http://schemas.microsoft.com/office/drawing/2014/main" id="{6A3E6F64-2E04-0608-25F5-6D63CA00E434}"/>
              </a:ext>
            </a:extLst>
          </p:cNvPr>
          <p:cNvSpPr/>
          <p:nvPr/>
        </p:nvSpPr>
        <p:spPr>
          <a:xfrm>
            <a:off x="10267266"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5" name="矩形 284">
            <a:extLst>
              <a:ext uri="{FF2B5EF4-FFF2-40B4-BE49-F238E27FC236}">
                <a16:creationId xmlns:a16="http://schemas.microsoft.com/office/drawing/2014/main" id="{01AE74F1-BB3A-651F-8FDD-0CEE6123FDE2}"/>
              </a:ext>
            </a:extLst>
          </p:cNvPr>
          <p:cNvSpPr/>
          <p:nvPr/>
        </p:nvSpPr>
        <p:spPr>
          <a:xfrm>
            <a:off x="10343466"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6" name="矩形 285">
            <a:extLst>
              <a:ext uri="{FF2B5EF4-FFF2-40B4-BE49-F238E27FC236}">
                <a16:creationId xmlns:a16="http://schemas.microsoft.com/office/drawing/2014/main" id="{96FB134B-9974-D6FE-82CB-752E7B87E552}"/>
              </a:ext>
            </a:extLst>
          </p:cNvPr>
          <p:cNvSpPr/>
          <p:nvPr/>
        </p:nvSpPr>
        <p:spPr>
          <a:xfrm>
            <a:off x="10419666"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7" name="矩形 286">
            <a:extLst>
              <a:ext uri="{FF2B5EF4-FFF2-40B4-BE49-F238E27FC236}">
                <a16:creationId xmlns:a16="http://schemas.microsoft.com/office/drawing/2014/main" id="{01D70F73-97EC-6AFE-2E9C-C552E8933961}"/>
              </a:ext>
            </a:extLst>
          </p:cNvPr>
          <p:cNvSpPr/>
          <p:nvPr/>
        </p:nvSpPr>
        <p:spPr>
          <a:xfrm>
            <a:off x="10495866" y="1331823"/>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8" name="矩形 287">
            <a:extLst>
              <a:ext uri="{FF2B5EF4-FFF2-40B4-BE49-F238E27FC236}">
                <a16:creationId xmlns:a16="http://schemas.microsoft.com/office/drawing/2014/main" id="{3D31F830-343F-5C6C-2D95-1A907ADE0335}"/>
              </a:ext>
            </a:extLst>
          </p:cNvPr>
          <p:cNvSpPr/>
          <p:nvPr/>
        </p:nvSpPr>
        <p:spPr>
          <a:xfrm>
            <a:off x="10267266"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89" name="矩形 288">
            <a:extLst>
              <a:ext uri="{FF2B5EF4-FFF2-40B4-BE49-F238E27FC236}">
                <a16:creationId xmlns:a16="http://schemas.microsoft.com/office/drawing/2014/main" id="{F3C99184-40C1-3F71-8E3C-474901A1F4FA}"/>
              </a:ext>
            </a:extLst>
          </p:cNvPr>
          <p:cNvSpPr/>
          <p:nvPr/>
        </p:nvSpPr>
        <p:spPr>
          <a:xfrm>
            <a:off x="10343466"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0" name="矩形 289">
            <a:extLst>
              <a:ext uri="{FF2B5EF4-FFF2-40B4-BE49-F238E27FC236}">
                <a16:creationId xmlns:a16="http://schemas.microsoft.com/office/drawing/2014/main" id="{647B8FCD-BD13-9B93-8C9F-E20D1FEB7FDD}"/>
              </a:ext>
            </a:extLst>
          </p:cNvPr>
          <p:cNvSpPr/>
          <p:nvPr/>
        </p:nvSpPr>
        <p:spPr>
          <a:xfrm>
            <a:off x="10419666"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1" name="矩形 290">
            <a:extLst>
              <a:ext uri="{FF2B5EF4-FFF2-40B4-BE49-F238E27FC236}">
                <a16:creationId xmlns:a16="http://schemas.microsoft.com/office/drawing/2014/main" id="{D6FAE2B6-6B4C-517A-69F2-AD7DDC00F99A}"/>
              </a:ext>
            </a:extLst>
          </p:cNvPr>
          <p:cNvSpPr/>
          <p:nvPr/>
        </p:nvSpPr>
        <p:spPr>
          <a:xfrm>
            <a:off x="10495866" y="1408658"/>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2" name="矩形 291">
            <a:extLst>
              <a:ext uri="{FF2B5EF4-FFF2-40B4-BE49-F238E27FC236}">
                <a16:creationId xmlns:a16="http://schemas.microsoft.com/office/drawing/2014/main" id="{C4419E2F-2725-D725-2B60-0B673272F822}"/>
              </a:ext>
            </a:extLst>
          </p:cNvPr>
          <p:cNvSpPr/>
          <p:nvPr/>
        </p:nvSpPr>
        <p:spPr>
          <a:xfrm>
            <a:off x="10266823"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3" name="矩形 292">
            <a:extLst>
              <a:ext uri="{FF2B5EF4-FFF2-40B4-BE49-F238E27FC236}">
                <a16:creationId xmlns:a16="http://schemas.microsoft.com/office/drawing/2014/main" id="{ABA8BBD7-429C-FE97-D614-3E55BC774FD8}"/>
              </a:ext>
            </a:extLst>
          </p:cNvPr>
          <p:cNvSpPr/>
          <p:nvPr/>
        </p:nvSpPr>
        <p:spPr>
          <a:xfrm>
            <a:off x="10343023"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4" name="矩形 293">
            <a:extLst>
              <a:ext uri="{FF2B5EF4-FFF2-40B4-BE49-F238E27FC236}">
                <a16:creationId xmlns:a16="http://schemas.microsoft.com/office/drawing/2014/main" id="{59D400D1-5A48-14F2-07FA-B05649355BEB}"/>
              </a:ext>
            </a:extLst>
          </p:cNvPr>
          <p:cNvSpPr/>
          <p:nvPr/>
        </p:nvSpPr>
        <p:spPr>
          <a:xfrm>
            <a:off x="10419223"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5" name="矩形 294">
            <a:extLst>
              <a:ext uri="{FF2B5EF4-FFF2-40B4-BE49-F238E27FC236}">
                <a16:creationId xmlns:a16="http://schemas.microsoft.com/office/drawing/2014/main" id="{A22B7770-CABC-095C-7C4B-62A1AEC72D28}"/>
              </a:ext>
            </a:extLst>
          </p:cNvPr>
          <p:cNvSpPr/>
          <p:nvPr/>
        </p:nvSpPr>
        <p:spPr>
          <a:xfrm>
            <a:off x="10495423" y="1488102"/>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6" name="矩形 295">
            <a:extLst>
              <a:ext uri="{FF2B5EF4-FFF2-40B4-BE49-F238E27FC236}">
                <a16:creationId xmlns:a16="http://schemas.microsoft.com/office/drawing/2014/main" id="{CBC2772E-557E-A7A7-5F45-1B71A7CDD503}"/>
              </a:ext>
            </a:extLst>
          </p:cNvPr>
          <p:cNvSpPr/>
          <p:nvPr/>
        </p:nvSpPr>
        <p:spPr>
          <a:xfrm>
            <a:off x="10266823"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7" name="矩形 296">
            <a:extLst>
              <a:ext uri="{FF2B5EF4-FFF2-40B4-BE49-F238E27FC236}">
                <a16:creationId xmlns:a16="http://schemas.microsoft.com/office/drawing/2014/main" id="{CFCCB386-CF4B-7051-4872-E787614CFB13}"/>
              </a:ext>
            </a:extLst>
          </p:cNvPr>
          <p:cNvSpPr/>
          <p:nvPr/>
        </p:nvSpPr>
        <p:spPr>
          <a:xfrm>
            <a:off x="10343023"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8" name="矩形 297">
            <a:extLst>
              <a:ext uri="{FF2B5EF4-FFF2-40B4-BE49-F238E27FC236}">
                <a16:creationId xmlns:a16="http://schemas.microsoft.com/office/drawing/2014/main" id="{EC706C31-ECAB-DA47-1CD5-398CE3585085}"/>
              </a:ext>
            </a:extLst>
          </p:cNvPr>
          <p:cNvSpPr/>
          <p:nvPr/>
        </p:nvSpPr>
        <p:spPr>
          <a:xfrm>
            <a:off x="10419223"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99" name="矩形 298">
            <a:extLst>
              <a:ext uri="{FF2B5EF4-FFF2-40B4-BE49-F238E27FC236}">
                <a16:creationId xmlns:a16="http://schemas.microsoft.com/office/drawing/2014/main" id="{D7B32630-EEC1-B53E-4FBC-26BDE849DEEF}"/>
              </a:ext>
            </a:extLst>
          </p:cNvPr>
          <p:cNvSpPr/>
          <p:nvPr/>
        </p:nvSpPr>
        <p:spPr>
          <a:xfrm>
            <a:off x="10495423" y="1564937"/>
            <a:ext cx="76200" cy="7620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0" name="文本框 299">
            <a:extLst>
              <a:ext uri="{FF2B5EF4-FFF2-40B4-BE49-F238E27FC236}">
                <a16:creationId xmlns:a16="http://schemas.microsoft.com/office/drawing/2014/main" id="{D8611D71-3265-DCCB-B149-9325A8293BF5}"/>
              </a:ext>
            </a:extLst>
          </p:cNvPr>
          <p:cNvSpPr txBox="1"/>
          <p:nvPr/>
        </p:nvSpPr>
        <p:spPr>
          <a:xfrm>
            <a:off x="7471612" y="5042525"/>
            <a:ext cx="2970972"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Block(16,16)</a:t>
            </a:r>
          </a:p>
          <a:p>
            <a:r>
              <a:rPr lang="en-US" altLang="zh-CN" b="1">
                <a:latin typeface="字制区喜脉体" panose="02000603000000000000" pitchFamily="2" charset="-122"/>
                <a:ea typeface="字制区喜脉体" panose="02000603000000000000" pitchFamily="2" charset="-122"/>
              </a:rPr>
              <a:t>Num_per_block(64,64)</a:t>
            </a:r>
            <a:endParaRPr lang="zh-CN" altLang="en-US" b="1">
              <a:latin typeface="字制区喜脉体" panose="02000603000000000000" pitchFamily="2" charset="-122"/>
              <a:ea typeface="字制区喜脉体" panose="02000603000000000000" pitchFamily="2" charset="-122"/>
            </a:endParaRPr>
          </a:p>
        </p:txBody>
      </p:sp>
      <p:cxnSp>
        <p:nvCxnSpPr>
          <p:cNvPr id="301" name="直接箭头连接符 300">
            <a:extLst>
              <a:ext uri="{FF2B5EF4-FFF2-40B4-BE49-F238E27FC236}">
                <a16:creationId xmlns:a16="http://schemas.microsoft.com/office/drawing/2014/main" id="{81F83F98-841E-8D78-CFA1-512C558FBE1A}"/>
              </a:ext>
            </a:extLst>
          </p:cNvPr>
          <p:cNvCxnSpPr/>
          <p:nvPr/>
        </p:nvCxnSpPr>
        <p:spPr>
          <a:xfrm>
            <a:off x="6560925" y="4127728"/>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02" name="矩形 301">
            <a:extLst>
              <a:ext uri="{FF2B5EF4-FFF2-40B4-BE49-F238E27FC236}">
                <a16:creationId xmlns:a16="http://schemas.microsoft.com/office/drawing/2014/main" id="{ABFC1129-CD01-69E1-0A3C-270CF43AEA30}"/>
              </a:ext>
            </a:extLst>
          </p:cNvPr>
          <p:cNvSpPr/>
          <p:nvPr/>
        </p:nvSpPr>
        <p:spPr>
          <a:xfrm>
            <a:off x="6396143"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3" name="矩形 302">
            <a:extLst>
              <a:ext uri="{FF2B5EF4-FFF2-40B4-BE49-F238E27FC236}">
                <a16:creationId xmlns:a16="http://schemas.microsoft.com/office/drawing/2014/main" id="{8927102E-28F5-5AD3-2B86-7160288FD086}"/>
              </a:ext>
            </a:extLst>
          </p:cNvPr>
          <p:cNvSpPr/>
          <p:nvPr/>
        </p:nvSpPr>
        <p:spPr>
          <a:xfrm>
            <a:off x="6472343"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4" name="矩形 303">
            <a:extLst>
              <a:ext uri="{FF2B5EF4-FFF2-40B4-BE49-F238E27FC236}">
                <a16:creationId xmlns:a16="http://schemas.microsoft.com/office/drawing/2014/main" id="{01EAB9EE-3911-D281-1269-F8FB1591A1B1}"/>
              </a:ext>
            </a:extLst>
          </p:cNvPr>
          <p:cNvSpPr/>
          <p:nvPr/>
        </p:nvSpPr>
        <p:spPr>
          <a:xfrm>
            <a:off x="6548543"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5" name="矩形 304">
            <a:extLst>
              <a:ext uri="{FF2B5EF4-FFF2-40B4-BE49-F238E27FC236}">
                <a16:creationId xmlns:a16="http://schemas.microsoft.com/office/drawing/2014/main" id="{3D7E3DAA-0422-CF65-2872-86C333D314FA}"/>
              </a:ext>
            </a:extLst>
          </p:cNvPr>
          <p:cNvSpPr/>
          <p:nvPr/>
        </p:nvSpPr>
        <p:spPr>
          <a:xfrm>
            <a:off x="6624743" y="4586020"/>
            <a:ext cx="76200" cy="76200"/>
          </a:xfrm>
          <a:prstGeom prst="rect">
            <a:avLst/>
          </a:prstGeom>
          <a:solidFill>
            <a:schemeClr val="accent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06" name="文本框 305">
            <a:extLst>
              <a:ext uri="{FF2B5EF4-FFF2-40B4-BE49-F238E27FC236}">
                <a16:creationId xmlns:a16="http://schemas.microsoft.com/office/drawing/2014/main" id="{7B773139-EA98-DDCF-E013-391B40DA05FC}"/>
              </a:ext>
            </a:extLst>
          </p:cNvPr>
          <p:cNvSpPr txBox="1"/>
          <p:nvPr/>
        </p:nvSpPr>
        <p:spPr>
          <a:xfrm>
            <a:off x="6671837" y="4448125"/>
            <a:ext cx="659117"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reg</a:t>
            </a:r>
            <a:endParaRPr lang="zh-CN" altLang="en-US" b="1">
              <a:latin typeface="字制区喜脉体" panose="02000603000000000000" pitchFamily="2" charset="-122"/>
              <a:ea typeface="字制区喜脉体" panose="02000603000000000000" pitchFamily="2" charset="-122"/>
            </a:endParaRPr>
          </a:p>
        </p:txBody>
      </p:sp>
      <p:sp>
        <p:nvSpPr>
          <p:cNvPr id="307" name="文本框 306">
            <a:extLst>
              <a:ext uri="{FF2B5EF4-FFF2-40B4-BE49-F238E27FC236}">
                <a16:creationId xmlns:a16="http://schemas.microsoft.com/office/drawing/2014/main" id="{45288025-7C01-A98E-AEEF-0F1C9424D3A4}"/>
              </a:ext>
            </a:extLst>
          </p:cNvPr>
          <p:cNvSpPr txBox="1"/>
          <p:nvPr/>
        </p:nvSpPr>
        <p:spPr>
          <a:xfrm>
            <a:off x="7842317" y="6437701"/>
            <a:ext cx="414648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 </a:t>
            </a:r>
            <a:r>
              <a:rPr lang="zh-CN" altLang="en-US">
                <a:latin typeface="字制区喜脉体" panose="02000603000000000000" pitchFamily="2" charset="-122"/>
                <a:ea typeface="字制区喜脉体" panose="02000603000000000000" pitchFamily="2" charset="-122"/>
                <a:hlinkClick r:id="rId2"/>
              </a:rPr>
              <a:t>矩阵乘法终极优化指南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122167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5C32F-1CA5-4082-ED97-FD3EBE5234D6}"/>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B9F05B39-C24F-C9F5-96A2-8B9EA54450C4}"/>
              </a:ext>
            </a:extLst>
          </p:cNvPr>
          <p:cNvSpPr/>
          <p:nvPr/>
        </p:nvSpPr>
        <p:spPr>
          <a:xfrm>
            <a:off x="2206943" y="274810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a:extLst>
              <a:ext uri="{FF2B5EF4-FFF2-40B4-BE49-F238E27FC236}">
                <a16:creationId xmlns:a16="http://schemas.microsoft.com/office/drawing/2014/main" id="{D977A12C-9E70-E0F2-4C43-8DAA34541A2C}"/>
              </a:ext>
            </a:extLst>
          </p:cNvPr>
          <p:cNvSpPr/>
          <p:nvPr/>
        </p:nvSpPr>
        <p:spPr>
          <a:xfrm>
            <a:off x="392113" y="274810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11" name="矩形 10">
            <a:extLst>
              <a:ext uri="{FF2B5EF4-FFF2-40B4-BE49-F238E27FC236}">
                <a16:creationId xmlns:a16="http://schemas.microsoft.com/office/drawing/2014/main" id="{FC955450-B060-B8BA-0A32-4D17D0D5190E}"/>
              </a:ext>
            </a:extLst>
          </p:cNvPr>
          <p:cNvSpPr/>
          <p:nvPr/>
        </p:nvSpPr>
        <p:spPr>
          <a:xfrm>
            <a:off x="2206943" y="980897"/>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12" name="矩形 11">
            <a:extLst>
              <a:ext uri="{FF2B5EF4-FFF2-40B4-BE49-F238E27FC236}">
                <a16:creationId xmlns:a16="http://schemas.microsoft.com/office/drawing/2014/main" id="{E072278D-1003-B52B-3270-D63FC4C1570B}"/>
              </a:ext>
            </a:extLst>
          </p:cNvPr>
          <p:cNvSpPr/>
          <p:nvPr/>
        </p:nvSpPr>
        <p:spPr>
          <a:xfrm>
            <a:off x="3824923" y="980897"/>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13" name="矩形 12">
            <a:extLst>
              <a:ext uri="{FF2B5EF4-FFF2-40B4-BE49-F238E27FC236}">
                <a16:creationId xmlns:a16="http://schemas.microsoft.com/office/drawing/2014/main" id="{35866830-B978-A889-D0F9-D2FF2D07F813}"/>
              </a:ext>
            </a:extLst>
          </p:cNvPr>
          <p:cNvSpPr/>
          <p:nvPr/>
        </p:nvSpPr>
        <p:spPr>
          <a:xfrm>
            <a:off x="378302" y="4282104"/>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14" name="直接箭头连接符 13">
            <a:extLst>
              <a:ext uri="{FF2B5EF4-FFF2-40B4-BE49-F238E27FC236}">
                <a16:creationId xmlns:a16="http://schemas.microsoft.com/office/drawing/2014/main" id="{F02F5D92-5051-6FE8-3141-DCC3EE2C6FD4}"/>
              </a:ext>
            </a:extLst>
          </p:cNvPr>
          <p:cNvCxnSpPr/>
          <p:nvPr/>
        </p:nvCxnSpPr>
        <p:spPr>
          <a:xfrm>
            <a:off x="971233" y="3853002"/>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5" name="直接箭头连接符 14">
            <a:extLst>
              <a:ext uri="{FF2B5EF4-FFF2-40B4-BE49-F238E27FC236}">
                <a16:creationId xmlns:a16="http://schemas.microsoft.com/office/drawing/2014/main" id="{45671155-404C-8C23-1C73-6C8E6EDC37ED}"/>
              </a:ext>
            </a:extLst>
          </p:cNvPr>
          <p:cNvCxnSpPr/>
          <p:nvPr/>
        </p:nvCxnSpPr>
        <p:spPr>
          <a:xfrm flipV="1">
            <a:off x="3362643" y="1531442"/>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a:extLst>
              <a:ext uri="{FF2B5EF4-FFF2-40B4-BE49-F238E27FC236}">
                <a16:creationId xmlns:a16="http://schemas.microsoft.com/office/drawing/2014/main" id="{DBD362FB-9EFA-06A8-D7F8-111F1CA91AEA}"/>
              </a:ext>
            </a:extLst>
          </p:cNvPr>
          <p:cNvSpPr/>
          <p:nvPr/>
        </p:nvSpPr>
        <p:spPr>
          <a:xfrm>
            <a:off x="3830638" y="4280357"/>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0" name="直接箭头连接符 19">
            <a:extLst>
              <a:ext uri="{FF2B5EF4-FFF2-40B4-BE49-F238E27FC236}">
                <a16:creationId xmlns:a16="http://schemas.microsoft.com/office/drawing/2014/main" id="{714375C2-741E-8DCD-58ED-1C20AB7D26C4}"/>
              </a:ext>
            </a:extLst>
          </p:cNvPr>
          <p:cNvCxnSpPr/>
          <p:nvPr/>
        </p:nvCxnSpPr>
        <p:spPr>
          <a:xfrm flipH="1" flipV="1">
            <a:off x="3344863" y="3853637"/>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68" name="矩形 67">
            <a:extLst>
              <a:ext uri="{FF2B5EF4-FFF2-40B4-BE49-F238E27FC236}">
                <a16:creationId xmlns:a16="http://schemas.microsoft.com/office/drawing/2014/main" id="{51EED37D-5069-EB98-44F8-FAC2BF416FC2}"/>
              </a:ext>
            </a:extLst>
          </p:cNvPr>
          <p:cNvSpPr/>
          <p:nvPr/>
        </p:nvSpPr>
        <p:spPr>
          <a:xfrm rot="5400000">
            <a:off x="3835398" y="4278134"/>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5" name="文本框 34">
            <a:extLst>
              <a:ext uri="{FF2B5EF4-FFF2-40B4-BE49-F238E27FC236}">
                <a16:creationId xmlns:a16="http://schemas.microsoft.com/office/drawing/2014/main" id="{67878ED3-3DB1-960E-C732-E4DD7ED697A9}"/>
              </a:ext>
            </a:extLst>
          </p:cNvPr>
          <p:cNvSpPr txBox="1"/>
          <p:nvPr/>
        </p:nvSpPr>
        <p:spPr>
          <a:xfrm>
            <a:off x="-145097" y="3025597"/>
            <a:ext cx="72390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=64</a:t>
            </a:r>
          </a:p>
        </p:txBody>
      </p:sp>
      <p:sp>
        <p:nvSpPr>
          <p:cNvPr id="37" name="文本框 36">
            <a:extLst>
              <a:ext uri="{FF2B5EF4-FFF2-40B4-BE49-F238E27FC236}">
                <a16:creationId xmlns:a16="http://schemas.microsoft.com/office/drawing/2014/main" id="{D3646600-B7CF-A315-0E07-7C956B03226A}"/>
              </a:ext>
            </a:extLst>
          </p:cNvPr>
          <p:cNvSpPr txBox="1"/>
          <p:nvPr/>
        </p:nvSpPr>
        <p:spPr>
          <a:xfrm>
            <a:off x="779463" y="2431872"/>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8" name="文本框 37">
            <a:extLst>
              <a:ext uri="{FF2B5EF4-FFF2-40B4-BE49-F238E27FC236}">
                <a16:creationId xmlns:a16="http://schemas.microsoft.com/office/drawing/2014/main" id="{82EB5C8E-F476-A63D-2B02-F09919E1FE78}"/>
              </a:ext>
            </a:extLst>
          </p:cNvPr>
          <p:cNvSpPr txBox="1"/>
          <p:nvPr/>
        </p:nvSpPr>
        <p:spPr>
          <a:xfrm>
            <a:off x="1751013" y="134919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36" name="文本框 35">
            <a:extLst>
              <a:ext uri="{FF2B5EF4-FFF2-40B4-BE49-F238E27FC236}">
                <a16:creationId xmlns:a16="http://schemas.microsoft.com/office/drawing/2014/main" id="{288AE1CD-647C-F68B-521E-9E7DAA377115}"/>
              </a:ext>
            </a:extLst>
          </p:cNvPr>
          <p:cNvSpPr txBox="1"/>
          <p:nvPr/>
        </p:nvSpPr>
        <p:spPr>
          <a:xfrm>
            <a:off x="2594928" y="643077"/>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7" name="文本框 6">
            <a:extLst>
              <a:ext uri="{FF2B5EF4-FFF2-40B4-BE49-F238E27FC236}">
                <a16:creationId xmlns:a16="http://schemas.microsoft.com/office/drawing/2014/main" id="{428E65B6-1895-1C51-8EF9-609BA278A4C5}"/>
              </a:ext>
            </a:extLst>
          </p:cNvPr>
          <p:cNvSpPr txBox="1"/>
          <p:nvPr/>
        </p:nvSpPr>
        <p:spPr>
          <a:xfrm>
            <a:off x="-208120" y="4169232"/>
            <a:ext cx="5791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rm</a:t>
            </a:r>
          </a:p>
          <a:p>
            <a:r>
              <a:rPr lang="en-US" altLang="zh-CN" b="1">
                <a:latin typeface="字制区喜脉体" panose="02000603000000000000" pitchFamily="2" charset="-122"/>
                <a:ea typeface="字制区喜脉体" panose="02000603000000000000" pitchFamily="2" charset="-122"/>
              </a:rPr>
              <a:t>=4</a:t>
            </a:r>
          </a:p>
        </p:txBody>
      </p:sp>
      <p:sp>
        <p:nvSpPr>
          <p:cNvPr id="9" name="文本框 8">
            <a:extLst>
              <a:ext uri="{FF2B5EF4-FFF2-40B4-BE49-F238E27FC236}">
                <a16:creationId xmlns:a16="http://schemas.microsoft.com/office/drawing/2014/main" id="{B3E76842-1610-2631-DBAB-551C23912BE1}"/>
              </a:ext>
            </a:extLst>
          </p:cNvPr>
          <p:cNvSpPr txBox="1"/>
          <p:nvPr/>
        </p:nvSpPr>
        <p:spPr>
          <a:xfrm>
            <a:off x="3800793" y="61259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21" name="矩形 20">
            <a:extLst>
              <a:ext uri="{FF2B5EF4-FFF2-40B4-BE49-F238E27FC236}">
                <a16:creationId xmlns:a16="http://schemas.microsoft.com/office/drawing/2014/main" id="{69FEB05A-EE32-6FFD-2733-B304CAC6741A}"/>
              </a:ext>
            </a:extLst>
          </p:cNvPr>
          <p:cNvSpPr/>
          <p:nvPr/>
        </p:nvSpPr>
        <p:spPr>
          <a:xfrm>
            <a:off x="392113" y="4280356"/>
            <a:ext cx="451804" cy="1099591"/>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a:extLst>
              <a:ext uri="{FF2B5EF4-FFF2-40B4-BE49-F238E27FC236}">
                <a16:creationId xmlns:a16="http://schemas.microsoft.com/office/drawing/2014/main" id="{7E9A839F-B40C-0831-DB8D-E4BBC70A9FDB}"/>
              </a:ext>
            </a:extLst>
          </p:cNvPr>
          <p:cNvSpPr/>
          <p:nvPr/>
        </p:nvSpPr>
        <p:spPr>
          <a:xfrm rot="5400000">
            <a:off x="3503295" y="1298079"/>
            <a:ext cx="1107440" cy="467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5" name="矩形 24">
            <a:extLst>
              <a:ext uri="{FF2B5EF4-FFF2-40B4-BE49-F238E27FC236}">
                <a16:creationId xmlns:a16="http://schemas.microsoft.com/office/drawing/2014/main" id="{E3A5A72C-90AC-3A05-4DA0-64769F4D0D4C}"/>
              </a:ext>
            </a:extLst>
          </p:cNvPr>
          <p:cNvSpPr/>
          <p:nvPr/>
        </p:nvSpPr>
        <p:spPr>
          <a:xfrm>
            <a:off x="3831273" y="428035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6" name="矩形 25">
            <a:extLst>
              <a:ext uri="{FF2B5EF4-FFF2-40B4-BE49-F238E27FC236}">
                <a16:creationId xmlns:a16="http://schemas.microsoft.com/office/drawing/2014/main" id="{70F63AF0-08AB-A095-29A9-341FE4944984}"/>
              </a:ext>
            </a:extLst>
          </p:cNvPr>
          <p:cNvSpPr/>
          <p:nvPr/>
        </p:nvSpPr>
        <p:spPr>
          <a:xfrm rot="5400000">
            <a:off x="5619750" y="801509"/>
            <a:ext cx="114300" cy="467996"/>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74959182-2C8C-FC16-09D1-42ACFAD53912}"/>
              </a:ext>
            </a:extLst>
          </p:cNvPr>
          <p:cNvSpPr/>
          <p:nvPr/>
        </p:nvSpPr>
        <p:spPr>
          <a:xfrm rot="16200000">
            <a:off x="495653" y="5736277"/>
            <a:ext cx="114300" cy="45332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BF5B923A-521B-5773-BB2D-D6CD3AACB040}"/>
              </a:ext>
            </a:extLst>
          </p:cNvPr>
          <p:cNvCxnSpPr/>
          <p:nvPr/>
        </p:nvCxnSpPr>
        <p:spPr>
          <a:xfrm flipV="1">
            <a:off x="4981258" y="1038047"/>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29" name="直接箭头连接符 28">
            <a:extLst>
              <a:ext uri="{FF2B5EF4-FFF2-40B4-BE49-F238E27FC236}">
                <a16:creationId xmlns:a16="http://schemas.microsoft.com/office/drawing/2014/main" id="{D5CCD143-405B-B454-4256-06610AD2C57F}"/>
              </a:ext>
            </a:extLst>
          </p:cNvPr>
          <p:cNvCxnSpPr/>
          <p:nvPr/>
        </p:nvCxnSpPr>
        <p:spPr>
          <a:xfrm>
            <a:off x="574709" y="5379947"/>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0" name="矩形 29">
            <a:extLst>
              <a:ext uri="{FF2B5EF4-FFF2-40B4-BE49-F238E27FC236}">
                <a16:creationId xmlns:a16="http://schemas.microsoft.com/office/drawing/2014/main" id="{6D80C056-BD8B-F04B-7C1D-79A08C9B936F}"/>
              </a:ext>
            </a:extLst>
          </p:cNvPr>
          <p:cNvSpPr/>
          <p:nvPr/>
        </p:nvSpPr>
        <p:spPr>
          <a:xfrm rot="5400000">
            <a:off x="5458810" y="5799879"/>
            <a:ext cx="453322" cy="485774"/>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46F5274E-709D-C85F-93BD-A785C41216DF}"/>
              </a:ext>
            </a:extLst>
          </p:cNvPr>
          <p:cNvCxnSpPr>
            <a:cxnSpLocks/>
            <a:endCxn id="30" idx="2"/>
          </p:cNvCxnSpPr>
          <p:nvPr/>
        </p:nvCxnSpPr>
        <p:spPr>
          <a:xfrm>
            <a:off x="779463" y="5978874"/>
            <a:ext cx="4663121" cy="63892"/>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2" name="直接箭头连接符 31">
            <a:extLst>
              <a:ext uri="{FF2B5EF4-FFF2-40B4-BE49-F238E27FC236}">
                <a16:creationId xmlns:a16="http://schemas.microsoft.com/office/drawing/2014/main" id="{F126F18C-EB2A-E9B3-41D3-E459B2B7F472}"/>
              </a:ext>
            </a:extLst>
          </p:cNvPr>
          <p:cNvCxnSpPr>
            <a:cxnSpLocks/>
            <a:stCxn id="26" idx="3"/>
            <a:endCxn id="30" idx="1"/>
          </p:cNvCxnSpPr>
          <p:nvPr/>
        </p:nvCxnSpPr>
        <p:spPr>
          <a:xfrm>
            <a:off x="5676900" y="1092657"/>
            <a:ext cx="8571" cy="4723448"/>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34" name="直接箭头连接符 33">
            <a:extLst>
              <a:ext uri="{FF2B5EF4-FFF2-40B4-BE49-F238E27FC236}">
                <a16:creationId xmlns:a16="http://schemas.microsoft.com/office/drawing/2014/main" id="{3F7DB890-9476-02D6-4E2D-2EEEAADC14C0}"/>
              </a:ext>
            </a:extLst>
          </p:cNvPr>
          <p:cNvCxnSpPr/>
          <p:nvPr/>
        </p:nvCxnSpPr>
        <p:spPr>
          <a:xfrm flipH="1" flipV="1">
            <a:off x="4986338" y="5389067"/>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3" name="文本框 2">
            <a:extLst>
              <a:ext uri="{FF2B5EF4-FFF2-40B4-BE49-F238E27FC236}">
                <a16:creationId xmlns:a16="http://schemas.microsoft.com/office/drawing/2014/main" id="{19DE9E75-D032-66BB-C335-9377200E0E9C}"/>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Sgemm_v7_A_smem_transpose</a:t>
            </a:r>
            <a:endParaRPr lang="zh-CN" altLang="en-US" sz="2400">
              <a:latin typeface="字制区喜脉体" panose="02000603000000000000" pitchFamily="2" charset="-122"/>
              <a:ea typeface="字制区喜脉体" panose="02000603000000000000" pitchFamily="2" charset="-122"/>
            </a:endParaRPr>
          </a:p>
        </p:txBody>
      </p:sp>
      <p:sp>
        <p:nvSpPr>
          <p:cNvPr id="107" name="矩形 106">
            <a:extLst>
              <a:ext uri="{FF2B5EF4-FFF2-40B4-BE49-F238E27FC236}">
                <a16:creationId xmlns:a16="http://schemas.microsoft.com/office/drawing/2014/main" id="{C0D3D533-D175-9F4A-59DB-9F4701890289}"/>
              </a:ext>
            </a:extLst>
          </p:cNvPr>
          <p:cNvSpPr/>
          <p:nvPr/>
        </p:nvSpPr>
        <p:spPr>
          <a:xfrm>
            <a:off x="377667" y="427781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8" name="矩形 107">
            <a:extLst>
              <a:ext uri="{FF2B5EF4-FFF2-40B4-BE49-F238E27FC236}">
                <a16:creationId xmlns:a16="http://schemas.microsoft.com/office/drawing/2014/main" id="{4572E426-A65F-8456-4521-66EFB64A33B4}"/>
              </a:ext>
            </a:extLst>
          </p:cNvPr>
          <p:cNvSpPr/>
          <p:nvPr/>
        </p:nvSpPr>
        <p:spPr>
          <a:xfrm>
            <a:off x="491174" y="427781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9" name="矩形 108">
            <a:extLst>
              <a:ext uri="{FF2B5EF4-FFF2-40B4-BE49-F238E27FC236}">
                <a16:creationId xmlns:a16="http://schemas.microsoft.com/office/drawing/2014/main" id="{1F36864C-4B74-828F-499A-F2D42A1A54F9}"/>
              </a:ext>
            </a:extLst>
          </p:cNvPr>
          <p:cNvSpPr/>
          <p:nvPr/>
        </p:nvSpPr>
        <p:spPr>
          <a:xfrm>
            <a:off x="3822383" y="98216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0" name="矩形 109">
            <a:extLst>
              <a:ext uri="{FF2B5EF4-FFF2-40B4-BE49-F238E27FC236}">
                <a16:creationId xmlns:a16="http://schemas.microsoft.com/office/drawing/2014/main" id="{DD82D3FC-4FB3-3FEC-3CFC-D56DB61ED898}"/>
              </a:ext>
            </a:extLst>
          </p:cNvPr>
          <p:cNvSpPr/>
          <p:nvPr/>
        </p:nvSpPr>
        <p:spPr>
          <a:xfrm>
            <a:off x="3939449" y="980262"/>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 name="矩形 1">
            <a:extLst>
              <a:ext uri="{FF2B5EF4-FFF2-40B4-BE49-F238E27FC236}">
                <a16:creationId xmlns:a16="http://schemas.microsoft.com/office/drawing/2014/main" id="{1B033B8A-0021-D7D6-4CDA-034DED91EF36}"/>
              </a:ext>
            </a:extLst>
          </p:cNvPr>
          <p:cNvSpPr/>
          <p:nvPr/>
        </p:nvSpPr>
        <p:spPr>
          <a:xfrm>
            <a:off x="607776" y="427781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AC8DD534-AB38-A209-6867-38D16D1E7DFB}"/>
              </a:ext>
            </a:extLst>
          </p:cNvPr>
          <p:cNvSpPr/>
          <p:nvPr/>
        </p:nvSpPr>
        <p:spPr>
          <a:xfrm>
            <a:off x="725172" y="4275754"/>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5" name="矩形 4">
            <a:extLst>
              <a:ext uri="{FF2B5EF4-FFF2-40B4-BE49-F238E27FC236}">
                <a16:creationId xmlns:a16="http://schemas.microsoft.com/office/drawing/2014/main" id="{7904662C-3ECF-BD95-9AD1-7EDA1DAEFFFB}"/>
              </a:ext>
            </a:extLst>
          </p:cNvPr>
          <p:cNvSpPr/>
          <p:nvPr/>
        </p:nvSpPr>
        <p:spPr>
          <a:xfrm>
            <a:off x="4062730" y="981689"/>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6" name="矩形 5">
            <a:extLst>
              <a:ext uri="{FF2B5EF4-FFF2-40B4-BE49-F238E27FC236}">
                <a16:creationId xmlns:a16="http://schemas.microsoft.com/office/drawing/2014/main" id="{A3B9C575-66B7-29EE-79EC-E52284C8A771}"/>
              </a:ext>
            </a:extLst>
          </p:cNvPr>
          <p:cNvSpPr/>
          <p:nvPr/>
        </p:nvSpPr>
        <p:spPr>
          <a:xfrm>
            <a:off x="4179796" y="979784"/>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4D4FE4CD-46F0-CF95-0B1F-9B8082EE7EFA}"/>
              </a:ext>
            </a:extLst>
          </p:cNvPr>
          <p:cNvSpPr/>
          <p:nvPr/>
        </p:nvSpPr>
        <p:spPr>
          <a:xfrm>
            <a:off x="8218961" y="280525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8" name="矩形 17">
            <a:extLst>
              <a:ext uri="{FF2B5EF4-FFF2-40B4-BE49-F238E27FC236}">
                <a16:creationId xmlns:a16="http://schemas.microsoft.com/office/drawing/2014/main" id="{9FA636DF-960E-D75C-F069-AB7B487BE9B0}"/>
              </a:ext>
            </a:extLst>
          </p:cNvPr>
          <p:cNvSpPr/>
          <p:nvPr/>
        </p:nvSpPr>
        <p:spPr>
          <a:xfrm>
            <a:off x="6404131" y="2805252"/>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gmem</a:t>
            </a:r>
          </a:p>
        </p:txBody>
      </p:sp>
      <p:sp>
        <p:nvSpPr>
          <p:cNvPr id="19" name="矩形 18">
            <a:extLst>
              <a:ext uri="{FF2B5EF4-FFF2-40B4-BE49-F238E27FC236}">
                <a16:creationId xmlns:a16="http://schemas.microsoft.com/office/drawing/2014/main" id="{25BCCDD8-93E8-629D-BDE5-D4256E9C4E10}"/>
              </a:ext>
            </a:extLst>
          </p:cNvPr>
          <p:cNvSpPr/>
          <p:nvPr/>
        </p:nvSpPr>
        <p:spPr>
          <a:xfrm>
            <a:off x="8218961" y="1038047"/>
            <a:ext cx="1155700" cy="1104900"/>
          </a:xfrm>
          <a:prstGeom prst="rect">
            <a:avLst/>
          </a:prstGeom>
          <a:solidFill>
            <a:schemeClr val="accent3"/>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gmem</a:t>
            </a:r>
            <a:endParaRPr lang="zh-CN" altLang="en-US">
              <a:latin typeface="字制区喜脉体" panose="02000603000000000000" pitchFamily="2" charset="-122"/>
              <a:ea typeface="字制区喜脉体" panose="02000603000000000000" pitchFamily="2" charset="-122"/>
            </a:endParaRPr>
          </a:p>
        </p:txBody>
      </p:sp>
      <p:sp>
        <p:nvSpPr>
          <p:cNvPr id="23" name="矩形 22">
            <a:extLst>
              <a:ext uri="{FF2B5EF4-FFF2-40B4-BE49-F238E27FC236}">
                <a16:creationId xmlns:a16="http://schemas.microsoft.com/office/drawing/2014/main" id="{776CE55F-4639-20F1-0D7E-0D89645FF45B}"/>
              </a:ext>
            </a:extLst>
          </p:cNvPr>
          <p:cNvSpPr/>
          <p:nvPr/>
        </p:nvSpPr>
        <p:spPr>
          <a:xfrm>
            <a:off x="9836941" y="1038047"/>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sym typeface="+mn-ea"/>
              </a:rPr>
              <a:t>B</a:t>
            </a:r>
            <a:br>
              <a:rPr lang="en-US" altLang="zh-CN">
                <a:latin typeface="字制区喜脉体" panose="02000603000000000000" pitchFamily="2" charset="-122"/>
                <a:ea typeface="字制区喜脉体" panose="02000603000000000000" pitchFamily="2" charset="-122"/>
                <a:sym typeface="+mn-ea"/>
              </a:rPr>
            </a:br>
            <a:r>
              <a:rPr lang="en-US" altLang="zh-CN">
                <a:latin typeface="字制区喜脉体" panose="02000603000000000000" pitchFamily="2" charset="-122"/>
                <a:ea typeface="字制区喜脉体" panose="02000603000000000000" pitchFamily="2" charset="-122"/>
                <a:sym typeface="+mn-ea"/>
              </a:rPr>
              <a:t>smem</a:t>
            </a:r>
            <a:endParaRPr lang="zh-CN" altLang="en-US">
              <a:latin typeface="字制区喜脉体" panose="02000603000000000000" pitchFamily="2" charset="-122"/>
              <a:ea typeface="字制区喜脉体" panose="02000603000000000000" pitchFamily="2" charset="-122"/>
            </a:endParaRPr>
          </a:p>
        </p:txBody>
      </p:sp>
      <p:sp>
        <p:nvSpPr>
          <p:cNvPr id="24" name="矩形 23">
            <a:extLst>
              <a:ext uri="{FF2B5EF4-FFF2-40B4-BE49-F238E27FC236}">
                <a16:creationId xmlns:a16="http://schemas.microsoft.com/office/drawing/2014/main" id="{3DA5FC3B-683A-C084-28BD-582E31B21502}"/>
              </a:ext>
            </a:extLst>
          </p:cNvPr>
          <p:cNvSpPr/>
          <p:nvPr/>
        </p:nvSpPr>
        <p:spPr>
          <a:xfrm>
            <a:off x="6390320" y="4339254"/>
            <a:ext cx="1155700" cy="1104900"/>
          </a:xfrm>
          <a:prstGeom prst="rect">
            <a:avLst/>
          </a:prstGeom>
          <a:solidFill>
            <a:schemeClr val="accent6">
              <a:lumMod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latin typeface="字制区喜脉体" panose="02000603000000000000" pitchFamily="2" charset="-122"/>
                <a:ea typeface="字制区喜脉体" panose="02000603000000000000" pitchFamily="2" charset="-122"/>
              </a:rPr>
              <a:t>A</a:t>
            </a:r>
          </a:p>
          <a:p>
            <a:pPr algn="ctr"/>
            <a:r>
              <a:rPr lang="en-US" altLang="zh-CN">
                <a:latin typeface="字制区喜脉体" panose="02000603000000000000" pitchFamily="2" charset="-122"/>
                <a:ea typeface="字制区喜脉体" panose="02000603000000000000" pitchFamily="2" charset="-122"/>
              </a:rPr>
              <a:t>smem</a:t>
            </a:r>
          </a:p>
        </p:txBody>
      </p:sp>
      <p:cxnSp>
        <p:nvCxnSpPr>
          <p:cNvPr id="39" name="直接箭头连接符 38">
            <a:extLst>
              <a:ext uri="{FF2B5EF4-FFF2-40B4-BE49-F238E27FC236}">
                <a16:creationId xmlns:a16="http://schemas.microsoft.com/office/drawing/2014/main" id="{CA9E8F12-62F2-C69F-066B-64065D72198B}"/>
              </a:ext>
            </a:extLst>
          </p:cNvPr>
          <p:cNvCxnSpPr/>
          <p:nvPr/>
        </p:nvCxnSpPr>
        <p:spPr>
          <a:xfrm>
            <a:off x="6983251" y="3910152"/>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40" name="直接箭头连接符 39">
            <a:extLst>
              <a:ext uri="{FF2B5EF4-FFF2-40B4-BE49-F238E27FC236}">
                <a16:creationId xmlns:a16="http://schemas.microsoft.com/office/drawing/2014/main" id="{AF4F21B8-3868-1C08-29E8-890EB43E5319}"/>
              </a:ext>
            </a:extLst>
          </p:cNvPr>
          <p:cNvCxnSpPr/>
          <p:nvPr/>
        </p:nvCxnSpPr>
        <p:spPr>
          <a:xfrm flipV="1">
            <a:off x="9374661" y="1588592"/>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41" name="矩形 40">
            <a:extLst>
              <a:ext uri="{FF2B5EF4-FFF2-40B4-BE49-F238E27FC236}">
                <a16:creationId xmlns:a16="http://schemas.microsoft.com/office/drawing/2014/main" id="{C0F913D9-E402-73E3-3E1F-30C94185C352}"/>
              </a:ext>
            </a:extLst>
          </p:cNvPr>
          <p:cNvSpPr/>
          <p:nvPr/>
        </p:nvSpPr>
        <p:spPr>
          <a:xfrm>
            <a:off x="9842656" y="4337507"/>
            <a:ext cx="1155700" cy="1104900"/>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42" name="直接箭头连接符 41">
            <a:extLst>
              <a:ext uri="{FF2B5EF4-FFF2-40B4-BE49-F238E27FC236}">
                <a16:creationId xmlns:a16="http://schemas.microsoft.com/office/drawing/2014/main" id="{DB073FDE-624D-5BC3-1330-0FB7FE3511D8}"/>
              </a:ext>
            </a:extLst>
          </p:cNvPr>
          <p:cNvCxnSpPr/>
          <p:nvPr/>
        </p:nvCxnSpPr>
        <p:spPr>
          <a:xfrm flipH="1" flipV="1">
            <a:off x="9356881" y="3910787"/>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43" name="矩形 42">
            <a:extLst>
              <a:ext uri="{FF2B5EF4-FFF2-40B4-BE49-F238E27FC236}">
                <a16:creationId xmlns:a16="http://schemas.microsoft.com/office/drawing/2014/main" id="{5DCC358E-F0E8-5B1B-E776-E9F90DA84669}"/>
              </a:ext>
            </a:extLst>
          </p:cNvPr>
          <p:cNvSpPr/>
          <p:nvPr/>
        </p:nvSpPr>
        <p:spPr>
          <a:xfrm rot="5400000">
            <a:off x="9847416" y="4335284"/>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4" name="文本框 43">
            <a:extLst>
              <a:ext uri="{FF2B5EF4-FFF2-40B4-BE49-F238E27FC236}">
                <a16:creationId xmlns:a16="http://schemas.microsoft.com/office/drawing/2014/main" id="{63D4AFAE-5263-B6C9-06AB-A251E32D73DA}"/>
              </a:ext>
            </a:extLst>
          </p:cNvPr>
          <p:cNvSpPr txBox="1"/>
          <p:nvPr/>
        </p:nvSpPr>
        <p:spPr>
          <a:xfrm>
            <a:off x="5866921" y="3082747"/>
            <a:ext cx="72390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=64</a:t>
            </a:r>
          </a:p>
        </p:txBody>
      </p:sp>
      <p:sp>
        <p:nvSpPr>
          <p:cNvPr id="45" name="文本框 44">
            <a:extLst>
              <a:ext uri="{FF2B5EF4-FFF2-40B4-BE49-F238E27FC236}">
                <a16:creationId xmlns:a16="http://schemas.microsoft.com/office/drawing/2014/main" id="{1498BD5D-05D7-16D3-67DF-28070C834819}"/>
              </a:ext>
            </a:extLst>
          </p:cNvPr>
          <p:cNvSpPr txBox="1"/>
          <p:nvPr/>
        </p:nvSpPr>
        <p:spPr>
          <a:xfrm>
            <a:off x="6791481" y="2489022"/>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46" name="文本框 45">
            <a:extLst>
              <a:ext uri="{FF2B5EF4-FFF2-40B4-BE49-F238E27FC236}">
                <a16:creationId xmlns:a16="http://schemas.microsoft.com/office/drawing/2014/main" id="{D49E5D0E-31E2-3AA4-6E60-599C3C183BA4}"/>
              </a:ext>
            </a:extLst>
          </p:cNvPr>
          <p:cNvSpPr txBox="1"/>
          <p:nvPr/>
        </p:nvSpPr>
        <p:spPr>
          <a:xfrm>
            <a:off x="7763031" y="140634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a:t>
            </a:r>
          </a:p>
        </p:txBody>
      </p:sp>
      <p:sp>
        <p:nvSpPr>
          <p:cNvPr id="47" name="文本框 46">
            <a:extLst>
              <a:ext uri="{FF2B5EF4-FFF2-40B4-BE49-F238E27FC236}">
                <a16:creationId xmlns:a16="http://schemas.microsoft.com/office/drawing/2014/main" id="{5A27100F-E214-7E40-6836-6316ECD6EB91}"/>
              </a:ext>
            </a:extLst>
          </p:cNvPr>
          <p:cNvSpPr txBox="1"/>
          <p:nvPr/>
        </p:nvSpPr>
        <p:spPr>
          <a:xfrm>
            <a:off x="8606946" y="700227"/>
            <a:ext cx="45593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a:t>
            </a:r>
          </a:p>
        </p:txBody>
      </p:sp>
      <p:sp>
        <p:nvSpPr>
          <p:cNvPr id="48" name="文本框 47">
            <a:extLst>
              <a:ext uri="{FF2B5EF4-FFF2-40B4-BE49-F238E27FC236}">
                <a16:creationId xmlns:a16="http://schemas.microsoft.com/office/drawing/2014/main" id="{B6B845BF-3A88-7102-5077-F818154B850E}"/>
              </a:ext>
            </a:extLst>
          </p:cNvPr>
          <p:cNvSpPr txBox="1"/>
          <p:nvPr/>
        </p:nvSpPr>
        <p:spPr>
          <a:xfrm>
            <a:off x="5803898" y="4226382"/>
            <a:ext cx="57912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rm</a:t>
            </a:r>
          </a:p>
          <a:p>
            <a:r>
              <a:rPr lang="en-US" altLang="zh-CN" b="1">
                <a:latin typeface="字制区喜脉体" panose="02000603000000000000" pitchFamily="2" charset="-122"/>
                <a:ea typeface="字制区喜脉体" panose="02000603000000000000" pitchFamily="2" charset="-122"/>
              </a:rPr>
              <a:t>=4</a:t>
            </a:r>
          </a:p>
        </p:txBody>
      </p:sp>
      <p:sp>
        <p:nvSpPr>
          <p:cNvPr id="83" name="文本框 82">
            <a:extLst>
              <a:ext uri="{FF2B5EF4-FFF2-40B4-BE49-F238E27FC236}">
                <a16:creationId xmlns:a16="http://schemas.microsoft.com/office/drawing/2014/main" id="{AA1EBBDF-2873-888D-B5D2-430AD416D0FA}"/>
              </a:ext>
            </a:extLst>
          </p:cNvPr>
          <p:cNvSpPr txBox="1"/>
          <p:nvPr/>
        </p:nvSpPr>
        <p:spPr>
          <a:xfrm>
            <a:off x="9812811" y="669747"/>
            <a:ext cx="570865"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rn</a:t>
            </a:r>
          </a:p>
        </p:txBody>
      </p:sp>
      <p:sp>
        <p:nvSpPr>
          <p:cNvPr id="84" name="矩形 83">
            <a:extLst>
              <a:ext uri="{FF2B5EF4-FFF2-40B4-BE49-F238E27FC236}">
                <a16:creationId xmlns:a16="http://schemas.microsoft.com/office/drawing/2014/main" id="{FCF44B31-2E27-4355-6E26-5CCB71429EC3}"/>
              </a:ext>
            </a:extLst>
          </p:cNvPr>
          <p:cNvSpPr/>
          <p:nvPr/>
        </p:nvSpPr>
        <p:spPr>
          <a:xfrm>
            <a:off x="6404131" y="4337506"/>
            <a:ext cx="451804" cy="1099591"/>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5" name="矩形 84">
            <a:extLst>
              <a:ext uri="{FF2B5EF4-FFF2-40B4-BE49-F238E27FC236}">
                <a16:creationId xmlns:a16="http://schemas.microsoft.com/office/drawing/2014/main" id="{61011592-0398-CE0E-8376-B55A6E4B3C64}"/>
              </a:ext>
            </a:extLst>
          </p:cNvPr>
          <p:cNvSpPr/>
          <p:nvPr/>
        </p:nvSpPr>
        <p:spPr>
          <a:xfrm rot="5400000">
            <a:off x="9985213" y="1355229"/>
            <a:ext cx="1107440" cy="467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6" name="矩形 85">
            <a:extLst>
              <a:ext uri="{FF2B5EF4-FFF2-40B4-BE49-F238E27FC236}">
                <a16:creationId xmlns:a16="http://schemas.microsoft.com/office/drawing/2014/main" id="{6C7013A6-33C3-C2B3-6A82-7FE1D30FCE7C}"/>
              </a:ext>
            </a:extLst>
          </p:cNvPr>
          <p:cNvSpPr/>
          <p:nvPr/>
        </p:nvSpPr>
        <p:spPr>
          <a:xfrm>
            <a:off x="9963361" y="433750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7" name="矩形 86">
            <a:extLst>
              <a:ext uri="{FF2B5EF4-FFF2-40B4-BE49-F238E27FC236}">
                <a16:creationId xmlns:a16="http://schemas.microsoft.com/office/drawing/2014/main" id="{BAA89A77-8A53-0402-4C50-1843669A1DBA}"/>
              </a:ext>
            </a:extLst>
          </p:cNvPr>
          <p:cNvSpPr/>
          <p:nvPr/>
        </p:nvSpPr>
        <p:spPr>
          <a:xfrm rot="5400000">
            <a:off x="11631768" y="858659"/>
            <a:ext cx="114300" cy="467996"/>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F0FF0D2-43D2-CADE-A344-10B806DEF046}"/>
              </a:ext>
            </a:extLst>
          </p:cNvPr>
          <p:cNvSpPr/>
          <p:nvPr/>
        </p:nvSpPr>
        <p:spPr>
          <a:xfrm rot="16200000">
            <a:off x="6507671" y="5793427"/>
            <a:ext cx="114300" cy="45332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9" name="直接箭头连接符 88">
            <a:extLst>
              <a:ext uri="{FF2B5EF4-FFF2-40B4-BE49-F238E27FC236}">
                <a16:creationId xmlns:a16="http://schemas.microsoft.com/office/drawing/2014/main" id="{6A00DCFE-80D6-4869-6D3B-7BFDEA7B977E}"/>
              </a:ext>
            </a:extLst>
          </p:cNvPr>
          <p:cNvCxnSpPr/>
          <p:nvPr/>
        </p:nvCxnSpPr>
        <p:spPr>
          <a:xfrm flipV="1">
            <a:off x="10993276" y="1095197"/>
            <a:ext cx="467995" cy="190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90" name="直接箭头连接符 89">
            <a:extLst>
              <a:ext uri="{FF2B5EF4-FFF2-40B4-BE49-F238E27FC236}">
                <a16:creationId xmlns:a16="http://schemas.microsoft.com/office/drawing/2014/main" id="{23C6FDB9-0B92-81C1-110E-F7A7F388C822}"/>
              </a:ext>
            </a:extLst>
          </p:cNvPr>
          <p:cNvCxnSpPr/>
          <p:nvPr/>
        </p:nvCxnSpPr>
        <p:spPr>
          <a:xfrm>
            <a:off x="6586727" y="5437097"/>
            <a:ext cx="6985" cy="42735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91" name="矩形 90">
            <a:extLst>
              <a:ext uri="{FF2B5EF4-FFF2-40B4-BE49-F238E27FC236}">
                <a16:creationId xmlns:a16="http://schemas.microsoft.com/office/drawing/2014/main" id="{D87F40D9-2B12-3E3D-39A5-4EBFDC989C37}"/>
              </a:ext>
            </a:extLst>
          </p:cNvPr>
          <p:cNvSpPr/>
          <p:nvPr/>
        </p:nvSpPr>
        <p:spPr>
          <a:xfrm rot="5400000">
            <a:off x="11470828" y="5857029"/>
            <a:ext cx="453322" cy="485774"/>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2" name="直接箭头连接符 91">
            <a:extLst>
              <a:ext uri="{FF2B5EF4-FFF2-40B4-BE49-F238E27FC236}">
                <a16:creationId xmlns:a16="http://schemas.microsoft.com/office/drawing/2014/main" id="{2B32285F-927F-3E92-519F-1E53DA33D05F}"/>
              </a:ext>
            </a:extLst>
          </p:cNvPr>
          <p:cNvCxnSpPr>
            <a:cxnSpLocks/>
            <a:endCxn id="91" idx="2"/>
          </p:cNvCxnSpPr>
          <p:nvPr/>
        </p:nvCxnSpPr>
        <p:spPr>
          <a:xfrm>
            <a:off x="6791481" y="6036024"/>
            <a:ext cx="4663121" cy="63892"/>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93" name="直接箭头连接符 92">
            <a:extLst>
              <a:ext uri="{FF2B5EF4-FFF2-40B4-BE49-F238E27FC236}">
                <a16:creationId xmlns:a16="http://schemas.microsoft.com/office/drawing/2014/main" id="{561DCBB7-9109-AF89-EE78-91F85D6F38E5}"/>
              </a:ext>
            </a:extLst>
          </p:cNvPr>
          <p:cNvCxnSpPr>
            <a:cxnSpLocks/>
            <a:stCxn id="87" idx="3"/>
            <a:endCxn id="91" idx="1"/>
          </p:cNvCxnSpPr>
          <p:nvPr/>
        </p:nvCxnSpPr>
        <p:spPr>
          <a:xfrm>
            <a:off x="11688918" y="1149807"/>
            <a:ext cx="8571" cy="4723448"/>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94" name="直接箭头连接符 93">
            <a:extLst>
              <a:ext uri="{FF2B5EF4-FFF2-40B4-BE49-F238E27FC236}">
                <a16:creationId xmlns:a16="http://schemas.microsoft.com/office/drawing/2014/main" id="{12E71BB7-2B83-C245-7EF5-FD77A558A3FF}"/>
              </a:ext>
            </a:extLst>
          </p:cNvPr>
          <p:cNvCxnSpPr/>
          <p:nvPr/>
        </p:nvCxnSpPr>
        <p:spPr>
          <a:xfrm flipH="1" flipV="1">
            <a:off x="10998356" y="5446217"/>
            <a:ext cx="485775" cy="428625"/>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43" name="矩形 142">
            <a:extLst>
              <a:ext uri="{FF2B5EF4-FFF2-40B4-BE49-F238E27FC236}">
                <a16:creationId xmlns:a16="http://schemas.microsoft.com/office/drawing/2014/main" id="{D540E2FD-267C-8CA4-073A-7EF5C4561E43}"/>
              </a:ext>
            </a:extLst>
          </p:cNvPr>
          <p:cNvSpPr/>
          <p:nvPr/>
        </p:nvSpPr>
        <p:spPr>
          <a:xfrm>
            <a:off x="6389685" y="433496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4" name="矩形 143">
            <a:extLst>
              <a:ext uri="{FF2B5EF4-FFF2-40B4-BE49-F238E27FC236}">
                <a16:creationId xmlns:a16="http://schemas.microsoft.com/office/drawing/2014/main" id="{FD00706F-E331-5152-86E0-5EB73484549E}"/>
              </a:ext>
            </a:extLst>
          </p:cNvPr>
          <p:cNvSpPr/>
          <p:nvPr/>
        </p:nvSpPr>
        <p:spPr>
          <a:xfrm>
            <a:off x="6503192" y="433496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5" name="矩形 144">
            <a:extLst>
              <a:ext uri="{FF2B5EF4-FFF2-40B4-BE49-F238E27FC236}">
                <a16:creationId xmlns:a16="http://schemas.microsoft.com/office/drawing/2014/main" id="{EB083369-755F-9FDF-893A-1BF58F482618}"/>
              </a:ext>
            </a:extLst>
          </p:cNvPr>
          <p:cNvSpPr/>
          <p:nvPr/>
        </p:nvSpPr>
        <p:spPr>
          <a:xfrm>
            <a:off x="10304301" y="103931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6" name="矩形 145">
            <a:extLst>
              <a:ext uri="{FF2B5EF4-FFF2-40B4-BE49-F238E27FC236}">
                <a16:creationId xmlns:a16="http://schemas.microsoft.com/office/drawing/2014/main" id="{2075F20F-1E94-D4A8-9901-0F1A44A61CD1}"/>
              </a:ext>
            </a:extLst>
          </p:cNvPr>
          <p:cNvSpPr/>
          <p:nvPr/>
        </p:nvSpPr>
        <p:spPr>
          <a:xfrm>
            <a:off x="10421367" y="1037412"/>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7" name="矩形 146">
            <a:extLst>
              <a:ext uri="{FF2B5EF4-FFF2-40B4-BE49-F238E27FC236}">
                <a16:creationId xmlns:a16="http://schemas.microsoft.com/office/drawing/2014/main" id="{325A7953-455D-43DB-9659-F9B76AC560A7}"/>
              </a:ext>
            </a:extLst>
          </p:cNvPr>
          <p:cNvSpPr/>
          <p:nvPr/>
        </p:nvSpPr>
        <p:spPr>
          <a:xfrm>
            <a:off x="6619794" y="4334967"/>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8" name="矩形 147">
            <a:extLst>
              <a:ext uri="{FF2B5EF4-FFF2-40B4-BE49-F238E27FC236}">
                <a16:creationId xmlns:a16="http://schemas.microsoft.com/office/drawing/2014/main" id="{E8DA6843-FA85-A3ED-58F7-1D7CBAE400E5}"/>
              </a:ext>
            </a:extLst>
          </p:cNvPr>
          <p:cNvSpPr/>
          <p:nvPr/>
        </p:nvSpPr>
        <p:spPr>
          <a:xfrm>
            <a:off x="6737190" y="4332904"/>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49" name="矩形 148">
            <a:extLst>
              <a:ext uri="{FF2B5EF4-FFF2-40B4-BE49-F238E27FC236}">
                <a16:creationId xmlns:a16="http://schemas.microsoft.com/office/drawing/2014/main" id="{89BA8978-B0A8-AB05-FDEC-9EB8C84770E9}"/>
              </a:ext>
            </a:extLst>
          </p:cNvPr>
          <p:cNvSpPr/>
          <p:nvPr/>
        </p:nvSpPr>
        <p:spPr>
          <a:xfrm>
            <a:off x="10544648" y="1038839"/>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0" name="矩形 149">
            <a:extLst>
              <a:ext uri="{FF2B5EF4-FFF2-40B4-BE49-F238E27FC236}">
                <a16:creationId xmlns:a16="http://schemas.microsoft.com/office/drawing/2014/main" id="{4196C851-FE05-FC1D-1556-26E293078E48}"/>
              </a:ext>
            </a:extLst>
          </p:cNvPr>
          <p:cNvSpPr/>
          <p:nvPr/>
        </p:nvSpPr>
        <p:spPr>
          <a:xfrm>
            <a:off x="10661714" y="1036934"/>
            <a:ext cx="118745" cy="110490"/>
          </a:xfrm>
          <a:prstGeom prst="rect">
            <a:avLst/>
          </a:prstGeom>
          <a:solidFill>
            <a:schemeClr val="accent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51" name="文本框 150">
            <a:extLst>
              <a:ext uri="{FF2B5EF4-FFF2-40B4-BE49-F238E27FC236}">
                <a16:creationId xmlns:a16="http://schemas.microsoft.com/office/drawing/2014/main" id="{C09A4A7B-CAD5-5F7D-B396-E492D60B73D3}"/>
              </a:ext>
            </a:extLst>
          </p:cNvPr>
          <p:cNvSpPr txBox="1"/>
          <p:nvPr/>
        </p:nvSpPr>
        <p:spPr>
          <a:xfrm>
            <a:off x="7842317" y="6437701"/>
            <a:ext cx="4146483"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 </a:t>
            </a:r>
            <a:r>
              <a:rPr lang="zh-CN" altLang="en-US">
                <a:latin typeface="字制区喜脉体" panose="02000603000000000000" pitchFamily="2" charset="-122"/>
                <a:ea typeface="字制区喜脉体" panose="02000603000000000000" pitchFamily="2" charset="-122"/>
                <a:hlinkClick r:id="rId2"/>
              </a:rPr>
              <a:t>矩阵乘法终极优化指南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4178676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6ACF1-2772-0DFA-A9B4-26AAEE7C8607}"/>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BD0A783-0AA4-9EE5-C139-38CBD34FF36C}"/>
              </a:ext>
            </a:extLst>
          </p:cNvPr>
          <p:cNvSpPr/>
          <p:nvPr/>
        </p:nvSpPr>
        <p:spPr>
          <a:xfrm>
            <a:off x="8666277" y="4123464"/>
            <a:ext cx="2414028" cy="527509"/>
          </a:xfrm>
          <a:prstGeom prst="rect">
            <a:avLst/>
          </a:prstGeom>
          <a:solidFill>
            <a:schemeClr val="bg2">
              <a:lumMod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A_smem</a:t>
            </a:r>
            <a:endParaRPr lang="zh-CN" altLang="en-US" sz="1600">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197AF18C-AA01-B989-76DA-3B5BF386DA54}"/>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Sgemm_v8_double_buffer</a:t>
            </a:r>
            <a:endParaRPr lang="zh-CN" altLang="en-US" sz="2400"/>
          </a:p>
        </p:txBody>
      </p:sp>
      <p:sp>
        <p:nvSpPr>
          <p:cNvPr id="84" name="矩形 83">
            <a:extLst>
              <a:ext uri="{FF2B5EF4-FFF2-40B4-BE49-F238E27FC236}">
                <a16:creationId xmlns:a16="http://schemas.microsoft.com/office/drawing/2014/main" id="{301C15A6-06E4-D7FE-13CF-2A043FB736F9}"/>
              </a:ext>
            </a:extLst>
          </p:cNvPr>
          <p:cNvSpPr/>
          <p:nvPr/>
        </p:nvSpPr>
        <p:spPr>
          <a:xfrm>
            <a:off x="698961" y="4448581"/>
            <a:ext cx="2533650" cy="3028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5" name="矩形 84">
            <a:extLst>
              <a:ext uri="{FF2B5EF4-FFF2-40B4-BE49-F238E27FC236}">
                <a16:creationId xmlns:a16="http://schemas.microsoft.com/office/drawing/2014/main" id="{A4889EF2-F2E3-F153-D2A2-B46EE39F894A}"/>
              </a:ext>
            </a:extLst>
          </p:cNvPr>
          <p:cNvSpPr/>
          <p:nvPr/>
        </p:nvSpPr>
        <p:spPr>
          <a:xfrm>
            <a:off x="4051761" y="801776"/>
            <a:ext cx="317500" cy="23729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6" name="文本框 85">
            <a:extLst>
              <a:ext uri="{FF2B5EF4-FFF2-40B4-BE49-F238E27FC236}">
                <a16:creationId xmlns:a16="http://schemas.microsoft.com/office/drawing/2014/main" id="{DD30B020-BA3F-424A-F20E-37E9AD5E02FA}"/>
              </a:ext>
            </a:extLst>
          </p:cNvPr>
          <p:cNvSpPr txBox="1"/>
          <p:nvPr/>
        </p:nvSpPr>
        <p:spPr>
          <a:xfrm>
            <a:off x="1662891" y="4080281"/>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7" name="文本框 86">
            <a:extLst>
              <a:ext uri="{FF2B5EF4-FFF2-40B4-BE49-F238E27FC236}">
                <a16:creationId xmlns:a16="http://schemas.microsoft.com/office/drawing/2014/main" id="{5B48A0EA-17FE-B0CD-7B86-C9612431147E}"/>
              </a:ext>
            </a:extLst>
          </p:cNvPr>
          <p:cNvSpPr txBox="1"/>
          <p:nvPr/>
        </p:nvSpPr>
        <p:spPr>
          <a:xfrm>
            <a:off x="3511376" y="1735226"/>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8" name="文本框 87">
            <a:extLst>
              <a:ext uri="{FF2B5EF4-FFF2-40B4-BE49-F238E27FC236}">
                <a16:creationId xmlns:a16="http://schemas.microsoft.com/office/drawing/2014/main" id="{0AF93B2F-80A6-9737-C261-6A84FFE66744}"/>
              </a:ext>
            </a:extLst>
          </p:cNvPr>
          <p:cNvSpPr txBox="1"/>
          <p:nvPr/>
        </p:nvSpPr>
        <p:spPr>
          <a:xfrm>
            <a:off x="173462" y="4271238"/>
            <a:ext cx="713671"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128</a:t>
            </a:r>
          </a:p>
        </p:txBody>
      </p:sp>
      <p:sp>
        <p:nvSpPr>
          <p:cNvPr id="89" name="矩形 88">
            <a:extLst>
              <a:ext uri="{FF2B5EF4-FFF2-40B4-BE49-F238E27FC236}">
                <a16:creationId xmlns:a16="http://schemas.microsoft.com/office/drawing/2014/main" id="{2A275B49-4EDA-ED0C-105D-FC19C45674D8}"/>
              </a:ext>
            </a:extLst>
          </p:cNvPr>
          <p:cNvSpPr/>
          <p:nvPr/>
        </p:nvSpPr>
        <p:spPr>
          <a:xfrm>
            <a:off x="3529156" y="3498621"/>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0" name="矩形 89">
            <a:extLst>
              <a:ext uri="{FF2B5EF4-FFF2-40B4-BE49-F238E27FC236}">
                <a16:creationId xmlns:a16="http://schemas.microsoft.com/office/drawing/2014/main" id="{3D49D19A-58AA-FB67-F353-3AD3A2D28A23}"/>
              </a:ext>
            </a:extLst>
          </p:cNvPr>
          <p:cNvSpPr/>
          <p:nvPr/>
        </p:nvSpPr>
        <p:spPr>
          <a:xfrm>
            <a:off x="693881" y="3498621"/>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1" name="矩形 90">
            <a:extLst>
              <a:ext uri="{FF2B5EF4-FFF2-40B4-BE49-F238E27FC236}">
                <a16:creationId xmlns:a16="http://schemas.microsoft.com/office/drawing/2014/main" id="{110D2C23-CEF0-6B7A-48DA-8DED3D602E9D}"/>
              </a:ext>
            </a:extLst>
          </p:cNvPr>
          <p:cNvSpPr/>
          <p:nvPr/>
        </p:nvSpPr>
        <p:spPr>
          <a:xfrm>
            <a:off x="3529156" y="802411"/>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2" name="文本框 91">
            <a:extLst>
              <a:ext uri="{FF2B5EF4-FFF2-40B4-BE49-F238E27FC236}">
                <a16:creationId xmlns:a16="http://schemas.microsoft.com/office/drawing/2014/main" id="{FEA27D2A-166F-449E-C69E-1AFF3F69261C}"/>
              </a:ext>
            </a:extLst>
          </p:cNvPr>
          <p:cNvSpPr txBox="1"/>
          <p:nvPr/>
        </p:nvSpPr>
        <p:spPr>
          <a:xfrm>
            <a:off x="3964447" y="525892"/>
            <a:ext cx="1201739"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 128</a:t>
            </a:r>
          </a:p>
        </p:txBody>
      </p:sp>
      <p:sp>
        <p:nvSpPr>
          <p:cNvPr id="94" name="矩形 93">
            <a:extLst>
              <a:ext uri="{FF2B5EF4-FFF2-40B4-BE49-F238E27FC236}">
                <a16:creationId xmlns:a16="http://schemas.microsoft.com/office/drawing/2014/main" id="{1F1812FA-0EBC-09E2-73CA-B7B9FC7A8F50}"/>
              </a:ext>
            </a:extLst>
          </p:cNvPr>
          <p:cNvSpPr/>
          <p:nvPr/>
        </p:nvSpPr>
        <p:spPr>
          <a:xfrm>
            <a:off x="693881" y="4448581"/>
            <a:ext cx="136090" cy="302895"/>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5" name="矩形 94">
            <a:extLst>
              <a:ext uri="{FF2B5EF4-FFF2-40B4-BE49-F238E27FC236}">
                <a16:creationId xmlns:a16="http://schemas.microsoft.com/office/drawing/2014/main" id="{61AB9F5B-3196-EB7E-7EB6-DC0C2F9DE5AF}"/>
              </a:ext>
            </a:extLst>
          </p:cNvPr>
          <p:cNvSpPr/>
          <p:nvPr/>
        </p:nvSpPr>
        <p:spPr>
          <a:xfrm>
            <a:off x="4051761" y="802412"/>
            <a:ext cx="317500" cy="151130"/>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5" name="文本框 114">
            <a:extLst>
              <a:ext uri="{FF2B5EF4-FFF2-40B4-BE49-F238E27FC236}">
                <a16:creationId xmlns:a16="http://schemas.microsoft.com/office/drawing/2014/main" id="{4A47C192-587E-6CB0-17EE-F43A981AB48E}"/>
              </a:ext>
            </a:extLst>
          </p:cNvPr>
          <p:cNvSpPr txBox="1"/>
          <p:nvPr/>
        </p:nvSpPr>
        <p:spPr>
          <a:xfrm>
            <a:off x="3343736" y="819289"/>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16" name="文本框 115">
            <a:extLst>
              <a:ext uri="{FF2B5EF4-FFF2-40B4-BE49-F238E27FC236}">
                <a16:creationId xmlns:a16="http://schemas.microsoft.com/office/drawing/2014/main" id="{E9C16BD9-5D65-66E7-6172-7252A4EEA338}"/>
              </a:ext>
            </a:extLst>
          </p:cNvPr>
          <p:cNvSpPr txBox="1"/>
          <p:nvPr/>
        </p:nvSpPr>
        <p:spPr>
          <a:xfrm>
            <a:off x="622316" y="4133479"/>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27" name="文本框 126">
            <a:extLst>
              <a:ext uri="{FF2B5EF4-FFF2-40B4-BE49-F238E27FC236}">
                <a16:creationId xmlns:a16="http://schemas.microsoft.com/office/drawing/2014/main" id="{F2C9BD38-2B52-96B6-DCC5-2DFC115E7D6F}"/>
              </a:ext>
            </a:extLst>
          </p:cNvPr>
          <p:cNvSpPr txBox="1"/>
          <p:nvPr/>
        </p:nvSpPr>
        <p:spPr>
          <a:xfrm>
            <a:off x="3142338" y="6161829"/>
            <a:ext cx="1749528"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Block(16,16)</a:t>
            </a:r>
          </a:p>
        </p:txBody>
      </p:sp>
      <p:sp>
        <p:nvSpPr>
          <p:cNvPr id="128" name="矩形 127">
            <a:extLst>
              <a:ext uri="{FF2B5EF4-FFF2-40B4-BE49-F238E27FC236}">
                <a16:creationId xmlns:a16="http://schemas.microsoft.com/office/drawing/2014/main" id="{AA82141C-8042-D34F-E3C2-DFC3531DCE9C}"/>
              </a:ext>
            </a:extLst>
          </p:cNvPr>
          <p:cNvSpPr/>
          <p:nvPr/>
        </p:nvSpPr>
        <p:spPr>
          <a:xfrm>
            <a:off x="7657870" y="3210357"/>
            <a:ext cx="527509" cy="23729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A</a:t>
            </a:r>
          </a:p>
          <a:p>
            <a:pPr algn="ctr"/>
            <a:r>
              <a:rPr lang="en-US" altLang="zh-CN" sz="1600">
                <a:latin typeface="字制区喜脉体" panose="02000603000000000000" pitchFamily="2" charset="-122"/>
                <a:ea typeface="字制区喜脉体" panose="02000603000000000000" pitchFamily="2" charset="-122"/>
              </a:rPr>
              <a:t>tile</a:t>
            </a:r>
            <a:endParaRPr lang="zh-CN" altLang="en-US" sz="1600">
              <a:latin typeface="字制区喜脉体" panose="02000603000000000000" pitchFamily="2" charset="-122"/>
              <a:ea typeface="字制区喜脉体" panose="02000603000000000000" pitchFamily="2" charset="-122"/>
            </a:endParaRPr>
          </a:p>
        </p:txBody>
      </p:sp>
      <p:cxnSp>
        <p:nvCxnSpPr>
          <p:cNvPr id="130" name="直接连接符 129">
            <a:extLst>
              <a:ext uri="{FF2B5EF4-FFF2-40B4-BE49-F238E27FC236}">
                <a16:creationId xmlns:a16="http://schemas.microsoft.com/office/drawing/2014/main" id="{FBB195D7-E8A7-ED90-9C42-DBCD78B2846B}"/>
              </a:ext>
            </a:extLst>
          </p:cNvPr>
          <p:cNvCxnSpPr>
            <a:cxnSpLocks/>
          </p:cNvCxnSpPr>
          <p:nvPr/>
        </p:nvCxnSpPr>
        <p:spPr>
          <a:xfrm>
            <a:off x="926886" y="4751476"/>
            <a:ext cx="6646932" cy="831876"/>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8F92D193-8246-090C-2412-AAF16E790F67}"/>
              </a:ext>
            </a:extLst>
          </p:cNvPr>
          <p:cNvCxnSpPr>
            <a:cxnSpLocks/>
          </p:cNvCxnSpPr>
          <p:nvPr/>
        </p:nvCxnSpPr>
        <p:spPr>
          <a:xfrm flipV="1">
            <a:off x="855342" y="3218726"/>
            <a:ext cx="6718476" cy="1239353"/>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5951E718-1E60-0B03-6F7B-9D4C83BAD709}"/>
              </a:ext>
            </a:extLst>
          </p:cNvPr>
          <p:cNvSpPr txBox="1"/>
          <p:nvPr/>
        </p:nvSpPr>
        <p:spPr>
          <a:xfrm>
            <a:off x="7594888" y="2849394"/>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35" name="文本框 134">
            <a:extLst>
              <a:ext uri="{FF2B5EF4-FFF2-40B4-BE49-F238E27FC236}">
                <a16:creationId xmlns:a16="http://schemas.microsoft.com/office/drawing/2014/main" id="{40ACF8D5-FFA1-A334-4714-F623C0DD22D5}"/>
              </a:ext>
            </a:extLst>
          </p:cNvPr>
          <p:cNvSpPr txBox="1"/>
          <p:nvPr/>
        </p:nvSpPr>
        <p:spPr>
          <a:xfrm>
            <a:off x="7021250" y="4038787"/>
            <a:ext cx="738505"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 128</a:t>
            </a:r>
          </a:p>
        </p:txBody>
      </p:sp>
      <p:sp>
        <p:nvSpPr>
          <p:cNvPr id="140" name="矩形 139">
            <a:extLst>
              <a:ext uri="{FF2B5EF4-FFF2-40B4-BE49-F238E27FC236}">
                <a16:creationId xmlns:a16="http://schemas.microsoft.com/office/drawing/2014/main" id="{0B856CB6-A7FE-C8AE-5A92-502EDEFA12E2}"/>
              </a:ext>
            </a:extLst>
          </p:cNvPr>
          <p:cNvSpPr/>
          <p:nvPr/>
        </p:nvSpPr>
        <p:spPr>
          <a:xfrm>
            <a:off x="8666277" y="754150"/>
            <a:ext cx="2357616" cy="527509"/>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B tile</a:t>
            </a:r>
            <a:endParaRPr lang="zh-CN" altLang="en-US" sz="1600">
              <a:latin typeface="字制区喜脉体" panose="02000603000000000000" pitchFamily="2" charset="-122"/>
              <a:ea typeface="字制区喜脉体" panose="02000603000000000000" pitchFamily="2" charset="-122"/>
            </a:endParaRPr>
          </a:p>
        </p:txBody>
      </p:sp>
      <p:cxnSp>
        <p:nvCxnSpPr>
          <p:cNvPr id="141" name="直接连接符 140">
            <a:extLst>
              <a:ext uri="{FF2B5EF4-FFF2-40B4-BE49-F238E27FC236}">
                <a16:creationId xmlns:a16="http://schemas.microsoft.com/office/drawing/2014/main" id="{34EEE97A-D14C-87A2-29EB-1314DCCACA0F}"/>
              </a:ext>
            </a:extLst>
          </p:cNvPr>
          <p:cNvCxnSpPr>
            <a:cxnSpLocks/>
            <a:endCxn id="165" idx="0"/>
          </p:cNvCxnSpPr>
          <p:nvPr/>
        </p:nvCxnSpPr>
        <p:spPr>
          <a:xfrm flipV="1">
            <a:off x="4390339" y="788058"/>
            <a:ext cx="4275938" cy="13718"/>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DE879F28-C07A-7D78-979F-4B97D2607FEB}"/>
              </a:ext>
            </a:extLst>
          </p:cNvPr>
          <p:cNvCxnSpPr>
            <a:cxnSpLocks/>
          </p:cNvCxnSpPr>
          <p:nvPr/>
        </p:nvCxnSpPr>
        <p:spPr>
          <a:xfrm>
            <a:off x="4456575" y="986384"/>
            <a:ext cx="4181496" cy="29464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DF4488FE-40DB-113C-A361-F0A73E72A438}"/>
              </a:ext>
            </a:extLst>
          </p:cNvPr>
          <p:cNvSpPr txBox="1"/>
          <p:nvPr/>
        </p:nvSpPr>
        <p:spPr>
          <a:xfrm>
            <a:off x="7986880" y="877243"/>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48" name="文本框 147">
            <a:extLst>
              <a:ext uri="{FF2B5EF4-FFF2-40B4-BE49-F238E27FC236}">
                <a16:creationId xmlns:a16="http://schemas.microsoft.com/office/drawing/2014/main" id="{C73B7D26-EA90-B88D-4544-3177DFF0D762}"/>
              </a:ext>
            </a:extLst>
          </p:cNvPr>
          <p:cNvSpPr txBox="1"/>
          <p:nvPr/>
        </p:nvSpPr>
        <p:spPr>
          <a:xfrm>
            <a:off x="9337410" y="384818"/>
            <a:ext cx="1271850"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 128</a:t>
            </a:r>
          </a:p>
        </p:txBody>
      </p:sp>
      <p:sp>
        <p:nvSpPr>
          <p:cNvPr id="149" name="矩形 148">
            <a:extLst>
              <a:ext uri="{FF2B5EF4-FFF2-40B4-BE49-F238E27FC236}">
                <a16:creationId xmlns:a16="http://schemas.microsoft.com/office/drawing/2014/main" id="{2A734660-4660-796E-28FF-96E216A66815}"/>
              </a:ext>
            </a:extLst>
          </p:cNvPr>
          <p:cNvSpPr/>
          <p:nvPr/>
        </p:nvSpPr>
        <p:spPr>
          <a:xfrm rot="16200000">
            <a:off x="7659566"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36F0A727-69EE-C6B4-8DE2-54F781731957}"/>
              </a:ext>
            </a:extLst>
          </p:cNvPr>
          <p:cNvSpPr/>
          <p:nvPr/>
        </p:nvSpPr>
        <p:spPr>
          <a:xfrm rot="16200000">
            <a:off x="7724443"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C067AB98-6EAB-5A21-769E-6D96E9BAD5C9}"/>
              </a:ext>
            </a:extLst>
          </p:cNvPr>
          <p:cNvSpPr/>
          <p:nvPr/>
        </p:nvSpPr>
        <p:spPr>
          <a:xfrm rot="16200000">
            <a:off x="7794581"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8CCA081-DC1F-F698-2ECE-C76A79FD44AC}"/>
              </a:ext>
            </a:extLst>
          </p:cNvPr>
          <p:cNvSpPr/>
          <p:nvPr/>
        </p:nvSpPr>
        <p:spPr>
          <a:xfrm rot="16200000">
            <a:off x="7859458"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D0622702-C4A0-4FCA-619F-0A84BEA39E19}"/>
              </a:ext>
            </a:extLst>
          </p:cNvPr>
          <p:cNvSpPr/>
          <p:nvPr/>
        </p:nvSpPr>
        <p:spPr>
          <a:xfrm rot="16200000">
            <a:off x="8667972" y="4121768"/>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 </a:t>
            </a:r>
            <a:endParaRPr lang="zh-CN" altLang="en-US"/>
          </a:p>
        </p:txBody>
      </p:sp>
      <p:sp>
        <p:nvSpPr>
          <p:cNvPr id="160" name="矩形 159">
            <a:extLst>
              <a:ext uri="{FF2B5EF4-FFF2-40B4-BE49-F238E27FC236}">
                <a16:creationId xmlns:a16="http://schemas.microsoft.com/office/drawing/2014/main" id="{FE9AFF79-3218-CC5A-B661-67849D6645F8}"/>
              </a:ext>
            </a:extLst>
          </p:cNvPr>
          <p:cNvSpPr/>
          <p:nvPr/>
        </p:nvSpPr>
        <p:spPr>
          <a:xfrm rot="16200000">
            <a:off x="8667971" y="418958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D0BF93A4-816C-A2EC-7945-AAD7F623A024}"/>
              </a:ext>
            </a:extLst>
          </p:cNvPr>
          <p:cNvSpPr/>
          <p:nvPr/>
        </p:nvSpPr>
        <p:spPr>
          <a:xfrm rot="16200000">
            <a:off x="8667970" y="4257406"/>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C3FC8948-76BF-0848-1D24-198021544D53}"/>
              </a:ext>
            </a:extLst>
          </p:cNvPr>
          <p:cNvSpPr/>
          <p:nvPr/>
        </p:nvSpPr>
        <p:spPr>
          <a:xfrm rot="16200000">
            <a:off x="8667970" y="4326346"/>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0520A1D6-EEFE-26A5-D969-D0E568CC438C}"/>
              </a:ext>
            </a:extLst>
          </p:cNvPr>
          <p:cNvSpPr/>
          <p:nvPr/>
        </p:nvSpPr>
        <p:spPr>
          <a:xfrm>
            <a:off x="8644495" y="1990230"/>
            <a:ext cx="2414028" cy="527509"/>
          </a:xfrm>
          <a:prstGeom prst="rect">
            <a:avLst/>
          </a:prstGeom>
          <a:solidFill>
            <a:schemeClr val="bg2">
              <a:lumMod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B_smem</a:t>
            </a:r>
            <a:endParaRPr lang="zh-CN" altLang="en-US" sz="1600">
              <a:latin typeface="字制区喜脉体" panose="02000603000000000000" pitchFamily="2" charset="-122"/>
              <a:ea typeface="字制区喜脉体" panose="02000603000000000000" pitchFamily="2" charset="-122"/>
            </a:endParaRPr>
          </a:p>
        </p:txBody>
      </p:sp>
      <p:sp>
        <p:nvSpPr>
          <p:cNvPr id="165" name="矩形 164">
            <a:extLst>
              <a:ext uri="{FF2B5EF4-FFF2-40B4-BE49-F238E27FC236}">
                <a16:creationId xmlns:a16="http://schemas.microsoft.com/office/drawing/2014/main" id="{3399374F-0BA5-C596-81F5-A868B0442BB0}"/>
              </a:ext>
            </a:extLst>
          </p:cNvPr>
          <p:cNvSpPr/>
          <p:nvPr/>
        </p:nvSpPr>
        <p:spPr>
          <a:xfrm rot="16200000">
            <a:off x="8667973"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41DD6904-6400-5445-9241-458B0A623FA6}"/>
              </a:ext>
            </a:extLst>
          </p:cNvPr>
          <p:cNvSpPr/>
          <p:nvPr/>
        </p:nvSpPr>
        <p:spPr>
          <a:xfrm rot="16200000">
            <a:off x="8732850"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BF383808-7E69-AA42-78FC-51CB678608E2}"/>
              </a:ext>
            </a:extLst>
          </p:cNvPr>
          <p:cNvSpPr/>
          <p:nvPr/>
        </p:nvSpPr>
        <p:spPr>
          <a:xfrm rot="16200000">
            <a:off x="8802988"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F499A6E5-292D-BFF5-4AA1-0D9B0DA2A9AC}"/>
              </a:ext>
            </a:extLst>
          </p:cNvPr>
          <p:cNvSpPr/>
          <p:nvPr/>
        </p:nvSpPr>
        <p:spPr>
          <a:xfrm rot="16200000">
            <a:off x="8867865"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7F3A5B32-C468-DAA8-F7A1-353D4478BDB5}"/>
              </a:ext>
            </a:extLst>
          </p:cNvPr>
          <p:cNvSpPr/>
          <p:nvPr/>
        </p:nvSpPr>
        <p:spPr>
          <a:xfrm rot="16200000">
            <a:off x="8646191"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E371DE09-39D7-9F72-2FE1-0C3D006B0591}"/>
              </a:ext>
            </a:extLst>
          </p:cNvPr>
          <p:cNvSpPr/>
          <p:nvPr/>
        </p:nvSpPr>
        <p:spPr>
          <a:xfrm rot="16200000">
            <a:off x="8711068"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5A5A03BD-D9D5-5B61-F721-D28931145024}"/>
              </a:ext>
            </a:extLst>
          </p:cNvPr>
          <p:cNvSpPr/>
          <p:nvPr/>
        </p:nvSpPr>
        <p:spPr>
          <a:xfrm rot="16200000">
            <a:off x="8781206"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CCC41CA9-1BF7-7247-EEAD-604DDD6FEC0C}"/>
              </a:ext>
            </a:extLst>
          </p:cNvPr>
          <p:cNvSpPr/>
          <p:nvPr/>
        </p:nvSpPr>
        <p:spPr>
          <a:xfrm rot="16200000">
            <a:off x="8846083"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73" name="直接箭头连接符 172">
            <a:extLst>
              <a:ext uri="{FF2B5EF4-FFF2-40B4-BE49-F238E27FC236}">
                <a16:creationId xmlns:a16="http://schemas.microsoft.com/office/drawing/2014/main" id="{62B98C1F-113B-B14B-C33C-46377664645F}"/>
              </a:ext>
            </a:extLst>
          </p:cNvPr>
          <p:cNvCxnSpPr>
            <a:cxnSpLocks/>
            <a:stCxn id="128" idx="3"/>
          </p:cNvCxnSpPr>
          <p:nvPr/>
        </p:nvCxnSpPr>
        <p:spPr>
          <a:xfrm>
            <a:off x="8185379" y="4396855"/>
            <a:ext cx="452692"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76" name="直接箭头连接符 175">
            <a:extLst>
              <a:ext uri="{FF2B5EF4-FFF2-40B4-BE49-F238E27FC236}">
                <a16:creationId xmlns:a16="http://schemas.microsoft.com/office/drawing/2014/main" id="{CCD10429-F074-6BB1-5823-55428CF5E1F2}"/>
              </a:ext>
            </a:extLst>
          </p:cNvPr>
          <p:cNvCxnSpPr>
            <a:cxnSpLocks/>
            <a:stCxn id="140" idx="2"/>
            <a:endCxn id="164" idx="0"/>
          </p:cNvCxnSpPr>
          <p:nvPr/>
        </p:nvCxnSpPr>
        <p:spPr>
          <a:xfrm>
            <a:off x="9845085" y="1281659"/>
            <a:ext cx="6424" cy="708571"/>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8" name="文本框 7">
            <a:extLst>
              <a:ext uri="{FF2B5EF4-FFF2-40B4-BE49-F238E27FC236}">
                <a16:creationId xmlns:a16="http://schemas.microsoft.com/office/drawing/2014/main" id="{C9C1F167-B091-0453-016A-DAFD18277950}"/>
              </a:ext>
            </a:extLst>
          </p:cNvPr>
          <p:cNvSpPr txBox="1"/>
          <p:nvPr/>
        </p:nvSpPr>
        <p:spPr>
          <a:xfrm>
            <a:off x="6423836" y="6469364"/>
            <a:ext cx="5349064"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深入浅出</a:t>
            </a:r>
            <a:r>
              <a:rPr lang="en-US" altLang="zh-CN">
                <a:latin typeface="字制区喜脉体" panose="02000603000000000000" pitchFamily="2" charset="-122"/>
                <a:ea typeface="字制区喜脉体" panose="02000603000000000000" pitchFamily="2" charset="-122"/>
                <a:hlinkClick r:id="rId2"/>
              </a:rPr>
              <a:t>GPU</a:t>
            </a:r>
            <a:r>
              <a:rPr lang="zh-CN" altLang="en-US">
                <a:latin typeface="字制区喜脉体" panose="02000603000000000000" pitchFamily="2" charset="-122"/>
                <a:ea typeface="字制区喜脉体" panose="02000603000000000000" pitchFamily="2" charset="-122"/>
                <a:hlinkClick r:id="rId2"/>
              </a:rPr>
              <a:t>优化系列：</a:t>
            </a:r>
            <a:r>
              <a:rPr lang="en-US" altLang="zh-CN">
                <a:latin typeface="字制区喜脉体" panose="02000603000000000000" pitchFamily="2" charset="-122"/>
                <a:ea typeface="字制区喜脉体" panose="02000603000000000000" pitchFamily="2" charset="-122"/>
                <a:hlinkClick r:id="rId2"/>
              </a:rPr>
              <a:t>GEMM</a:t>
            </a:r>
            <a:r>
              <a:rPr lang="zh-CN" altLang="en-US">
                <a:latin typeface="字制区喜脉体" panose="02000603000000000000" pitchFamily="2" charset="-122"/>
                <a:ea typeface="字制区喜脉体" panose="02000603000000000000" pitchFamily="2" charset="-122"/>
                <a:hlinkClick r:id="rId2"/>
              </a:rPr>
              <a:t>优化（二）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14500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3991" y="1146844"/>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p:cNvSpPr/>
          <p:nvPr/>
        </p:nvSpPr>
        <p:spPr>
          <a:xfrm>
            <a:off x="873991" y="136951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p:cNvSpPr/>
          <p:nvPr/>
        </p:nvSpPr>
        <p:spPr>
          <a:xfrm>
            <a:off x="873991" y="1591306"/>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矩形 6"/>
          <p:cNvSpPr/>
          <p:nvPr/>
        </p:nvSpPr>
        <p:spPr>
          <a:xfrm>
            <a:off x="873991" y="1813100"/>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p:cNvSpPr/>
          <p:nvPr/>
        </p:nvSpPr>
        <p:spPr>
          <a:xfrm>
            <a:off x="873991" y="2035768"/>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p:nvSpPr>
        <p:spPr>
          <a:xfrm>
            <a:off x="873991" y="225756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a:off x="873991" y="2785068"/>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p:cNvSpPr/>
          <p:nvPr/>
        </p:nvSpPr>
        <p:spPr>
          <a:xfrm>
            <a:off x="873991" y="300686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文本框 11"/>
          <p:cNvSpPr txBox="1"/>
          <p:nvPr/>
        </p:nvSpPr>
        <p:spPr>
          <a:xfrm>
            <a:off x="931141" y="2514433"/>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sp>
        <p:nvSpPr>
          <p:cNvPr id="13" name="文本框 12"/>
          <p:cNvSpPr txBox="1"/>
          <p:nvPr/>
        </p:nvSpPr>
        <p:spPr>
          <a:xfrm>
            <a:off x="83532" y="2134451"/>
            <a:ext cx="675005" cy="246221"/>
          </a:xfrm>
          <a:prstGeom prst="rect">
            <a:avLst/>
          </a:prstGeom>
          <a:noFill/>
        </p:spPr>
        <p:txBody>
          <a:bodyPr wrap="square" rtlCol="0">
            <a:spAutoFit/>
          </a:bodyPr>
          <a:lstStyle/>
          <a:p>
            <a:r>
              <a:rPr lang="en-US" altLang="zh-CN" sz="1000" b="1">
                <a:latin typeface="Times New Roman" panose="02020603050405020304" pitchFamily="18" charset="0"/>
                <a:cs typeface="Times New Roman" panose="02020603050405020304" pitchFamily="18" charset="0"/>
              </a:rPr>
              <a:t>g_state</a:t>
            </a:r>
            <a:endParaRPr lang="zh-CN" altLang="en-US" sz="1000" b="1">
              <a:latin typeface="Times New Roman" panose="02020603050405020304" pitchFamily="18" charset="0"/>
              <a:cs typeface="Times New Roman" panose="02020603050405020304" pitchFamily="18" charset="0"/>
            </a:endParaRPr>
          </a:p>
        </p:txBody>
      </p:sp>
      <p:sp>
        <p:nvSpPr>
          <p:cNvPr id="14" name="矩形 13"/>
          <p:cNvSpPr/>
          <p:nvPr/>
        </p:nvSpPr>
        <p:spPr>
          <a:xfrm>
            <a:off x="2844887" y="1105989"/>
            <a:ext cx="839707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a:endCxn id="20" idx="1"/>
          </p:cNvCxnSpPr>
          <p:nvPr/>
        </p:nvCxnSpPr>
        <p:spPr>
          <a:xfrm flipV="1">
            <a:off x="1165514" y="1276814"/>
            <a:ext cx="1679575" cy="325120"/>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690817" y="1528980"/>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sp>
        <p:nvSpPr>
          <p:cNvPr id="17" name="矩形 16"/>
          <p:cNvSpPr/>
          <p:nvPr/>
        </p:nvSpPr>
        <p:spPr>
          <a:xfrm>
            <a:off x="2854960" y="1841500"/>
            <a:ext cx="792226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2844800" y="2577465"/>
            <a:ext cx="790257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2844800" y="3320415"/>
            <a:ext cx="834009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2844887" y="1131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1" name="矩形 20"/>
          <p:cNvSpPr/>
          <p:nvPr/>
        </p:nvSpPr>
        <p:spPr>
          <a:xfrm>
            <a:off x="3204297" y="1131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2" name="文本框 21"/>
          <p:cNvSpPr txBox="1"/>
          <p:nvPr/>
        </p:nvSpPr>
        <p:spPr>
          <a:xfrm>
            <a:off x="5734135" y="651904"/>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1591920 Byte</a:t>
            </a:r>
            <a:endParaRPr lang="zh-CN" altLang="en-US" sz="800" b="1">
              <a:latin typeface="Times New Roman" panose="02020603050405020304" pitchFamily="18" charset="0"/>
              <a:cs typeface="Times New Roman" panose="02020603050405020304" pitchFamily="18" charset="0"/>
            </a:endParaRPr>
          </a:p>
        </p:txBody>
      </p:sp>
      <p:sp>
        <p:nvSpPr>
          <p:cNvPr id="23" name="矩形 22"/>
          <p:cNvSpPr/>
          <p:nvPr/>
        </p:nvSpPr>
        <p:spPr>
          <a:xfrm>
            <a:off x="2856951" y="293631"/>
            <a:ext cx="8142608"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矩形 23"/>
          <p:cNvSpPr/>
          <p:nvPr/>
        </p:nvSpPr>
        <p:spPr>
          <a:xfrm>
            <a:off x="2855046" y="31268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5" name="矩形 24"/>
          <p:cNvSpPr/>
          <p:nvPr/>
        </p:nvSpPr>
        <p:spPr>
          <a:xfrm>
            <a:off x="3214456" y="31268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6" name="矩形 25"/>
          <p:cNvSpPr/>
          <p:nvPr/>
        </p:nvSpPr>
        <p:spPr>
          <a:xfrm>
            <a:off x="3677373" y="320301"/>
            <a:ext cx="4069078"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a:p>
            <a:pPr algn="ctr"/>
            <a:r>
              <a:rPr lang="zh-CN" altLang="en-US" sz="900" b="1">
                <a:latin typeface="Consolas" panose="020B0609020204030204"/>
                <a:ea typeface="Consolas" panose="020B0609020204030204"/>
                <a:sym typeface="+mn-ea"/>
              </a:rPr>
              <a:t>1,590,</a:t>
            </a:r>
            <a:r>
              <a:rPr lang="en-US" altLang="zh-CN" sz="900" b="1">
                <a:latin typeface="Consolas" panose="020B0609020204030204"/>
                <a:ea typeface="Consolas" panose="020B0609020204030204"/>
                <a:sym typeface="+mn-ea"/>
              </a:rPr>
              <a:t>080</a:t>
            </a:r>
          </a:p>
        </p:txBody>
      </p:sp>
      <p:sp>
        <p:nvSpPr>
          <p:cNvPr id="27" name="矩形 26"/>
          <p:cNvSpPr/>
          <p:nvPr/>
        </p:nvSpPr>
        <p:spPr>
          <a:xfrm>
            <a:off x="7746451" y="31102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8" name="矩形 27"/>
          <p:cNvSpPr/>
          <p:nvPr/>
        </p:nvSpPr>
        <p:spPr>
          <a:xfrm>
            <a:off x="8105861" y="31102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9" name="矩形 28"/>
          <p:cNvSpPr/>
          <p:nvPr/>
        </p:nvSpPr>
        <p:spPr>
          <a:xfrm>
            <a:off x="8556712" y="32102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0" name="矩形 29"/>
          <p:cNvSpPr/>
          <p:nvPr/>
        </p:nvSpPr>
        <p:spPr>
          <a:xfrm>
            <a:off x="8916122" y="32102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1" name="矩形 30"/>
          <p:cNvSpPr/>
          <p:nvPr/>
        </p:nvSpPr>
        <p:spPr>
          <a:xfrm>
            <a:off x="9366973" y="32102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2" name="矩形 31"/>
          <p:cNvSpPr/>
          <p:nvPr/>
        </p:nvSpPr>
        <p:spPr>
          <a:xfrm>
            <a:off x="9726383" y="32102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3" name="矩形 32"/>
          <p:cNvSpPr/>
          <p:nvPr/>
        </p:nvSpPr>
        <p:spPr>
          <a:xfrm>
            <a:off x="10177234" y="32649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4" name="矩形 33"/>
          <p:cNvSpPr/>
          <p:nvPr/>
        </p:nvSpPr>
        <p:spPr>
          <a:xfrm>
            <a:off x="10536644" y="32649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35" name="直接箭头连接符 34"/>
          <p:cNvCxnSpPr>
            <a:endCxn id="24" idx="1"/>
          </p:cNvCxnSpPr>
          <p:nvPr/>
        </p:nvCxnSpPr>
        <p:spPr>
          <a:xfrm flipV="1">
            <a:off x="1175990" y="458108"/>
            <a:ext cx="1678940" cy="1433195"/>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666751" y="1130279"/>
            <a:ext cx="1976668"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1" name="矩形 40"/>
          <p:cNvSpPr/>
          <p:nvPr/>
        </p:nvSpPr>
        <p:spPr>
          <a:xfrm>
            <a:off x="5631355" y="11282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2" name="矩形 41"/>
          <p:cNvSpPr/>
          <p:nvPr/>
        </p:nvSpPr>
        <p:spPr>
          <a:xfrm>
            <a:off x="5990765" y="11282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3" name="矩形 42"/>
          <p:cNvSpPr/>
          <p:nvPr/>
        </p:nvSpPr>
        <p:spPr>
          <a:xfrm>
            <a:off x="6460090" y="1134564"/>
            <a:ext cx="1610387"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4" name="矩形 43"/>
          <p:cNvSpPr/>
          <p:nvPr/>
        </p:nvSpPr>
        <p:spPr>
          <a:xfrm>
            <a:off x="8064823" y="1140856"/>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5" name="矩形 44"/>
          <p:cNvSpPr/>
          <p:nvPr/>
        </p:nvSpPr>
        <p:spPr>
          <a:xfrm>
            <a:off x="8424233" y="1140856"/>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6" name="矩形 45"/>
          <p:cNvSpPr/>
          <p:nvPr/>
        </p:nvSpPr>
        <p:spPr>
          <a:xfrm>
            <a:off x="8870017" y="1138920"/>
            <a:ext cx="939002"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7" name="矩形 46"/>
          <p:cNvSpPr/>
          <p:nvPr/>
        </p:nvSpPr>
        <p:spPr>
          <a:xfrm>
            <a:off x="9797417" y="113456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8" name="矩形 47"/>
          <p:cNvSpPr/>
          <p:nvPr/>
        </p:nvSpPr>
        <p:spPr>
          <a:xfrm>
            <a:off x="10156827" y="113456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9" name="矩形 48"/>
          <p:cNvSpPr/>
          <p:nvPr/>
        </p:nvSpPr>
        <p:spPr>
          <a:xfrm>
            <a:off x="10619742" y="1134563"/>
            <a:ext cx="62221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56" name="矩形 55"/>
          <p:cNvSpPr/>
          <p:nvPr/>
        </p:nvSpPr>
        <p:spPr>
          <a:xfrm>
            <a:off x="285347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7" name="矩形 56"/>
          <p:cNvSpPr/>
          <p:nvPr/>
        </p:nvSpPr>
        <p:spPr>
          <a:xfrm>
            <a:off x="321288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9" name="矩形 58"/>
          <p:cNvSpPr/>
          <p:nvPr/>
        </p:nvSpPr>
        <p:spPr>
          <a:xfrm>
            <a:off x="367580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Input_image:</a:t>
            </a:r>
          </a:p>
          <a:p>
            <a:pPr algn="ctr"/>
            <a:r>
              <a:rPr lang="en-US" altLang="zh-CN" sz="900" b="1"/>
              <a:t>500*28*28*4</a:t>
            </a:r>
          </a:p>
        </p:txBody>
      </p:sp>
      <p:sp>
        <p:nvSpPr>
          <p:cNvPr id="2" name="矩形 1"/>
          <p:cNvSpPr/>
          <p:nvPr/>
        </p:nvSpPr>
        <p:spPr>
          <a:xfrm>
            <a:off x="549507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 name="矩形 2"/>
          <p:cNvSpPr/>
          <p:nvPr/>
        </p:nvSpPr>
        <p:spPr>
          <a:xfrm>
            <a:off x="585448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6" name="矩形 35"/>
          <p:cNvSpPr/>
          <p:nvPr/>
        </p:nvSpPr>
        <p:spPr>
          <a:xfrm>
            <a:off x="631740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node(MUL_MAT):</a:t>
            </a:r>
          </a:p>
          <a:p>
            <a:pPr algn="ctr"/>
            <a:r>
              <a:rPr lang="en-US" altLang="zh-CN" sz="900" b="1"/>
              <a:t>500*500*4</a:t>
            </a:r>
          </a:p>
        </p:txBody>
      </p:sp>
      <p:sp>
        <p:nvSpPr>
          <p:cNvPr id="40" name="矩形 39"/>
          <p:cNvSpPr/>
          <p:nvPr/>
        </p:nvSpPr>
        <p:spPr>
          <a:xfrm>
            <a:off x="813921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1" name="矩形 50"/>
          <p:cNvSpPr/>
          <p:nvPr/>
        </p:nvSpPr>
        <p:spPr>
          <a:xfrm>
            <a:off x="849862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3" name="矩形 52"/>
          <p:cNvSpPr/>
          <p:nvPr/>
        </p:nvSpPr>
        <p:spPr>
          <a:xfrm>
            <a:off x="896154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node_grad(MUL_MAT):</a:t>
            </a:r>
          </a:p>
          <a:p>
            <a:pPr algn="ctr"/>
            <a:r>
              <a:rPr lang="en-US" altLang="zh-CN" sz="900" b="1"/>
              <a:t>500*500*4</a:t>
            </a:r>
          </a:p>
        </p:txBody>
      </p:sp>
      <p:sp>
        <p:nvSpPr>
          <p:cNvPr id="72" name="弧形 71"/>
          <p:cNvSpPr/>
          <p:nvPr/>
        </p:nvSpPr>
        <p:spPr>
          <a:xfrm>
            <a:off x="6200140" y="1686560"/>
            <a:ext cx="2298700" cy="502285"/>
          </a:xfrm>
          <a:prstGeom prst="arc">
            <a:avLst>
              <a:gd name="adj1" fmla="val 10698918"/>
              <a:gd name="adj2" fmla="val 0"/>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8" name="文本框 57"/>
          <p:cNvSpPr txBox="1"/>
          <p:nvPr/>
        </p:nvSpPr>
        <p:spPr>
          <a:xfrm>
            <a:off x="6923089" y="1453715"/>
            <a:ext cx="852573" cy="368300"/>
          </a:xfrm>
          <a:prstGeom prst="rect">
            <a:avLst/>
          </a:prstGeom>
          <a:noFill/>
        </p:spPr>
        <p:txBody>
          <a:bodyPr wrap="square" rtlCol="0">
            <a:spAutoFit/>
          </a:bodyPr>
          <a:lstStyle/>
          <a:p>
            <a:r>
              <a:rPr lang="en-US" altLang="zh-CN" b="1">
                <a:highlight>
                  <a:srgbClr val="FFFF00"/>
                </a:highlight>
              </a:rPr>
              <a:t>grad</a:t>
            </a:r>
          </a:p>
        </p:txBody>
      </p:sp>
      <p:sp>
        <p:nvSpPr>
          <p:cNvPr id="62" name="矩形 61"/>
          <p:cNvSpPr/>
          <p:nvPr/>
        </p:nvSpPr>
        <p:spPr>
          <a:xfrm>
            <a:off x="2844586"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3" name="矩形 62"/>
          <p:cNvSpPr/>
          <p:nvPr/>
        </p:nvSpPr>
        <p:spPr>
          <a:xfrm>
            <a:off x="3203996"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4" name="矩形 63"/>
          <p:cNvSpPr/>
          <p:nvPr/>
        </p:nvSpPr>
        <p:spPr>
          <a:xfrm>
            <a:off x="3666911"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node(ADD):</a:t>
            </a:r>
          </a:p>
          <a:p>
            <a:pPr algn="ctr"/>
            <a:r>
              <a:rPr lang="en-US" altLang="zh-CN" sz="900" b="1"/>
              <a:t>500*500*4</a:t>
            </a:r>
          </a:p>
        </p:txBody>
      </p:sp>
      <p:sp>
        <p:nvSpPr>
          <p:cNvPr id="65" name="矩形 64"/>
          <p:cNvSpPr/>
          <p:nvPr/>
        </p:nvSpPr>
        <p:spPr>
          <a:xfrm>
            <a:off x="5488726"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6" name="矩形 65"/>
          <p:cNvSpPr/>
          <p:nvPr/>
        </p:nvSpPr>
        <p:spPr>
          <a:xfrm>
            <a:off x="5848136"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7" name="矩形 66"/>
          <p:cNvSpPr/>
          <p:nvPr/>
        </p:nvSpPr>
        <p:spPr>
          <a:xfrm>
            <a:off x="6311051"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node_grad(ADD):</a:t>
            </a:r>
          </a:p>
          <a:p>
            <a:pPr algn="ctr"/>
            <a:r>
              <a:rPr lang="en-US" altLang="zh-CN" sz="900" b="1"/>
              <a:t>500*500*4</a:t>
            </a:r>
          </a:p>
        </p:txBody>
      </p:sp>
      <p:sp>
        <p:nvSpPr>
          <p:cNvPr id="68" name="弧形 67"/>
          <p:cNvSpPr/>
          <p:nvPr/>
        </p:nvSpPr>
        <p:spPr>
          <a:xfrm>
            <a:off x="3556000" y="2422525"/>
            <a:ext cx="2298700" cy="502285"/>
          </a:xfrm>
          <a:prstGeom prst="arc">
            <a:avLst>
              <a:gd name="adj1" fmla="val 10698918"/>
              <a:gd name="adj2" fmla="val 0"/>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文本框 68"/>
          <p:cNvSpPr txBox="1"/>
          <p:nvPr/>
        </p:nvSpPr>
        <p:spPr>
          <a:xfrm>
            <a:off x="4278949" y="2189680"/>
            <a:ext cx="852573" cy="368300"/>
          </a:xfrm>
          <a:prstGeom prst="rect">
            <a:avLst/>
          </a:prstGeom>
          <a:noFill/>
        </p:spPr>
        <p:txBody>
          <a:bodyPr wrap="square" rtlCol="0">
            <a:spAutoFit/>
          </a:bodyPr>
          <a:lstStyle/>
          <a:p>
            <a:r>
              <a:rPr lang="en-US" altLang="zh-CN" b="1">
                <a:highlight>
                  <a:srgbClr val="FFFF00"/>
                </a:highlight>
              </a:rPr>
              <a:t>grad</a:t>
            </a:r>
          </a:p>
        </p:txBody>
      </p:sp>
      <p:sp>
        <p:nvSpPr>
          <p:cNvPr id="70" name="矩形 69"/>
          <p:cNvSpPr/>
          <p:nvPr/>
        </p:nvSpPr>
        <p:spPr>
          <a:xfrm>
            <a:off x="8109371"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1" name="矩形 70"/>
          <p:cNvSpPr/>
          <p:nvPr/>
        </p:nvSpPr>
        <p:spPr>
          <a:xfrm>
            <a:off x="8468781"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3" name="矩形 72"/>
          <p:cNvSpPr/>
          <p:nvPr/>
        </p:nvSpPr>
        <p:spPr>
          <a:xfrm>
            <a:off x="8931696"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node(UNARG):</a:t>
            </a:r>
          </a:p>
          <a:p>
            <a:pPr algn="ctr"/>
            <a:r>
              <a:rPr lang="en-US" altLang="zh-CN" sz="900" b="1"/>
              <a:t>500*500*4</a:t>
            </a:r>
          </a:p>
        </p:txBody>
      </p:sp>
      <p:sp>
        <p:nvSpPr>
          <p:cNvPr id="74" name="矩形 73"/>
          <p:cNvSpPr/>
          <p:nvPr/>
        </p:nvSpPr>
        <p:spPr>
          <a:xfrm>
            <a:off x="2843951" y="333754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5" name="矩形 74"/>
          <p:cNvSpPr/>
          <p:nvPr/>
        </p:nvSpPr>
        <p:spPr>
          <a:xfrm>
            <a:off x="3203361" y="333754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6" name="矩形 75"/>
          <p:cNvSpPr/>
          <p:nvPr/>
        </p:nvSpPr>
        <p:spPr>
          <a:xfrm>
            <a:off x="3666276" y="333754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a:t>
            </a:r>
            <a:r>
              <a:rPr lang="en-US" altLang="zh-CN" sz="900" b="1">
                <a:sym typeface="+mn-ea"/>
              </a:rPr>
              <a:t>UNARG</a:t>
            </a:r>
            <a:r>
              <a:rPr lang="en-US" altLang="zh-CN" sz="900" b="1"/>
              <a:t>):</a:t>
            </a:r>
          </a:p>
          <a:p>
            <a:pPr algn="ctr"/>
            <a:r>
              <a:rPr lang="en-US" altLang="zh-CN" sz="900" b="1"/>
              <a:t>500*500*4</a:t>
            </a:r>
          </a:p>
        </p:txBody>
      </p:sp>
      <p:sp>
        <p:nvSpPr>
          <p:cNvPr id="78" name="文本框 77"/>
          <p:cNvSpPr txBox="1"/>
          <p:nvPr/>
        </p:nvSpPr>
        <p:spPr>
          <a:xfrm>
            <a:off x="4778059" y="2953585"/>
            <a:ext cx="852573" cy="368300"/>
          </a:xfrm>
          <a:prstGeom prst="rect">
            <a:avLst/>
          </a:prstGeom>
          <a:noFill/>
        </p:spPr>
        <p:txBody>
          <a:bodyPr wrap="square" rtlCol="0">
            <a:spAutoFit/>
          </a:bodyPr>
          <a:lstStyle/>
          <a:p>
            <a:r>
              <a:rPr lang="en-US" altLang="zh-CN" b="1">
                <a:highlight>
                  <a:srgbClr val="FFFF00"/>
                </a:highlight>
              </a:rPr>
              <a:t>grad</a:t>
            </a:r>
          </a:p>
        </p:txBody>
      </p:sp>
      <p:cxnSp>
        <p:nvCxnSpPr>
          <p:cNvPr id="79" name="直接箭头连接符 78"/>
          <p:cNvCxnSpPr>
            <a:endCxn id="75" idx="1"/>
          </p:cNvCxnSpPr>
          <p:nvPr/>
        </p:nvCxnSpPr>
        <p:spPr>
          <a:xfrm flipH="1">
            <a:off x="3203493" y="2746449"/>
            <a:ext cx="5666740" cy="73596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80" name="矩形 79"/>
          <p:cNvSpPr/>
          <p:nvPr/>
        </p:nvSpPr>
        <p:spPr>
          <a:xfrm>
            <a:off x="5495076"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1" name="矩形 80"/>
          <p:cNvSpPr/>
          <p:nvPr/>
        </p:nvSpPr>
        <p:spPr>
          <a:xfrm>
            <a:off x="5854486"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2" name="矩形 81"/>
          <p:cNvSpPr/>
          <p:nvPr/>
        </p:nvSpPr>
        <p:spPr>
          <a:xfrm>
            <a:off x="6317615" y="333883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node(MUL_MAT):</a:t>
            </a:r>
            <a:endParaRPr lang="en-US" altLang="zh-CN" sz="900" b="1"/>
          </a:p>
          <a:p>
            <a:pPr algn="ctr"/>
            <a:r>
              <a:rPr lang="en-US" altLang="zh-CN" sz="900" b="1"/>
              <a:t>500*10*4</a:t>
            </a:r>
          </a:p>
        </p:txBody>
      </p:sp>
      <p:sp>
        <p:nvSpPr>
          <p:cNvPr id="83" name="矩形 82"/>
          <p:cNvSpPr/>
          <p:nvPr/>
        </p:nvSpPr>
        <p:spPr>
          <a:xfrm>
            <a:off x="7386741"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4" name="矩形 83"/>
          <p:cNvSpPr/>
          <p:nvPr/>
        </p:nvSpPr>
        <p:spPr>
          <a:xfrm>
            <a:off x="7746151"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5" name="矩形 84"/>
          <p:cNvSpPr/>
          <p:nvPr/>
        </p:nvSpPr>
        <p:spPr>
          <a:xfrm>
            <a:off x="8209280" y="3338830"/>
            <a:ext cx="108521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n_g(MUL_MAT):</a:t>
            </a:r>
            <a:endParaRPr lang="en-US" altLang="zh-CN" sz="900" b="1"/>
          </a:p>
          <a:p>
            <a:pPr algn="ctr"/>
            <a:r>
              <a:rPr lang="en-US" altLang="zh-CN" sz="900" b="1"/>
              <a:t>500*10*4</a:t>
            </a:r>
          </a:p>
        </p:txBody>
      </p:sp>
      <p:sp>
        <p:nvSpPr>
          <p:cNvPr id="86" name="弧形 85"/>
          <p:cNvSpPr/>
          <p:nvPr/>
        </p:nvSpPr>
        <p:spPr>
          <a:xfrm>
            <a:off x="6200140" y="3165475"/>
            <a:ext cx="1546225"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7" name="文本框 86"/>
          <p:cNvSpPr txBox="1"/>
          <p:nvPr/>
        </p:nvSpPr>
        <p:spPr>
          <a:xfrm>
            <a:off x="6923089" y="2932630"/>
            <a:ext cx="852573" cy="368300"/>
          </a:xfrm>
          <a:prstGeom prst="rect">
            <a:avLst/>
          </a:prstGeom>
          <a:noFill/>
        </p:spPr>
        <p:txBody>
          <a:bodyPr wrap="square" rtlCol="0">
            <a:spAutoFit/>
          </a:bodyPr>
          <a:lstStyle/>
          <a:p>
            <a:r>
              <a:rPr lang="en-US" altLang="zh-CN" b="1">
                <a:highlight>
                  <a:srgbClr val="FFFF00"/>
                </a:highlight>
              </a:rPr>
              <a:t>grad</a:t>
            </a:r>
          </a:p>
        </p:txBody>
      </p:sp>
      <p:sp>
        <p:nvSpPr>
          <p:cNvPr id="88" name="矩形 87"/>
          <p:cNvSpPr/>
          <p:nvPr/>
        </p:nvSpPr>
        <p:spPr>
          <a:xfrm>
            <a:off x="9294281"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9" name="矩形 88"/>
          <p:cNvSpPr/>
          <p:nvPr/>
        </p:nvSpPr>
        <p:spPr>
          <a:xfrm>
            <a:off x="9653691"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90" name="矩形 89"/>
          <p:cNvSpPr/>
          <p:nvPr/>
        </p:nvSpPr>
        <p:spPr>
          <a:xfrm>
            <a:off x="10116820" y="333883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node(ADD):</a:t>
            </a:r>
            <a:endParaRPr lang="en-US" altLang="zh-CN" sz="900" b="1"/>
          </a:p>
          <a:p>
            <a:pPr algn="ctr"/>
            <a:r>
              <a:rPr lang="en-US" altLang="zh-CN" sz="900" b="1"/>
              <a:t>500*10*4</a:t>
            </a:r>
          </a:p>
        </p:txBody>
      </p:sp>
      <p:sp>
        <p:nvSpPr>
          <p:cNvPr id="97" name="矩形 96"/>
          <p:cNvSpPr/>
          <p:nvPr/>
        </p:nvSpPr>
        <p:spPr>
          <a:xfrm>
            <a:off x="2844165" y="4114800"/>
            <a:ext cx="755713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8" name="矩形 97"/>
          <p:cNvSpPr/>
          <p:nvPr/>
        </p:nvSpPr>
        <p:spPr>
          <a:xfrm>
            <a:off x="2843951" y="4128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99" name="矩形 98"/>
          <p:cNvSpPr/>
          <p:nvPr/>
        </p:nvSpPr>
        <p:spPr>
          <a:xfrm>
            <a:off x="3203361" y="4128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0" name="矩形 99"/>
          <p:cNvSpPr/>
          <p:nvPr/>
        </p:nvSpPr>
        <p:spPr>
          <a:xfrm>
            <a:off x="3666490" y="412877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node_grad(ADD):</a:t>
            </a:r>
            <a:endParaRPr lang="en-US" altLang="zh-CN" sz="900" b="1"/>
          </a:p>
          <a:p>
            <a:pPr algn="ctr"/>
            <a:r>
              <a:rPr lang="en-US" altLang="zh-CN" sz="900" b="1"/>
              <a:t>500*10*4</a:t>
            </a:r>
          </a:p>
        </p:txBody>
      </p:sp>
      <p:cxnSp>
        <p:nvCxnSpPr>
          <p:cNvPr id="101" name="直接箭头连接符 100"/>
          <p:cNvCxnSpPr/>
          <p:nvPr/>
        </p:nvCxnSpPr>
        <p:spPr>
          <a:xfrm flipH="1">
            <a:off x="3203493" y="3507179"/>
            <a:ext cx="6804660" cy="77279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02" name="文本框 101"/>
          <p:cNvSpPr txBox="1"/>
          <p:nvPr/>
        </p:nvSpPr>
        <p:spPr>
          <a:xfrm>
            <a:off x="4904424" y="3809565"/>
            <a:ext cx="852573" cy="368300"/>
          </a:xfrm>
          <a:prstGeom prst="rect">
            <a:avLst/>
          </a:prstGeom>
          <a:noFill/>
        </p:spPr>
        <p:txBody>
          <a:bodyPr wrap="square" rtlCol="0">
            <a:spAutoFit/>
          </a:bodyPr>
          <a:lstStyle/>
          <a:p>
            <a:r>
              <a:rPr lang="en-US" altLang="zh-CN" b="1">
                <a:highlight>
                  <a:srgbClr val="FFFF00"/>
                </a:highlight>
              </a:rPr>
              <a:t>grad</a:t>
            </a:r>
          </a:p>
        </p:txBody>
      </p:sp>
      <p:sp>
        <p:nvSpPr>
          <p:cNvPr id="103" name="矩形 102"/>
          <p:cNvSpPr/>
          <p:nvPr/>
        </p:nvSpPr>
        <p:spPr>
          <a:xfrm>
            <a:off x="4739426" y="4128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4" name="矩形 103"/>
          <p:cNvSpPr/>
          <p:nvPr/>
        </p:nvSpPr>
        <p:spPr>
          <a:xfrm>
            <a:off x="5098836" y="4128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5" name="矩形 104"/>
          <p:cNvSpPr/>
          <p:nvPr/>
        </p:nvSpPr>
        <p:spPr>
          <a:xfrm>
            <a:off x="5561965" y="412877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node(SM):</a:t>
            </a:r>
            <a:endParaRPr lang="en-US" altLang="zh-CN" sz="900" b="1"/>
          </a:p>
          <a:p>
            <a:pPr algn="ctr"/>
            <a:r>
              <a:rPr lang="en-US" altLang="zh-CN" sz="900" b="1"/>
              <a:t>500*10*4</a:t>
            </a:r>
          </a:p>
        </p:txBody>
      </p:sp>
      <p:sp>
        <p:nvSpPr>
          <p:cNvPr id="106" name="矩形 105"/>
          <p:cNvSpPr/>
          <p:nvPr/>
        </p:nvSpPr>
        <p:spPr>
          <a:xfrm>
            <a:off x="6630456" y="41509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7" name="矩形 106"/>
          <p:cNvSpPr/>
          <p:nvPr/>
        </p:nvSpPr>
        <p:spPr>
          <a:xfrm>
            <a:off x="6989866" y="41509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8" name="矩形 107"/>
          <p:cNvSpPr/>
          <p:nvPr/>
        </p:nvSpPr>
        <p:spPr>
          <a:xfrm>
            <a:off x="7452995" y="4150995"/>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node_grad(SM):</a:t>
            </a:r>
            <a:endParaRPr lang="en-US" altLang="zh-CN" sz="900" b="1"/>
          </a:p>
          <a:p>
            <a:pPr algn="ctr"/>
            <a:r>
              <a:rPr lang="en-US" altLang="zh-CN" sz="900" b="1"/>
              <a:t>500*10*4</a:t>
            </a:r>
          </a:p>
        </p:txBody>
      </p:sp>
      <p:sp>
        <p:nvSpPr>
          <p:cNvPr id="109" name="弧形 108"/>
          <p:cNvSpPr/>
          <p:nvPr/>
        </p:nvSpPr>
        <p:spPr>
          <a:xfrm>
            <a:off x="5443855" y="4044950"/>
            <a:ext cx="1546225"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0" name="文本框 109"/>
          <p:cNvSpPr txBox="1"/>
          <p:nvPr/>
        </p:nvSpPr>
        <p:spPr>
          <a:xfrm>
            <a:off x="6322379" y="3809565"/>
            <a:ext cx="852573" cy="368300"/>
          </a:xfrm>
          <a:prstGeom prst="rect">
            <a:avLst/>
          </a:prstGeom>
          <a:noFill/>
        </p:spPr>
        <p:txBody>
          <a:bodyPr wrap="square" rtlCol="0">
            <a:spAutoFit/>
          </a:bodyPr>
          <a:lstStyle/>
          <a:p>
            <a:r>
              <a:rPr lang="en-US" altLang="zh-CN" b="1">
                <a:highlight>
                  <a:srgbClr val="FFFF00"/>
                </a:highlight>
              </a:rPr>
              <a:t>grad</a:t>
            </a:r>
          </a:p>
        </p:txBody>
      </p:sp>
      <p:sp>
        <p:nvSpPr>
          <p:cNvPr id="111" name="矩形 110"/>
          <p:cNvSpPr/>
          <p:nvPr/>
        </p:nvSpPr>
        <p:spPr>
          <a:xfrm>
            <a:off x="8510691" y="41509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2" name="矩形 111"/>
          <p:cNvSpPr/>
          <p:nvPr/>
        </p:nvSpPr>
        <p:spPr>
          <a:xfrm>
            <a:off x="8870101" y="41509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3" name="矩形 112"/>
          <p:cNvSpPr/>
          <p:nvPr/>
        </p:nvSpPr>
        <p:spPr>
          <a:xfrm>
            <a:off x="9333230" y="4150995"/>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label:</a:t>
            </a:r>
            <a:endParaRPr lang="en-US" altLang="zh-CN" sz="900" b="1"/>
          </a:p>
          <a:p>
            <a:pPr algn="ctr"/>
            <a:r>
              <a:rPr lang="en-US" altLang="zh-CN" sz="900" b="1"/>
              <a:t>500*10*4</a:t>
            </a:r>
          </a:p>
        </p:txBody>
      </p:sp>
      <p:sp>
        <p:nvSpPr>
          <p:cNvPr id="114" name="矩形 113"/>
          <p:cNvSpPr/>
          <p:nvPr/>
        </p:nvSpPr>
        <p:spPr>
          <a:xfrm>
            <a:off x="2844165" y="4893945"/>
            <a:ext cx="328676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5" name="矩形 114"/>
          <p:cNvSpPr/>
          <p:nvPr/>
        </p:nvSpPr>
        <p:spPr>
          <a:xfrm>
            <a:off x="2843951" y="49256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6" name="矩形 115"/>
          <p:cNvSpPr/>
          <p:nvPr/>
        </p:nvSpPr>
        <p:spPr>
          <a:xfrm>
            <a:off x="3203361" y="49256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7" name="矩形 116"/>
          <p:cNvSpPr/>
          <p:nvPr/>
        </p:nvSpPr>
        <p:spPr>
          <a:xfrm>
            <a:off x="3666490" y="4925695"/>
            <a:ext cx="82105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node(LOSS):</a:t>
            </a:r>
            <a:endParaRPr lang="en-US" altLang="zh-CN" sz="900" b="1"/>
          </a:p>
          <a:p>
            <a:pPr algn="ctr"/>
            <a:r>
              <a:rPr lang="en-US" altLang="zh-CN" sz="900" b="1"/>
              <a:t>1*1*4</a:t>
            </a:r>
          </a:p>
        </p:txBody>
      </p:sp>
      <p:sp>
        <p:nvSpPr>
          <p:cNvPr id="118" name="矩形 117"/>
          <p:cNvSpPr/>
          <p:nvPr/>
        </p:nvSpPr>
        <p:spPr>
          <a:xfrm>
            <a:off x="4487331" y="49256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9" name="矩形 118"/>
          <p:cNvSpPr/>
          <p:nvPr/>
        </p:nvSpPr>
        <p:spPr>
          <a:xfrm>
            <a:off x="4846741" y="49256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20" name="矩形 119"/>
          <p:cNvSpPr/>
          <p:nvPr/>
        </p:nvSpPr>
        <p:spPr>
          <a:xfrm>
            <a:off x="5309870" y="4925695"/>
            <a:ext cx="82105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n_g(LOSS):</a:t>
            </a:r>
            <a:endParaRPr lang="en-US" altLang="zh-CN" sz="900" b="1"/>
          </a:p>
          <a:p>
            <a:pPr algn="ctr"/>
            <a:r>
              <a:rPr lang="en-US" altLang="zh-CN" sz="900" b="1"/>
              <a:t>1*1*4</a:t>
            </a:r>
          </a:p>
        </p:txBody>
      </p:sp>
      <p:sp>
        <p:nvSpPr>
          <p:cNvPr id="121" name="弧形 120"/>
          <p:cNvSpPr/>
          <p:nvPr/>
        </p:nvSpPr>
        <p:spPr>
          <a:xfrm>
            <a:off x="3585210" y="4739005"/>
            <a:ext cx="1261110"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22" name="文本框 121"/>
          <p:cNvSpPr txBox="1"/>
          <p:nvPr/>
        </p:nvSpPr>
        <p:spPr>
          <a:xfrm>
            <a:off x="3610929" y="4525845"/>
            <a:ext cx="852573" cy="368300"/>
          </a:xfrm>
          <a:prstGeom prst="rect">
            <a:avLst/>
          </a:prstGeom>
          <a:noFill/>
        </p:spPr>
        <p:txBody>
          <a:bodyPr wrap="square" rtlCol="0">
            <a:spAutoFit/>
          </a:bodyPr>
          <a:lstStyle/>
          <a:p>
            <a:r>
              <a:rPr lang="en-US" altLang="zh-CN" b="1">
                <a:highlight>
                  <a:srgbClr val="FFFF00"/>
                </a:highlight>
              </a:rPr>
              <a:t>grad</a:t>
            </a:r>
          </a:p>
        </p:txBody>
      </p:sp>
      <p:cxnSp>
        <p:nvCxnSpPr>
          <p:cNvPr id="123" name="直接箭头连接符 122"/>
          <p:cNvCxnSpPr>
            <a:endCxn id="21" idx="1"/>
          </p:cNvCxnSpPr>
          <p:nvPr/>
        </p:nvCxnSpPr>
        <p:spPr>
          <a:xfrm flipH="1">
            <a:off x="3204128" y="452194"/>
            <a:ext cx="5259070" cy="82486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4" name="直接箭头连接符 123"/>
          <p:cNvCxnSpPr/>
          <p:nvPr/>
        </p:nvCxnSpPr>
        <p:spPr>
          <a:xfrm flipH="1">
            <a:off x="5990508" y="494739"/>
            <a:ext cx="3266440" cy="78232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5" name="直接箭头连接符 124"/>
          <p:cNvCxnSpPr/>
          <p:nvPr/>
        </p:nvCxnSpPr>
        <p:spPr>
          <a:xfrm flipH="1">
            <a:off x="8424463" y="480134"/>
            <a:ext cx="1633220" cy="75438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6" name="直接箭头连接符 125"/>
          <p:cNvCxnSpPr/>
          <p:nvPr/>
        </p:nvCxnSpPr>
        <p:spPr>
          <a:xfrm flipH="1">
            <a:off x="10150393" y="464894"/>
            <a:ext cx="720090" cy="80962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28" name="矩形 127"/>
          <p:cNvSpPr/>
          <p:nvPr/>
        </p:nvSpPr>
        <p:spPr>
          <a:xfrm>
            <a:off x="2844165" y="5635625"/>
            <a:ext cx="864108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9" name="矩形 128"/>
          <p:cNvSpPr/>
          <p:nvPr/>
        </p:nvSpPr>
        <p:spPr>
          <a:xfrm>
            <a:off x="2844165" y="564769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0" name="矩形 129"/>
          <p:cNvSpPr/>
          <p:nvPr/>
        </p:nvSpPr>
        <p:spPr>
          <a:xfrm>
            <a:off x="3201670" y="563562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cg:</a:t>
            </a:r>
          </a:p>
          <a:p>
            <a:pPr algn="ctr"/>
            <a:r>
              <a:rPr lang="en-US" altLang="zh-CN" sz="900" b="1"/>
              <a:t>72</a:t>
            </a:r>
          </a:p>
        </p:txBody>
      </p:sp>
      <p:sp>
        <p:nvSpPr>
          <p:cNvPr id="131" name="矩形 130"/>
          <p:cNvSpPr/>
          <p:nvPr/>
        </p:nvSpPr>
        <p:spPr>
          <a:xfrm>
            <a:off x="3671570" y="5682615"/>
            <a:ext cx="1579245" cy="243205"/>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nodes:</a:t>
            </a:r>
          </a:p>
          <a:p>
            <a:pPr algn="ctr"/>
            <a:r>
              <a:rPr lang="en-US" altLang="zh-CN" sz="900" b="1"/>
              <a:t>2048*8=16384</a:t>
            </a:r>
          </a:p>
        </p:txBody>
      </p:sp>
      <p:sp>
        <p:nvSpPr>
          <p:cNvPr id="132" name="矩形 131"/>
          <p:cNvSpPr/>
          <p:nvPr/>
        </p:nvSpPr>
        <p:spPr>
          <a:xfrm>
            <a:off x="5250815" y="5682615"/>
            <a:ext cx="1579245" cy="24320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leafs:</a:t>
            </a:r>
          </a:p>
          <a:p>
            <a:pPr algn="ctr"/>
            <a:r>
              <a:rPr lang="en-US" altLang="zh-CN" sz="900" b="1"/>
              <a:t>2048*8=16384</a:t>
            </a:r>
          </a:p>
        </p:txBody>
      </p:sp>
      <p:sp>
        <p:nvSpPr>
          <p:cNvPr id="133" name="矩形 132"/>
          <p:cNvSpPr/>
          <p:nvPr/>
        </p:nvSpPr>
        <p:spPr>
          <a:xfrm>
            <a:off x="6830060" y="5682615"/>
            <a:ext cx="2905125" cy="24320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visitd_hash_set.keys:</a:t>
            </a:r>
          </a:p>
          <a:p>
            <a:pPr algn="ctr"/>
            <a:r>
              <a:rPr lang="en-US" altLang="zh-CN" sz="900" b="1">
                <a:solidFill>
                  <a:schemeClr val="tx1"/>
                </a:solidFill>
              </a:rPr>
              <a:t>4099*8=32792</a:t>
            </a:r>
          </a:p>
        </p:txBody>
      </p:sp>
      <p:sp>
        <p:nvSpPr>
          <p:cNvPr id="134" name="矩形 133"/>
          <p:cNvSpPr/>
          <p:nvPr/>
        </p:nvSpPr>
        <p:spPr>
          <a:xfrm>
            <a:off x="9735185" y="5682615"/>
            <a:ext cx="1750695" cy="243205"/>
          </a:xfrm>
          <a:prstGeom prst="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visitd_hash_set.used:</a:t>
            </a:r>
          </a:p>
          <a:p>
            <a:pPr algn="ctr"/>
            <a:r>
              <a:rPr lang="en-US" altLang="zh-CN" sz="900" b="1">
                <a:solidFill>
                  <a:schemeClr val="tx1"/>
                </a:solidFill>
              </a:rPr>
              <a:t>129*4=516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EE65B-F1C2-B758-63A3-8790A7147EEE}"/>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97C1369-9750-4CC8-D193-9D5AB5158BD7}"/>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Sgemm_v8_double_buffer</a:t>
            </a:r>
            <a:endParaRPr lang="zh-CN" altLang="en-US" sz="2400"/>
          </a:p>
        </p:txBody>
      </p:sp>
      <p:sp>
        <p:nvSpPr>
          <p:cNvPr id="2" name="矩形 1">
            <a:extLst>
              <a:ext uri="{FF2B5EF4-FFF2-40B4-BE49-F238E27FC236}">
                <a16:creationId xmlns:a16="http://schemas.microsoft.com/office/drawing/2014/main" id="{BA0A60D7-1AD5-088B-48D5-9AF3798401F4}"/>
              </a:ext>
            </a:extLst>
          </p:cNvPr>
          <p:cNvSpPr/>
          <p:nvPr/>
        </p:nvSpPr>
        <p:spPr>
          <a:xfrm>
            <a:off x="714890" y="2574064"/>
            <a:ext cx="2414028" cy="527509"/>
          </a:xfrm>
          <a:prstGeom prst="rect">
            <a:avLst/>
          </a:prstGeom>
          <a:solidFill>
            <a:schemeClr val="bg2">
              <a:lumMod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A_smem</a:t>
            </a:r>
            <a:endParaRPr lang="zh-CN" altLang="en-US" sz="1600">
              <a:latin typeface="字制区喜脉体" panose="02000603000000000000" pitchFamily="2" charset="-122"/>
              <a:ea typeface="字制区喜脉体" panose="02000603000000000000" pitchFamily="2" charset="-122"/>
            </a:endParaRPr>
          </a:p>
        </p:txBody>
      </p:sp>
      <p:sp>
        <p:nvSpPr>
          <p:cNvPr id="4" name="矩形 3">
            <a:extLst>
              <a:ext uri="{FF2B5EF4-FFF2-40B4-BE49-F238E27FC236}">
                <a16:creationId xmlns:a16="http://schemas.microsoft.com/office/drawing/2014/main" id="{DDC56868-F322-274A-BD75-EC7ADB5E1A0F}"/>
              </a:ext>
            </a:extLst>
          </p:cNvPr>
          <p:cNvSpPr/>
          <p:nvPr/>
        </p:nvSpPr>
        <p:spPr>
          <a:xfrm>
            <a:off x="3579183" y="1079879"/>
            <a:ext cx="2414028" cy="527509"/>
          </a:xfrm>
          <a:prstGeom prst="rect">
            <a:avLst/>
          </a:prstGeom>
          <a:solidFill>
            <a:schemeClr val="bg2">
              <a:lumMod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B_smem</a:t>
            </a:r>
            <a:endParaRPr lang="zh-CN" altLang="en-US" sz="1600">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1DF6CA6E-4D1A-E881-10BA-674558A96785}"/>
              </a:ext>
            </a:extLst>
          </p:cNvPr>
          <p:cNvSpPr txBox="1"/>
          <p:nvPr/>
        </p:nvSpPr>
        <p:spPr>
          <a:xfrm>
            <a:off x="147593" y="2653152"/>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1" name="文本框 10">
            <a:extLst>
              <a:ext uri="{FF2B5EF4-FFF2-40B4-BE49-F238E27FC236}">
                <a16:creationId xmlns:a16="http://schemas.microsoft.com/office/drawing/2014/main" id="{DB73069A-0BE4-3D19-140C-F4533B9CB1C1}"/>
              </a:ext>
            </a:extLst>
          </p:cNvPr>
          <p:cNvSpPr txBox="1"/>
          <p:nvPr/>
        </p:nvSpPr>
        <p:spPr>
          <a:xfrm>
            <a:off x="1453395" y="2204732"/>
            <a:ext cx="1189021"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 128</a:t>
            </a:r>
          </a:p>
        </p:txBody>
      </p:sp>
      <p:sp>
        <p:nvSpPr>
          <p:cNvPr id="12" name="文本框 11">
            <a:extLst>
              <a:ext uri="{FF2B5EF4-FFF2-40B4-BE49-F238E27FC236}">
                <a16:creationId xmlns:a16="http://schemas.microsoft.com/office/drawing/2014/main" id="{8523FD8F-E5BC-67A5-25D5-440041BFF005}"/>
              </a:ext>
            </a:extLst>
          </p:cNvPr>
          <p:cNvSpPr txBox="1"/>
          <p:nvPr/>
        </p:nvSpPr>
        <p:spPr>
          <a:xfrm>
            <a:off x="4301370" y="745431"/>
            <a:ext cx="1189021"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 128</a:t>
            </a:r>
          </a:p>
        </p:txBody>
      </p:sp>
      <p:sp>
        <p:nvSpPr>
          <p:cNvPr id="13" name="矩形 12">
            <a:extLst>
              <a:ext uri="{FF2B5EF4-FFF2-40B4-BE49-F238E27FC236}">
                <a16:creationId xmlns:a16="http://schemas.microsoft.com/office/drawing/2014/main" id="{39AE7EF5-6328-CA48-D8C0-4A92E1633A2C}"/>
              </a:ext>
            </a:extLst>
          </p:cNvPr>
          <p:cNvSpPr/>
          <p:nvPr/>
        </p:nvSpPr>
        <p:spPr>
          <a:xfrm>
            <a:off x="3579183" y="2574063"/>
            <a:ext cx="2414028" cy="2286862"/>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C</a:t>
            </a:r>
            <a:endParaRPr lang="zh-CN" altLang="en-US" sz="1600">
              <a:latin typeface="字制区喜脉体" panose="02000603000000000000" pitchFamily="2" charset="-122"/>
              <a:ea typeface="字制区喜脉体" panose="02000603000000000000" pitchFamily="2" charset="-122"/>
            </a:endParaRPr>
          </a:p>
        </p:txBody>
      </p:sp>
      <p:sp>
        <p:nvSpPr>
          <p:cNvPr id="14" name="矩形 13">
            <a:extLst>
              <a:ext uri="{FF2B5EF4-FFF2-40B4-BE49-F238E27FC236}">
                <a16:creationId xmlns:a16="http://schemas.microsoft.com/office/drawing/2014/main" id="{253DF358-6EE9-266A-022C-34FDD48E455E}"/>
              </a:ext>
            </a:extLst>
          </p:cNvPr>
          <p:cNvSpPr/>
          <p:nvPr/>
        </p:nvSpPr>
        <p:spPr>
          <a:xfrm rot="5400000">
            <a:off x="3583629" y="2569617"/>
            <a:ext cx="531814" cy="540706"/>
          </a:xfrm>
          <a:prstGeom prst="rect">
            <a:avLst/>
          </a:prstGeom>
          <a:solidFill>
            <a:schemeClr val="accent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a:extLst>
              <a:ext uri="{FF2B5EF4-FFF2-40B4-BE49-F238E27FC236}">
                <a16:creationId xmlns:a16="http://schemas.microsoft.com/office/drawing/2014/main" id="{85F935B8-D9A5-3F52-B7D6-9D25C5446847}"/>
              </a:ext>
            </a:extLst>
          </p:cNvPr>
          <p:cNvSpPr/>
          <p:nvPr/>
        </p:nvSpPr>
        <p:spPr>
          <a:xfrm rot="16200000">
            <a:off x="3584061"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1EC983A-DF29-3A8D-44A9-554BB8ACECD0}"/>
              </a:ext>
            </a:extLst>
          </p:cNvPr>
          <p:cNvSpPr/>
          <p:nvPr/>
        </p:nvSpPr>
        <p:spPr>
          <a:xfrm rot="16200000">
            <a:off x="3648938"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19F2192-8D33-7113-9099-517336662213}"/>
              </a:ext>
            </a:extLst>
          </p:cNvPr>
          <p:cNvSpPr/>
          <p:nvPr/>
        </p:nvSpPr>
        <p:spPr>
          <a:xfrm rot="16200000">
            <a:off x="3719076"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D3784A2-29B5-FD48-BE5B-70949566E7D0}"/>
              </a:ext>
            </a:extLst>
          </p:cNvPr>
          <p:cNvSpPr/>
          <p:nvPr/>
        </p:nvSpPr>
        <p:spPr>
          <a:xfrm rot="16200000">
            <a:off x="3783953"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C675A76-18FD-B200-AC0F-83010292BACE}"/>
              </a:ext>
            </a:extLst>
          </p:cNvPr>
          <p:cNvSpPr/>
          <p:nvPr/>
        </p:nvSpPr>
        <p:spPr>
          <a:xfrm rot="16200000">
            <a:off x="3850483"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AD1994B-1379-173B-143A-2760644337B4}"/>
              </a:ext>
            </a:extLst>
          </p:cNvPr>
          <p:cNvSpPr/>
          <p:nvPr/>
        </p:nvSpPr>
        <p:spPr>
          <a:xfrm rot="16200000">
            <a:off x="3915360"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3EF1E6E-2B6C-2833-031A-9A1F688351DC}"/>
              </a:ext>
            </a:extLst>
          </p:cNvPr>
          <p:cNvSpPr/>
          <p:nvPr/>
        </p:nvSpPr>
        <p:spPr>
          <a:xfrm rot="16200000">
            <a:off x="3985498"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8EF5D53-56E3-A55E-C478-86595B423E2B}"/>
              </a:ext>
            </a:extLst>
          </p:cNvPr>
          <p:cNvSpPr/>
          <p:nvPr/>
        </p:nvSpPr>
        <p:spPr>
          <a:xfrm rot="16200000">
            <a:off x="4050375" y="107915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CC2F21FF-1E5F-5DAD-D259-7F4BC8E02E3C}"/>
              </a:ext>
            </a:extLst>
          </p:cNvPr>
          <p:cNvSpPr/>
          <p:nvPr/>
        </p:nvSpPr>
        <p:spPr>
          <a:xfrm rot="16200000">
            <a:off x="716586"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5C54A659-050A-1448-78A7-ED1003DE6B4A}"/>
              </a:ext>
            </a:extLst>
          </p:cNvPr>
          <p:cNvSpPr/>
          <p:nvPr/>
        </p:nvSpPr>
        <p:spPr>
          <a:xfrm rot="16200000">
            <a:off x="781463"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A5B9855-8DEF-C18E-A827-6F73EE27B5F3}"/>
              </a:ext>
            </a:extLst>
          </p:cNvPr>
          <p:cNvSpPr/>
          <p:nvPr/>
        </p:nvSpPr>
        <p:spPr>
          <a:xfrm rot="16200000">
            <a:off x="851601"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5DB2587-B6B2-F160-A5A4-5B4AF2D1D176}"/>
              </a:ext>
            </a:extLst>
          </p:cNvPr>
          <p:cNvSpPr/>
          <p:nvPr/>
        </p:nvSpPr>
        <p:spPr>
          <a:xfrm rot="16200000">
            <a:off x="916478"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E1724B6-5B82-1D55-496B-2F58384D3BA6}"/>
              </a:ext>
            </a:extLst>
          </p:cNvPr>
          <p:cNvSpPr/>
          <p:nvPr/>
        </p:nvSpPr>
        <p:spPr>
          <a:xfrm rot="16200000">
            <a:off x="983008"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7B4687B-4EC0-C8C6-0FB0-2050E9E7FB92}"/>
              </a:ext>
            </a:extLst>
          </p:cNvPr>
          <p:cNvSpPr/>
          <p:nvPr/>
        </p:nvSpPr>
        <p:spPr>
          <a:xfrm rot="16200000">
            <a:off x="1047885"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317FC9A-630D-6E4F-F3BA-FDD9ADC70F99}"/>
              </a:ext>
            </a:extLst>
          </p:cNvPr>
          <p:cNvSpPr/>
          <p:nvPr/>
        </p:nvSpPr>
        <p:spPr>
          <a:xfrm rot="16200000">
            <a:off x="1118023"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BC14780-957F-45B5-56FE-569507E6F8B8}"/>
              </a:ext>
            </a:extLst>
          </p:cNvPr>
          <p:cNvSpPr/>
          <p:nvPr/>
        </p:nvSpPr>
        <p:spPr>
          <a:xfrm rot="16200000">
            <a:off x="1182900" y="258363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8E6096C-5B55-3EC0-17FB-9B4D0C1945A6}"/>
              </a:ext>
            </a:extLst>
          </p:cNvPr>
          <p:cNvSpPr txBox="1"/>
          <p:nvPr/>
        </p:nvSpPr>
        <p:spPr>
          <a:xfrm>
            <a:off x="6423836" y="6469364"/>
            <a:ext cx="5349064"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深入浅出</a:t>
            </a:r>
            <a:r>
              <a:rPr lang="en-US" altLang="zh-CN">
                <a:latin typeface="字制区喜脉体" panose="02000603000000000000" pitchFamily="2" charset="-122"/>
                <a:ea typeface="字制区喜脉体" panose="02000603000000000000" pitchFamily="2" charset="-122"/>
                <a:hlinkClick r:id="rId2"/>
              </a:rPr>
              <a:t>GPU</a:t>
            </a:r>
            <a:r>
              <a:rPr lang="zh-CN" altLang="en-US">
                <a:latin typeface="字制区喜脉体" panose="02000603000000000000" pitchFamily="2" charset="-122"/>
                <a:ea typeface="字制区喜脉体" panose="02000603000000000000" pitchFamily="2" charset="-122"/>
                <a:hlinkClick r:id="rId2"/>
              </a:rPr>
              <a:t>优化系列：</a:t>
            </a:r>
            <a:r>
              <a:rPr lang="en-US" altLang="zh-CN">
                <a:latin typeface="字制区喜脉体" panose="02000603000000000000" pitchFamily="2" charset="-122"/>
                <a:ea typeface="字制区喜脉体" panose="02000603000000000000" pitchFamily="2" charset="-122"/>
                <a:hlinkClick r:id="rId2"/>
              </a:rPr>
              <a:t>GEMM</a:t>
            </a:r>
            <a:r>
              <a:rPr lang="zh-CN" altLang="en-US">
                <a:latin typeface="字制区喜脉体" panose="02000603000000000000" pitchFamily="2" charset="-122"/>
                <a:ea typeface="字制区喜脉体" panose="02000603000000000000" pitchFamily="2" charset="-122"/>
                <a:hlinkClick r:id="rId2"/>
              </a:rPr>
              <a:t>优化（二）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306747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35176-915F-263C-F222-B72ADFBA4320}"/>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E4DDF6AC-A170-E345-4219-5CD899DB2070}"/>
              </a:ext>
            </a:extLst>
          </p:cNvPr>
          <p:cNvSpPr/>
          <p:nvPr/>
        </p:nvSpPr>
        <p:spPr>
          <a:xfrm>
            <a:off x="8666277" y="4123464"/>
            <a:ext cx="2414028" cy="527509"/>
          </a:xfrm>
          <a:prstGeom prst="rect">
            <a:avLst/>
          </a:prstGeom>
          <a:solidFill>
            <a:schemeClr val="bg2">
              <a:lumMod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A_smem</a:t>
            </a:r>
            <a:endParaRPr lang="zh-CN" altLang="en-US" sz="1600">
              <a:latin typeface="字制区喜脉体" panose="02000603000000000000" pitchFamily="2" charset="-122"/>
              <a:ea typeface="字制区喜脉体" panose="02000603000000000000" pitchFamily="2" charset="-122"/>
            </a:endParaRPr>
          </a:p>
        </p:txBody>
      </p:sp>
      <p:sp>
        <p:nvSpPr>
          <p:cNvPr id="6" name="文本框 5">
            <a:extLst>
              <a:ext uri="{FF2B5EF4-FFF2-40B4-BE49-F238E27FC236}">
                <a16:creationId xmlns:a16="http://schemas.microsoft.com/office/drawing/2014/main" id="{BC2F38D2-39A1-AFD8-C41D-7BA64849A2D6}"/>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Sgemm_v8_double_buffer</a:t>
            </a:r>
            <a:endParaRPr lang="zh-CN" altLang="en-US" sz="2400"/>
          </a:p>
        </p:txBody>
      </p:sp>
      <p:sp>
        <p:nvSpPr>
          <p:cNvPr id="84" name="矩形 83">
            <a:extLst>
              <a:ext uri="{FF2B5EF4-FFF2-40B4-BE49-F238E27FC236}">
                <a16:creationId xmlns:a16="http://schemas.microsoft.com/office/drawing/2014/main" id="{5DCF634E-12F3-BFA8-BBB5-38ADB63B2A1D}"/>
              </a:ext>
            </a:extLst>
          </p:cNvPr>
          <p:cNvSpPr/>
          <p:nvPr/>
        </p:nvSpPr>
        <p:spPr>
          <a:xfrm>
            <a:off x="698961" y="4448581"/>
            <a:ext cx="2533650" cy="3028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5" name="矩形 84">
            <a:extLst>
              <a:ext uri="{FF2B5EF4-FFF2-40B4-BE49-F238E27FC236}">
                <a16:creationId xmlns:a16="http://schemas.microsoft.com/office/drawing/2014/main" id="{92F5F1FC-6338-EF72-9B9F-5B73C84E5008}"/>
              </a:ext>
            </a:extLst>
          </p:cNvPr>
          <p:cNvSpPr/>
          <p:nvPr/>
        </p:nvSpPr>
        <p:spPr>
          <a:xfrm>
            <a:off x="4051761" y="801776"/>
            <a:ext cx="317500" cy="23729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86" name="文本框 85">
            <a:extLst>
              <a:ext uri="{FF2B5EF4-FFF2-40B4-BE49-F238E27FC236}">
                <a16:creationId xmlns:a16="http://schemas.microsoft.com/office/drawing/2014/main" id="{31612C1E-0298-7B57-2A3E-A95A1C13CD02}"/>
              </a:ext>
            </a:extLst>
          </p:cNvPr>
          <p:cNvSpPr txBox="1"/>
          <p:nvPr/>
        </p:nvSpPr>
        <p:spPr>
          <a:xfrm>
            <a:off x="1662891" y="4080281"/>
            <a:ext cx="738505" cy="36830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7" name="文本框 86">
            <a:extLst>
              <a:ext uri="{FF2B5EF4-FFF2-40B4-BE49-F238E27FC236}">
                <a16:creationId xmlns:a16="http://schemas.microsoft.com/office/drawing/2014/main" id="{7F81E9F0-C3B8-36AE-322B-547ED107A52E}"/>
              </a:ext>
            </a:extLst>
          </p:cNvPr>
          <p:cNvSpPr txBox="1"/>
          <p:nvPr/>
        </p:nvSpPr>
        <p:spPr>
          <a:xfrm>
            <a:off x="3511376" y="1735226"/>
            <a:ext cx="738505" cy="377825"/>
          </a:xfrm>
          <a:prstGeom prst="rect">
            <a:avLst/>
          </a:prstGeom>
          <a:noFill/>
        </p:spPr>
        <p:txBody>
          <a:bodyPr wrap="square" rtlCol="0">
            <a:noAutofit/>
          </a:bodyPr>
          <a:lstStyle/>
          <a:p>
            <a:pPr algn="ctr"/>
            <a:r>
              <a:rPr lang="en-US" altLang="zh-CN" b="1">
                <a:latin typeface="字制区喜脉体" panose="02000603000000000000" pitchFamily="2" charset="-122"/>
                <a:ea typeface="字制区喜脉体" panose="02000603000000000000" pitchFamily="2" charset="-122"/>
              </a:rPr>
              <a:t>K</a:t>
            </a:r>
          </a:p>
        </p:txBody>
      </p:sp>
      <p:sp>
        <p:nvSpPr>
          <p:cNvPr id="88" name="文本框 87">
            <a:extLst>
              <a:ext uri="{FF2B5EF4-FFF2-40B4-BE49-F238E27FC236}">
                <a16:creationId xmlns:a16="http://schemas.microsoft.com/office/drawing/2014/main" id="{9864FD19-CBF1-9EA2-BD19-C644BE62FD8B}"/>
              </a:ext>
            </a:extLst>
          </p:cNvPr>
          <p:cNvSpPr txBox="1"/>
          <p:nvPr/>
        </p:nvSpPr>
        <p:spPr>
          <a:xfrm>
            <a:off x="173462" y="4271238"/>
            <a:ext cx="713671"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a:t>
            </a:r>
          </a:p>
          <a:p>
            <a:r>
              <a:rPr lang="en-US" altLang="zh-CN" b="1">
                <a:latin typeface="字制区喜脉体" panose="02000603000000000000" pitchFamily="2" charset="-122"/>
                <a:ea typeface="字制区喜脉体" panose="02000603000000000000" pitchFamily="2" charset="-122"/>
              </a:rPr>
              <a:t>128</a:t>
            </a:r>
          </a:p>
        </p:txBody>
      </p:sp>
      <p:sp>
        <p:nvSpPr>
          <p:cNvPr id="89" name="矩形 88">
            <a:extLst>
              <a:ext uri="{FF2B5EF4-FFF2-40B4-BE49-F238E27FC236}">
                <a16:creationId xmlns:a16="http://schemas.microsoft.com/office/drawing/2014/main" id="{DE6883E5-1562-7DA4-A72C-D9E4FC63B118}"/>
              </a:ext>
            </a:extLst>
          </p:cNvPr>
          <p:cNvSpPr/>
          <p:nvPr/>
        </p:nvSpPr>
        <p:spPr>
          <a:xfrm>
            <a:off x="3529156" y="3498621"/>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0" name="矩形 89">
            <a:extLst>
              <a:ext uri="{FF2B5EF4-FFF2-40B4-BE49-F238E27FC236}">
                <a16:creationId xmlns:a16="http://schemas.microsoft.com/office/drawing/2014/main" id="{F6403372-103A-84FF-04E5-8E8365478F27}"/>
              </a:ext>
            </a:extLst>
          </p:cNvPr>
          <p:cNvSpPr/>
          <p:nvPr/>
        </p:nvSpPr>
        <p:spPr>
          <a:xfrm>
            <a:off x="693881" y="3498621"/>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1" name="矩形 90">
            <a:extLst>
              <a:ext uri="{FF2B5EF4-FFF2-40B4-BE49-F238E27FC236}">
                <a16:creationId xmlns:a16="http://schemas.microsoft.com/office/drawing/2014/main" id="{4737C4D1-1F1A-9D4B-6321-76186A5B9924}"/>
              </a:ext>
            </a:extLst>
          </p:cNvPr>
          <p:cNvSpPr/>
          <p:nvPr/>
        </p:nvSpPr>
        <p:spPr>
          <a:xfrm>
            <a:off x="3529156" y="802411"/>
            <a:ext cx="2533650" cy="2372995"/>
          </a:xfrm>
          <a:prstGeom prst="rect">
            <a:avLst/>
          </a:prstGeom>
          <a:noFill/>
          <a:ln w="28575"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2" name="文本框 91">
            <a:extLst>
              <a:ext uri="{FF2B5EF4-FFF2-40B4-BE49-F238E27FC236}">
                <a16:creationId xmlns:a16="http://schemas.microsoft.com/office/drawing/2014/main" id="{249FDB73-E0CC-A328-231A-005B43E53A7D}"/>
              </a:ext>
            </a:extLst>
          </p:cNvPr>
          <p:cNvSpPr txBox="1"/>
          <p:nvPr/>
        </p:nvSpPr>
        <p:spPr>
          <a:xfrm>
            <a:off x="3964447" y="525892"/>
            <a:ext cx="1201739"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 128</a:t>
            </a:r>
          </a:p>
        </p:txBody>
      </p:sp>
      <p:sp>
        <p:nvSpPr>
          <p:cNvPr id="94" name="矩形 93">
            <a:extLst>
              <a:ext uri="{FF2B5EF4-FFF2-40B4-BE49-F238E27FC236}">
                <a16:creationId xmlns:a16="http://schemas.microsoft.com/office/drawing/2014/main" id="{0EF73110-F213-1161-55D2-A00E0AF4007E}"/>
              </a:ext>
            </a:extLst>
          </p:cNvPr>
          <p:cNvSpPr/>
          <p:nvPr/>
        </p:nvSpPr>
        <p:spPr>
          <a:xfrm>
            <a:off x="842834" y="4448581"/>
            <a:ext cx="136090" cy="302895"/>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5" name="矩形 94">
            <a:extLst>
              <a:ext uri="{FF2B5EF4-FFF2-40B4-BE49-F238E27FC236}">
                <a16:creationId xmlns:a16="http://schemas.microsoft.com/office/drawing/2014/main" id="{EAF72CD2-4ED0-0DD4-4D44-D2BD5120EFA2}"/>
              </a:ext>
            </a:extLst>
          </p:cNvPr>
          <p:cNvSpPr/>
          <p:nvPr/>
        </p:nvSpPr>
        <p:spPr>
          <a:xfrm>
            <a:off x="4051761" y="956665"/>
            <a:ext cx="317500" cy="151130"/>
          </a:xfrm>
          <a:prstGeom prst="rect">
            <a:avLst/>
          </a:prstGeom>
          <a:noFill/>
          <a:ln w="28575" cmpd="sng">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5" name="文本框 114">
            <a:extLst>
              <a:ext uri="{FF2B5EF4-FFF2-40B4-BE49-F238E27FC236}">
                <a16:creationId xmlns:a16="http://schemas.microsoft.com/office/drawing/2014/main" id="{4FE92D26-07F9-497E-0AEF-B0B9767E663C}"/>
              </a:ext>
            </a:extLst>
          </p:cNvPr>
          <p:cNvSpPr txBox="1"/>
          <p:nvPr/>
        </p:nvSpPr>
        <p:spPr>
          <a:xfrm>
            <a:off x="3343736" y="819289"/>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16" name="文本框 115">
            <a:extLst>
              <a:ext uri="{FF2B5EF4-FFF2-40B4-BE49-F238E27FC236}">
                <a16:creationId xmlns:a16="http://schemas.microsoft.com/office/drawing/2014/main" id="{3585733F-6949-8BD7-1790-34AA23C004E2}"/>
              </a:ext>
            </a:extLst>
          </p:cNvPr>
          <p:cNvSpPr txBox="1"/>
          <p:nvPr/>
        </p:nvSpPr>
        <p:spPr>
          <a:xfrm>
            <a:off x="622316" y="4133479"/>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27" name="文本框 126">
            <a:extLst>
              <a:ext uri="{FF2B5EF4-FFF2-40B4-BE49-F238E27FC236}">
                <a16:creationId xmlns:a16="http://schemas.microsoft.com/office/drawing/2014/main" id="{4BB19CE5-F55C-03C6-DEC1-7869E36D0A0A}"/>
              </a:ext>
            </a:extLst>
          </p:cNvPr>
          <p:cNvSpPr txBox="1"/>
          <p:nvPr/>
        </p:nvSpPr>
        <p:spPr>
          <a:xfrm>
            <a:off x="3142338" y="6161829"/>
            <a:ext cx="1749528"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rPr>
              <a:t>Block(16,16)</a:t>
            </a:r>
          </a:p>
        </p:txBody>
      </p:sp>
      <p:sp>
        <p:nvSpPr>
          <p:cNvPr id="128" name="矩形 127">
            <a:extLst>
              <a:ext uri="{FF2B5EF4-FFF2-40B4-BE49-F238E27FC236}">
                <a16:creationId xmlns:a16="http://schemas.microsoft.com/office/drawing/2014/main" id="{4901D377-A055-6C26-B059-E37FEF1E74F5}"/>
              </a:ext>
            </a:extLst>
          </p:cNvPr>
          <p:cNvSpPr/>
          <p:nvPr/>
        </p:nvSpPr>
        <p:spPr>
          <a:xfrm>
            <a:off x="7657870" y="3210357"/>
            <a:ext cx="527509" cy="2372995"/>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A</a:t>
            </a:r>
          </a:p>
          <a:p>
            <a:pPr algn="ctr"/>
            <a:r>
              <a:rPr lang="en-US" altLang="zh-CN" sz="1600">
                <a:latin typeface="字制区喜脉体" panose="02000603000000000000" pitchFamily="2" charset="-122"/>
                <a:ea typeface="字制区喜脉体" panose="02000603000000000000" pitchFamily="2" charset="-122"/>
              </a:rPr>
              <a:t>tile</a:t>
            </a:r>
            <a:endParaRPr lang="zh-CN" altLang="en-US" sz="1600">
              <a:latin typeface="字制区喜脉体" panose="02000603000000000000" pitchFamily="2" charset="-122"/>
              <a:ea typeface="字制区喜脉体" panose="02000603000000000000" pitchFamily="2" charset="-122"/>
            </a:endParaRPr>
          </a:p>
        </p:txBody>
      </p:sp>
      <p:cxnSp>
        <p:nvCxnSpPr>
          <p:cNvPr id="130" name="直接连接符 129">
            <a:extLst>
              <a:ext uri="{FF2B5EF4-FFF2-40B4-BE49-F238E27FC236}">
                <a16:creationId xmlns:a16="http://schemas.microsoft.com/office/drawing/2014/main" id="{B9EB9E9B-1605-F159-5EA4-75B1BD8CE7B3}"/>
              </a:ext>
            </a:extLst>
          </p:cNvPr>
          <p:cNvCxnSpPr>
            <a:cxnSpLocks/>
            <a:stCxn id="94" idx="2"/>
          </p:cNvCxnSpPr>
          <p:nvPr/>
        </p:nvCxnSpPr>
        <p:spPr>
          <a:xfrm>
            <a:off x="910879" y="4751476"/>
            <a:ext cx="6662939" cy="831876"/>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F8509AA9-9493-A7FD-4FB8-E3D21573359D}"/>
              </a:ext>
            </a:extLst>
          </p:cNvPr>
          <p:cNvCxnSpPr>
            <a:cxnSpLocks/>
          </p:cNvCxnSpPr>
          <p:nvPr/>
        </p:nvCxnSpPr>
        <p:spPr>
          <a:xfrm flipV="1">
            <a:off x="887133" y="3218726"/>
            <a:ext cx="6686685" cy="1205679"/>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0D0802A5-4804-EA6F-B6A2-13B6D02E5FE3}"/>
              </a:ext>
            </a:extLst>
          </p:cNvPr>
          <p:cNvSpPr txBox="1"/>
          <p:nvPr/>
        </p:nvSpPr>
        <p:spPr>
          <a:xfrm>
            <a:off x="7594888" y="2849394"/>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35" name="文本框 134">
            <a:extLst>
              <a:ext uri="{FF2B5EF4-FFF2-40B4-BE49-F238E27FC236}">
                <a16:creationId xmlns:a16="http://schemas.microsoft.com/office/drawing/2014/main" id="{78AEBCB7-C6CD-14EE-D063-FFF8E68AAEBB}"/>
              </a:ext>
            </a:extLst>
          </p:cNvPr>
          <p:cNvSpPr txBox="1"/>
          <p:nvPr/>
        </p:nvSpPr>
        <p:spPr>
          <a:xfrm>
            <a:off x="7021250" y="4038787"/>
            <a:ext cx="738505" cy="646331"/>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bm 128</a:t>
            </a:r>
          </a:p>
        </p:txBody>
      </p:sp>
      <p:sp>
        <p:nvSpPr>
          <p:cNvPr id="140" name="矩形 139">
            <a:extLst>
              <a:ext uri="{FF2B5EF4-FFF2-40B4-BE49-F238E27FC236}">
                <a16:creationId xmlns:a16="http://schemas.microsoft.com/office/drawing/2014/main" id="{3B3C383F-0AE3-825D-4DEE-50834467AF41}"/>
              </a:ext>
            </a:extLst>
          </p:cNvPr>
          <p:cNvSpPr/>
          <p:nvPr/>
        </p:nvSpPr>
        <p:spPr>
          <a:xfrm>
            <a:off x="8666277" y="754150"/>
            <a:ext cx="2357616" cy="527509"/>
          </a:xfrm>
          <a:prstGeom prst="rect">
            <a:avLst/>
          </a:prstGeom>
          <a:solidFill>
            <a:schemeClr val="bg1">
              <a:lumMod val="6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B tile</a:t>
            </a:r>
            <a:endParaRPr lang="zh-CN" altLang="en-US" sz="1600">
              <a:latin typeface="字制区喜脉体" panose="02000603000000000000" pitchFamily="2" charset="-122"/>
              <a:ea typeface="字制区喜脉体" panose="02000603000000000000" pitchFamily="2" charset="-122"/>
            </a:endParaRPr>
          </a:p>
        </p:txBody>
      </p:sp>
      <p:cxnSp>
        <p:nvCxnSpPr>
          <p:cNvPr id="141" name="直接连接符 140">
            <a:extLst>
              <a:ext uri="{FF2B5EF4-FFF2-40B4-BE49-F238E27FC236}">
                <a16:creationId xmlns:a16="http://schemas.microsoft.com/office/drawing/2014/main" id="{B2E199E2-E5BB-5A63-0A6D-9F20A506F350}"/>
              </a:ext>
            </a:extLst>
          </p:cNvPr>
          <p:cNvCxnSpPr>
            <a:cxnSpLocks/>
            <a:endCxn id="165" idx="0"/>
          </p:cNvCxnSpPr>
          <p:nvPr/>
        </p:nvCxnSpPr>
        <p:spPr>
          <a:xfrm flipV="1">
            <a:off x="4433065" y="788058"/>
            <a:ext cx="4233212" cy="165926"/>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3D435C24-DD21-7F3C-D22F-67700ED4047F}"/>
              </a:ext>
            </a:extLst>
          </p:cNvPr>
          <p:cNvCxnSpPr>
            <a:cxnSpLocks/>
          </p:cNvCxnSpPr>
          <p:nvPr/>
        </p:nvCxnSpPr>
        <p:spPr>
          <a:xfrm>
            <a:off x="4433065" y="1107795"/>
            <a:ext cx="4205006" cy="173229"/>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06B75EE5-FC4C-84AA-559B-D325D6293179}"/>
              </a:ext>
            </a:extLst>
          </p:cNvPr>
          <p:cNvSpPr txBox="1"/>
          <p:nvPr/>
        </p:nvSpPr>
        <p:spPr>
          <a:xfrm>
            <a:off x="7986880" y="877243"/>
            <a:ext cx="738505"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bk 8</a:t>
            </a:r>
          </a:p>
        </p:txBody>
      </p:sp>
      <p:sp>
        <p:nvSpPr>
          <p:cNvPr id="148" name="文本框 147">
            <a:extLst>
              <a:ext uri="{FF2B5EF4-FFF2-40B4-BE49-F238E27FC236}">
                <a16:creationId xmlns:a16="http://schemas.microsoft.com/office/drawing/2014/main" id="{C81F40BC-0684-F481-1269-AA8C56FD7EFC}"/>
              </a:ext>
            </a:extLst>
          </p:cNvPr>
          <p:cNvSpPr txBox="1"/>
          <p:nvPr/>
        </p:nvSpPr>
        <p:spPr>
          <a:xfrm>
            <a:off x="9337410" y="384818"/>
            <a:ext cx="1271850" cy="369332"/>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bn 128</a:t>
            </a:r>
          </a:p>
        </p:txBody>
      </p:sp>
      <p:sp>
        <p:nvSpPr>
          <p:cNvPr id="149" name="矩形 148">
            <a:extLst>
              <a:ext uri="{FF2B5EF4-FFF2-40B4-BE49-F238E27FC236}">
                <a16:creationId xmlns:a16="http://schemas.microsoft.com/office/drawing/2014/main" id="{16554497-913F-8465-EA97-289AF0DFA13A}"/>
              </a:ext>
            </a:extLst>
          </p:cNvPr>
          <p:cNvSpPr/>
          <p:nvPr/>
        </p:nvSpPr>
        <p:spPr>
          <a:xfrm rot="16200000">
            <a:off x="7659566"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E628AA65-8E4A-1075-4B3C-8CA5858DF7E7}"/>
              </a:ext>
            </a:extLst>
          </p:cNvPr>
          <p:cNvSpPr/>
          <p:nvPr/>
        </p:nvSpPr>
        <p:spPr>
          <a:xfrm rot="16200000">
            <a:off x="7724443"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6AD035EC-DAFF-AAAD-B6F0-A72DCCD24734}"/>
              </a:ext>
            </a:extLst>
          </p:cNvPr>
          <p:cNvSpPr/>
          <p:nvPr/>
        </p:nvSpPr>
        <p:spPr>
          <a:xfrm rot="16200000">
            <a:off x="7794581"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095565C6-C1D0-8C45-5C1C-5DCF212595B5}"/>
              </a:ext>
            </a:extLst>
          </p:cNvPr>
          <p:cNvSpPr/>
          <p:nvPr/>
        </p:nvSpPr>
        <p:spPr>
          <a:xfrm rot="16200000">
            <a:off x="7859458" y="320866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136367B1-30FB-8BC9-F01B-51EED34A89ED}"/>
              </a:ext>
            </a:extLst>
          </p:cNvPr>
          <p:cNvSpPr/>
          <p:nvPr/>
        </p:nvSpPr>
        <p:spPr>
          <a:xfrm rot="16200000">
            <a:off x="8667972" y="4121768"/>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 </a:t>
            </a:r>
            <a:endParaRPr lang="zh-CN" altLang="en-US"/>
          </a:p>
        </p:txBody>
      </p:sp>
      <p:sp>
        <p:nvSpPr>
          <p:cNvPr id="160" name="矩形 159">
            <a:extLst>
              <a:ext uri="{FF2B5EF4-FFF2-40B4-BE49-F238E27FC236}">
                <a16:creationId xmlns:a16="http://schemas.microsoft.com/office/drawing/2014/main" id="{CCC6212F-9B63-3B8D-BFDC-7A7E3A3C0EC9}"/>
              </a:ext>
            </a:extLst>
          </p:cNvPr>
          <p:cNvSpPr/>
          <p:nvPr/>
        </p:nvSpPr>
        <p:spPr>
          <a:xfrm rot="16200000">
            <a:off x="8667971" y="4189587"/>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FB44A1DE-F3FA-7347-DDAD-2CE2344A1D51}"/>
              </a:ext>
            </a:extLst>
          </p:cNvPr>
          <p:cNvSpPr/>
          <p:nvPr/>
        </p:nvSpPr>
        <p:spPr>
          <a:xfrm rot="16200000">
            <a:off x="8667970" y="4257406"/>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F149ADF2-7B31-7143-F082-7E1106F9A5AE}"/>
              </a:ext>
            </a:extLst>
          </p:cNvPr>
          <p:cNvSpPr/>
          <p:nvPr/>
        </p:nvSpPr>
        <p:spPr>
          <a:xfrm rot="16200000">
            <a:off x="8667970" y="4326346"/>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CBF9EDD0-6B36-7560-DDE9-2798AE7D6172}"/>
              </a:ext>
            </a:extLst>
          </p:cNvPr>
          <p:cNvSpPr/>
          <p:nvPr/>
        </p:nvSpPr>
        <p:spPr>
          <a:xfrm>
            <a:off x="8644495" y="1990230"/>
            <a:ext cx="2414028" cy="527509"/>
          </a:xfrm>
          <a:prstGeom prst="rect">
            <a:avLst/>
          </a:prstGeom>
          <a:solidFill>
            <a:schemeClr val="bg2">
              <a:lumMod val="2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B_smem</a:t>
            </a:r>
            <a:endParaRPr lang="zh-CN" altLang="en-US" sz="1600">
              <a:latin typeface="字制区喜脉体" panose="02000603000000000000" pitchFamily="2" charset="-122"/>
              <a:ea typeface="字制区喜脉体" panose="02000603000000000000" pitchFamily="2" charset="-122"/>
            </a:endParaRPr>
          </a:p>
        </p:txBody>
      </p:sp>
      <p:sp>
        <p:nvSpPr>
          <p:cNvPr id="165" name="矩形 164">
            <a:extLst>
              <a:ext uri="{FF2B5EF4-FFF2-40B4-BE49-F238E27FC236}">
                <a16:creationId xmlns:a16="http://schemas.microsoft.com/office/drawing/2014/main" id="{C119668F-5A81-3298-8C00-3B0D1C571801}"/>
              </a:ext>
            </a:extLst>
          </p:cNvPr>
          <p:cNvSpPr/>
          <p:nvPr/>
        </p:nvSpPr>
        <p:spPr>
          <a:xfrm rot="16200000">
            <a:off x="8667973"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46B35346-33CF-C371-A264-8648EE79214C}"/>
              </a:ext>
            </a:extLst>
          </p:cNvPr>
          <p:cNvSpPr/>
          <p:nvPr/>
        </p:nvSpPr>
        <p:spPr>
          <a:xfrm rot="16200000">
            <a:off x="8732850"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7B23799C-9A2E-D149-F839-19844EEFCB0C}"/>
              </a:ext>
            </a:extLst>
          </p:cNvPr>
          <p:cNvSpPr/>
          <p:nvPr/>
        </p:nvSpPr>
        <p:spPr>
          <a:xfrm rot="16200000">
            <a:off x="8802988"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8B79DE75-8EBC-23FA-C0B9-7855AC44BAED}"/>
              </a:ext>
            </a:extLst>
          </p:cNvPr>
          <p:cNvSpPr/>
          <p:nvPr/>
        </p:nvSpPr>
        <p:spPr>
          <a:xfrm rot="16200000">
            <a:off x="8867865" y="752453"/>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7C3C3EF0-0AE2-103B-6E79-645E371FE893}"/>
              </a:ext>
            </a:extLst>
          </p:cNvPr>
          <p:cNvSpPr/>
          <p:nvPr/>
        </p:nvSpPr>
        <p:spPr>
          <a:xfrm rot="16200000">
            <a:off x="8646191"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036B0886-8C15-24C4-2116-F2B89A3BF1A3}"/>
              </a:ext>
            </a:extLst>
          </p:cNvPr>
          <p:cNvSpPr/>
          <p:nvPr/>
        </p:nvSpPr>
        <p:spPr>
          <a:xfrm rot="16200000">
            <a:off x="8711068"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A19025DF-E101-2440-2283-E85399994791}"/>
              </a:ext>
            </a:extLst>
          </p:cNvPr>
          <p:cNvSpPr/>
          <p:nvPr/>
        </p:nvSpPr>
        <p:spPr>
          <a:xfrm rot="16200000">
            <a:off x="8781206"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9EADDDA2-DB89-5BEF-EA6A-D92B0F7BD4DF}"/>
              </a:ext>
            </a:extLst>
          </p:cNvPr>
          <p:cNvSpPr/>
          <p:nvPr/>
        </p:nvSpPr>
        <p:spPr>
          <a:xfrm rot="16200000">
            <a:off x="8846083" y="1996591"/>
            <a:ext cx="67819" cy="71211"/>
          </a:xfrm>
          <a:prstGeom prst="rect">
            <a:avLst/>
          </a:prstGeom>
          <a:solidFill>
            <a:schemeClr val="accent4"/>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73" name="直接箭头连接符 172">
            <a:extLst>
              <a:ext uri="{FF2B5EF4-FFF2-40B4-BE49-F238E27FC236}">
                <a16:creationId xmlns:a16="http://schemas.microsoft.com/office/drawing/2014/main" id="{91ABD7EF-DBE0-57BE-66BA-A7B88898BC23}"/>
              </a:ext>
            </a:extLst>
          </p:cNvPr>
          <p:cNvCxnSpPr>
            <a:cxnSpLocks/>
            <a:stCxn id="128" idx="3"/>
          </p:cNvCxnSpPr>
          <p:nvPr/>
        </p:nvCxnSpPr>
        <p:spPr>
          <a:xfrm>
            <a:off x="8185379" y="4396855"/>
            <a:ext cx="452692"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76" name="直接箭头连接符 175">
            <a:extLst>
              <a:ext uri="{FF2B5EF4-FFF2-40B4-BE49-F238E27FC236}">
                <a16:creationId xmlns:a16="http://schemas.microsoft.com/office/drawing/2014/main" id="{B92A1A3E-0C0D-BB5C-AD0A-8FF09F1137A0}"/>
              </a:ext>
            </a:extLst>
          </p:cNvPr>
          <p:cNvCxnSpPr>
            <a:cxnSpLocks/>
            <a:stCxn id="140" idx="2"/>
            <a:endCxn id="164" idx="0"/>
          </p:cNvCxnSpPr>
          <p:nvPr/>
        </p:nvCxnSpPr>
        <p:spPr>
          <a:xfrm>
            <a:off x="9845085" y="1281659"/>
            <a:ext cx="6424" cy="708571"/>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sp>
        <p:nvSpPr>
          <p:cNvPr id="13" name="文本框 12">
            <a:extLst>
              <a:ext uri="{FF2B5EF4-FFF2-40B4-BE49-F238E27FC236}">
                <a16:creationId xmlns:a16="http://schemas.microsoft.com/office/drawing/2014/main" id="{999F2131-9F4A-9FB9-C6C2-8030B40A6BF5}"/>
              </a:ext>
            </a:extLst>
          </p:cNvPr>
          <p:cNvSpPr txBox="1"/>
          <p:nvPr/>
        </p:nvSpPr>
        <p:spPr>
          <a:xfrm>
            <a:off x="6423836" y="6469364"/>
            <a:ext cx="5349064"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深入浅出</a:t>
            </a:r>
            <a:r>
              <a:rPr lang="en-US" altLang="zh-CN">
                <a:latin typeface="字制区喜脉体" panose="02000603000000000000" pitchFamily="2" charset="-122"/>
                <a:ea typeface="字制区喜脉体" panose="02000603000000000000" pitchFamily="2" charset="-122"/>
                <a:hlinkClick r:id="rId2"/>
              </a:rPr>
              <a:t>GPU</a:t>
            </a:r>
            <a:r>
              <a:rPr lang="zh-CN" altLang="en-US">
                <a:latin typeface="字制区喜脉体" panose="02000603000000000000" pitchFamily="2" charset="-122"/>
                <a:ea typeface="字制区喜脉体" panose="02000603000000000000" pitchFamily="2" charset="-122"/>
                <a:hlinkClick r:id="rId2"/>
              </a:rPr>
              <a:t>优化系列：</a:t>
            </a:r>
            <a:r>
              <a:rPr lang="en-US" altLang="zh-CN">
                <a:latin typeface="字制区喜脉体" panose="02000603000000000000" pitchFamily="2" charset="-122"/>
                <a:ea typeface="字制区喜脉体" panose="02000603000000000000" pitchFamily="2" charset="-122"/>
                <a:hlinkClick r:id="rId2"/>
              </a:rPr>
              <a:t>GEMM</a:t>
            </a:r>
            <a:r>
              <a:rPr lang="zh-CN" altLang="en-US">
                <a:latin typeface="字制区喜脉体" panose="02000603000000000000" pitchFamily="2" charset="-122"/>
                <a:ea typeface="字制区喜脉体" panose="02000603000000000000" pitchFamily="2" charset="-122"/>
                <a:hlinkClick r:id="rId2"/>
              </a:rPr>
              <a:t>优化（二）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831203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2AA06-4083-3F13-E1E0-C2B23CBE920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34E0B72F-F56E-406F-7461-8518432C988F}"/>
              </a:ext>
            </a:extLst>
          </p:cNvPr>
          <p:cNvSpPr txBox="1"/>
          <p:nvPr/>
        </p:nvSpPr>
        <p:spPr>
          <a:xfrm>
            <a:off x="147593" y="150932"/>
            <a:ext cx="6935832"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Sgemm_v8_double_buffer</a:t>
            </a:r>
            <a:endParaRPr lang="zh-CN" altLang="en-US" sz="2400"/>
          </a:p>
        </p:txBody>
      </p:sp>
      <p:sp>
        <p:nvSpPr>
          <p:cNvPr id="13" name="文本框 12">
            <a:extLst>
              <a:ext uri="{FF2B5EF4-FFF2-40B4-BE49-F238E27FC236}">
                <a16:creationId xmlns:a16="http://schemas.microsoft.com/office/drawing/2014/main" id="{28F870F1-B7C5-9921-676C-9327F2E613A0}"/>
              </a:ext>
            </a:extLst>
          </p:cNvPr>
          <p:cNvSpPr txBox="1"/>
          <p:nvPr/>
        </p:nvSpPr>
        <p:spPr>
          <a:xfrm>
            <a:off x="6423836" y="6469364"/>
            <a:ext cx="5349064"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深入浅出</a:t>
            </a:r>
            <a:r>
              <a:rPr lang="en-US" altLang="zh-CN">
                <a:latin typeface="字制区喜脉体" panose="02000603000000000000" pitchFamily="2" charset="-122"/>
                <a:ea typeface="字制区喜脉体" panose="02000603000000000000" pitchFamily="2" charset="-122"/>
                <a:hlinkClick r:id="rId2"/>
              </a:rPr>
              <a:t>GPU</a:t>
            </a:r>
            <a:r>
              <a:rPr lang="zh-CN" altLang="en-US">
                <a:latin typeface="字制区喜脉体" panose="02000603000000000000" pitchFamily="2" charset="-122"/>
                <a:ea typeface="字制区喜脉体" panose="02000603000000000000" pitchFamily="2" charset="-122"/>
                <a:hlinkClick r:id="rId2"/>
              </a:rPr>
              <a:t>优化系列：</a:t>
            </a:r>
            <a:r>
              <a:rPr lang="en-US" altLang="zh-CN">
                <a:latin typeface="字制区喜脉体" panose="02000603000000000000" pitchFamily="2" charset="-122"/>
                <a:ea typeface="字制区喜脉体" panose="02000603000000000000" pitchFamily="2" charset="-122"/>
                <a:hlinkClick r:id="rId2"/>
              </a:rPr>
              <a:t>GEMM</a:t>
            </a:r>
            <a:r>
              <a:rPr lang="zh-CN" altLang="en-US">
                <a:latin typeface="字制区喜脉体" panose="02000603000000000000" pitchFamily="2" charset="-122"/>
                <a:ea typeface="字制区喜脉体" panose="02000603000000000000" pitchFamily="2" charset="-122"/>
                <a:hlinkClick r:id="rId2"/>
              </a:rPr>
              <a:t>优化（二）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2" name="图片 1">
            <a:extLst>
              <a:ext uri="{FF2B5EF4-FFF2-40B4-BE49-F238E27FC236}">
                <a16:creationId xmlns:a16="http://schemas.microsoft.com/office/drawing/2014/main" id="{C26C5BFE-15AB-EF8B-BFAC-51D65A79E16D}"/>
              </a:ext>
            </a:extLst>
          </p:cNvPr>
          <p:cNvPicPr>
            <a:picLocks noChangeAspect="1"/>
          </p:cNvPicPr>
          <p:nvPr/>
        </p:nvPicPr>
        <p:blipFill>
          <a:blip r:embed="rId3"/>
          <a:stretch>
            <a:fillRect/>
          </a:stretch>
        </p:blipFill>
        <p:spPr>
          <a:xfrm>
            <a:off x="626565" y="1078332"/>
            <a:ext cx="2252443" cy="2051005"/>
          </a:xfrm>
          <a:prstGeom prst="rect">
            <a:avLst/>
          </a:prstGeom>
        </p:spPr>
      </p:pic>
      <p:cxnSp>
        <p:nvCxnSpPr>
          <p:cNvPr id="5" name="直接连接符 4">
            <a:extLst>
              <a:ext uri="{FF2B5EF4-FFF2-40B4-BE49-F238E27FC236}">
                <a16:creationId xmlns:a16="http://schemas.microsoft.com/office/drawing/2014/main" id="{594FDB3D-3B08-7928-EAE1-F3E515E72967}"/>
              </a:ext>
            </a:extLst>
          </p:cNvPr>
          <p:cNvCxnSpPr>
            <a:cxnSpLocks/>
          </p:cNvCxnSpPr>
          <p:nvPr/>
        </p:nvCxnSpPr>
        <p:spPr>
          <a:xfrm>
            <a:off x="3075850" y="1078332"/>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23EF2DDB-DCEA-CABE-A03B-57377A5A3FAC}"/>
              </a:ext>
            </a:extLst>
          </p:cNvPr>
          <p:cNvPicPr>
            <a:picLocks noChangeAspect="1"/>
          </p:cNvPicPr>
          <p:nvPr/>
        </p:nvPicPr>
        <p:blipFill>
          <a:blip r:embed="rId3"/>
          <a:stretch>
            <a:fillRect/>
          </a:stretch>
        </p:blipFill>
        <p:spPr>
          <a:xfrm>
            <a:off x="6075953" y="1078332"/>
            <a:ext cx="2252443" cy="2051005"/>
          </a:xfrm>
          <a:prstGeom prst="rect">
            <a:avLst/>
          </a:prstGeom>
        </p:spPr>
      </p:pic>
      <p:cxnSp>
        <p:nvCxnSpPr>
          <p:cNvPr id="8" name="直接连接符 7">
            <a:extLst>
              <a:ext uri="{FF2B5EF4-FFF2-40B4-BE49-F238E27FC236}">
                <a16:creationId xmlns:a16="http://schemas.microsoft.com/office/drawing/2014/main" id="{5237A15D-C780-EEB3-D83B-95CB806267B0}"/>
              </a:ext>
            </a:extLst>
          </p:cNvPr>
          <p:cNvCxnSpPr>
            <a:cxnSpLocks/>
          </p:cNvCxnSpPr>
          <p:nvPr/>
        </p:nvCxnSpPr>
        <p:spPr>
          <a:xfrm>
            <a:off x="8407129" y="1069623"/>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D0363CF-4310-D468-FD62-F8B7FAD34193}"/>
              </a:ext>
            </a:extLst>
          </p:cNvPr>
          <p:cNvCxnSpPr>
            <a:cxnSpLocks/>
          </p:cNvCxnSpPr>
          <p:nvPr/>
        </p:nvCxnSpPr>
        <p:spPr>
          <a:xfrm>
            <a:off x="5992825" y="995600"/>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50F0DA03-7141-EB1D-8856-9CEA459C6655}"/>
              </a:ext>
            </a:extLst>
          </p:cNvPr>
          <p:cNvPicPr>
            <a:picLocks noChangeAspect="1"/>
          </p:cNvPicPr>
          <p:nvPr/>
        </p:nvPicPr>
        <p:blipFill>
          <a:blip r:embed="rId4"/>
          <a:stretch>
            <a:fillRect/>
          </a:stretch>
        </p:blipFill>
        <p:spPr>
          <a:xfrm>
            <a:off x="3154583" y="1166090"/>
            <a:ext cx="2549994" cy="1798456"/>
          </a:xfrm>
          <a:prstGeom prst="rect">
            <a:avLst/>
          </a:prstGeom>
        </p:spPr>
      </p:pic>
      <p:pic>
        <p:nvPicPr>
          <p:cNvPr id="14" name="图片 13">
            <a:extLst>
              <a:ext uri="{FF2B5EF4-FFF2-40B4-BE49-F238E27FC236}">
                <a16:creationId xmlns:a16="http://schemas.microsoft.com/office/drawing/2014/main" id="{7C5425EE-8821-9EB1-C7F2-EC72080A51A7}"/>
              </a:ext>
            </a:extLst>
          </p:cNvPr>
          <p:cNvPicPr>
            <a:picLocks noChangeAspect="1"/>
          </p:cNvPicPr>
          <p:nvPr/>
        </p:nvPicPr>
        <p:blipFill>
          <a:blip r:embed="rId4"/>
          <a:stretch>
            <a:fillRect/>
          </a:stretch>
        </p:blipFill>
        <p:spPr>
          <a:xfrm>
            <a:off x="8485861" y="1166090"/>
            <a:ext cx="2549994" cy="1798456"/>
          </a:xfrm>
          <a:prstGeom prst="rect">
            <a:avLst/>
          </a:prstGeom>
        </p:spPr>
      </p:pic>
      <p:sp>
        <p:nvSpPr>
          <p:cNvPr id="15" name="矩形 14">
            <a:extLst>
              <a:ext uri="{FF2B5EF4-FFF2-40B4-BE49-F238E27FC236}">
                <a16:creationId xmlns:a16="http://schemas.microsoft.com/office/drawing/2014/main" id="{2696B2F8-9F3E-FD25-CE15-75A2A47EEC6D}"/>
              </a:ext>
            </a:extLst>
          </p:cNvPr>
          <p:cNvSpPr/>
          <p:nvPr/>
        </p:nvSpPr>
        <p:spPr>
          <a:xfrm>
            <a:off x="3172044" y="995600"/>
            <a:ext cx="2611263" cy="2286862"/>
          </a:xfrm>
          <a:prstGeom prst="rect">
            <a:avLst/>
          </a:prstGeom>
          <a:noFill/>
          <a:ln w="41275">
            <a:solidFill>
              <a:schemeClr val="accent2"/>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C</a:t>
            </a:r>
            <a:endParaRPr lang="zh-CN" altLang="en-US" sz="1600">
              <a:latin typeface="字制区喜脉体" panose="02000603000000000000" pitchFamily="2" charset="-122"/>
              <a:ea typeface="字制区喜脉体" panose="02000603000000000000" pitchFamily="2" charset="-122"/>
            </a:endParaRPr>
          </a:p>
        </p:txBody>
      </p:sp>
      <p:sp>
        <p:nvSpPr>
          <p:cNvPr id="16" name="矩形 15">
            <a:extLst>
              <a:ext uri="{FF2B5EF4-FFF2-40B4-BE49-F238E27FC236}">
                <a16:creationId xmlns:a16="http://schemas.microsoft.com/office/drawing/2014/main" id="{CCA00233-292C-0F71-58EA-602845D55039}"/>
              </a:ext>
            </a:extLst>
          </p:cNvPr>
          <p:cNvSpPr/>
          <p:nvPr/>
        </p:nvSpPr>
        <p:spPr>
          <a:xfrm>
            <a:off x="8455226" y="1062337"/>
            <a:ext cx="2611263" cy="2286862"/>
          </a:xfrm>
          <a:prstGeom prst="rect">
            <a:avLst/>
          </a:prstGeom>
          <a:noFill/>
          <a:ln w="41275">
            <a:solidFill>
              <a:schemeClr val="accent2"/>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C</a:t>
            </a:r>
            <a:endParaRPr lang="zh-CN" altLang="en-US" sz="1600">
              <a:latin typeface="字制区喜脉体" panose="02000603000000000000" pitchFamily="2" charset="-122"/>
              <a:ea typeface="字制区喜脉体" panose="02000603000000000000" pitchFamily="2" charset="-122"/>
            </a:endParaRPr>
          </a:p>
        </p:txBody>
      </p:sp>
      <p:sp>
        <p:nvSpPr>
          <p:cNvPr id="17" name="矩形 16">
            <a:extLst>
              <a:ext uri="{FF2B5EF4-FFF2-40B4-BE49-F238E27FC236}">
                <a16:creationId xmlns:a16="http://schemas.microsoft.com/office/drawing/2014/main" id="{2B3FB54C-6E1B-7847-F42B-07021589ED25}"/>
              </a:ext>
            </a:extLst>
          </p:cNvPr>
          <p:cNvSpPr/>
          <p:nvPr/>
        </p:nvSpPr>
        <p:spPr>
          <a:xfrm>
            <a:off x="1752786" y="4050553"/>
            <a:ext cx="962627" cy="302638"/>
          </a:xfrm>
          <a:prstGeom prst="rect">
            <a:avLst/>
          </a:prstGeom>
          <a:noFill/>
          <a:ln w="41275">
            <a:solidFill>
              <a:schemeClr val="accent2"/>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C</a:t>
            </a:r>
            <a:endParaRPr lang="zh-CN" altLang="en-US" sz="1600">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28B75FC7-D435-EE74-76FF-B32933753658}"/>
              </a:ext>
            </a:extLst>
          </p:cNvPr>
          <p:cNvSpPr txBox="1"/>
          <p:nvPr/>
        </p:nvSpPr>
        <p:spPr>
          <a:xfrm>
            <a:off x="2879008" y="4017206"/>
            <a:ext cx="1289120"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小循环</a:t>
            </a:r>
          </a:p>
        </p:txBody>
      </p:sp>
      <p:sp>
        <p:nvSpPr>
          <p:cNvPr id="19" name="矩形 18">
            <a:extLst>
              <a:ext uri="{FF2B5EF4-FFF2-40B4-BE49-F238E27FC236}">
                <a16:creationId xmlns:a16="http://schemas.microsoft.com/office/drawing/2014/main" id="{C2A10734-8A14-BC9A-B17E-325104C158B5}"/>
              </a:ext>
            </a:extLst>
          </p:cNvPr>
          <p:cNvSpPr/>
          <p:nvPr/>
        </p:nvSpPr>
        <p:spPr>
          <a:xfrm>
            <a:off x="613172" y="863452"/>
            <a:ext cx="5248866" cy="2565548"/>
          </a:xfrm>
          <a:prstGeom prst="rect">
            <a:avLst/>
          </a:prstGeom>
          <a:noFill/>
          <a:ln w="41275">
            <a:solidFill>
              <a:schemeClr val="accent6"/>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a:latin typeface="字制区喜脉体" panose="02000603000000000000" pitchFamily="2" charset="-122"/>
                <a:ea typeface="字制区喜脉体" panose="02000603000000000000" pitchFamily="2" charset="-122"/>
              </a:rPr>
              <a:t>C</a:t>
            </a:r>
            <a:endParaRPr lang="zh-CN" altLang="en-US" sz="1600">
              <a:latin typeface="字制区喜脉体" panose="02000603000000000000" pitchFamily="2" charset="-122"/>
              <a:ea typeface="字制区喜脉体" panose="02000603000000000000" pitchFamily="2" charset="-122"/>
            </a:endParaRPr>
          </a:p>
        </p:txBody>
      </p:sp>
      <p:sp>
        <p:nvSpPr>
          <p:cNvPr id="20" name="矩形 19">
            <a:extLst>
              <a:ext uri="{FF2B5EF4-FFF2-40B4-BE49-F238E27FC236}">
                <a16:creationId xmlns:a16="http://schemas.microsoft.com/office/drawing/2014/main" id="{DA8F2F1B-AE75-8DB7-B829-0AEDB8C68842}"/>
              </a:ext>
            </a:extLst>
          </p:cNvPr>
          <p:cNvSpPr/>
          <p:nvPr/>
        </p:nvSpPr>
        <p:spPr>
          <a:xfrm>
            <a:off x="1752786" y="4579626"/>
            <a:ext cx="962627" cy="302638"/>
          </a:xfrm>
          <a:prstGeom prst="rect">
            <a:avLst/>
          </a:prstGeom>
          <a:noFill/>
          <a:ln w="41275">
            <a:solidFill>
              <a:schemeClr val="accent6"/>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600" b="1">
                <a:latin typeface="字制区喜脉体" panose="02000603000000000000" pitchFamily="2" charset="-122"/>
                <a:ea typeface="字制区喜脉体" panose="02000603000000000000" pitchFamily="2" charset="-122"/>
              </a:rPr>
              <a:t>C</a:t>
            </a:r>
            <a:endParaRPr lang="zh-CN" altLang="en-US" sz="1600" b="1">
              <a:latin typeface="字制区喜脉体" panose="02000603000000000000" pitchFamily="2" charset="-122"/>
              <a:ea typeface="字制区喜脉体" panose="02000603000000000000" pitchFamily="2" charset="-122"/>
            </a:endParaRPr>
          </a:p>
        </p:txBody>
      </p:sp>
      <p:sp>
        <p:nvSpPr>
          <p:cNvPr id="22" name="文本框 21">
            <a:extLst>
              <a:ext uri="{FF2B5EF4-FFF2-40B4-BE49-F238E27FC236}">
                <a16:creationId xmlns:a16="http://schemas.microsoft.com/office/drawing/2014/main" id="{77C9021A-0FC5-D6ED-B94E-4BA23A7D1374}"/>
              </a:ext>
            </a:extLst>
          </p:cNvPr>
          <p:cNvSpPr txBox="1"/>
          <p:nvPr/>
        </p:nvSpPr>
        <p:spPr>
          <a:xfrm>
            <a:off x="2879008" y="4498343"/>
            <a:ext cx="1289120"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大循环</a:t>
            </a:r>
          </a:p>
        </p:txBody>
      </p:sp>
    </p:spTree>
    <p:extLst>
      <p:ext uri="{BB962C8B-B14F-4D97-AF65-F5344CB8AC3E}">
        <p14:creationId xmlns:p14="http://schemas.microsoft.com/office/powerpoint/2010/main" val="2152145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865CDB-92DD-C8E0-089B-87D5783CDE78}"/>
              </a:ext>
            </a:extLst>
          </p:cNvPr>
          <p:cNvPicPr>
            <a:picLocks noChangeAspect="1"/>
          </p:cNvPicPr>
          <p:nvPr/>
        </p:nvPicPr>
        <p:blipFill>
          <a:blip r:embed="rId2"/>
          <a:stretch>
            <a:fillRect/>
          </a:stretch>
        </p:blipFill>
        <p:spPr>
          <a:xfrm>
            <a:off x="1028700" y="127200"/>
            <a:ext cx="2252443" cy="2051005"/>
          </a:xfrm>
          <a:prstGeom prst="rect">
            <a:avLst/>
          </a:prstGeom>
        </p:spPr>
      </p:pic>
      <p:sp>
        <p:nvSpPr>
          <p:cNvPr id="4" name="文本框 3">
            <a:extLst>
              <a:ext uri="{FF2B5EF4-FFF2-40B4-BE49-F238E27FC236}">
                <a16:creationId xmlns:a16="http://schemas.microsoft.com/office/drawing/2014/main" id="{1F268104-2E0A-79D5-3260-F5021183005D}"/>
              </a:ext>
            </a:extLst>
          </p:cNvPr>
          <p:cNvSpPr txBox="1"/>
          <p:nvPr/>
        </p:nvSpPr>
        <p:spPr>
          <a:xfrm>
            <a:off x="1769843" y="2178205"/>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shared_0</a:t>
            </a:r>
            <a:endParaRPr lang="zh-CN" altLang="en-US">
              <a:latin typeface="字制区喜脉体" panose="02000603000000000000" pitchFamily="2" charset="-122"/>
              <a:ea typeface="字制区喜脉体" panose="02000603000000000000" pitchFamily="2" charset="-122"/>
            </a:endParaRPr>
          </a:p>
        </p:txBody>
      </p:sp>
      <p:pic>
        <p:nvPicPr>
          <p:cNvPr id="7" name="图片 6">
            <a:extLst>
              <a:ext uri="{FF2B5EF4-FFF2-40B4-BE49-F238E27FC236}">
                <a16:creationId xmlns:a16="http://schemas.microsoft.com/office/drawing/2014/main" id="{629824A7-F0BD-14D4-05BB-A0FB2F1C6C6E}"/>
              </a:ext>
            </a:extLst>
          </p:cNvPr>
          <p:cNvPicPr>
            <a:picLocks noChangeAspect="1"/>
          </p:cNvPicPr>
          <p:nvPr/>
        </p:nvPicPr>
        <p:blipFill>
          <a:blip r:embed="rId2"/>
          <a:stretch>
            <a:fillRect/>
          </a:stretch>
        </p:blipFill>
        <p:spPr>
          <a:xfrm>
            <a:off x="3390900" y="176706"/>
            <a:ext cx="2252443" cy="2051005"/>
          </a:xfrm>
          <a:prstGeom prst="rect">
            <a:avLst/>
          </a:prstGeom>
        </p:spPr>
      </p:pic>
      <p:sp>
        <p:nvSpPr>
          <p:cNvPr id="8" name="文本框 7">
            <a:extLst>
              <a:ext uri="{FF2B5EF4-FFF2-40B4-BE49-F238E27FC236}">
                <a16:creationId xmlns:a16="http://schemas.microsoft.com/office/drawing/2014/main" id="{FCAE4FDD-84D2-2CA2-E2AA-EBD7AEF7AB5A}"/>
              </a:ext>
            </a:extLst>
          </p:cNvPr>
          <p:cNvSpPr txBox="1"/>
          <p:nvPr/>
        </p:nvSpPr>
        <p:spPr>
          <a:xfrm>
            <a:off x="4132043" y="2178205"/>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shared_1</a:t>
            </a:r>
            <a:endParaRPr lang="zh-CN" altLang="en-US">
              <a:latin typeface="字制区喜脉体" panose="02000603000000000000" pitchFamily="2" charset="-122"/>
              <a:ea typeface="字制区喜脉体" panose="02000603000000000000" pitchFamily="2" charset="-122"/>
            </a:endParaRPr>
          </a:p>
        </p:txBody>
      </p:sp>
      <p:cxnSp>
        <p:nvCxnSpPr>
          <p:cNvPr id="9" name="直接连接符 8">
            <a:extLst>
              <a:ext uri="{FF2B5EF4-FFF2-40B4-BE49-F238E27FC236}">
                <a16:creationId xmlns:a16="http://schemas.microsoft.com/office/drawing/2014/main" id="{ECEFC8CB-4CFC-0D44-6231-EBBDCB56FBA2}"/>
              </a:ext>
            </a:extLst>
          </p:cNvPr>
          <p:cNvCxnSpPr>
            <a:cxnSpLocks/>
          </p:cNvCxnSpPr>
          <p:nvPr/>
        </p:nvCxnSpPr>
        <p:spPr>
          <a:xfrm>
            <a:off x="3390900" y="127200"/>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00E31B8-861C-0694-2843-2AE932359696}"/>
              </a:ext>
            </a:extLst>
          </p:cNvPr>
          <p:cNvSpPr txBox="1"/>
          <p:nvPr/>
        </p:nvSpPr>
        <p:spPr>
          <a:xfrm>
            <a:off x="5897343" y="2227711"/>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shared_0</a:t>
            </a:r>
            <a:endParaRPr lang="zh-CN" altLang="en-US">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AE0A781C-275B-188B-C79F-6351AC2923C0}"/>
              </a:ext>
            </a:extLst>
          </p:cNvPr>
          <p:cNvSpPr txBox="1"/>
          <p:nvPr/>
        </p:nvSpPr>
        <p:spPr>
          <a:xfrm>
            <a:off x="7268943" y="2227711"/>
            <a:ext cx="81962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17" name="直接箭头连接符 16">
            <a:extLst>
              <a:ext uri="{FF2B5EF4-FFF2-40B4-BE49-F238E27FC236}">
                <a16:creationId xmlns:a16="http://schemas.microsoft.com/office/drawing/2014/main" id="{3FAE24BA-22F1-C88F-B709-E6920A803BF4}"/>
              </a:ext>
            </a:extLst>
          </p:cNvPr>
          <p:cNvCxnSpPr>
            <a:cxnSpLocks/>
            <a:endCxn id="16" idx="1"/>
          </p:cNvCxnSpPr>
          <p:nvPr/>
        </p:nvCxnSpPr>
        <p:spPr>
          <a:xfrm>
            <a:off x="7059393" y="2412377"/>
            <a:ext cx="2095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pic>
        <p:nvPicPr>
          <p:cNvPr id="54" name="图片 53">
            <a:extLst>
              <a:ext uri="{FF2B5EF4-FFF2-40B4-BE49-F238E27FC236}">
                <a16:creationId xmlns:a16="http://schemas.microsoft.com/office/drawing/2014/main" id="{688E391E-D870-5CA6-28A3-7D2C1CE27BE9}"/>
              </a:ext>
            </a:extLst>
          </p:cNvPr>
          <p:cNvPicPr>
            <a:picLocks noChangeAspect="1"/>
          </p:cNvPicPr>
          <p:nvPr/>
        </p:nvPicPr>
        <p:blipFill>
          <a:blip r:embed="rId2"/>
          <a:stretch>
            <a:fillRect/>
          </a:stretch>
        </p:blipFill>
        <p:spPr>
          <a:xfrm>
            <a:off x="3500657" y="2835920"/>
            <a:ext cx="2252443" cy="2051005"/>
          </a:xfrm>
          <a:prstGeom prst="rect">
            <a:avLst/>
          </a:prstGeom>
        </p:spPr>
      </p:pic>
      <p:sp>
        <p:nvSpPr>
          <p:cNvPr id="55" name="文本框 54">
            <a:extLst>
              <a:ext uri="{FF2B5EF4-FFF2-40B4-BE49-F238E27FC236}">
                <a16:creationId xmlns:a16="http://schemas.microsoft.com/office/drawing/2014/main" id="{E9E31DD0-EF85-B9A2-6BE3-02C7BB81C69C}"/>
              </a:ext>
            </a:extLst>
          </p:cNvPr>
          <p:cNvSpPr txBox="1"/>
          <p:nvPr/>
        </p:nvSpPr>
        <p:spPr>
          <a:xfrm>
            <a:off x="4212785" y="4936432"/>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shared_0</a:t>
            </a:r>
            <a:endParaRPr lang="zh-CN" altLang="en-US">
              <a:latin typeface="字制区喜脉体" panose="02000603000000000000" pitchFamily="2" charset="-122"/>
              <a:ea typeface="字制区喜脉体" panose="02000603000000000000" pitchFamily="2" charset="-122"/>
            </a:endParaRPr>
          </a:p>
        </p:txBody>
      </p:sp>
      <p:sp>
        <p:nvSpPr>
          <p:cNvPr id="57" name="文本框 56">
            <a:extLst>
              <a:ext uri="{FF2B5EF4-FFF2-40B4-BE49-F238E27FC236}">
                <a16:creationId xmlns:a16="http://schemas.microsoft.com/office/drawing/2014/main" id="{56226D8F-1726-902B-19D2-8FB633C4224E}"/>
              </a:ext>
            </a:extLst>
          </p:cNvPr>
          <p:cNvSpPr txBox="1"/>
          <p:nvPr/>
        </p:nvSpPr>
        <p:spPr>
          <a:xfrm>
            <a:off x="6003483" y="4885383"/>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shared_1</a:t>
            </a:r>
            <a:endParaRPr lang="zh-CN" altLang="en-US">
              <a:latin typeface="字制区喜脉体" panose="02000603000000000000" pitchFamily="2" charset="-122"/>
              <a:ea typeface="字制区喜脉体" panose="02000603000000000000" pitchFamily="2" charset="-122"/>
            </a:endParaRPr>
          </a:p>
        </p:txBody>
      </p:sp>
      <p:sp>
        <p:nvSpPr>
          <p:cNvPr id="58" name="文本框 57">
            <a:extLst>
              <a:ext uri="{FF2B5EF4-FFF2-40B4-BE49-F238E27FC236}">
                <a16:creationId xmlns:a16="http://schemas.microsoft.com/office/drawing/2014/main" id="{2015BC9A-9D5E-CCFD-C29C-826BA08888A0}"/>
              </a:ext>
            </a:extLst>
          </p:cNvPr>
          <p:cNvSpPr txBox="1"/>
          <p:nvPr/>
        </p:nvSpPr>
        <p:spPr>
          <a:xfrm>
            <a:off x="7375083" y="4885383"/>
            <a:ext cx="81962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59" name="直接箭头连接符 58">
            <a:extLst>
              <a:ext uri="{FF2B5EF4-FFF2-40B4-BE49-F238E27FC236}">
                <a16:creationId xmlns:a16="http://schemas.microsoft.com/office/drawing/2014/main" id="{9746A2B3-5C81-FAEF-F989-EEF1F26155B8}"/>
              </a:ext>
            </a:extLst>
          </p:cNvPr>
          <p:cNvCxnSpPr>
            <a:cxnSpLocks/>
            <a:endCxn id="58" idx="1"/>
          </p:cNvCxnSpPr>
          <p:nvPr/>
        </p:nvCxnSpPr>
        <p:spPr>
          <a:xfrm>
            <a:off x="7165533" y="5070049"/>
            <a:ext cx="2095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60" name="直接连接符 59">
            <a:extLst>
              <a:ext uri="{FF2B5EF4-FFF2-40B4-BE49-F238E27FC236}">
                <a16:creationId xmlns:a16="http://schemas.microsoft.com/office/drawing/2014/main" id="{128A1E28-2827-07D8-10BF-71EEA0F4A46D}"/>
              </a:ext>
            </a:extLst>
          </p:cNvPr>
          <p:cNvCxnSpPr>
            <a:cxnSpLocks/>
          </p:cNvCxnSpPr>
          <p:nvPr/>
        </p:nvCxnSpPr>
        <p:spPr>
          <a:xfrm>
            <a:off x="8650965" y="127200"/>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BD55CD33-9B4E-1CC4-5800-B6DE53CE8F28}"/>
              </a:ext>
            </a:extLst>
          </p:cNvPr>
          <p:cNvCxnSpPr>
            <a:cxnSpLocks/>
          </p:cNvCxnSpPr>
          <p:nvPr/>
        </p:nvCxnSpPr>
        <p:spPr>
          <a:xfrm>
            <a:off x="8653230" y="2649712"/>
            <a:ext cx="0" cy="2420337"/>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B9F7BD76-C903-25A1-CA7F-EC72102F19A8}"/>
              </a:ext>
            </a:extLst>
          </p:cNvPr>
          <p:cNvCxnSpPr>
            <a:cxnSpLocks/>
          </p:cNvCxnSpPr>
          <p:nvPr/>
        </p:nvCxnSpPr>
        <p:spPr>
          <a:xfrm>
            <a:off x="8650965" y="5070049"/>
            <a:ext cx="0" cy="1876851"/>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7A363199-6798-1E22-C4A9-7D91DBD70C25}"/>
              </a:ext>
            </a:extLst>
          </p:cNvPr>
          <p:cNvSpPr txBox="1"/>
          <p:nvPr/>
        </p:nvSpPr>
        <p:spPr>
          <a:xfrm>
            <a:off x="5643343" y="6008474"/>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a:t>
            </a:r>
            <a:endParaRPr lang="zh-CN" altLang="en-US">
              <a:latin typeface="字制区喜脉体" panose="02000603000000000000" pitchFamily="2" charset="-122"/>
              <a:ea typeface="字制区喜脉体" panose="02000603000000000000" pitchFamily="2" charset="-122"/>
            </a:endParaRPr>
          </a:p>
        </p:txBody>
      </p:sp>
      <p:sp>
        <p:nvSpPr>
          <p:cNvPr id="66" name="文本框 65">
            <a:extLst>
              <a:ext uri="{FF2B5EF4-FFF2-40B4-BE49-F238E27FC236}">
                <a16:creationId xmlns:a16="http://schemas.microsoft.com/office/drawing/2014/main" id="{E083F823-4188-F92C-D443-2872E97098AA}"/>
              </a:ext>
            </a:extLst>
          </p:cNvPr>
          <p:cNvSpPr txBox="1"/>
          <p:nvPr/>
        </p:nvSpPr>
        <p:spPr>
          <a:xfrm>
            <a:off x="123561" y="6376264"/>
            <a:ext cx="4486538" cy="461665"/>
          </a:xfrm>
          <a:prstGeom prst="rect">
            <a:avLst/>
          </a:prstGeom>
          <a:noFill/>
        </p:spPr>
        <p:txBody>
          <a:bodyPr wrap="square">
            <a:spAutoFit/>
          </a:bodyPr>
          <a:lstStyle/>
          <a:p>
            <a:r>
              <a:rPr lang="en-US" altLang="zh-CN" sz="2400" b="1">
                <a:latin typeface="字制区喜脉体" panose="02000603000000000000" pitchFamily="2" charset="-122"/>
                <a:ea typeface="字制区喜脉体" panose="02000603000000000000" pitchFamily="2" charset="-122"/>
              </a:rPr>
              <a:t>Sgemm_v8_double_buffer</a:t>
            </a:r>
            <a:endParaRPr lang="zh-CN" altLang="en-US" sz="2400"/>
          </a:p>
        </p:txBody>
      </p:sp>
      <p:sp>
        <p:nvSpPr>
          <p:cNvPr id="2" name="文本框 1">
            <a:extLst>
              <a:ext uri="{FF2B5EF4-FFF2-40B4-BE49-F238E27FC236}">
                <a16:creationId xmlns:a16="http://schemas.microsoft.com/office/drawing/2014/main" id="{191963C0-D6CE-A49D-37BB-ABF6169BD210}"/>
              </a:ext>
            </a:extLst>
          </p:cNvPr>
          <p:cNvSpPr txBox="1"/>
          <p:nvPr/>
        </p:nvSpPr>
        <p:spPr>
          <a:xfrm>
            <a:off x="9290079" y="6488668"/>
            <a:ext cx="134620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shared_x</a:t>
            </a:r>
            <a:endParaRPr lang="zh-CN" altLang="en-US">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537005B2-3E37-6F07-9FC9-F480013F7FA0}"/>
              </a:ext>
            </a:extLst>
          </p:cNvPr>
          <p:cNvSpPr txBox="1"/>
          <p:nvPr/>
        </p:nvSpPr>
        <p:spPr>
          <a:xfrm>
            <a:off x="10661679" y="6488668"/>
            <a:ext cx="819620"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reg</a:t>
            </a:r>
            <a:endParaRPr lang="zh-CN" altLang="en-US">
              <a:latin typeface="字制区喜脉体" panose="02000603000000000000" pitchFamily="2" charset="-122"/>
              <a:ea typeface="字制区喜脉体" panose="02000603000000000000" pitchFamily="2" charset="-122"/>
            </a:endParaRPr>
          </a:p>
        </p:txBody>
      </p:sp>
      <p:cxnSp>
        <p:nvCxnSpPr>
          <p:cNvPr id="6" name="直接箭头连接符 5">
            <a:extLst>
              <a:ext uri="{FF2B5EF4-FFF2-40B4-BE49-F238E27FC236}">
                <a16:creationId xmlns:a16="http://schemas.microsoft.com/office/drawing/2014/main" id="{F334A381-4BDD-FEDB-4D50-A3540E698927}"/>
              </a:ext>
            </a:extLst>
          </p:cNvPr>
          <p:cNvCxnSpPr>
            <a:cxnSpLocks/>
            <a:endCxn id="5" idx="1"/>
          </p:cNvCxnSpPr>
          <p:nvPr/>
        </p:nvCxnSpPr>
        <p:spPr>
          <a:xfrm>
            <a:off x="10452129" y="6673334"/>
            <a:ext cx="209550" cy="0"/>
          </a:xfrm>
          <a:prstGeom prst="straightConnector1">
            <a:avLst/>
          </a:prstGeom>
          <a:ln w="53975" cmpd="sng">
            <a:solidFill>
              <a:schemeClr val="accent1">
                <a:shade val="50000"/>
              </a:schemeClr>
            </a:solidFill>
            <a:prstDash val="solid"/>
            <a:tailEnd type="stealth"/>
          </a:ln>
        </p:spPr>
        <p:style>
          <a:lnRef idx="2">
            <a:schemeClr val="accent1"/>
          </a:lnRef>
          <a:fillRef idx="0">
            <a:srgbClr val="FFFFFF"/>
          </a:fillRef>
          <a:effectRef idx="0">
            <a:srgbClr val="FFFFFF"/>
          </a:effectRef>
          <a:fontRef idx="minor">
            <a:schemeClr val="tx1"/>
          </a:fontRef>
        </p:style>
      </p:cxnSp>
      <p:pic>
        <p:nvPicPr>
          <p:cNvPr id="10" name="图片 9">
            <a:extLst>
              <a:ext uri="{FF2B5EF4-FFF2-40B4-BE49-F238E27FC236}">
                <a16:creationId xmlns:a16="http://schemas.microsoft.com/office/drawing/2014/main" id="{5CC5F709-EC6A-AFF8-1C5B-D22D0E5AECD7}"/>
              </a:ext>
            </a:extLst>
          </p:cNvPr>
          <p:cNvPicPr>
            <a:picLocks noChangeAspect="1"/>
          </p:cNvPicPr>
          <p:nvPr/>
        </p:nvPicPr>
        <p:blipFill>
          <a:blip r:embed="rId3"/>
          <a:stretch>
            <a:fillRect/>
          </a:stretch>
        </p:blipFill>
        <p:spPr>
          <a:xfrm>
            <a:off x="5714546" y="206934"/>
            <a:ext cx="2549994" cy="1798456"/>
          </a:xfrm>
          <a:prstGeom prst="rect">
            <a:avLst/>
          </a:prstGeom>
        </p:spPr>
      </p:pic>
      <p:pic>
        <p:nvPicPr>
          <p:cNvPr id="11" name="图片 10">
            <a:extLst>
              <a:ext uri="{FF2B5EF4-FFF2-40B4-BE49-F238E27FC236}">
                <a16:creationId xmlns:a16="http://schemas.microsoft.com/office/drawing/2014/main" id="{A1FA4C64-6411-46AD-A9C8-26DD8684256D}"/>
              </a:ext>
            </a:extLst>
          </p:cNvPr>
          <p:cNvPicPr>
            <a:picLocks noChangeAspect="1"/>
          </p:cNvPicPr>
          <p:nvPr/>
        </p:nvPicPr>
        <p:blipFill>
          <a:blip r:embed="rId3"/>
          <a:stretch>
            <a:fillRect/>
          </a:stretch>
        </p:blipFill>
        <p:spPr>
          <a:xfrm>
            <a:off x="5753100" y="2887520"/>
            <a:ext cx="2549994" cy="1798456"/>
          </a:xfrm>
          <a:prstGeom prst="rect">
            <a:avLst/>
          </a:prstGeom>
        </p:spPr>
      </p:pic>
      <p:pic>
        <p:nvPicPr>
          <p:cNvPr id="12" name="图片 11">
            <a:extLst>
              <a:ext uri="{FF2B5EF4-FFF2-40B4-BE49-F238E27FC236}">
                <a16:creationId xmlns:a16="http://schemas.microsoft.com/office/drawing/2014/main" id="{477F0C1E-E2D0-409E-391B-343D02FD86F0}"/>
              </a:ext>
            </a:extLst>
          </p:cNvPr>
          <p:cNvPicPr>
            <a:picLocks noChangeAspect="1"/>
          </p:cNvPicPr>
          <p:nvPr/>
        </p:nvPicPr>
        <p:blipFill>
          <a:blip r:embed="rId3"/>
          <a:stretch>
            <a:fillRect/>
          </a:stretch>
        </p:blipFill>
        <p:spPr>
          <a:xfrm>
            <a:off x="9036505" y="4601514"/>
            <a:ext cx="2549994" cy="1798456"/>
          </a:xfrm>
          <a:prstGeom prst="rect">
            <a:avLst/>
          </a:prstGeom>
        </p:spPr>
      </p:pic>
    </p:spTree>
    <p:extLst>
      <p:ext uri="{BB962C8B-B14F-4D97-AF65-F5344CB8AC3E}">
        <p14:creationId xmlns:p14="http://schemas.microsoft.com/office/powerpoint/2010/main" val="1314344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E55CB-7EA3-C60E-143D-FE16BD878E4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91A6A56-E13B-A8C2-D1A7-4E8257CE7AF2}"/>
              </a:ext>
            </a:extLst>
          </p:cNvPr>
          <p:cNvSpPr txBox="1"/>
          <p:nvPr/>
        </p:nvSpPr>
        <p:spPr>
          <a:xfrm>
            <a:off x="1306945" y="3945079"/>
            <a:ext cx="10298546" cy="1107996"/>
          </a:xfrm>
          <a:prstGeom prst="rect">
            <a:avLst/>
          </a:prstGeom>
          <a:noFill/>
        </p:spPr>
        <p:txBody>
          <a:bodyPr wrap="square" rtlCol="0">
            <a:spAutoFit/>
          </a:bodyPr>
          <a:lstStyle/>
          <a:p>
            <a:r>
              <a:rPr lang="zh-CN" altLang="en-US" sz="6600" b="1">
                <a:latin typeface="字制区喜脉体" panose="02000603000000000000" pitchFamily="2" charset="-122"/>
                <a:ea typeface="字制区喜脉体" panose="02000603000000000000" pitchFamily="2" charset="-122"/>
              </a:rPr>
              <a:t>宇宙最强</a:t>
            </a:r>
            <a:r>
              <a:rPr lang="en-US" altLang="zh-CN" sz="6600" b="1">
                <a:latin typeface="字制区喜脉体" panose="02000603000000000000" pitchFamily="2" charset="-122"/>
                <a:ea typeface="字制区喜脉体" panose="02000603000000000000" pitchFamily="2" charset="-122"/>
              </a:rPr>
              <a:t>CUDA</a:t>
            </a:r>
            <a:r>
              <a:rPr lang="zh-CN" altLang="en-US" sz="6600" b="1">
                <a:latin typeface="字制区喜脉体" panose="02000603000000000000" pitchFamily="2" charset="-122"/>
                <a:ea typeface="字制区喜脉体" panose="02000603000000000000" pitchFamily="2" charset="-122"/>
              </a:rPr>
              <a:t>课程（不是）</a:t>
            </a:r>
            <a:endParaRPr lang="en-US" altLang="zh-CN" sz="6600" b="1">
              <a:latin typeface="字制区喜脉体" panose="02000603000000000000" pitchFamily="2" charset="-122"/>
              <a:ea typeface="字制区喜脉体" panose="02000603000000000000" pitchFamily="2" charset="-122"/>
            </a:endParaRPr>
          </a:p>
        </p:txBody>
      </p:sp>
      <p:pic>
        <p:nvPicPr>
          <p:cNvPr id="1028" name="Picture 4" descr="CUDA Installation Guide for Microsoft Windows">
            <a:extLst>
              <a:ext uri="{FF2B5EF4-FFF2-40B4-BE49-F238E27FC236}">
                <a16:creationId xmlns:a16="http://schemas.microsoft.com/office/drawing/2014/main" id="{233F240A-13DF-104C-0FB4-BE15D36A2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96888"/>
            <a:ext cx="9029700" cy="30194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3DBFEA7-B44E-0146-71E3-8DECEC3481E4}"/>
              </a:ext>
            </a:extLst>
          </p:cNvPr>
          <p:cNvSpPr txBox="1"/>
          <p:nvPr/>
        </p:nvSpPr>
        <p:spPr>
          <a:xfrm>
            <a:off x="2683164" y="5108909"/>
            <a:ext cx="6825671" cy="1015663"/>
          </a:xfrm>
          <a:prstGeom prst="rect">
            <a:avLst/>
          </a:prstGeom>
          <a:noFill/>
        </p:spPr>
        <p:txBody>
          <a:bodyPr wrap="square" rtlCol="0">
            <a:spAutoFit/>
          </a:bodyPr>
          <a:lstStyle/>
          <a:p>
            <a:pPr algn="ctr"/>
            <a:r>
              <a:rPr lang="zh-CN" altLang="en-US" sz="6000">
                <a:latin typeface="字制区喜脉体" panose="02000603000000000000" pitchFamily="2" charset="-122"/>
                <a:ea typeface="字制区喜脉体" panose="02000603000000000000" pitchFamily="2" charset="-122"/>
              </a:rPr>
              <a:t>硬件与工具探索合集</a:t>
            </a:r>
          </a:p>
        </p:txBody>
      </p:sp>
    </p:spTree>
    <p:extLst>
      <p:ext uri="{BB962C8B-B14F-4D97-AF65-F5344CB8AC3E}">
        <p14:creationId xmlns:p14="http://schemas.microsoft.com/office/powerpoint/2010/main" val="3701180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68961-EF90-D5C3-2F26-7CA8DACA38DC}"/>
              </a:ext>
            </a:extLst>
          </p:cNvPr>
          <p:cNvSpPr>
            <a:spLocks noGrp="1"/>
          </p:cNvSpPr>
          <p:nvPr>
            <p:ph type="title"/>
          </p:nvPr>
        </p:nvSpPr>
        <p:spPr>
          <a:xfrm>
            <a:off x="349827" y="209261"/>
            <a:ext cx="10515600" cy="1325563"/>
          </a:xfrm>
        </p:spPr>
        <p:txBody>
          <a:bodyPr/>
          <a:lstStyle/>
          <a:p>
            <a:r>
              <a:rPr lang="zh-CN" altLang="en-US" b="1">
                <a:latin typeface="字制区喜脉体" panose="02000603000000000000" pitchFamily="2" charset="-122"/>
                <a:ea typeface="字制区喜脉体" panose="02000603000000000000" pitchFamily="2" charset="-122"/>
              </a:rPr>
              <a:t>使用</a:t>
            </a:r>
            <a:r>
              <a:rPr lang="en-US" altLang="zh-CN" b="1">
                <a:latin typeface="字制区喜脉体" panose="02000603000000000000" pitchFamily="2" charset="-122"/>
                <a:ea typeface="字制区喜脉体" panose="02000603000000000000" pitchFamily="2" charset="-122"/>
              </a:rPr>
              <a:t>VSCode</a:t>
            </a:r>
            <a:r>
              <a:rPr lang="zh-CN" altLang="en-US" b="1">
                <a:latin typeface="字制区喜脉体" panose="02000603000000000000" pitchFamily="2" charset="-122"/>
                <a:ea typeface="字制区喜脉体" panose="02000603000000000000" pitchFamily="2" charset="-122"/>
              </a:rPr>
              <a:t>调试</a:t>
            </a:r>
            <a:r>
              <a:rPr lang="en-US" altLang="zh-CN" b="1">
                <a:latin typeface="字制区喜脉体" panose="02000603000000000000" pitchFamily="2" charset="-122"/>
                <a:ea typeface="字制区喜脉体" panose="02000603000000000000" pitchFamily="2" charset="-122"/>
              </a:rPr>
              <a:t>CUDA</a:t>
            </a:r>
            <a:r>
              <a:rPr lang="zh-CN" altLang="en-US" b="1">
                <a:latin typeface="字制区喜脉体" panose="02000603000000000000" pitchFamily="2" charset="-122"/>
                <a:ea typeface="字制区喜脉体" panose="02000603000000000000" pitchFamily="2" charset="-122"/>
              </a:rPr>
              <a:t>（</a:t>
            </a:r>
            <a:r>
              <a:rPr lang="en-US" altLang="zh-CN" b="1">
                <a:latin typeface="字制区喜脉体" panose="02000603000000000000" pitchFamily="2" charset="-122"/>
                <a:ea typeface="字制区喜脉体" panose="02000603000000000000" pitchFamily="2" charset="-122"/>
              </a:rPr>
              <a:t>win</a:t>
            </a:r>
            <a:r>
              <a:rPr lang="zh-CN" altLang="en-US" b="1">
                <a:latin typeface="字制区喜脉体" panose="02000603000000000000" pitchFamily="2" charset="-122"/>
                <a:ea typeface="字制区喜脉体" panose="02000603000000000000" pitchFamily="2" charset="-122"/>
              </a:rPr>
              <a:t>不支持）</a:t>
            </a:r>
          </a:p>
        </p:txBody>
      </p:sp>
      <p:pic>
        <p:nvPicPr>
          <p:cNvPr id="5" name="图片 4">
            <a:extLst>
              <a:ext uri="{FF2B5EF4-FFF2-40B4-BE49-F238E27FC236}">
                <a16:creationId xmlns:a16="http://schemas.microsoft.com/office/drawing/2014/main" id="{D0E39938-C1CD-DD26-AB8D-6DE207F2E82A}"/>
              </a:ext>
            </a:extLst>
          </p:cNvPr>
          <p:cNvPicPr>
            <a:picLocks noChangeAspect="1"/>
          </p:cNvPicPr>
          <p:nvPr/>
        </p:nvPicPr>
        <p:blipFill>
          <a:blip r:embed="rId3"/>
          <a:stretch>
            <a:fillRect/>
          </a:stretch>
        </p:blipFill>
        <p:spPr>
          <a:xfrm>
            <a:off x="427710" y="1441394"/>
            <a:ext cx="6871052" cy="1582360"/>
          </a:xfrm>
          <a:prstGeom prst="rect">
            <a:avLst/>
          </a:prstGeom>
        </p:spPr>
      </p:pic>
      <p:sp>
        <p:nvSpPr>
          <p:cNvPr id="7" name="文本框 6">
            <a:extLst>
              <a:ext uri="{FF2B5EF4-FFF2-40B4-BE49-F238E27FC236}">
                <a16:creationId xmlns:a16="http://schemas.microsoft.com/office/drawing/2014/main" id="{C45CAD57-05A3-4E95-B18E-CC00984989BB}"/>
              </a:ext>
            </a:extLst>
          </p:cNvPr>
          <p:cNvSpPr txBox="1"/>
          <p:nvPr/>
        </p:nvSpPr>
        <p:spPr>
          <a:xfrm>
            <a:off x="8123959" y="6464073"/>
            <a:ext cx="4068041"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4"/>
              </a:rPr>
              <a:t>使用</a:t>
            </a:r>
            <a:r>
              <a:rPr lang="en-US" altLang="zh-CN">
                <a:latin typeface="字制区喜脉体" panose="02000603000000000000" pitchFamily="2" charset="-122"/>
                <a:ea typeface="字制区喜脉体" panose="02000603000000000000" pitchFamily="2" charset="-122"/>
                <a:hlinkClick r:id="rId4"/>
              </a:rPr>
              <a:t>Vscode</a:t>
            </a:r>
            <a:r>
              <a:rPr lang="zh-CN" altLang="en-US">
                <a:latin typeface="字制区喜脉体" panose="02000603000000000000" pitchFamily="2" charset="-122"/>
                <a:ea typeface="字制区喜脉体" panose="02000603000000000000" pitchFamily="2" charset="-122"/>
                <a:hlinkClick r:id="rId4"/>
              </a:rPr>
              <a:t>调试</a:t>
            </a:r>
            <a:r>
              <a:rPr lang="en-US" altLang="zh-CN">
                <a:latin typeface="字制区喜脉体" panose="02000603000000000000" pitchFamily="2" charset="-122"/>
                <a:ea typeface="字制区喜脉体" panose="02000603000000000000" pitchFamily="2" charset="-122"/>
                <a:hlinkClick r:id="rId4"/>
              </a:rPr>
              <a:t>cuda</a:t>
            </a:r>
            <a:r>
              <a:rPr lang="zh-CN" altLang="en-US">
                <a:latin typeface="字制区喜脉体" panose="02000603000000000000" pitchFamily="2" charset="-122"/>
                <a:ea typeface="字制区喜脉体" panose="02000603000000000000" pitchFamily="2" charset="-122"/>
                <a:hlinkClick r:id="rId4"/>
              </a:rPr>
              <a:t>代码 </a:t>
            </a:r>
            <a:r>
              <a:rPr lang="en-US" altLang="zh-CN">
                <a:latin typeface="字制区喜脉体" panose="02000603000000000000" pitchFamily="2" charset="-122"/>
                <a:ea typeface="字制区喜脉体" panose="02000603000000000000" pitchFamily="2" charset="-122"/>
                <a:hlinkClick r:id="rId4"/>
              </a:rPr>
              <a:t>- </a:t>
            </a:r>
            <a:r>
              <a:rPr lang="zh-CN" altLang="en-US">
                <a:latin typeface="字制区喜脉体" panose="02000603000000000000" pitchFamily="2" charset="-122"/>
                <a:ea typeface="字制区喜脉体" panose="02000603000000000000" pitchFamily="2" charset="-122"/>
                <a:hlinkClick r:id="rId4"/>
              </a:rPr>
              <a:t>李理的博客</a:t>
            </a:r>
            <a:endParaRPr lang="zh-CN" altLang="en-US">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E3FD6279-4136-3EE3-DCAD-F7B7F4CB5660}"/>
              </a:ext>
            </a:extLst>
          </p:cNvPr>
          <p:cNvSpPr txBox="1"/>
          <p:nvPr/>
        </p:nvSpPr>
        <p:spPr>
          <a:xfrm>
            <a:off x="6611215" y="6071588"/>
            <a:ext cx="5479185"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CUDA </a:t>
            </a:r>
            <a:r>
              <a:rPr lang="zh-CN" altLang="en-US">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番外篇 </a:t>
            </a:r>
            <a:r>
              <a:rPr lang="en-US" altLang="zh-CN">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 Visual Studio Code</a:t>
            </a:r>
            <a:r>
              <a:rPr lang="zh-CN" altLang="en-US">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的</a:t>
            </a:r>
            <a:r>
              <a:rPr lang="en-US" altLang="zh-CN">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CUDA</a:t>
            </a:r>
            <a:r>
              <a:rPr lang="zh-CN" altLang="en-US">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环境 </a:t>
            </a:r>
            <a:r>
              <a:rPr lang="en-US" altLang="zh-CN">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 </a:t>
            </a:r>
            <a:r>
              <a:rPr lang="zh-CN" altLang="en-US">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知乎</a:t>
            </a:r>
            <a:endParaRPr lang="zh-CN" altLang="en-US">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1AB0A82E-8112-76EB-8BD2-AC44A4333029}"/>
              </a:ext>
            </a:extLst>
          </p:cNvPr>
          <p:cNvSpPr txBox="1"/>
          <p:nvPr/>
        </p:nvSpPr>
        <p:spPr>
          <a:xfrm>
            <a:off x="427710" y="4723978"/>
            <a:ext cx="11045584" cy="114480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a:solidFill>
                  <a:srgbClr val="FF0000"/>
                </a:solidFill>
                <a:latin typeface="字制区喜脉体" panose="02000603000000000000" pitchFamily="2" charset="-122"/>
                <a:ea typeface="字制区喜脉体" panose="02000603000000000000" pitchFamily="2" charset="-122"/>
              </a:rPr>
              <a:t>如果发现某些博客里面写的东西有问题，一定要试着往更本质的地方去思考</a:t>
            </a:r>
            <a:endParaRPr lang="en-US" altLang="zh-CN" sz="2400">
              <a:solidFill>
                <a:srgbClr val="FF0000"/>
              </a:solidFill>
              <a:latin typeface="字制区喜脉体" panose="02000603000000000000" pitchFamily="2" charset="-122"/>
              <a:ea typeface="字制区喜脉体" panose="02000603000000000000" pitchFamily="2" charset="-122"/>
            </a:endParaRPr>
          </a:p>
          <a:p>
            <a:pPr marL="742950" lvl="1" indent="-285750">
              <a:lnSpc>
                <a:spcPct val="150000"/>
              </a:lnSpc>
              <a:buFont typeface="Arial" panose="020B0604020202020204" pitchFamily="34" charset="0"/>
              <a:buChar char="•"/>
            </a:pPr>
            <a:r>
              <a:rPr lang="en-US" altLang="zh-CN" sz="2400">
                <a:solidFill>
                  <a:srgbClr val="FF0000"/>
                </a:solidFill>
                <a:latin typeface="字制区喜脉体" panose="02000603000000000000" pitchFamily="2" charset="-122"/>
                <a:ea typeface="字制区喜脉体" panose="02000603000000000000" pitchFamily="2" charset="-122"/>
              </a:rPr>
              <a:t>Cmake</a:t>
            </a:r>
            <a:r>
              <a:rPr lang="zh-CN" altLang="en-US" sz="2400">
                <a:solidFill>
                  <a:srgbClr val="FF0000"/>
                </a:solidFill>
                <a:latin typeface="字制区喜脉体" panose="02000603000000000000" pitchFamily="2" charset="-122"/>
                <a:ea typeface="字制区喜脉体" panose="02000603000000000000" pitchFamily="2" charset="-122"/>
              </a:rPr>
              <a:t>最终还是会使用</a:t>
            </a:r>
            <a:r>
              <a:rPr lang="en-US" altLang="zh-CN" sz="2400">
                <a:solidFill>
                  <a:srgbClr val="FF0000"/>
                </a:solidFill>
                <a:latin typeface="字制区喜脉体" panose="02000603000000000000" pitchFamily="2" charset="-122"/>
                <a:ea typeface="字制区喜脉体" panose="02000603000000000000" pitchFamily="2" charset="-122"/>
              </a:rPr>
              <a:t>nvcc</a:t>
            </a:r>
            <a:r>
              <a:rPr lang="zh-CN" altLang="en-US" sz="2400">
                <a:solidFill>
                  <a:srgbClr val="FF0000"/>
                </a:solidFill>
                <a:latin typeface="字制区喜脉体" panose="02000603000000000000" pitchFamily="2" charset="-122"/>
                <a:ea typeface="字制区喜脉体" panose="02000603000000000000" pitchFamily="2" charset="-122"/>
              </a:rPr>
              <a:t>，所以要去看</a:t>
            </a:r>
            <a:r>
              <a:rPr lang="en-US" altLang="zh-CN" sz="2400">
                <a:solidFill>
                  <a:srgbClr val="FF0000"/>
                </a:solidFill>
                <a:latin typeface="字制区喜脉体" panose="02000603000000000000" pitchFamily="2" charset="-122"/>
                <a:ea typeface="字制区喜脉体" panose="02000603000000000000" pitchFamily="2" charset="-122"/>
              </a:rPr>
              <a:t>nvcc</a:t>
            </a:r>
            <a:r>
              <a:rPr lang="zh-CN" altLang="en-US" sz="2400">
                <a:solidFill>
                  <a:srgbClr val="FF0000"/>
                </a:solidFill>
                <a:latin typeface="字制区喜脉体" panose="02000603000000000000" pitchFamily="2" charset="-122"/>
                <a:ea typeface="字制区喜脉体" panose="02000603000000000000" pitchFamily="2" charset="-122"/>
              </a:rPr>
              <a:t>是否有什么设置错误的标志位</a:t>
            </a:r>
            <a:endParaRPr lang="en-US" altLang="zh-CN" sz="2400">
              <a:solidFill>
                <a:srgbClr val="FF0000"/>
              </a:solidFill>
              <a:latin typeface="字制区喜脉体" panose="02000603000000000000" pitchFamily="2" charset="-122"/>
              <a:ea typeface="字制区喜脉体" panose="02000603000000000000" pitchFamily="2" charset="-122"/>
            </a:endParaRPr>
          </a:p>
        </p:txBody>
      </p:sp>
      <p:sp>
        <p:nvSpPr>
          <p:cNvPr id="12" name="文本框 11">
            <a:extLst>
              <a:ext uri="{FF2B5EF4-FFF2-40B4-BE49-F238E27FC236}">
                <a16:creationId xmlns:a16="http://schemas.microsoft.com/office/drawing/2014/main" id="{B57DB445-B1BA-B17E-418D-EDB3C031F2A8}"/>
              </a:ext>
            </a:extLst>
          </p:cNvPr>
          <p:cNvSpPr txBox="1"/>
          <p:nvPr/>
        </p:nvSpPr>
        <p:spPr>
          <a:xfrm>
            <a:off x="226660" y="3405114"/>
            <a:ext cx="13402253" cy="1118255"/>
          </a:xfrm>
          <a:prstGeom prst="rect">
            <a:avLst/>
          </a:prstGeom>
          <a:noFill/>
        </p:spPr>
        <p:txBody>
          <a:bodyPr wrap="square">
            <a:spAutoFit/>
          </a:bodyPr>
          <a:lstStyle/>
          <a:p>
            <a:pPr>
              <a:lnSpc>
                <a:spcPts val="2025"/>
              </a:lnSpc>
            </a:pPr>
            <a:r>
              <a:rPr lang="en-US" altLang="zh-CN" b="1">
                <a:solidFill>
                  <a:srgbClr val="569CD6"/>
                </a:solidFill>
                <a:effectLst/>
                <a:latin typeface="字制区喜脉体" panose="02000603000000000000" pitchFamily="2" charset="-122"/>
                <a:ea typeface="字制区喜脉体" panose="02000603000000000000" pitchFamily="2" charset="-122"/>
              </a:rPr>
              <a:t>if</a:t>
            </a:r>
            <a:r>
              <a:rPr lang="en-US" altLang="zh-CN" b="1">
                <a:solidFill>
                  <a:srgbClr val="CCCCCC"/>
                </a:solidFill>
                <a:effectLst/>
                <a:latin typeface="字制区喜脉体" panose="02000603000000000000" pitchFamily="2" charset="-122"/>
                <a:ea typeface="字制区喜脉体" panose="02000603000000000000" pitchFamily="2" charset="-122"/>
              </a:rPr>
              <a:t>(</a:t>
            </a:r>
            <a:r>
              <a:rPr lang="en-US" altLang="zh-CN" b="1">
                <a:solidFill>
                  <a:srgbClr val="9CDCFE"/>
                </a:solidFill>
                <a:effectLst/>
                <a:latin typeface="字制区喜脉体" panose="02000603000000000000" pitchFamily="2" charset="-122"/>
                <a:ea typeface="字制区喜脉体" panose="02000603000000000000" pitchFamily="2" charset="-122"/>
              </a:rPr>
              <a:t>CMAKE_BUILD_TYPE</a:t>
            </a:r>
            <a:r>
              <a:rPr lang="en-US" altLang="zh-CN" b="1">
                <a:solidFill>
                  <a:srgbClr val="CCCCCC"/>
                </a:solidFill>
                <a:effectLst/>
                <a:latin typeface="字制区喜脉体" panose="02000603000000000000" pitchFamily="2" charset="-122"/>
                <a:ea typeface="字制区喜脉体" panose="02000603000000000000" pitchFamily="2" charset="-122"/>
              </a:rPr>
              <a:t> </a:t>
            </a:r>
            <a:r>
              <a:rPr lang="en-US" altLang="zh-CN" b="1">
                <a:solidFill>
                  <a:srgbClr val="569CD6"/>
                </a:solidFill>
                <a:effectLst/>
                <a:latin typeface="字制区喜脉体" panose="02000603000000000000" pitchFamily="2" charset="-122"/>
                <a:ea typeface="字制区喜脉体" panose="02000603000000000000" pitchFamily="2" charset="-122"/>
              </a:rPr>
              <a:t>STREQUAL</a:t>
            </a:r>
            <a:r>
              <a:rPr lang="en-US" altLang="zh-CN" b="1">
                <a:solidFill>
                  <a:srgbClr val="CCCCCC"/>
                </a:solidFill>
                <a:effectLst/>
                <a:latin typeface="字制区喜脉体" panose="02000603000000000000" pitchFamily="2" charset="-122"/>
                <a:ea typeface="字制区喜脉体" panose="02000603000000000000" pitchFamily="2" charset="-122"/>
              </a:rPr>
              <a:t> </a:t>
            </a:r>
            <a:r>
              <a:rPr lang="en-US" altLang="zh-CN" b="1">
                <a:solidFill>
                  <a:srgbClr val="CE9178"/>
                </a:solidFill>
                <a:effectLst/>
                <a:latin typeface="字制区喜脉体" panose="02000603000000000000" pitchFamily="2" charset="-122"/>
                <a:ea typeface="字制区喜脉体" panose="02000603000000000000" pitchFamily="2" charset="-122"/>
              </a:rPr>
              <a:t>"Debug"</a:t>
            </a:r>
            <a:r>
              <a:rPr lang="en-US" altLang="zh-CN" b="1">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1">
                <a:solidFill>
                  <a:srgbClr val="569CD6"/>
                </a:solidFill>
                <a:effectLst/>
                <a:latin typeface="字制区喜脉体" panose="02000603000000000000" pitchFamily="2" charset="-122"/>
                <a:ea typeface="字制区喜脉体" panose="02000603000000000000" pitchFamily="2" charset="-122"/>
              </a:rPr>
              <a:t>    target_compile_options</a:t>
            </a:r>
            <a:r>
              <a:rPr lang="en-US" altLang="zh-CN" b="1">
                <a:solidFill>
                  <a:srgbClr val="CCCCCC"/>
                </a:solidFill>
                <a:effectLst/>
                <a:latin typeface="字制区喜脉体" panose="02000603000000000000" pitchFamily="2" charset="-122"/>
                <a:ea typeface="字制区喜脉体" panose="02000603000000000000" pitchFamily="2" charset="-122"/>
              </a:rPr>
              <a:t>(my_reduce_v0_global_memory PRIVATE $&lt;$&lt;COMPILE_LANGUAGE:CUDA&gt;:-G&gt;)</a:t>
            </a:r>
          </a:p>
          <a:p>
            <a:pPr>
              <a:lnSpc>
                <a:spcPts val="2025"/>
              </a:lnSpc>
            </a:pPr>
            <a:r>
              <a:rPr lang="en-US" altLang="zh-CN" b="1">
                <a:solidFill>
                  <a:srgbClr val="569CD6"/>
                </a:solidFill>
                <a:effectLst/>
                <a:latin typeface="字制区喜脉体" panose="02000603000000000000" pitchFamily="2" charset="-122"/>
                <a:ea typeface="字制区喜脉体" panose="02000603000000000000" pitchFamily="2" charset="-122"/>
              </a:rPr>
              <a:t>endif</a:t>
            </a:r>
            <a:r>
              <a:rPr lang="en-US" altLang="zh-CN" b="1">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1" strike="sngStrike">
                <a:solidFill>
                  <a:srgbClr val="6A9955"/>
                </a:solidFill>
                <a:effectLst/>
                <a:latin typeface="字制区喜脉体" panose="02000603000000000000" pitchFamily="2" charset="-122"/>
                <a:ea typeface="字制区喜脉体" panose="02000603000000000000" pitchFamily="2" charset="-122"/>
              </a:rPr>
              <a:t>set_target_properties(my_reduce_v0_global_memory PROPERTIES CUDA_SEPARABLE_COMPILATION ON)</a:t>
            </a:r>
            <a:endParaRPr lang="en-US" altLang="zh-CN" b="1" strike="sngStrike">
              <a:solidFill>
                <a:srgbClr val="CCCCCC"/>
              </a:solidFill>
              <a:effectLst/>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732500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1F24E44-29BF-A9CF-3978-7B5EB062BE15}"/>
              </a:ext>
            </a:extLst>
          </p:cNvPr>
          <p:cNvSpPr>
            <a:spLocks noGrp="1"/>
          </p:cNvSpPr>
          <p:nvPr>
            <p:ph type="title"/>
          </p:nvPr>
        </p:nvSpPr>
        <p:spPr>
          <a:xfrm>
            <a:off x="349827" y="209261"/>
            <a:ext cx="10515600" cy="1325563"/>
          </a:xfrm>
        </p:spPr>
        <p:txBody>
          <a:bodyPr/>
          <a:lstStyle/>
          <a:p>
            <a:r>
              <a:rPr lang="en-US" altLang="zh-CN" b="1">
                <a:latin typeface="字制区喜脉体" panose="02000603000000000000" pitchFamily="2" charset="-122"/>
                <a:ea typeface="字制区喜脉体" panose="02000603000000000000" pitchFamily="2" charset="-122"/>
              </a:rPr>
              <a:t>GPU</a:t>
            </a:r>
            <a:r>
              <a:rPr lang="zh-CN" altLang="en-US" b="1">
                <a:latin typeface="字制区喜脉体" panose="02000603000000000000" pitchFamily="2" charset="-122"/>
                <a:ea typeface="字制区喜脉体" panose="02000603000000000000" pitchFamily="2" charset="-122"/>
              </a:rPr>
              <a:t>基础数据查询</a:t>
            </a:r>
          </a:p>
        </p:txBody>
      </p:sp>
      <p:sp>
        <p:nvSpPr>
          <p:cNvPr id="7" name="文本框 6">
            <a:extLst>
              <a:ext uri="{FF2B5EF4-FFF2-40B4-BE49-F238E27FC236}">
                <a16:creationId xmlns:a16="http://schemas.microsoft.com/office/drawing/2014/main" id="{BD130013-E60F-DA77-0698-940318970996}"/>
              </a:ext>
            </a:extLst>
          </p:cNvPr>
          <p:cNvSpPr txBox="1"/>
          <p:nvPr/>
        </p:nvSpPr>
        <p:spPr>
          <a:xfrm>
            <a:off x="349827" y="1165492"/>
            <a:ext cx="8102600"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hlinkClick r:id="rId2"/>
              </a:rPr>
              <a:t>NVIDIA GeForce RTX 4090 Specs | TechPowerUp GPU Database</a:t>
            </a:r>
            <a:endParaRPr lang="zh-CN" altLang="en-US" b="1">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7A0302B3-E2CA-D0DF-AEBA-D48C41F0A8A1}"/>
              </a:ext>
            </a:extLst>
          </p:cNvPr>
          <p:cNvSpPr txBox="1"/>
          <p:nvPr/>
        </p:nvSpPr>
        <p:spPr>
          <a:xfrm>
            <a:off x="349827" y="1534824"/>
            <a:ext cx="6096000"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rPr>
              <a:t>https://www.techpowerup.com/gpu-specs/</a:t>
            </a:r>
          </a:p>
        </p:txBody>
      </p:sp>
      <p:pic>
        <p:nvPicPr>
          <p:cNvPr id="15" name="图片 14">
            <a:extLst>
              <a:ext uri="{FF2B5EF4-FFF2-40B4-BE49-F238E27FC236}">
                <a16:creationId xmlns:a16="http://schemas.microsoft.com/office/drawing/2014/main" id="{DAE10041-25C4-DE39-289F-0317BF5743CE}"/>
              </a:ext>
            </a:extLst>
          </p:cNvPr>
          <p:cNvPicPr>
            <a:picLocks noChangeAspect="1"/>
          </p:cNvPicPr>
          <p:nvPr/>
        </p:nvPicPr>
        <p:blipFill>
          <a:blip r:embed="rId3"/>
          <a:stretch>
            <a:fillRect/>
          </a:stretch>
        </p:blipFill>
        <p:spPr>
          <a:xfrm>
            <a:off x="133552" y="2434204"/>
            <a:ext cx="5423304" cy="3832906"/>
          </a:xfrm>
          <a:prstGeom prst="rect">
            <a:avLst/>
          </a:prstGeom>
        </p:spPr>
      </p:pic>
      <p:pic>
        <p:nvPicPr>
          <p:cNvPr id="17" name="图片 16">
            <a:extLst>
              <a:ext uri="{FF2B5EF4-FFF2-40B4-BE49-F238E27FC236}">
                <a16:creationId xmlns:a16="http://schemas.microsoft.com/office/drawing/2014/main" id="{02E3FC8A-CB47-1FB0-699E-436E5C4F7F10}"/>
              </a:ext>
            </a:extLst>
          </p:cNvPr>
          <p:cNvPicPr>
            <a:picLocks noChangeAspect="1"/>
          </p:cNvPicPr>
          <p:nvPr/>
        </p:nvPicPr>
        <p:blipFill>
          <a:blip r:embed="rId4"/>
          <a:stretch>
            <a:fillRect/>
          </a:stretch>
        </p:blipFill>
        <p:spPr>
          <a:xfrm>
            <a:off x="5994177" y="1700955"/>
            <a:ext cx="5783177" cy="5157045"/>
          </a:xfrm>
          <a:prstGeom prst="rect">
            <a:avLst/>
          </a:prstGeom>
        </p:spPr>
      </p:pic>
    </p:spTree>
    <p:extLst>
      <p:ext uri="{BB962C8B-B14F-4D97-AF65-F5344CB8AC3E}">
        <p14:creationId xmlns:p14="http://schemas.microsoft.com/office/powerpoint/2010/main" val="10322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146416-F4C6-41CB-F10B-E3CB738EBC86}"/>
              </a:ext>
            </a:extLst>
          </p:cNvPr>
          <p:cNvPicPr>
            <a:picLocks noChangeAspect="1"/>
          </p:cNvPicPr>
          <p:nvPr/>
        </p:nvPicPr>
        <p:blipFill>
          <a:blip r:embed="rId2"/>
          <a:stretch>
            <a:fillRect/>
          </a:stretch>
        </p:blipFill>
        <p:spPr>
          <a:xfrm>
            <a:off x="426840" y="3075143"/>
            <a:ext cx="1881173" cy="3388930"/>
          </a:xfrm>
          <a:prstGeom prst="rect">
            <a:avLst/>
          </a:prstGeom>
        </p:spPr>
      </p:pic>
      <p:pic>
        <p:nvPicPr>
          <p:cNvPr id="9" name="图片 8">
            <a:extLst>
              <a:ext uri="{FF2B5EF4-FFF2-40B4-BE49-F238E27FC236}">
                <a16:creationId xmlns:a16="http://schemas.microsoft.com/office/drawing/2014/main" id="{206FC3F0-4279-3E21-7F51-D050B0D708A9}"/>
              </a:ext>
            </a:extLst>
          </p:cNvPr>
          <p:cNvPicPr>
            <a:picLocks noChangeAspect="1"/>
          </p:cNvPicPr>
          <p:nvPr/>
        </p:nvPicPr>
        <p:blipFill>
          <a:blip r:embed="rId3"/>
          <a:stretch>
            <a:fillRect/>
          </a:stretch>
        </p:blipFill>
        <p:spPr>
          <a:xfrm>
            <a:off x="584075" y="1421613"/>
            <a:ext cx="1714988" cy="1472653"/>
          </a:xfrm>
          <a:prstGeom prst="rect">
            <a:avLst/>
          </a:prstGeom>
        </p:spPr>
      </p:pic>
      <p:sp>
        <p:nvSpPr>
          <p:cNvPr id="5" name="标题 1">
            <a:extLst>
              <a:ext uri="{FF2B5EF4-FFF2-40B4-BE49-F238E27FC236}">
                <a16:creationId xmlns:a16="http://schemas.microsoft.com/office/drawing/2014/main" id="{F26E4BDA-D515-76EF-4666-903A864C22A7}"/>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字制区喜脉体" panose="02000603000000000000" pitchFamily="2" charset="-122"/>
                <a:ea typeface="字制区喜脉体" panose="02000603000000000000" pitchFamily="2" charset="-122"/>
              </a:rPr>
              <a:t>显卡算力计算</a:t>
            </a:r>
          </a:p>
        </p:txBody>
      </p:sp>
      <p:sp>
        <p:nvSpPr>
          <p:cNvPr id="8" name="文本框 7">
            <a:extLst>
              <a:ext uri="{FF2B5EF4-FFF2-40B4-BE49-F238E27FC236}">
                <a16:creationId xmlns:a16="http://schemas.microsoft.com/office/drawing/2014/main" id="{595AC020-DD9F-AD84-5E68-B9E27E1EC84B}"/>
              </a:ext>
            </a:extLst>
          </p:cNvPr>
          <p:cNvSpPr txBox="1"/>
          <p:nvPr/>
        </p:nvSpPr>
        <p:spPr>
          <a:xfrm>
            <a:off x="2568862" y="6464073"/>
            <a:ext cx="9623138" cy="369332"/>
          </a:xfrm>
          <a:prstGeom prst="rect">
            <a:avLst/>
          </a:prstGeom>
          <a:noFill/>
        </p:spPr>
        <p:txBody>
          <a:bodyPr wrap="square">
            <a:spAutoFit/>
          </a:bodyPr>
          <a:lstStyle/>
          <a:p>
            <a:r>
              <a:rPr lang="en-US" altLang="zh-CN">
                <a:hlinkClick r:id="rId4"/>
              </a:rPr>
              <a:t>【</a:t>
            </a:r>
            <a:r>
              <a:rPr lang="zh-CN" altLang="en-US">
                <a:hlinkClick r:id="rId4"/>
              </a:rPr>
              <a:t>算力基础</a:t>
            </a:r>
            <a:r>
              <a:rPr lang="en-US" altLang="zh-CN">
                <a:hlinkClick r:id="rId4"/>
              </a:rPr>
              <a:t>】GPU</a:t>
            </a:r>
            <a:r>
              <a:rPr lang="zh-CN" altLang="en-US">
                <a:hlinkClick r:id="rId4"/>
              </a:rPr>
              <a:t>算力计算和其他相关基础</a:t>
            </a:r>
            <a:r>
              <a:rPr lang="en-US" altLang="zh-CN">
                <a:hlinkClick r:id="rId4"/>
              </a:rPr>
              <a:t>(TFLOPS/TOPS/FP32/INT8...)_fp32 tflops-CSDN</a:t>
            </a:r>
            <a:r>
              <a:rPr lang="zh-CN" altLang="en-US">
                <a:hlinkClick r:id="rId4"/>
              </a:rPr>
              <a:t>博客</a:t>
            </a:r>
            <a:endParaRPr lang="zh-CN" altLang="en-US"/>
          </a:p>
        </p:txBody>
      </p:sp>
      <p:sp>
        <p:nvSpPr>
          <p:cNvPr id="10" name="内容占位符 2">
            <a:extLst>
              <a:ext uri="{FF2B5EF4-FFF2-40B4-BE49-F238E27FC236}">
                <a16:creationId xmlns:a16="http://schemas.microsoft.com/office/drawing/2014/main" id="{91C4A818-2EB2-4924-3727-C0AC1C0575C9}"/>
              </a:ext>
            </a:extLst>
          </p:cNvPr>
          <p:cNvSpPr>
            <a:spLocks noGrp="1"/>
          </p:cNvSpPr>
          <p:nvPr>
            <p:ph idx="1"/>
          </p:nvPr>
        </p:nvSpPr>
        <p:spPr>
          <a:xfrm>
            <a:off x="2820760" y="1616298"/>
            <a:ext cx="9119342" cy="4351338"/>
          </a:xfrm>
        </p:spPr>
        <p:txBody>
          <a:bodyPr>
            <a:normAutofit/>
          </a:bodyPr>
          <a:lstStyle/>
          <a:p>
            <a:pPr marL="0" indent="0">
              <a:lnSpc>
                <a:spcPct val="150000"/>
              </a:lnSpc>
              <a:buNone/>
            </a:pPr>
            <a:r>
              <a:rPr lang="zh-CN" altLang="en-US">
                <a:latin typeface="字制区喜脉体" panose="02000603000000000000" pitchFamily="2" charset="-122"/>
                <a:ea typeface="字制区喜脉体" panose="02000603000000000000" pitchFamily="2" charset="-122"/>
              </a:rPr>
              <a:t>FLOPS （Floating-point operations per second的缩写），即每秒浮点运算次数。 </a:t>
            </a:r>
          </a:p>
          <a:p>
            <a:pPr marL="0" indent="0">
              <a:buNone/>
            </a:pPr>
            <a:endParaRPr lang="zh-CN" altLang="en-US">
              <a:latin typeface="字制区喜脉体" panose="02000603000000000000" pitchFamily="2" charset="-122"/>
              <a:ea typeface="字制区喜脉体" panose="02000603000000000000" pitchFamily="2" charset="-122"/>
            </a:endParaRPr>
          </a:p>
          <a:p>
            <a:pPr marL="0" indent="0">
              <a:buNone/>
            </a:pPr>
            <a:r>
              <a:rPr lang="zh-CN" altLang="en-US">
                <a:latin typeface="字制区喜脉体" panose="02000603000000000000" pitchFamily="2" charset="-122"/>
                <a:ea typeface="字制区喜脉体" panose="02000603000000000000" pitchFamily="2" charset="-122"/>
                <a:sym typeface="+mn-ea"/>
              </a:rPr>
              <a:t>FLOPS</a:t>
            </a:r>
            <a:r>
              <a:rPr lang="en-US" altLang="zh-CN">
                <a:latin typeface="字制区喜脉体" panose="02000603000000000000" pitchFamily="2" charset="-122"/>
                <a:ea typeface="字制区喜脉体" panose="02000603000000000000" pitchFamily="2" charset="-122"/>
                <a:sym typeface="+mn-ea"/>
              </a:rPr>
              <a:t> </a:t>
            </a:r>
            <a:r>
              <a:rPr lang="zh-CN" altLang="en-US">
                <a:latin typeface="字制区喜脉体" panose="02000603000000000000" pitchFamily="2" charset="-122"/>
                <a:ea typeface="字制区喜脉体" panose="02000603000000000000" pitchFamily="2" charset="-122"/>
              </a:rPr>
              <a:t>=</a:t>
            </a:r>
            <a:endParaRPr lang="en-US" altLang="zh-CN">
              <a:latin typeface="字制区喜脉体" panose="02000603000000000000" pitchFamily="2" charset="-122"/>
              <a:ea typeface="字制区喜脉体" panose="02000603000000000000" pitchFamily="2" charset="-122"/>
            </a:endParaRPr>
          </a:p>
          <a:p>
            <a:pPr marL="0" indent="0">
              <a:buNone/>
            </a:pPr>
            <a:r>
              <a:rPr lang="zh-CN" altLang="en-US">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rPr>
              <a:t>G</a:t>
            </a:r>
            <a:r>
              <a:rPr lang="zh-CN" altLang="en-US">
                <a:latin typeface="字制区喜脉体" panose="02000603000000000000" pitchFamily="2" charset="-122"/>
                <a:ea typeface="字制区喜脉体" panose="02000603000000000000" pitchFamily="2" charset="-122"/>
              </a:rPr>
              <a:t>PU核数】*【单核主频】*【</a:t>
            </a:r>
            <a:r>
              <a:rPr lang="en-US" altLang="zh-CN">
                <a:latin typeface="字制区喜脉体" panose="02000603000000000000" pitchFamily="2" charset="-122"/>
                <a:ea typeface="字制区喜脉体" panose="02000603000000000000" pitchFamily="2" charset="-122"/>
              </a:rPr>
              <a:t>G</a:t>
            </a:r>
            <a:r>
              <a:rPr lang="zh-CN" altLang="en-US">
                <a:latin typeface="字制区喜脉体" panose="02000603000000000000" pitchFamily="2" charset="-122"/>
                <a:ea typeface="字制区喜脉体" panose="02000603000000000000" pitchFamily="2" charset="-122"/>
              </a:rPr>
              <a:t>PU单个周期浮点计算能力】</a:t>
            </a:r>
          </a:p>
          <a:p>
            <a:pPr marL="0" indent="0">
              <a:buNone/>
            </a:pPr>
            <a:r>
              <a:rPr lang="en-US" altLang="zh-CN">
                <a:latin typeface="字制区喜脉体" panose="02000603000000000000" pitchFamily="2" charset="-122"/>
                <a:ea typeface="字制区喜脉体" panose="02000603000000000000" pitchFamily="2" charset="-122"/>
              </a:rPr>
              <a:t>=16384*</a:t>
            </a:r>
            <a:r>
              <a:rPr lang="zh-CN" altLang="en-US">
                <a:latin typeface="字制区喜脉体" panose="02000603000000000000" pitchFamily="2" charset="-122"/>
                <a:ea typeface="字制区喜脉体" panose="02000603000000000000" pitchFamily="2" charset="-122"/>
              </a:rPr>
              <a:t> </a:t>
            </a:r>
            <a:r>
              <a:rPr lang="en-US" altLang="zh-CN">
                <a:latin typeface="字制区喜脉体" panose="02000603000000000000" pitchFamily="2" charset="-122"/>
                <a:ea typeface="字制区喜脉体" panose="02000603000000000000" pitchFamily="2" charset="-122"/>
              </a:rPr>
              <a:t>2520MHz * 2(</a:t>
            </a:r>
            <a:r>
              <a:rPr lang="zh-CN" altLang="en-US">
                <a:latin typeface="字制区喜脉体" panose="02000603000000000000" pitchFamily="2" charset="-122"/>
                <a:ea typeface="字制区喜脉体" panose="02000603000000000000" pitchFamily="2" charset="-122"/>
              </a:rPr>
              <a:t>乘加</a:t>
            </a:r>
            <a:r>
              <a:rPr lang="en-US" altLang="zh-CN">
                <a:latin typeface="字制区喜脉体" panose="02000603000000000000" pitchFamily="2" charset="-122"/>
                <a:ea typeface="字制区喜脉体" panose="02000603000000000000" pitchFamily="2" charset="-122"/>
              </a:rPr>
              <a:t>)</a:t>
            </a:r>
          </a:p>
          <a:p>
            <a:pPr marL="0" indent="0">
              <a:buNone/>
            </a:pPr>
            <a:r>
              <a:rPr lang="en-US" altLang="zh-CN">
                <a:latin typeface="字制区喜脉体" panose="02000603000000000000" pitchFamily="2" charset="-122"/>
                <a:ea typeface="字制区喜脉体" panose="02000603000000000000" pitchFamily="2" charset="-122"/>
              </a:rPr>
              <a:t>=82.58TFLOPS</a:t>
            </a:r>
          </a:p>
        </p:txBody>
      </p:sp>
    </p:spTree>
    <p:extLst>
      <p:ext uri="{BB962C8B-B14F-4D97-AF65-F5344CB8AC3E}">
        <p14:creationId xmlns:p14="http://schemas.microsoft.com/office/powerpoint/2010/main" val="685130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794C9-AF0F-57CF-961E-9472EED7F3B0}"/>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5DE82866-EEC9-6452-F78C-EF7CAB3596D1}"/>
              </a:ext>
            </a:extLst>
          </p:cNvPr>
          <p:cNvPicPr>
            <a:picLocks noChangeAspect="1"/>
          </p:cNvPicPr>
          <p:nvPr/>
        </p:nvPicPr>
        <p:blipFill>
          <a:blip r:embed="rId2"/>
          <a:stretch>
            <a:fillRect/>
          </a:stretch>
        </p:blipFill>
        <p:spPr>
          <a:xfrm>
            <a:off x="269335" y="3024771"/>
            <a:ext cx="2491620" cy="1777177"/>
          </a:xfrm>
          <a:prstGeom prst="rect">
            <a:avLst/>
          </a:prstGeom>
        </p:spPr>
      </p:pic>
      <p:sp>
        <p:nvSpPr>
          <p:cNvPr id="4" name="标题 1">
            <a:extLst>
              <a:ext uri="{FF2B5EF4-FFF2-40B4-BE49-F238E27FC236}">
                <a16:creationId xmlns:a16="http://schemas.microsoft.com/office/drawing/2014/main" id="{D78CE670-AF37-9D0E-EA6A-8BE2DE935FB2}"/>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字制区喜脉体" panose="02000603000000000000" pitchFamily="2" charset="-122"/>
                <a:ea typeface="字制区喜脉体" panose="02000603000000000000" pitchFamily="2" charset="-122"/>
              </a:rPr>
              <a:t>显卡带宽计算</a:t>
            </a:r>
          </a:p>
        </p:txBody>
      </p:sp>
      <p:sp>
        <p:nvSpPr>
          <p:cNvPr id="13" name="文本框 12">
            <a:extLst>
              <a:ext uri="{FF2B5EF4-FFF2-40B4-BE49-F238E27FC236}">
                <a16:creationId xmlns:a16="http://schemas.microsoft.com/office/drawing/2014/main" id="{0D50D2AC-C808-428C-9C7C-125921E10E7D}"/>
              </a:ext>
            </a:extLst>
          </p:cNvPr>
          <p:cNvSpPr txBox="1"/>
          <p:nvPr/>
        </p:nvSpPr>
        <p:spPr>
          <a:xfrm>
            <a:off x="438727" y="6279407"/>
            <a:ext cx="965200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a:t>
            </a:r>
            <a:r>
              <a:rPr lang="zh-CN" altLang="en-US">
                <a:latin typeface="字制区喜脉体" panose="02000603000000000000" pitchFamily="2" charset="-122"/>
                <a:ea typeface="字制区喜脉体" panose="02000603000000000000" pitchFamily="2" charset="-122"/>
                <a:hlinkClick r:id="rId3"/>
              </a:rPr>
              <a:t>九零科普</a:t>
            </a:r>
            <a:r>
              <a:rPr lang="en-US" altLang="zh-CN">
                <a:latin typeface="字制区喜脉体" panose="02000603000000000000" pitchFamily="2" charset="-122"/>
                <a:ea typeface="字制区喜脉体" panose="02000603000000000000" pitchFamily="2" charset="-122"/>
                <a:hlinkClick r:id="rId3"/>
              </a:rPr>
              <a:t>】LPDDR5 DDR5 GDDR6</a:t>
            </a:r>
            <a:r>
              <a:rPr lang="zh-CN" altLang="en-US">
                <a:latin typeface="字制区喜脉体" panose="02000603000000000000" pitchFamily="2" charset="-122"/>
                <a:ea typeface="字制区喜脉体" panose="02000603000000000000" pitchFamily="2" charset="-122"/>
                <a:hlinkClick r:id="rId3"/>
              </a:rPr>
              <a:t>都有啥区别？</a:t>
            </a:r>
            <a:r>
              <a:rPr lang="en-US" altLang="zh-CN">
                <a:latin typeface="字制区喜脉体" panose="02000603000000000000" pitchFamily="2" charset="-122"/>
                <a:ea typeface="字制区喜脉体" panose="02000603000000000000" pitchFamily="2" charset="-122"/>
                <a:hlinkClick r:id="rId3"/>
              </a:rPr>
              <a:t>——</a:t>
            </a:r>
            <a:r>
              <a:rPr lang="zh-CN" altLang="en-US">
                <a:latin typeface="字制区喜脉体" panose="02000603000000000000" pitchFamily="2" charset="-122"/>
                <a:ea typeface="字制区喜脉体" panose="02000603000000000000" pitchFamily="2" charset="-122"/>
                <a:hlinkClick r:id="rId3"/>
              </a:rPr>
              <a:t>常见内存区别科普</a:t>
            </a:r>
            <a:r>
              <a:rPr lang="en-US" altLang="zh-CN">
                <a:latin typeface="字制区喜脉体" panose="02000603000000000000" pitchFamily="2" charset="-122"/>
                <a:ea typeface="字制区喜脉体" panose="02000603000000000000" pitchFamily="2" charset="-122"/>
                <a:hlinkClick r:id="rId3"/>
              </a:rPr>
              <a:t>_</a:t>
            </a:r>
            <a:r>
              <a:rPr lang="zh-CN" altLang="en-US">
                <a:latin typeface="字制区喜脉体" panose="02000603000000000000" pitchFamily="2" charset="-122"/>
                <a:ea typeface="字制区喜脉体" panose="02000603000000000000" pitchFamily="2" charset="-122"/>
                <a:hlinkClick r:id="rId3"/>
              </a:rPr>
              <a:t>哔哩哔哩</a:t>
            </a:r>
            <a:r>
              <a:rPr lang="en-US" altLang="zh-CN">
                <a:latin typeface="字制区喜脉体" panose="02000603000000000000" pitchFamily="2" charset="-122"/>
                <a:ea typeface="字制区喜脉体" panose="02000603000000000000" pitchFamily="2" charset="-122"/>
                <a:hlinkClick r:id="rId3"/>
              </a:rPr>
              <a:t>_bilibili</a:t>
            </a:r>
            <a:endParaRPr lang="zh-CN" altLang="en-US">
              <a:latin typeface="字制区喜脉体" panose="02000603000000000000" pitchFamily="2" charset="-122"/>
              <a:ea typeface="字制区喜脉体" panose="02000603000000000000" pitchFamily="2" charset="-122"/>
            </a:endParaRPr>
          </a:p>
        </p:txBody>
      </p:sp>
      <p:pic>
        <p:nvPicPr>
          <p:cNvPr id="7" name="图片 6">
            <a:extLst>
              <a:ext uri="{FF2B5EF4-FFF2-40B4-BE49-F238E27FC236}">
                <a16:creationId xmlns:a16="http://schemas.microsoft.com/office/drawing/2014/main" id="{976DFD8E-CB3A-5802-9FF2-0DBE891C241E}"/>
              </a:ext>
            </a:extLst>
          </p:cNvPr>
          <p:cNvPicPr>
            <a:picLocks noChangeAspect="1"/>
          </p:cNvPicPr>
          <p:nvPr/>
        </p:nvPicPr>
        <p:blipFill>
          <a:blip r:embed="rId4"/>
          <a:stretch>
            <a:fillRect/>
          </a:stretch>
        </p:blipFill>
        <p:spPr>
          <a:xfrm>
            <a:off x="269335" y="1534824"/>
            <a:ext cx="2491620" cy="1463948"/>
          </a:xfrm>
          <a:prstGeom prst="rect">
            <a:avLst/>
          </a:prstGeom>
        </p:spPr>
      </p:pic>
      <p:sp>
        <p:nvSpPr>
          <p:cNvPr id="2" name="内容占位符 2">
            <a:extLst>
              <a:ext uri="{FF2B5EF4-FFF2-40B4-BE49-F238E27FC236}">
                <a16:creationId xmlns:a16="http://schemas.microsoft.com/office/drawing/2014/main" id="{8DEC3AF8-B851-0370-9C51-5E4398333245}"/>
              </a:ext>
            </a:extLst>
          </p:cNvPr>
          <p:cNvSpPr>
            <a:spLocks noGrp="1"/>
          </p:cNvSpPr>
          <p:nvPr>
            <p:ph idx="1"/>
          </p:nvPr>
        </p:nvSpPr>
        <p:spPr>
          <a:xfrm>
            <a:off x="2968999" y="1306609"/>
            <a:ext cx="9119342" cy="4351338"/>
          </a:xfrm>
        </p:spPr>
        <p:txBody>
          <a:bodyPr>
            <a:normAutofit/>
          </a:bodyPr>
          <a:lstStyle/>
          <a:p>
            <a:pPr marL="0" indent="0">
              <a:lnSpc>
                <a:spcPct val="150000"/>
              </a:lnSpc>
              <a:buNone/>
            </a:pPr>
            <a:r>
              <a:rPr lang="zh-CN" altLang="en-US">
                <a:latin typeface="字制区喜脉体" panose="02000603000000000000" pitchFamily="2" charset="-122"/>
                <a:ea typeface="字制区喜脉体" panose="02000603000000000000" pitchFamily="2" charset="-122"/>
              </a:rPr>
              <a:t>带宽</a:t>
            </a:r>
            <a:r>
              <a:rPr lang="en-US" altLang="zh-CN">
                <a:latin typeface="字制区喜脉体" panose="02000603000000000000" pitchFamily="2" charset="-122"/>
                <a:ea typeface="字制区喜脉体" panose="02000603000000000000" pitchFamily="2" charset="-122"/>
              </a:rPr>
              <a:t>memory bandwidth:</a:t>
            </a:r>
            <a:r>
              <a:rPr lang="zh-CN" altLang="en-US">
                <a:latin typeface="字制区喜脉体" panose="02000603000000000000" pitchFamily="2" charset="-122"/>
                <a:ea typeface="字制区喜脉体" panose="02000603000000000000" pitchFamily="2" charset="-122"/>
              </a:rPr>
              <a:t>也即计算平台的带宽上限</a:t>
            </a:r>
            <a:r>
              <a:rPr lang="en-US" altLang="zh-CN">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rPr>
              <a:t>指的是一个计算平台每秒所能完成的内存交换量。单位是</a:t>
            </a:r>
            <a:r>
              <a:rPr lang="en-US" altLang="zh-CN">
                <a:latin typeface="字制区喜脉体" panose="02000603000000000000" pitchFamily="2" charset="-122"/>
                <a:ea typeface="字制区喜脉体" panose="02000603000000000000" pitchFamily="2" charset="-122"/>
              </a:rPr>
              <a:t>Byte/s</a:t>
            </a:r>
          </a:p>
          <a:p>
            <a:pPr marL="0" indent="0">
              <a:buNone/>
            </a:pPr>
            <a:endParaRPr lang="zh-CN" altLang="en-US">
              <a:latin typeface="字制区喜脉体" panose="02000603000000000000" pitchFamily="2" charset="-122"/>
              <a:ea typeface="字制区喜脉体" panose="02000603000000000000" pitchFamily="2" charset="-122"/>
            </a:endParaRPr>
          </a:p>
          <a:p>
            <a:pPr marL="0" indent="0">
              <a:buNone/>
            </a:pPr>
            <a:r>
              <a:rPr lang="en-US" altLang="zh-CN">
                <a:latin typeface="字制区喜脉体" panose="02000603000000000000" pitchFamily="2" charset="-122"/>
                <a:ea typeface="字制区喜脉体" panose="02000603000000000000" pitchFamily="2" charset="-122"/>
                <a:sym typeface="+mn-ea"/>
              </a:rPr>
              <a:t>bandwidth =</a:t>
            </a:r>
          </a:p>
          <a:p>
            <a:pPr marL="0" indent="0">
              <a:buNone/>
            </a:pPr>
            <a:r>
              <a:rPr lang="en-US" altLang="zh-CN">
                <a:latin typeface="字制区喜脉体" panose="02000603000000000000" pitchFamily="2" charset="-122"/>
                <a:ea typeface="字制区喜脉体" panose="02000603000000000000" pitchFamily="2" charset="-122"/>
                <a:sym typeface="+mn-ea"/>
              </a:rPr>
              <a:t>【</a:t>
            </a:r>
            <a:r>
              <a:rPr lang="zh-CN" altLang="en-US">
                <a:latin typeface="字制区喜脉体" panose="02000603000000000000" pitchFamily="2" charset="-122"/>
                <a:ea typeface="字制区喜脉体" panose="02000603000000000000" pitchFamily="2" charset="-122"/>
                <a:sym typeface="+mn-ea"/>
              </a:rPr>
              <a:t>内存频率</a:t>
            </a:r>
            <a:r>
              <a:rPr lang="en-US" altLang="zh-CN">
                <a:latin typeface="字制区喜脉体" panose="02000603000000000000" pitchFamily="2" charset="-122"/>
                <a:ea typeface="字制区喜脉体" panose="02000603000000000000" pitchFamily="2" charset="-122"/>
                <a:sym typeface="+mn-ea"/>
              </a:rPr>
              <a:t>】*【Prefetch】*【</a:t>
            </a:r>
            <a:r>
              <a:rPr lang="zh-CN" altLang="en-US">
                <a:latin typeface="字制区喜脉体" panose="02000603000000000000" pitchFamily="2" charset="-122"/>
                <a:ea typeface="字制区喜脉体" panose="02000603000000000000" pitchFamily="2" charset="-122"/>
                <a:sym typeface="+mn-ea"/>
              </a:rPr>
              <a:t>内存位宽</a:t>
            </a:r>
            <a:r>
              <a:rPr lang="en-US" altLang="zh-CN">
                <a:latin typeface="字制区喜脉体" panose="02000603000000000000" pitchFamily="2" charset="-122"/>
                <a:ea typeface="字制区喜脉体" panose="02000603000000000000" pitchFamily="2" charset="-122"/>
                <a:sym typeface="+mn-ea"/>
              </a:rPr>
              <a:t>】/ 【8】</a:t>
            </a:r>
          </a:p>
          <a:p>
            <a:pPr marL="0" indent="0">
              <a:buNone/>
            </a:pPr>
            <a:r>
              <a:rPr lang="en-US" altLang="zh-CN">
                <a:latin typeface="字制区喜脉体" panose="02000603000000000000" pitchFamily="2" charset="-122"/>
                <a:ea typeface="字制区喜脉体" panose="02000603000000000000" pitchFamily="2" charset="-122"/>
                <a:sym typeface="+mn-ea"/>
              </a:rPr>
              <a:t>=1313MHz * 16 * 384bit / 8</a:t>
            </a:r>
          </a:p>
          <a:p>
            <a:pPr marL="0" indent="0">
              <a:buNone/>
            </a:pPr>
            <a:r>
              <a:rPr lang="en-US" altLang="zh-CN">
                <a:latin typeface="字制区喜脉体" panose="02000603000000000000" pitchFamily="2" charset="-122"/>
                <a:ea typeface="字制区喜脉体" panose="02000603000000000000" pitchFamily="2" charset="-122"/>
                <a:sym typeface="+mn-ea"/>
              </a:rPr>
              <a:t>=1.01TB/s</a:t>
            </a:r>
          </a:p>
        </p:txBody>
      </p:sp>
      <p:sp>
        <p:nvSpPr>
          <p:cNvPr id="5" name="矩形 4">
            <a:extLst>
              <a:ext uri="{FF2B5EF4-FFF2-40B4-BE49-F238E27FC236}">
                <a16:creationId xmlns:a16="http://schemas.microsoft.com/office/drawing/2014/main" id="{F36FE63D-07D2-8D51-3939-7C4679DB22AB}"/>
              </a:ext>
            </a:extLst>
          </p:cNvPr>
          <p:cNvSpPr/>
          <p:nvPr/>
        </p:nvSpPr>
        <p:spPr>
          <a:xfrm>
            <a:off x="1492249" y="2733676"/>
            <a:ext cx="1031875" cy="1858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E5AB9A5-BB46-BBCE-7A14-5780E05CCB01}"/>
              </a:ext>
            </a:extLst>
          </p:cNvPr>
          <p:cNvSpPr/>
          <p:nvPr/>
        </p:nvSpPr>
        <p:spPr>
          <a:xfrm>
            <a:off x="1435099" y="4127872"/>
            <a:ext cx="514351" cy="1858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7C1FA7C8-55D6-4C6C-C516-536BBD61F821}"/>
              </a:ext>
            </a:extLst>
          </p:cNvPr>
          <p:cNvSpPr txBox="1"/>
          <p:nvPr/>
        </p:nvSpPr>
        <p:spPr>
          <a:xfrm>
            <a:off x="533977" y="5839180"/>
            <a:ext cx="9867323" cy="400110"/>
          </a:xfrm>
          <a:prstGeom prst="rect">
            <a:avLst/>
          </a:prstGeom>
          <a:noFill/>
        </p:spPr>
        <p:txBody>
          <a:bodyPr wrap="square">
            <a:spAutoFit/>
          </a:bodyPr>
          <a:lstStyle/>
          <a:p>
            <a:r>
              <a:rPr lang="en-US" altLang="zh-CN" sz="2000" b="1">
                <a:latin typeface="字制区喜脉体" panose="02000603000000000000" pitchFamily="2" charset="-122"/>
                <a:ea typeface="字制区喜脉体" panose="02000603000000000000" pitchFamily="2" charset="-122"/>
                <a:hlinkClick r:id="rId5"/>
              </a:rPr>
              <a:t>GDDR6 vs DDR4 vs HBM2?</a:t>
            </a:r>
            <a:r>
              <a:rPr lang="zh-CN" altLang="en-US" sz="2000" b="1">
                <a:latin typeface="字制区喜脉体" panose="02000603000000000000" pitchFamily="2" charset="-122"/>
                <a:ea typeface="字制区喜脉体" panose="02000603000000000000" pitchFamily="2" charset="-122"/>
                <a:hlinkClick r:id="rId5"/>
              </a:rPr>
              <a:t>为什么</a:t>
            </a:r>
            <a:r>
              <a:rPr lang="en-US" altLang="zh-CN" sz="2000" b="1">
                <a:latin typeface="字制区喜脉体" panose="02000603000000000000" pitchFamily="2" charset="-122"/>
                <a:ea typeface="字制区喜脉体" panose="02000603000000000000" pitchFamily="2" charset="-122"/>
                <a:hlinkClick r:id="rId5"/>
              </a:rPr>
              <a:t>CPU</a:t>
            </a:r>
            <a:r>
              <a:rPr lang="zh-CN" altLang="en-US" sz="2000" b="1">
                <a:latin typeface="字制区喜脉体" panose="02000603000000000000" pitchFamily="2" charset="-122"/>
                <a:ea typeface="字制区喜脉体" panose="02000603000000000000" pitchFamily="2" charset="-122"/>
                <a:hlinkClick r:id="rId5"/>
              </a:rPr>
              <a:t>还不用</a:t>
            </a:r>
            <a:r>
              <a:rPr lang="en-US" altLang="zh-CN" sz="2000" b="1">
                <a:latin typeface="字制区喜脉体" panose="02000603000000000000" pitchFamily="2" charset="-122"/>
                <a:ea typeface="字制区喜脉体" panose="02000603000000000000" pitchFamily="2" charset="-122"/>
                <a:hlinkClick r:id="rId5"/>
              </a:rPr>
              <a:t>GDDR</a:t>
            </a:r>
            <a:r>
              <a:rPr lang="zh-CN" altLang="en-US" sz="2000" b="1">
                <a:latin typeface="字制区喜脉体" panose="02000603000000000000" pitchFamily="2" charset="-122"/>
                <a:ea typeface="字制区喜脉体" panose="02000603000000000000" pitchFamily="2" charset="-122"/>
                <a:hlinkClick r:id="rId5"/>
              </a:rPr>
              <a:t>？异构内存的未来在哪里？ </a:t>
            </a:r>
            <a:r>
              <a:rPr lang="en-US" altLang="zh-CN" sz="2000" b="1">
                <a:latin typeface="字制区喜脉体" panose="02000603000000000000" pitchFamily="2" charset="-122"/>
                <a:ea typeface="字制区喜脉体" panose="02000603000000000000" pitchFamily="2" charset="-122"/>
                <a:hlinkClick r:id="rId5"/>
              </a:rPr>
              <a:t>- </a:t>
            </a:r>
            <a:r>
              <a:rPr lang="zh-CN" altLang="en-US" sz="2000" b="1">
                <a:latin typeface="字制区喜脉体" panose="02000603000000000000" pitchFamily="2" charset="-122"/>
                <a:ea typeface="字制区喜脉体" panose="02000603000000000000" pitchFamily="2" charset="-122"/>
                <a:hlinkClick r:id="rId5"/>
              </a:rPr>
              <a:t>知乎</a:t>
            </a:r>
            <a:endParaRPr lang="zh-CN" altLang="en-US" sz="2000" b="1">
              <a:latin typeface="字制区喜脉体" panose="02000603000000000000" pitchFamily="2" charset="-122"/>
              <a:ea typeface="字制区喜脉体" panose="02000603000000000000" pitchFamily="2" charset="-122"/>
            </a:endParaRPr>
          </a:p>
        </p:txBody>
      </p:sp>
      <p:sp>
        <p:nvSpPr>
          <p:cNvPr id="16" name="文本框 15">
            <a:extLst>
              <a:ext uri="{FF2B5EF4-FFF2-40B4-BE49-F238E27FC236}">
                <a16:creationId xmlns:a16="http://schemas.microsoft.com/office/drawing/2014/main" id="{9449B88F-A50C-8069-8499-6845DC46D441}"/>
              </a:ext>
            </a:extLst>
          </p:cNvPr>
          <p:cNvSpPr txBox="1"/>
          <p:nvPr/>
        </p:nvSpPr>
        <p:spPr>
          <a:xfrm>
            <a:off x="533977" y="5429731"/>
            <a:ext cx="9276773" cy="369332"/>
          </a:xfrm>
          <a:prstGeom prst="rect">
            <a:avLst/>
          </a:prstGeom>
          <a:noFill/>
        </p:spPr>
        <p:txBody>
          <a:bodyPr wrap="square">
            <a:spAutoFit/>
          </a:bodyPr>
          <a:lstStyle/>
          <a:p>
            <a:r>
              <a:rPr lang="en-US" altLang="zh-CN" b="1">
                <a:latin typeface="字制区喜脉体" panose="02000603000000000000" pitchFamily="2" charset="-122"/>
                <a:ea typeface="字制区喜脉体" panose="02000603000000000000" pitchFamily="2" charset="-122"/>
                <a:hlinkClick r:id="rId6"/>
              </a:rPr>
              <a:t>[SOLVED] - Effective memory clock speed confusions | Tom's Hardware Forum</a:t>
            </a:r>
            <a:endParaRPr lang="zh-CN" altLang="en-US"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52214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4F94EE1-D785-CB41-096A-15170B983B04}"/>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a:latin typeface="字制区喜脉体" panose="02000603000000000000" pitchFamily="2" charset="-122"/>
                <a:ea typeface="字制区喜脉体" panose="02000603000000000000" pitchFamily="2" charset="-122"/>
              </a:rPr>
              <a:t>显卡带宽计算</a:t>
            </a:r>
          </a:p>
        </p:txBody>
      </p:sp>
      <p:sp>
        <p:nvSpPr>
          <p:cNvPr id="6" name="文本框 5">
            <a:extLst>
              <a:ext uri="{FF2B5EF4-FFF2-40B4-BE49-F238E27FC236}">
                <a16:creationId xmlns:a16="http://schemas.microsoft.com/office/drawing/2014/main" id="{A137C8A4-A8C8-732E-92D1-B44C452D93EB}"/>
              </a:ext>
            </a:extLst>
          </p:cNvPr>
          <p:cNvSpPr txBox="1"/>
          <p:nvPr/>
        </p:nvSpPr>
        <p:spPr>
          <a:xfrm>
            <a:off x="587952" y="6464073"/>
            <a:ext cx="11677073"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延时（</a:t>
            </a:r>
            <a:r>
              <a:rPr lang="en-US" altLang="zh-CN">
                <a:latin typeface="字制区喜脉体" panose="02000603000000000000" pitchFamily="2" charset="-122"/>
                <a:ea typeface="字制区喜脉体" panose="02000603000000000000" pitchFamily="2" charset="-122"/>
                <a:hlinkClick r:id="rId2"/>
              </a:rPr>
              <a:t>Latency</a:t>
            </a:r>
            <a:r>
              <a:rPr lang="zh-CN" altLang="en-US">
                <a:latin typeface="字制区喜脉体" panose="02000603000000000000" pitchFamily="2" charset="-122"/>
                <a:ea typeface="字制区喜脉体" panose="02000603000000000000" pitchFamily="2" charset="-122"/>
                <a:hlinkClick r:id="rId2"/>
              </a:rPr>
              <a:t>）、吞吐（</a:t>
            </a:r>
            <a:r>
              <a:rPr lang="en-US" altLang="zh-CN">
                <a:latin typeface="字制区喜脉体" panose="02000603000000000000" pitchFamily="2" charset="-122"/>
                <a:ea typeface="字制区喜脉体" panose="02000603000000000000" pitchFamily="2" charset="-122"/>
                <a:hlinkClick r:id="rId2"/>
              </a:rPr>
              <a:t>Throughput</a:t>
            </a:r>
            <a:r>
              <a:rPr lang="zh-CN" altLang="en-US">
                <a:latin typeface="字制区喜脉体" panose="02000603000000000000" pitchFamily="2" charset="-122"/>
                <a:ea typeface="字制区喜脉体" panose="02000603000000000000" pitchFamily="2" charset="-122"/>
                <a:hlinkClick r:id="rId2"/>
              </a:rPr>
              <a:t>）、带宽（</a:t>
            </a:r>
            <a:r>
              <a:rPr lang="en-US" altLang="zh-CN">
                <a:latin typeface="字制区喜脉体" panose="02000603000000000000" pitchFamily="2" charset="-122"/>
                <a:ea typeface="字制区喜脉体" panose="02000603000000000000" pitchFamily="2" charset="-122"/>
                <a:hlinkClick r:id="rId2"/>
              </a:rPr>
              <a:t>Bandwidth</a:t>
            </a:r>
            <a:r>
              <a:rPr lang="zh-CN" altLang="en-US">
                <a:latin typeface="字制区喜脉体" panose="02000603000000000000" pitchFamily="2" charset="-122"/>
                <a:ea typeface="字制区喜脉体" panose="02000603000000000000" pitchFamily="2" charset="-122"/>
                <a:hlinkClick r:id="rId2"/>
              </a:rPr>
              <a:t>）和响应时间（</a:t>
            </a:r>
            <a:r>
              <a:rPr lang="en-US" altLang="zh-CN">
                <a:latin typeface="字制区喜脉体" panose="02000603000000000000" pitchFamily="2" charset="-122"/>
                <a:ea typeface="字制区喜脉体" panose="02000603000000000000" pitchFamily="2" charset="-122"/>
                <a:hlinkClick r:id="rId2"/>
              </a:rPr>
              <a:t>Response Time</a:t>
            </a:r>
            <a:r>
              <a:rPr lang="zh-CN" altLang="en-US">
                <a:latin typeface="字制区喜脉体" panose="02000603000000000000" pitchFamily="2" charset="-122"/>
                <a:ea typeface="字制区喜脉体" panose="02000603000000000000" pitchFamily="2" charset="-122"/>
                <a:hlinkClick r:id="rId2"/>
              </a:rPr>
              <a:t>） </a:t>
            </a:r>
            <a:r>
              <a:rPr lang="en-US" altLang="zh-CN">
                <a:latin typeface="字制区喜脉体" panose="02000603000000000000" pitchFamily="2" charset="-122"/>
                <a:ea typeface="字制区喜脉体" panose="02000603000000000000" pitchFamily="2" charset="-122"/>
                <a:hlinkClick r:id="rId2"/>
              </a:rPr>
              <a:t>- luckylan - </a:t>
            </a:r>
            <a:r>
              <a:rPr lang="zh-CN" altLang="en-US">
                <a:latin typeface="字制区喜脉体" panose="02000603000000000000" pitchFamily="2" charset="-122"/>
                <a:ea typeface="字制区喜脉体" panose="02000603000000000000" pitchFamily="2" charset="-122"/>
                <a:hlinkClick r:id="rId2"/>
              </a:rPr>
              <a:t>博客园</a:t>
            </a:r>
            <a:endParaRPr lang="zh-CN" altLang="en-US">
              <a:latin typeface="字制区喜脉体" panose="02000603000000000000" pitchFamily="2" charset="-122"/>
              <a:ea typeface="字制区喜脉体" panose="02000603000000000000" pitchFamily="2" charset="-122"/>
            </a:endParaRPr>
          </a:p>
        </p:txBody>
      </p:sp>
      <p:pic>
        <p:nvPicPr>
          <p:cNvPr id="8" name="图片 7">
            <a:extLst>
              <a:ext uri="{FF2B5EF4-FFF2-40B4-BE49-F238E27FC236}">
                <a16:creationId xmlns:a16="http://schemas.microsoft.com/office/drawing/2014/main" id="{1799027B-D91B-5A37-E1F8-C79F726A872E}"/>
              </a:ext>
            </a:extLst>
          </p:cNvPr>
          <p:cNvPicPr>
            <a:picLocks noChangeAspect="1"/>
          </p:cNvPicPr>
          <p:nvPr/>
        </p:nvPicPr>
        <p:blipFill>
          <a:blip r:embed="rId3"/>
          <a:stretch>
            <a:fillRect/>
          </a:stretch>
        </p:blipFill>
        <p:spPr>
          <a:xfrm>
            <a:off x="438727" y="1534824"/>
            <a:ext cx="6654800" cy="2409724"/>
          </a:xfrm>
          <a:prstGeom prst="rect">
            <a:avLst/>
          </a:prstGeom>
        </p:spPr>
      </p:pic>
      <p:sp>
        <p:nvSpPr>
          <p:cNvPr id="12" name="文本框 11">
            <a:extLst>
              <a:ext uri="{FF2B5EF4-FFF2-40B4-BE49-F238E27FC236}">
                <a16:creationId xmlns:a16="http://schemas.microsoft.com/office/drawing/2014/main" id="{990AFE51-C214-308A-2335-2DD2F9F78CB4}"/>
              </a:ext>
            </a:extLst>
          </p:cNvPr>
          <p:cNvSpPr txBox="1"/>
          <p:nvPr/>
        </p:nvSpPr>
        <p:spPr>
          <a:xfrm>
            <a:off x="587952" y="6083183"/>
            <a:ext cx="10645198" cy="369332"/>
          </a:xfrm>
          <a:prstGeom prst="rect">
            <a:avLst/>
          </a:prstGeom>
          <a:noFill/>
        </p:spPr>
        <p:txBody>
          <a:bodyPr wrap="square">
            <a:spAutoFit/>
          </a:bodyPr>
          <a:lstStyle/>
          <a:p>
            <a:r>
              <a:rPr lang="zh-CN" altLang="en-US" b="1">
                <a:latin typeface="字制区喜脉体" panose="02000603000000000000" pitchFamily="2" charset="-122"/>
                <a:ea typeface="字制区喜脉体" panose="02000603000000000000" pitchFamily="2" charset="-122"/>
                <a:hlinkClick r:id="rId4"/>
              </a:rPr>
              <a:t>带宽，传输速率，吞吐量三者之间的关系与区别</a:t>
            </a:r>
            <a:r>
              <a:rPr lang="en-US" altLang="zh-CN" b="1">
                <a:latin typeface="字制区喜脉体" panose="02000603000000000000" pitchFamily="2" charset="-122"/>
                <a:ea typeface="字制区喜脉体" panose="02000603000000000000" pitchFamily="2" charset="-122"/>
                <a:hlinkClick r:id="rId4"/>
              </a:rPr>
              <a:t>_</a:t>
            </a:r>
            <a:r>
              <a:rPr lang="zh-CN" altLang="en-US" b="1">
                <a:latin typeface="字制区喜脉体" panose="02000603000000000000" pitchFamily="2" charset="-122"/>
                <a:ea typeface="字制区喜脉体" panose="02000603000000000000" pitchFamily="2" charset="-122"/>
                <a:hlinkClick r:id="rId4"/>
              </a:rPr>
              <a:t>带宽和吞吐量的区别和关系</a:t>
            </a:r>
            <a:r>
              <a:rPr lang="en-US" altLang="zh-CN" b="1">
                <a:latin typeface="字制区喜脉体" panose="02000603000000000000" pitchFamily="2" charset="-122"/>
                <a:ea typeface="字制区喜脉体" panose="02000603000000000000" pitchFamily="2" charset="-122"/>
                <a:hlinkClick r:id="rId4"/>
              </a:rPr>
              <a:t>-CSDN</a:t>
            </a:r>
            <a:r>
              <a:rPr lang="zh-CN" altLang="en-US" b="1">
                <a:latin typeface="字制区喜脉体" panose="02000603000000000000" pitchFamily="2" charset="-122"/>
                <a:ea typeface="字制区喜脉体" panose="02000603000000000000" pitchFamily="2" charset="-122"/>
                <a:hlinkClick r:id="rId4"/>
              </a:rPr>
              <a:t>博客</a:t>
            </a:r>
            <a:endParaRPr lang="zh-CN" altLang="en-US" b="1">
              <a:latin typeface="字制区喜脉体" panose="02000603000000000000" pitchFamily="2" charset="-122"/>
              <a:ea typeface="字制区喜脉体" panose="02000603000000000000" pitchFamily="2" charset="-122"/>
            </a:endParaRPr>
          </a:p>
        </p:txBody>
      </p:sp>
      <p:pic>
        <p:nvPicPr>
          <p:cNvPr id="15" name="图片 14">
            <a:extLst>
              <a:ext uri="{FF2B5EF4-FFF2-40B4-BE49-F238E27FC236}">
                <a16:creationId xmlns:a16="http://schemas.microsoft.com/office/drawing/2014/main" id="{B80899AE-D3CA-D3E8-1C02-00AB788EC4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693" y="2834261"/>
            <a:ext cx="7075211" cy="2870550"/>
          </a:xfrm>
          <a:prstGeom prst="rect">
            <a:avLst/>
          </a:prstGeom>
        </p:spPr>
      </p:pic>
    </p:spTree>
    <p:extLst>
      <p:ext uri="{BB962C8B-B14F-4D97-AF65-F5344CB8AC3E}">
        <p14:creationId xmlns:p14="http://schemas.microsoft.com/office/powerpoint/2010/main" val="22819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9550" y="143510"/>
            <a:ext cx="8766810" cy="521970"/>
          </a:xfrm>
          <a:prstGeom prst="rect">
            <a:avLst/>
          </a:prstGeom>
          <a:noFill/>
        </p:spPr>
        <p:txBody>
          <a:bodyPr wrap="square">
            <a:spAutoFit/>
          </a:bodyPr>
          <a:lstStyle/>
          <a:p>
            <a:pPr marL="0" indent="0" algn="l"/>
            <a:r>
              <a:rPr lang="zh-CN" altLang="en-US" sz="2800" b="1" i="0">
                <a:solidFill>
                  <a:srgbClr val="111827"/>
                </a:solidFill>
                <a:latin typeface="Times New Roman" panose="02020603050405020304" pitchFamily="18" charset="0"/>
                <a:ea typeface="Charter"/>
                <a:cs typeface="Times New Roman" panose="02020603050405020304" pitchFamily="18" charset="0"/>
              </a:rPr>
              <a:t>ggml_cgraph:</a:t>
            </a:r>
            <a:r>
              <a:rPr lang="zh-CN" altLang="en-US" sz="1800" b="1" i="0">
                <a:solidFill>
                  <a:srgbClr val="111827"/>
                </a:solidFill>
                <a:latin typeface="Times New Roman" panose="02020603050405020304" pitchFamily="18" charset="0"/>
                <a:ea typeface="Charter"/>
                <a:cs typeface="Times New Roman" panose="02020603050405020304" pitchFamily="18" charset="0"/>
              </a:rPr>
              <a:t> </a:t>
            </a:r>
            <a:r>
              <a:rPr lang="zh-CN" altLang="en-US" sz="1800" b="1" i="0">
                <a:solidFill>
                  <a:srgbClr val="111827"/>
                </a:solidFill>
                <a:latin typeface="Charter"/>
                <a:ea typeface="Charter"/>
              </a:rPr>
              <a:t>计算图的表示，可以理解为将要传给后端的“计算执行顺序”。</a:t>
            </a:r>
          </a:p>
        </p:txBody>
      </p:sp>
      <p:sp>
        <p:nvSpPr>
          <p:cNvPr id="128" name="矩形 127"/>
          <p:cNvSpPr/>
          <p:nvPr/>
        </p:nvSpPr>
        <p:spPr>
          <a:xfrm>
            <a:off x="292100" y="3639185"/>
            <a:ext cx="864108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9" name="矩形 128"/>
          <p:cNvSpPr/>
          <p:nvPr/>
        </p:nvSpPr>
        <p:spPr>
          <a:xfrm>
            <a:off x="292100" y="365125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0" name="矩形 129"/>
          <p:cNvSpPr/>
          <p:nvPr/>
        </p:nvSpPr>
        <p:spPr>
          <a:xfrm>
            <a:off x="649605" y="363918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cg:</a:t>
            </a:r>
          </a:p>
          <a:p>
            <a:pPr algn="ctr"/>
            <a:r>
              <a:rPr lang="en-US" altLang="zh-CN" sz="900" b="1"/>
              <a:t>72</a:t>
            </a:r>
          </a:p>
        </p:txBody>
      </p:sp>
      <p:sp>
        <p:nvSpPr>
          <p:cNvPr id="131" name="矩形 130"/>
          <p:cNvSpPr/>
          <p:nvPr/>
        </p:nvSpPr>
        <p:spPr>
          <a:xfrm>
            <a:off x="1119505" y="3686175"/>
            <a:ext cx="1579245" cy="243205"/>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nodes:</a:t>
            </a:r>
          </a:p>
          <a:p>
            <a:pPr algn="ctr"/>
            <a:r>
              <a:rPr lang="en-US" altLang="zh-CN" sz="900" b="1"/>
              <a:t>2048*8=16384</a:t>
            </a:r>
          </a:p>
        </p:txBody>
      </p:sp>
      <p:sp>
        <p:nvSpPr>
          <p:cNvPr id="132" name="矩形 131"/>
          <p:cNvSpPr/>
          <p:nvPr/>
        </p:nvSpPr>
        <p:spPr>
          <a:xfrm>
            <a:off x="2698750" y="3686175"/>
            <a:ext cx="1579245" cy="24320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leafs:</a:t>
            </a:r>
          </a:p>
          <a:p>
            <a:pPr algn="ctr"/>
            <a:r>
              <a:rPr lang="en-US" altLang="zh-CN" sz="900" b="1"/>
              <a:t>2048*8=16384</a:t>
            </a:r>
          </a:p>
        </p:txBody>
      </p:sp>
      <p:sp>
        <p:nvSpPr>
          <p:cNvPr id="133" name="矩形 132"/>
          <p:cNvSpPr/>
          <p:nvPr/>
        </p:nvSpPr>
        <p:spPr>
          <a:xfrm>
            <a:off x="4277995" y="3686175"/>
            <a:ext cx="2905125" cy="24320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visitd_hash_set.keys:</a:t>
            </a:r>
          </a:p>
          <a:p>
            <a:pPr algn="ctr"/>
            <a:r>
              <a:rPr lang="en-US" altLang="zh-CN" sz="900" b="1">
                <a:solidFill>
                  <a:schemeClr val="tx1"/>
                </a:solidFill>
              </a:rPr>
              <a:t>4099*8=32792</a:t>
            </a:r>
          </a:p>
        </p:txBody>
      </p:sp>
      <p:sp>
        <p:nvSpPr>
          <p:cNvPr id="134" name="矩形 133"/>
          <p:cNvSpPr/>
          <p:nvPr/>
        </p:nvSpPr>
        <p:spPr>
          <a:xfrm>
            <a:off x="7183120" y="3686175"/>
            <a:ext cx="1750695" cy="243205"/>
          </a:xfrm>
          <a:prstGeom prst="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visitd_hash_set.used:</a:t>
            </a:r>
          </a:p>
          <a:p>
            <a:pPr algn="ctr"/>
            <a:r>
              <a:rPr lang="en-US" altLang="zh-CN" sz="900" b="1">
                <a:solidFill>
                  <a:schemeClr val="tx1"/>
                </a:solidFill>
              </a:rPr>
              <a:t>129*4=516</a:t>
            </a:r>
          </a:p>
        </p:txBody>
      </p:sp>
      <p:pic>
        <p:nvPicPr>
          <p:cNvPr id="9" name="图片 8"/>
          <p:cNvPicPr>
            <a:picLocks noChangeAspect="1"/>
          </p:cNvPicPr>
          <p:nvPr/>
        </p:nvPicPr>
        <p:blipFill>
          <a:blip r:embed="rId2"/>
          <a:stretch>
            <a:fillRect/>
          </a:stretch>
        </p:blipFill>
        <p:spPr>
          <a:xfrm>
            <a:off x="292100" y="701040"/>
            <a:ext cx="4358640" cy="2727960"/>
          </a:xfrm>
          <a:prstGeom prst="rect">
            <a:avLst/>
          </a:prstGeom>
        </p:spPr>
      </p:pic>
      <p:pic>
        <p:nvPicPr>
          <p:cNvPr id="4" name="图片 3"/>
          <p:cNvPicPr>
            <a:picLocks noChangeAspect="1"/>
          </p:cNvPicPr>
          <p:nvPr/>
        </p:nvPicPr>
        <p:blipFill>
          <a:blip r:embed="rId3"/>
          <a:stretch>
            <a:fillRect/>
          </a:stretch>
        </p:blipFill>
        <p:spPr>
          <a:xfrm>
            <a:off x="3291205" y="1413510"/>
            <a:ext cx="8450580" cy="11658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5B1AA-CF6D-920E-EA66-FF1E40EE440B}"/>
            </a:ext>
          </a:extLst>
        </p:cNvPr>
        <p:cNvGrpSpPr/>
        <p:nvPr/>
      </p:nvGrpSpPr>
      <p:grpSpPr>
        <a:xfrm>
          <a:off x="0" y="0"/>
          <a:ext cx="0" cy="0"/>
          <a:chOff x="0" y="0"/>
          <a:chExt cx="0" cy="0"/>
        </a:xfrm>
      </p:grpSpPr>
      <p:sp>
        <p:nvSpPr>
          <p:cNvPr id="4" name="标题 1">
            <a:extLst>
              <a:ext uri="{FF2B5EF4-FFF2-40B4-BE49-F238E27FC236}">
                <a16:creationId xmlns:a16="http://schemas.microsoft.com/office/drawing/2014/main" id="{0B959DD4-8A5C-8E25-3C77-F10487FA11A3}"/>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latin typeface="字制区喜脉体" panose="02000603000000000000" pitchFamily="2" charset="-122"/>
                <a:ea typeface="字制区喜脉体" panose="02000603000000000000" pitchFamily="2" charset="-122"/>
              </a:rPr>
              <a:t>Warp divergence </a:t>
            </a:r>
            <a:r>
              <a:rPr lang="zh-CN" altLang="en-US" b="1">
                <a:latin typeface="字制区喜脉体" panose="02000603000000000000" pitchFamily="2" charset="-122"/>
                <a:ea typeface="字制区喜脉体" panose="02000603000000000000" pitchFamily="2" charset="-122"/>
              </a:rPr>
              <a:t> </a:t>
            </a:r>
            <a:endParaRPr lang="en-US" altLang="zh-CN" b="1">
              <a:latin typeface="字制区喜脉体" panose="02000603000000000000" pitchFamily="2" charset="-122"/>
              <a:ea typeface="字制区喜脉体" panose="02000603000000000000" pitchFamily="2" charset="-122"/>
            </a:endParaRPr>
          </a:p>
        </p:txBody>
      </p:sp>
      <p:sp>
        <p:nvSpPr>
          <p:cNvPr id="39" name="文本框 38">
            <a:extLst>
              <a:ext uri="{FF2B5EF4-FFF2-40B4-BE49-F238E27FC236}">
                <a16:creationId xmlns:a16="http://schemas.microsoft.com/office/drawing/2014/main" id="{A2B7D0B4-FAA3-855B-084D-F613AF834C59}"/>
              </a:ext>
            </a:extLst>
          </p:cNvPr>
          <p:cNvSpPr txBox="1"/>
          <p:nvPr/>
        </p:nvSpPr>
        <p:spPr>
          <a:xfrm>
            <a:off x="6788332" y="6410430"/>
            <a:ext cx="509015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2"/>
              </a:rPr>
              <a:t>英伟达</a:t>
            </a:r>
            <a:r>
              <a:rPr lang="en-US" altLang="zh-CN">
                <a:latin typeface="字制区喜脉体" panose="02000603000000000000" pitchFamily="2" charset="-122"/>
                <a:ea typeface="字制区喜脉体" panose="02000603000000000000" pitchFamily="2" charset="-122"/>
                <a:hlinkClick r:id="rId2"/>
              </a:rPr>
              <a:t>GPU</a:t>
            </a:r>
            <a:r>
              <a:rPr lang="zh-CN" altLang="en-US">
                <a:latin typeface="字制区喜脉体" panose="02000603000000000000" pitchFamily="2" charset="-122"/>
                <a:ea typeface="字制区喜脉体" panose="02000603000000000000" pitchFamily="2" charset="-122"/>
                <a:hlinkClick r:id="rId2"/>
              </a:rPr>
              <a:t>架构演进近十年，从费米到安培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3" name="图片 2">
            <a:extLst>
              <a:ext uri="{FF2B5EF4-FFF2-40B4-BE49-F238E27FC236}">
                <a16:creationId xmlns:a16="http://schemas.microsoft.com/office/drawing/2014/main" id="{A1AC8DD2-5E2D-4F0F-E883-6A05DC26592C}"/>
              </a:ext>
            </a:extLst>
          </p:cNvPr>
          <p:cNvPicPr>
            <a:picLocks noChangeAspect="1"/>
          </p:cNvPicPr>
          <p:nvPr/>
        </p:nvPicPr>
        <p:blipFill>
          <a:blip r:embed="rId3"/>
          <a:stretch>
            <a:fillRect/>
          </a:stretch>
        </p:blipFill>
        <p:spPr>
          <a:xfrm>
            <a:off x="518167" y="1440303"/>
            <a:ext cx="6979562" cy="3977394"/>
          </a:xfrm>
          <a:prstGeom prst="rect">
            <a:avLst/>
          </a:prstGeom>
        </p:spPr>
      </p:pic>
      <p:sp>
        <p:nvSpPr>
          <p:cNvPr id="7" name="文本框 6">
            <a:extLst>
              <a:ext uri="{FF2B5EF4-FFF2-40B4-BE49-F238E27FC236}">
                <a16:creationId xmlns:a16="http://schemas.microsoft.com/office/drawing/2014/main" id="{F7C400C4-A908-0219-2389-84B53C735FA3}"/>
              </a:ext>
            </a:extLst>
          </p:cNvPr>
          <p:cNvSpPr txBox="1"/>
          <p:nvPr/>
        </p:nvSpPr>
        <p:spPr>
          <a:xfrm>
            <a:off x="6788332" y="5974827"/>
            <a:ext cx="4833256"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Lecture 4 Compute and Memory Basics</a:t>
            </a:r>
            <a:endParaRPr lang="zh-CN" altLang="en-US">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CAE290E9-AD8D-D45D-CA0A-7EBA4CA32A84}"/>
              </a:ext>
            </a:extLst>
          </p:cNvPr>
          <p:cNvSpPr txBox="1"/>
          <p:nvPr/>
        </p:nvSpPr>
        <p:spPr>
          <a:xfrm>
            <a:off x="7666069" y="1247750"/>
            <a:ext cx="4032069" cy="3693319"/>
          </a:xfrm>
          <a:prstGeom prst="rect">
            <a:avLst/>
          </a:prstGeom>
          <a:noFill/>
        </p:spPr>
        <p:txBody>
          <a:bodyPr wrap="square">
            <a:spAutoFit/>
          </a:bodyPr>
          <a:lstStyle/>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Old way: threads share program counter, but have an “active mask”. </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Careful not to do inter-thread communication / sync inside if (without mask)! </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Automatic reconvergence. </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rPr>
              <a:t>N.B.: As there are load/store instructions the typical pattern (cond ? x[i]: 0.f) will not cause divergence</a:t>
            </a:r>
          </a:p>
          <a:p>
            <a:pPr marL="285750" indent="-285750">
              <a:buFont typeface="Arial" panose="020B0604020202020204" pitchFamily="34" charset="0"/>
              <a:buChar char="•"/>
            </a:pPr>
            <a:endParaRPr lang="en-US" altLang="zh-CN">
              <a:latin typeface="字制区喜脉体" panose="02000603000000000000" pitchFamily="2" charset="-122"/>
              <a:ea typeface="字制区喜脉体" panose="02000603000000000000" pitchFamily="2" charset="-122"/>
            </a:endParaRPr>
          </a:p>
          <a:p>
            <a:pPr algn="r"/>
            <a:r>
              <a:rPr lang="en-US" altLang="zh-CN">
                <a:latin typeface="字制区喜脉体" panose="02000603000000000000" pitchFamily="2" charset="-122"/>
                <a:ea typeface="字制区喜脉体" panose="02000603000000000000" pitchFamily="2" charset="-122"/>
              </a:rPr>
              <a:t>—— CUDA MODE 4</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926976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4451375-5D48-6C7B-9626-6408FD02225D}"/>
              </a:ext>
            </a:extLst>
          </p:cNvPr>
          <p:cNvPicPr>
            <a:picLocks noChangeAspect="1"/>
          </p:cNvPicPr>
          <p:nvPr/>
        </p:nvPicPr>
        <p:blipFill>
          <a:blip r:embed="rId2"/>
          <a:stretch>
            <a:fillRect/>
          </a:stretch>
        </p:blipFill>
        <p:spPr>
          <a:xfrm>
            <a:off x="6516740" y="747789"/>
            <a:ext cx="4874072" cy="2166254"/>
          </a:xfrm>
          <a:prstGeom prst="rect">
            <a:avLst/>
          </a:prstGeom>
        </p:spPr>
      </p:pic>
      <p:pic>
        <p:nvPicPr>
          <p:cNvPr id="7" name="图片 6">
            <a:extLst>
              <a:ext uri="{FF2B5EF4-FFF2-40B4-BE49-F238E27FC236}">
                <a16:creationId xmlns:a16="http://schemas.microsoft.com/office/drawing/2014/main" id="{EFA4E67B-74AC-3DD6-F01E-DEE362350491}"/>
              </a:ext>
            </a:extLst>
          </p:cNvPr>
          <p:cNvPicPr>
            <a:picLocks noChangeAspect="1"/>
          </p:cNvPicPr>
          <p:nvPr/>
        </p:nvPicPr>
        <p:blipFill>
          <a:blip r:embed="rId3"/>
          <a:stretch>
            <a:fillRect/>
          </a:stretch>
        </p:blipFill>
        <p:spPr>
          <a:xfrm>
            <a:off x="182875" y="1191277"/>
            <a:ext cx="6049591" cy="5546903"/>
          </a:xfrm>
          <a:prstGeom prst="rect">
            <a:avLst/>
          </a:prstGeom>
        </p:spPr>
      </p:pic>
      <p:pic>
        <p:nvPicPr>
          <p:cNvPr id="9" name="图片 8">
            <a:extLst>
              <a:ext uri="{FF2B5EF4-FFF2-40B4-BE49-F238E27FC236}">
                <a16:creationId xmlns:a16="http://schemas.microsoft.com/office/drawing/2014/main" id="{FD315681-39A1-38DA-5E2E-C35A81349C9D}"/>
              </a:ext>
            </a:extLst>
          </p:cNvPr>
          <p:cNvPicPr>
            <a:picLocks noChangeAspect="1"/>
          </p:cNvPicPr>
          <p:nvPr/>
        </p:nvPicPr>
        <p:blipFill>
          <a:blip r:embed="rId4"/>
          <a:stretch>
            <a:fillRect/>
          </a:stretch>
        </p:blipFill>
        <p:spPr>
          <a:xfrm>
            <a:off x="6766559" y="3091544"/>
            <a:ext cx="4831410" cy="2794988"/>
          </a:xfrm>
          <a:prstGeom prst="rect">
            <a:avLst/>
          </a:prstGeom>
        </p:spPr>
      </p:pic>
      <p:sp>
        <p:nvSpPr>
          <p:cNvPr id="10" name="标题 1">
            <a:extLst>
              <a:ext uri="{FF2B5EF4-FFF2-40B4-BE49-F238E27FC236}">
                <a16:creationId xmlns:a16="http://schemas.microsoft.com/office/drawing/2014/main" id="{87D32C80-CF4E-4D97-824C-C76A158CD2D7}"/>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latin typeface="字制区喜脉体" panose="02000603000000000000" pitchFamily="2" charset="-122"/>
                <a:ea typeface="字制区喜脉体" panose="02000603000000000000" pitchFamily="2" charset="-122"/>
              </a:rPr>
              <a:t>Warp divergence </a:t>
            </a:r>
            <a:r>
              <a:rPr lang="zh-CN" altLang="en-US" b="1">
                <a:latin typeface="字制区喜脉体" panose="02000603000000000000" pitchFamily="2" charset="-122"/>
                <a:ea typeface="字制区喜脉体" panose="02000603000000000000" pitchFamily="2" charset="-122"/>
              </a:rPr>
              <a:t> </a:t>
            </a:r>
            <a:endParaRPr lang="en-US" altLang="zh-CN" b="1">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22B95A60-6850-25D4-9325-858781B1FF89}"/>
              </a:ext>
            </a:extLst>
          </p:cNvPr>
          <p:cNvSpPr txBox="1"/>
          <p:nvPr/>
        </p:nvSpPr>
        <p:spPr>
          <a:xfrm>
            <a:off x="6788332" y="6410430"/>
            <a:ext cx="5090159" cy="369332"/>
          </a:xfrm>
          <a:prstGeom prst="rect">
            <a:avLst/>
          </a:prstGeom>
          <a:noFill/>
        </p:spPr>
        <p:txBody>
          <a:bodyPr wrap="square">
            <a:spAutoFit/>
          </a:bodyPr>
          <a:lstStyle/>
          <a:p>
            <a:r>
              <a:rPr lang="zh-CN" altLang="en-US">
                <a:latin typeface="字制区喜脉体" panose="02000603000000000000" pitchFamily="2" charset="-122"/>
                <a:ea typeface="字制区喜脉体" panose="02000603000000000000" pitchFamily="2" charset="-122"/>
                <a:hlinkClick r:id="rId5"/>
              </a:rPr>
              <a:t>英伟达</a:t>
            </a:r>
            <a:r>
              <a:rPr lang="en-US" altLang="zh-CN">
                <a:latin typeface="字制区喜脉体" panose="02000603000000000000" pitchFamily="2" charset="-122"/>
                <a:ea typeface="字制区喜脉体" panose="02000603000000000000" pitchFamily="2" charset="-122"/>
                <a:hlinkClick r:id="rId5"/>
              </a:rPr>
              <a:t>GPU</a:t>
            </a:r>
            <a:r>
              <a:rPr lang="zh-CN" altLang="en-US">
                <a:latin typeface="字制区喜脉体" panose="02000603000000000000" pitchFamily="2" charset="-122"/>
                <a:ea typeface="字制区喜脉体" panose="02000603000000000000" pitchFamily="2" charset="-122"/>
                <a:hlinkClick r:id="rId5"/>
              </a:rPr>
              <a:t>架构演进近十年，从费米到安培 </a:t>
            </a:r>
            <a:r>
              <a:rPr lang="en-US" altLang="zh-CN">
                <a:latin typeface="字制区喜脉体" panose="02000603000000000000" pitchFamily="2" charset="-122"/>
                <a:ea typeface="字制区喜脉体" panose="02000603000000000000" pitchFamily="2" charset="-122"/>
                <a:hlinkClick r:id="rId5"/>
              </a:rPr>
              <a:t>- </a:t>
            </a:r>
            <a:r>
              <a:rPr lang="zh-CN" altLang="en-US">
                <a:latin typeface="字制区喜脉体" panose="02000603000000000000" pitchFamily="2" charset="-122"/>
                <a:ea typeface="字制区喜脉体" panose="02000603000000000000" pitchFamily="2" charset="-122"/>
                <a:hlinkClick r:id="rId5"/>
              </a:rPr>
              <a:t>知乎</a:t>
            </a:r>
            <a:endParaRPr lang="zh-CN" altLang="en-US">
              <a:latin typeface="字制区喜脉体" panose="02000603000000000000" pitchFamily="2" charset="-122"/>
              <a:ea typeface="字制区喜脉体" panose="02000603000000000000" pitchFamily="2" charset="-122"/>
            </a:endParaRPr>
          </a:p>
        </p:txBody>
      </p:sp>
      <p:sp>
        <p:nvSpPr>
          <p:cNvPr id="12" name="文本框 11">
            <a:extLst>
              <a:ext uri="{FF2B5EF4-FFF2-40B4-BE49-F238E27FC236}">
                <a16:creationId xmlns:a16="http://schemas.microsoft.com/office/drawing/2014/main" id="{4215F628-918E-BF5E-057A-B6B0913C1AF1}"/>
              </a:ext>
            </a:extLst>
          </p:cNvPr>
          <p:cNvSpPr txBox="1"/>
          <p:nvPr/>
        </p:nvSpPr>
        <p:spPr>
          <a:xfrm>
            <a:off x="6788332" y="5974827"/>
            <a:ext cx="4833256"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6"/>
              </a:rPr>
              <a:t>Lecture 4 Compute and Memory Basics</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980969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6A813-91E9-19C9-8CF1-AF8DABFD73F9}"/>
            </a:ext>
          </a:extLst>
        </p:cNvPr>
        <p:cNvGrpSpPr/>
        <p:nvPr/>
      </p:nvGrpSpPr>
      <p:grpSpPr>
        <a:xfrm>
          <a:off x="0" y="0"/>
          <a:ext cx="0" cy="0"/>
          <a:chOff x="0" y="0"/>
          <a:chExt cx="0" cy="0"/>
        </a:xfrm>
      </p:grpSpPr>
      <p:sp>
        <p:nvSpPr>
          <p:cNvPr id="10" name="标题 1">
            <a:extLst>
              <a:ext uri="{FF2B5EF4-FFF2-40B4-BE49-F238E27FC236}">
                <a16:creationId xmlns:a16="http://schemas.microsoft.com/office/drawing/2014/main" id="{8FA1BD3E-9F41-C395-6011-61FC45E833C2}"/>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latin typeface="字制区喜脉体" panose="02000603000000000000" pitchFamily="2" charset="-122"/>
                <a:ea typeface="字制区喜脉体" panose="02000603000000000000" pitchFamily="2" charset="-122"/>
              </a:rPr>
              <a:t>Bank Conflict</a:t>
            </a:r>
          </a:p>
        </p:txBody>
      </p:sp>
      <p:sp>
        <p:nvSpPr>
          <p:cNvPr id="136" name="文本框 135">
            <a:extLst>
              <a:ext uri="{FF2B5EF4-FFF2-40B4-BE49-F238E27FC236}">
                <a16:creationId xmlns:a16="http://schemas.microsoft.com/office/drawing/2014/main" id="{42986D61-C87E-1B2A-0F47-54315CC85730}"/>
              </a:ext>
            </a:extLst>
          </p:cNvPr>
          <p:cNvSpPr txBox="1"/>
          <p:nvPr/>
        </p:nvSpPr>
        <p:spPr>
          <a:xfrm>
            <a:off x="1807840" y="2832792"/>
            <a:ext cx="3686175" cy="369332"/>
          </a:xfrm>
          <a:prstGeom prst="rect">
            <a:avLst/>
          </a:prstGeom>
          <a:noFill/>
        </p:spPr>
        <p:txBody>
          <a:bodyPr wrap="square" rtlCol="0">
            <a:spAutoFit/>
          </a:bodyPr>
          <a:lstStyle/>
          <a:p>
            <a:r>
              <a:rPr lang="en-US" altLang="zh-CN">
                <a:latin typeface="字制区喜脉体" panose="02000603000000000000" pitchFamily="2" charset="-122"/>
                <a:ea typeface="字制区喜脉体" panose="02000603000000000000" pitchFamily="2" charset="-122"/>
              </a:rPr>
              <a:t>__shared__ float data[256];</a:t>
            </a:r>
          </a:p>
        </p:txBody>
      </p:sp>
      <p:pic>
        <p:nvPicPr>
          <p:cNvPr id="141" name="图片 140">
            <a:extLst>
              <a:ext uri="{FF2B5EF4-FFF2-40B4-BE49-F238E27FC236}">
                <a16:creationId xmlns:a16="http://schemas.microsoft.com/office/drawing/2014/main" id="{E4ACF446-7797-FFB6-8529-BF9490AB043F}"/>
              </a:ext>
            </a:extLst>
          </p:cNvPr>
          <p:cNvPicPr>
            <a:picLocks noChangeAspect="1"/>
          </p:cNvPicPr>
          <p:nvPr/>
        </p:nvPicPr>
        <p:blipFill>
          <a:blip r:embed="rId2"/>
          <a:stretch>
            <a:fillRect/>
          </a:stretch>
        </p:blipFill>
        <p:spPr>
          <a:xfrm>
            <a:off x="1660256" y="3655877"/>
            <a:ext cx="8871488" cy="2322378"/>
          </a:xfrm>
          <a:prstGeom prst="rect">
            <a:avLst/>
          </a:prstGeom>
        </p:spPr>
      </p:pic>
      <p:sp>
        <p:nvSpPr>
          <p:cNvPr id="143" name="文本框 142">
            <a:extLst>
              <a:ext uri="{FF2B5EF4-FFF2-40B4-BE49-F238E27FC236}">
                <a16:creationId xmlns:a16="http://schemas.microsoft.com/office/drawing/2014/main" id="{F9BD2870-E2D5-80F4-011D-28754FC89CE4}"/>
              </a:ext>
            </a:extLst>
          </p:cNvPr>
          <p:cNvSpPr txBox="1"/>
          <p:nvPr/>
        </p:nvSpPr>
        <p:spPr>
          <a:xfrm>
            <a:off x="6508372" y="6464073"/>
            <a:ext cx="568362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【CUDA</a:t>
            </a:r>
            <a:r>
              <a:rPr lang="zh-CN" altLang="en-US">
                <a:latin typeface="字制区喜脉体" panose="02000603000000000000" pitchFamily="2" charset="-122"/>
                <a:ea typeface="字制区喜脉体" panose="02000603000000000000" pitchFamily="2" charset="-122"/>
                <a:hlinkClick r:id="rId3"/>
              </a:rPr>
              <a:t>编程概念</a:t>
            </a:r>
            <a:r>
              <a:rPr lang="en-US" altLang="zh-CN">
                <a:latin typeface="字制区喜脉体" panose="02000603000000000000" pitchFamily="2" charset="-122"/>
                <a:ea typeface="字制区喜脉体" panose="02000603000000000000" pitchFamily="2" charset="-122"/>
                <a:hlinkClick r:id="rId3"/>
              </a:rPr>
              <a:t>】</a:t>
            </a:r>
            <a:r>
              <a:rPr lang="zh-CN" altLang="en-US">
                <a:latin typeface="字制区喜脉体" panose="02000603000000000000" pitchFamily="2" charset="-122"/>
                <a:ea typeface="字制区喜脉体" panose="02000603000000000000" pitchFamily="2" charset="-122"/>
                <a:hlinkClick r:id="rId3"/>
              </a:rPr>
              <a:t>一、什么是</a:t>
            </a:r>
            <a:r>
              <a:rPr lang="en-US" altLang="zh-CN">
                <a:latin typeface="字制区喜脉体" panose="02000603000000000000" pitchFamily="2" charset="-122"/>
                <a:ea typeface="字制区喜脉体" panose="02000603000000000000" pitchFamily="2" charset="-122"/>
                <a:hlinkClick r:id="rId3"/>
              </a:rPr>
              <a:t>bank conflict</a:t>
            </a:r>
            <a:r>
              <a:rPr lang="zh-CN" altLang="en-US">
                <a:latin typeface="字制区喜脉体" panose="02000603000000000000" pitchFamily="2" charset="-122"/>
                <a:ea typeface="字制区喜脉体" panose="02000603000000000000" pitchFamily="2" charset="-122"/>
                <a:hlinkClick r:id="rId3"/>
              </a:rPr>
              <a:t>？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
        <p:nvSpPr>
          <p:cNvPr id="145" name="文本框 144">
            <a:extLst>
              <a:ext uri="{FF2B5EF4-FFF2-40B4-BE49-F238E27FC236}">
                <a16:creationId xmlns:a16="http://schemas.microsoft.com/office/drawing/2014/main" id="{F15AEB77-F72B-B317-019A-9A3F539DC1A7}"/>
              </a:ext>
            </a:extLst>
          </p:cNvPr>
          <p:cNvSpPr txBox="1"/>
          <p:nvPr/>
        </p:nvSpPr>
        <p:spPr>
          <a:xfrm>
            <a:off x="838200" y="1361637"/>
            <a:ext cx="10515600" cy="1384995"/>
          </a:xfrm>
          <a:prstGeom prst="rect">
            <a:avLst/>
          </a:prstGeom>
          <a:noFill/>
        </p:spPr>
        <p:txBody>
          <a:bodyPr wrap="square">
            <a:spAutoFit/>
          </a:bodyPr>
          <a:lstStyle/>
          <a:p>
            <a:r>
              <a:rPr lang="zh-CN" altLang="en-US" sz="2800" b="0" i="0">
                <a:effectLst/>
                <a:latin typeface="字制区喜脉体" panose="02000603000000000000" pitchFamily="2" charset="-122"/>
                <a:ea typeface="字制区喜脉体" panose="02000603000000000000" pitchFamily="2" charset="-122"/>
              </a:rPr>
              <a:t>为了提高内存读写带宽，</a:t>
            </a:r>
            <a:r>
              <a:rPr lang="zh-CN" altLang="en-US" sz="2800" b="0" i="0">
                <a:effectLst/>
                <a:highlight>
                  <a:srgbClr val="FFFF00"/>
                </a:highlight>
                <a:latin typeface="字制区喜脉体" panose="02000603000000000000" pitchFamily="2" charset="-122"/>
                <a:ea typeface="字制区喜脉体" panose="02000603000000000000" pitchFamily="2" charset="-122"/>
              </a:rPr>
              <a:t>共享内存</a:t>
            </a:r>
            <a:r>
              <a:rPr lang="zh-CN" altLang="en-US" sz="2800" b="0" i="0">
                <a:effectLst/>
                <a:latin typeface="字制区喜脉体" panose="02000603000000000000" pitchFamily="2" charset="-122"/>
                <a:ea typeface="字制区喜脉体" panose="02000603000000000000" pitchFamily="2" charset="-122"/>
              </a:rPr>
              <a:t>被分割成了</a:t>
            </a:r>
            <a:r>
              <a:rPr lang="en-US" altLang="zh-CN" sz="2800" b="0" i="0">
                <a:effectLst/>
                <a:latin typeface="字制区喜脉体" panose="02000603000000000000" pitchFamily="2" charset="-122"/>
                <a:ea typeface="字制区喜脉体" panose="02000603000000000000" pitchFamily="2" charset="-122"/>
              </a:rPr>
              <a:t>32</a:t>
            </a:r>
            <a:r>
              <a:rPr lang="zh-CN" altLang="en-US" sz="2800" b="0" i="0">
                <a:effectLst/>
                <a:latin typeface="字制区喜脉体" panose="02000603000000000000" pitchFamily="2" charset="-122"/>
                <a:ea typeface="字制区喜脉体" panose="02000603000000000000" pitchFamily="2" charset="-122"/>
              </a:rPr>
              <a:t>个等大小的内存块，即</a:t>
            </a:r>
            <a:r>
              <a:rPr lang="en-US" altLang="zh-CN" sz="2800" b="0" i="0">
                <a:effectLst/>
                <a:latin typeface="字制区喜脉体" panose="02000603000000000000" pitchFamily="2" charset="-122"/>
                <a:ea typeface="字制区喜脉体" panose="02000603000000000000" pitchFamily="2" charset="-122"/>
              </a:rPr>
              <a:t>Bank</a:t>
            </a:r>
            <a:r>
              <a:rPr lang="zh-CN" altLang="en-US" sz="2800" b="0" i="0">
                <a:effectLst/>
                <a:latin typeface="字制区喜脉体" panose="02000603000000000000" pitchFamily="2" charset="-122"/>
                <a:ea typeface="字制区喜脉体" panose="02000603000000000000" pitchFamily="2" charset="-122"/>
              </a:rPr>
              <a:t>。因为一个</a:t>
            </a:r>
            <a:r>
              <a:rPr lang="en-US" altLang="zh-CN" sz="2800" b="0" i="0">
                <a:effectLst/>
                <a:latin typeface="字制区喜脉体" panose="02000603000000000000" pitchFamily="2" charset="-122"/>
                <a:ea typeface="字制区喜脉体" panose="02000603000000000000" pitchFamily="2" charset="-122"/>
              </a:rPr>
              <a:t>Warp</a:t>
            </a:r>
            <a:r>
              <a:rPr lang="zh-CN" altLang="en-US" sz="2800" b="0" i="0">
                <a:effectLst/>
                <a:latin typeface="字制区喜脉体" panose="02000603000000000000" pitchFamily="2" charset="-122"/>
                <a:ea typeface="字制区喜脉体" panose="02000603000000000000" pitchFamily="2" charset="-122"/>
              </a:rPr>
              <a:t>有</a:t>
            </a:r>
            <a:r>
              <a:rPr lang="en-US" altLang="zh-CN" sz="2800" b="0" i="0">
                <a:effectLst/>
                <a:latin typeface="字制区喜脉体" panose="02000603000000000000" pitchFamily="2" charset="-122"/>
                <a:ea typeface="字制区喜脉体" panose="02000603000000000000" pitchFamily="2" charset="-122"/>
              </a:rPr>
              <a:t>32</a:t>
            </a:r>
            <a:r>
              <a:rPr lang="zh-CN" altLang="en-US" sz="2800" b="0" i="0">
                <a:effectLst/>
                <a:latin typeface="字制区喜脉体" panose="02000603000000000000" pitchFamily="2" charset="-122"/>
                <a:ea typeface="字制区喜脉体" panose="02000603000000000000" pitchFamily="2" charset="-122"/>
              </a:rPr>
              <a:t>个线程，相当于一个线程对应一个内存</a:t>
            </a:r>
            <a:r>
              <a:rPr lang="en-US" altLang="zh-CN" sz="2800" b="0" i="0">
                <a:effectLst/>
                <a:latin typeface="字制区喜脉体" panose="02000603000000000000" pitchFamily="2" charset="-122"/>
                <a:ea typeface="字制区喜脉体" panose="02000603000000000000" pitchFamily="2" charset="-122"/>
              </a:rPr>
              <a:t>Bank</a:t>
            </a:r>
            <a:endParaRPr lang="zh-CN" altLang="en-US" sz="28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505522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A302F99-60A0-2B41-6CDE-9FAB3B8C2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0"/>
            <a:ext cx="4613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27D2806-AC5D-B376-BAA3-4AFB8BC14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1" y="0"/>
            <a:ext cx="45307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7AAFA72-CA10-D0FE-1970-0D880DBAA034}"/>
              </a:ext>
            </a:extLst>
          </p:cNvPr>
          <p:cNvSpPr txBox="1"/>
          <p:nvPr/>
        </p:nvSpPr>
        <p:spPr>
          <a:xfrm>
            <a:off x="6851462" y="6488668"/>
            <a:ext cx="5683628"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4"/>
              </a:rPr>
              <a:t>【CUDA</a:t>
            </a:r>
            <a:r>
              <a:rPr lang="zh-CN" altLang="en-US">
                <a:latin typeface="字制区喜脉体" panose="02000603000000000000" pitchFamily="2" charset="-122"/>
                <a:ea typeface="字制区喜脉体" panose="02000603000000000000" pitchFamily="2" charset="-122"/>
                <a:hlinkClick r:id="rId4"/>
              </a:rPr>
              <a:t>编程概念</a:t>
            </a:r>
            <a:r>
              <a:rPr lang="en-US" altLang="zh-CN">
                <a:latin typeface="字制区喜脉体" panose="02000603000000000000" pitchFamily="2" charset="-122"/>
                <a:ea typeface="字制区喜脉体" panose="02000603000000000000" pitchFamily="2" charset="-122"/>
                <a:hlinkClick r:id="rId4"/>
              </a:rPr>
              <a:t>】</a:t>
            </a:r>
            <a:r>
              <a:rPr lang="zh-CN" altLang="en-US">
                <a:latin typeface="字制区喜脉体" panose="02000603000000000000" pitchFamily="2" charset="-122"/>
                <a:ea typeface="字制区喜脉体" panose="02000603000000000000" pitchFamily="2" charset="-122"/>
                <a:hlinkClick r:id="rId4"/>
              </a:rPr>
              <a:t>一、什么是</a:t>
            </a:r>
            <a:r>
              <a:rPr lang="en-US" altLang="zh-CN">
                <a:latin typeface="字制区喜脉体" panose="02000603000000000000" pitchFamily="2" charset="-122"/>
                <a:ea typeface="字制区喜脉体" panose="02000603000000000000" pitchFamily="2" charset="-122"/>
                <a:hlinkClick r:id="rId4"/>
              </a:rPr>
              <a:t>bank conflict</a:t>
            </a:r>
            <a:r>
              <a:rPr lang="zh-CN" altLang="en-US">
                <a:latin typeface="字制区喜脉体" panose="02000603000000000000" pitchFamily="2" charset="-122"/>
                <a:ea typeface="字制区喜脉体" panose="02000603000000000000" pitchFamily="2" charset="-122"/>
                <a:hlinkClick r:id="rId4"/>
              </a:rPr>
              <a:t>？ </a:t>
            </a:r>
            <a:r>
              <a:rPr lang="en-US" altLang="zh-CN">
                <a:latin typeface="字制区喜脉体" panose="02000603000000000000" pitchFamily="2" charset="-122"/>
                <a:ea typeface="字制区喜脉体" panose="02000603000000000000" pitchFamily="2" charset="-122"/>
                <a:hlinkClick r:id="rId4"/>
              </a:rPr>
              <a:t>- </a:t>
            </a:r>
            <a:r>
              <a:rPr lang="zh-CN" altLang="en-US">
                <a:latin typeface="字制区喜脉体" panose="02000603000000000000" pitchFamily="2" charset="-122"/>
                <a:ea typeface="字制区喜脉体" panose="02000603000000000000" pitchFamily="2" charset="-122"/>
                <a:hlinkClick r:id="rId4"/>
              </a:rPr>
              <a:t>知乎</a:t>
            </a:r>
            <a:endParaRPr lang="zh-CN" altLang="en-US">
              <a:latin typeface="字制区喜脉体" panose="02000603000000000000" pitchFamily="2" charset="-122"/>
              <a:ea typeface="字制区喜脉体" panose="02000603000000000000" pitchFamily="2" charset="-122"/>
            </a:endParaRPr>
          </a:p>
        </p:txBody>
      </p:sp>
      <p:sp>
        <p:nvSpPr>
          <p:cNvPr id="5" name="文本框 4">
            <a:extLst>
              <a:ext uri="{FF2B5EF4-FFF2-40B4-BE49-F238E27FC236}">
                <a16:creationId xmlns:a16="http://schemas.microsoft.com/office/drawing/2014/main" id="{BD996BA8-CCBA-B092-8E78-F1A8BDE6A0FE}"/>
              </a:ext>
            </a:extLst>
          </p:cNvPr>
          <p:cNvSpPr txBox="1"/>
          <p:nvPr/>
        </p:nvSpPr>
        <p:spPr>
          <a:xfrm>
            <a:off x="9693276" y="934978"/>
            <a:ext cx="2347911" cy="3416320"/>
          </a:xfrm>
          <a:prstGeom prst="rect">
            <a:avLst/>
          </a:prstGeom>
          <a:noFill/>
        </p:spPr>
        <p:txBody>
          <a:bodyPr wrap="square">
            <a:spAutoFit/>
          </a:bodyPr>
          <a:lstStyle/>
          <a:p>
            <a:pPr marL="457200" indent="-457200">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只有第二种情况才会触发</a:t>
            </a:r>
            <a:r>
              <a:rPr lang="en-US" altLang="zh-CN" sz="2400">
                <a:latin typeface="字制区喜脉体" panose="02000603000000000000" pitchFamily="2" charset="-122"/>
                <a:ea typeface="字制区喜脉体" panose="02000603000000000000" pitchFamily="2" charset="-122"/>
              </a:rPr>
              <a:t>bank conflict</a:t>
            </a:r>
          </a:p>
          <a:p>
            <a:pPr marL="457200" indent="-457200">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第二种情况是</a:t>
            </a:r>
            <a:r>
              <a:rPr lang="en-US" altLang="zh-CN" sz="2400">
                <a:latin typeface="字制区喜脉体" panose="02000603000000000000" pitchFamily="2" charset="-122"/>
                <a:ea typeface="字制区喜脉体" panose="02000603000000000000" pitchFamily="2" charset="-122"/>
              </a:rPr>
              <a:t>2way-bank</a:t>
            </a:r>
          </a:p>
          <a:p>
            <a:pPr marL="457200" indent="-457200">
              <a:buFont typeface="Arial" panose="020B0604020202020204" pitchFamily="34" charset="0"/>
              <a:buChar char="•"/>
            </a:pPr>
            <a:r>
              <a:rPr lang="zh-CN" altLang="en-US" sz="2400">
                <a:latin typeface="字制区喜脉体" panose="02000603000000000000" pitchFamily="2" charset="-122"/>
                <a:ea typeface="字制区喜脉体" panose="02000603000000000000" pitchFamily="2" charset="-122"/>
              </a:rPr>
              <a:t>最后两种都会变成</a:t>
            </a:r>
            <a:r>
              <a:rPr lang="en-US" altLang="zh-CN" sz="2400">
                <a:latin typeface="字制区喜脉体" panose="02000603000000000000" pitchFamily="2" charset="-122"/>
                <a:ea typeface="字制区喜脉体" panose="02000603000000000000" pitchFamily="2" charset="-122"/>
              </a:rPr>
              <a:t>broadcast</a:t>
            </a:r>
            <a:endParaRPr lang="zh-CN" altLang="en-US" sz="24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43180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D5FCB70-316A-12E9-D126-08C252CD3F38}"/>
              </a:ext>
            </a:extLst>
          </p:cNvPr>
          <p:cNvSpPr txBox="1"/>
          <p:nvPr/>
        </p:nvSpPr>
        <p:spPr>
          <a:xfrm>
            <a:off x="4960076" y="6488668"/>
            <a:ext cx="6609624"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编程</a:t>
            </a:r>
            <a:r>
              <a:rPr lang="en-US" altLang="zh-CN">
                <a:latin typeface="字制区喜脉体" panose="02000603000000000000" pitchFamily="2" charset="-122"/>
                <a:ea typeface="字制区喜脉体" panose="02000603000000000000" pitchFamily="2" charset="-122"/>
                <a:hlinkClick r:id="rId2"/>
              </a:rPr>
              <a:t>】</a:t>
            </a:r>
            <a:r>
              <a:rPr lang="zh-CN" altLang="en-US">
                <a:latin typeface="字制区喜脉体" panose="02000603000000000000" pitchFamily="2" charset="-122"/>
                <a:ea typeface="字制区喜脉体" panose="02000603000000000000" pitchFamily="2" charset="-122"/>
                <a:hlinkClick r:id="rId2"/>
              </a:rPr>
              <a:t>束内洗牌函数（</a:t>
            </a:r>
            <a:r>
              <a:rPr lang="en-US" altLang="zh-CN">
                <a:latin typeface="字制区喜脉体" panose="02000603000000000000" pitchFamily="2" charset="-122"/>
                <a:ea typeface="字制区喜脉体" panose="02000603000000000000" pitchFamily="2" charset="-122"/>
                <a:hlinkClick r:id="rId2"/>
              </a:rPr>
              <a:t>Warp Shuffle Functions</a:t>
            </a:r>
            <a:r>
              <a:rPr lang="zh-CN" altLang="en-US">
                <a:latin typeface="字制区喜脉体" panose="02000603000000000000" pitchFamily="2" charset="-122"/>
                <a:ea typeface="字制区喜脉体" panose="02000603000000000000" pitchFamily="2" charset="-122"/>
                <a:hlinkClick r:id="rId2"/>
              </a:rPr>
              <a:t>）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5" name="标题 1">
            <a:extLst>
              <a:ext uri="{FF2B5EF4-FFF2-40B4-BE49-F238E27FC236}">
                <a16:creationId xmlns:a16="http://schemas.microsoft.com/office/drawing/2014/main" id="{1CF10936-2E4B-AD02-6231-B7A2A41920F2}"/>
              </a:ext>
            </a:extLst>
          </p:cNvPr>
          <p:cNvSpPr txBox="1">
            <a:spLocks/>
          </p:cNvSpPr>
          <p:nvPr/>
        </p:nvSpPr>
        <p:spPr>
          <a:xfrm>
            <a:off x="349827" y="209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latin typeface="字制区喜脉体" panose="02000603000000000000" pitchFamily="2" charset="-122"/>
                <a:ea typeface="字制区喜脉体" panose="02000603000000000000" pitchFamily="2" charset="-122"/>
              </a:rPr>
              <a:t>shuffle</a:t>
            </a:r>
          </a:p>
        </p:txBody>
      </p:sp>
      <p:sp>
        <p:nvSpPr>
          <p:cNvPr id="6" name="矩形 5">
            <a:extLst>
              <a:ext uri="{FF2B5EF4-FFF2-40B4-BE49-F238E27FC236}">
                <a16:creationId xmlns:a16="http://schemas.microsoft.com/office/drawing/2014/main" id="{BA033C2E-B436-58C7-745D-8664AAE806A9}"/>
              </a:ext>
            </a:extLst>
          </p:cNvPr>
          <p:cNvSpPr/>
          <p:nvPr/>
        </p:nvSpPr>
        <p:spPr>
          <a:xfrm>
            <a:off x="153735"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0D60B46-F51F-A878-537B-FF650B0EA520}"/>
              </a:ext>
            </a:extLst>
          </p:cNvPr>
          <p:cNvSpPr/>
          <p:nvPr/>
        </p:nvSpPr>
        <p:spPr>
          <a:xfrm>
            <a:off x="400214"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DA96116-FA8B-4D35-2046-072D90891C80}"/>
              </a:ext>
            </a:extLst>
          </p:cNvPr>
          <p:cNvSpPr/>
          <p:nvPr/>
        </p:nvSpPr>
        <p:spPr>
          <a:xfrm>
            <a:off x="646693"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23BA9EB-08B5-E778-EA1F-3587FD6C9568}"/>
              </a:ext>
            </a:extLst>
          </p:cNvPr>
          <p:cNvSpPr/>
          <p:nvPr/>
        </p:nvSpPr>
        <p:spPr>
          <a:xfrm>
            <a:off x="893172"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4EAC301-FD71-9036-247C-0497BFE838DF}"/>
              </a:ext>
            </a:extLst>
          </p:cNvPr>
          <p:cNvSpPr/>
          <p:nvPr/>
        </p:nvSpPr>
        <p:spPr>
          <a:xfrm>
            <a:off x="1139651"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1E080A3-64B7-5C91-455A-C2D8920C3CCA}"/>
              </a:ext>
            </a:extLst>
          </p:cNvPr>
          <p:cNvSpPr/>
          <p:nvPr/>
        </p:nvSpPr>
        <p:spPr>
          <a:xfrm>
            <a:off x="1386130"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28900A-2035-76A3-753D-1F7242136FD8}"/>
              </a:ext>
            </a:extLst>
          </p:cNvPr>
          <p:cNvSpPr/>
          <p:nvPr/>
        </p:nvSpPr>
        <p:spPr>
          <a:xfrm>
            <a:off x="1632609"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1A3FF82-DB79-3C75-3333-4F343F52195B}"/>
              </a:ext>
            </a:extLst>
          </p:cNvPr>
          <p:cNvSpPr/>
          <p:nvPr/>
        </p:nvSpPr>
        <p:spPr>
          <a:xfrm>
            <a:off x="1879088" y="2137199"/>
            <a:ext cx="246479" cy="238034"/>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8A9A89E-AE79-7832-A00D-E3FF722BC603}"/>
              </a:ext>
            </a:extLst>
          </p:cNvPr>
          <p:cNvSpPr/>
          <p:nvPr/>
        </p:nvSpPr>
        <p:spPr>
          <a:xfrm>
            <a:off x="2125567"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8EE4069-CADB-5B32-A9EC-09E49A7FF9FB}"/>
              </a:ext>
            </a:extLst>
          </p:cNvPr>
          <p:cNvSpPr/>
          <p:nvPr/>
        </p:nvSpPr>
        <p:spPr>
          <a:xfrm>
            <a:off x="2372046"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7D5DC120-5898-A064-289E-BBE8A11F90ED}"/>
              </a:ext>
            </a:extLst>
          </p:cNvPr>
          <p:cNvSpPr/>
          <p:nvPr/>
        </p:nvSpPr>
        <p:spPr>
          <a:xfrm>
            <a:off x="2618525"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31ED832-E681-A493-4F54-538E193326C8}"/>
              </a:ext>
            </a:extLst>
          </p:cNvPr>
          <p:cNvSpPr/>
          <p:nvPr/>
        </p:nvSpPr>
        <p:spPr>
          <a:xfrm>
            <a:off x="2865004"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3AED6184-EA86-C813-7A86-76200D17699A}"/>
              </a:ext>
            </a:extLst>
          </p:cNvPr>
          <p:cNvSpPr/>
          <p:nvPr/>
        </p:nvSpPr>
        <p:spPr>
          <a:xfrm>
            <a:off x="3111483"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B716ECAE-6100-DBA7-6A75-E7995A92647C}"/>
              </a:ext>
            </a:extLst>
          </p:cNvPr>
          <p:cNvSpPr/>
          <p:nvPr/>
        </p:nvSpPr>
        <p:spPr>
          <a:xfrm>
            <a:off x="3357962"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4607FE6-82FE-14A8-29AF-CB7DE578EE76}"/>
              </a:ext>
            </a:extLst>
          </p:cNvPr>
          <p:cNvSpPr/>
          <p:nvPr/>
        </p:nvSpPr>
        <p:spPr>
          <a:xfrm>
            <a:off x="3604441"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21267D9-797C-9DF7-0B35-13B6F42E4C93}"/>
              </a:ext>
            </a:extLst>
          </p:cNvPr>
          <p:cNvSpPr/>
          <p:nvPr/>
        </p:nvSpPr>
        <p:spPr>
          <a:xfrm>
            <a:off x="3850920" y="2137199"/>
            <a:ext cx="246479" cy="238034"/>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7BC21BB-C95B-FEEA-6606-C5AA66D050E3}"/>
              </a:ext>
            </a:extLst>
          </p:cNvPr>
          <p:cNvSpPr/>
          <p:nvPr/>
        </p:nvSpPr>
        <p:spPr>
          <a:xfrm>
            <a:off x="4097399"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4AB318D-9622-7DBF-7D72-D384A35D7EEB}"/>
              </a:ext>
            </a:extLst>
          </p:cNvPr>
          <p:cNvSpPr/>
          <p:nvPr/>
        </p:nvSpPr>
        <p:spPr>
          <a:xfrm>
            <a:off x="4343878"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B546BF9-C29E-D53C-6893-7F99FB162840}"/>
              </a:ext>
            </a:extLst>
          </p:cNvPr>
          <p:cNvSpPr/>
          <p:nvPr/>
        </p:nvSpPr>
        <p:spPr>
          <a:xfrm>
            <a:off x="4590357"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758B8C0-73D4-3F48-E668-8AF2DDA0DA97}"/>
              </a:ext>
            </a:extLst>
          </p:cNvPr>
          <p:cNvSpPr/>
          <p:nvPr/>
        </p:nvSpPr>
        <p:spPr>
          <a:xfrm>
            <a:off x="4836836"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6E13A99-0351-E11E-287C-7E2E47454A7B}"/>
              </a:ext>
            </a:extLst>
          </p:cNvPr>
          <p:cNvSpPr/>
          <p:nvPr/>
        </p:nvSpPr>
        <p:spPr>
          <a:xfrm>
            <a:off x="5083315"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1C86C060-509F-55EA-EAAF-C2CE71567647}"/>
              </a:ext>
            </a:extLst>
          </p:cNvPr>
          <p:cNvSpPr/>
          <p:nvPr/>
        </p:nvSpPr>
        <p:spPr>
          <a:xfrm>
            <a:off x="5329794"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6A01F57-A76E-C965-9C97-1F6E250C27B3}"/>
              </a:ext>
            </a:extLst>
          </p:cNvPr>
          <p:cNvSpPr/>
          <p:nvPr/>
        </p:nvSpPr>
        <p:spPr>
          <a:xfrm>
            <a:off x="5576273"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D837E7D-2B42-31AD-2FE6-A9A4B20A08DB}"/>
              </a:ext>
            </a:extLst>
          </p:cNvPr>
          <p:cNvSpPr/>
          <p:nvPr/>
        </p:nvSpPr>
        <p:spPr>
          <a:xfrm>
            <a:off x="5822752" y="2131619"/>
            <a:ext cx="246479" cy="238034"/>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AA3E4A0-9F56-A8EE-5F3D-7C6AA312555D}"/>
              </a:ext>
            </a:extLst>
          </p:cNvPr>
          <p:cNvSpPr/>
          <p:nvPr/>
        </p:nvSpPr>
        <p:spPr>
          <a:xfrm>
            <a:off x="6069231"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11C5C5E4-1114-9768-9B50-E4DE519F3CE1}"/>
              </a:ext>
            </a:extLst>
          </p:cNvPr>
          <p:cNvSpPr/>
          <p:nvPr/>
        </p:nvSpPr>
        <p:spPr>
          <a:xfrm>
            <a:off x="6315710"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BA285F2F-8ACD-B62F-A7B7-890D07978CE7}"/>
              </a:ext>
            </a:extLst>
          </p:cNvPr>
          <p:cNvSpPr/>
          <p:nvPr/>
        </p:nvSpPr>
        <p:spPr>
          <a:xfrm>
            <a:off x="6562189"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3CC35E3-C436-3098-D82D-D5F337F7C45B}"/>
              </a:ext>
            </a:extLst>
          </p:cNvPr>
          <p:cNvSpPr/>
          <p:nvPr/>
        </p:nvSpPr>
        <p:spPr>
          <a:xfrm>
            <a:off x="6808668"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00BD91F3-496A-4AD1-6745-2FA1E61E2AA2}"/>
              </a:ext>
            </a:extLst>
          </p:cNvPr>
          <p:cNvSpPr/>
          <p:nvPr/>
        </p:nvSpPr>
        <p:spPr>
          <a:xfrm>
            <a:off x="7055147"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9813EFB2-E64B-CFCA-FB4D-A588EE40E6C4}"/>
              </a:ext>
            </a:extLst>
          </p:cNvPr>
          <p:cNvSpPr/>
          <p:nvPr/>
        </p:nvSpPr>
        <p:spPr>
          <a:xfrm>
            <a:off x="7301626"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87776D1-A081-B949-F553-12291574DB72}"/>
              </a:ext>
            </a:extLst>
          </p:cNvPr>
          <p:cNvSpPr/>
          <p:nvPr/>
        </p:nvSpPr>
        <p:spPr>
          <a:xfrm>
            <a:off x="7548105"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4D72FBE9-6C61-85D1-9851-FCB3F21DBDC2}"/>
              </a:ext>
            </a:extLst>
          </p:cNvPr>
          <p:cNvSpPr/>
          <p:nvPr/>
        </p:nvSpPr>
        <p:spPr>
          <a:xfrm>
            <a:off x="7794584" y="2131619"/>
            <a:ext cx="246479" cy="238034"/>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485C427-0DC5-0B26-1D0A-916E97C94BD1}"/>
              </a:ext>
            </a:extLst>
          </p:cNvPr>
          <p:cNvSpPr/>
          <p:nvPr/>
        </p:nvSpPr>
        <p:spPr>
          <a:xfrm>
            <a:off x="8038649"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13F7D63-780C-FE0A-D3E8-10D06BC1813B}"/>
              </a:ext>
            </a:extLst>
          </p:cNvPr>
          <p:cNvSpPr/>
          <p:nvPr/>
        </p:nvSpPr>
        <p:spPr>
          <a:xfrm>
            <a:off x="8285128"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FFCBC99-4540-E6BC-DC56-79CE1D898B8C}"/>
              </a:ext>
            </a:extLst>
          </p:cNvPr>
          <p:cNvSpPr/>
          <p:nvPr/>
        </p:nvSpPr>
        <p:spPr>
          <a:xfrm>
            <a:off x="8531607"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3850B466-B84A-C2A6-0B18-AF630157ED43}"/>
              </a:ext>
            </a:extLst>
          </p:cNvPr>
          <p:cNvSpPr/>
          <p:nvPr/>
        </p:nvSpPr>
        <p:spPr>
          <a:xfrm>
            <a:off x="8778086"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05BC29FF-BA50-EDD0-84FD-6078B654C037}"/>
              </a:ext>
            </a:extLst>
          </p:cNvPr>
          <p:cNvSpPr/>
          <p:nvPr/>
        </p:nvSpPr>
        <p:spPr>
          <a:xfrm>
            <a:off x="9024565"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8254622-9322-E949-39CD-4C7AD35CECFF}"/>
              </a:ext>
            </a:extLst>
          </p:cNvPr>
          <p:cNvSpPr/>
          <p:nvPr/>
        </p:nvSpPr>
        <p:spPr>
          <a:xfrm>
            <a:off x="9271044"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6922E410-2DB9-649E-620E-71B3CA305D18}"/>
              </a:ext>
            </a:extLst>
          </p:cNvPr>
          <p:cNvSpPr/>
          <p:nvPr/>
        </p:nvSpPr>
        <p:spPr>
          <a:xfrm>
            <a:off x="9517523"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3BE8B62-9C07-F45C-B9B9-DE35B3936DF5}"/>
              </a:ext>
            </a:extLst>
          </p:cNvPr>
          <p:cNvSpPr/>
          <p:nvPr/>
        </p:nvSpPr>
        <p:spPr>
          <a:xfrm>
            <a:off x="9764002" y="2132925"/>
            <a:ext cx="246479" cy="238034"/>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64D48BB1-00B7-94D3-3FB7-62BF8407D7EA}"/>
              </a:ext>
            </a:extLst>
          </p:cNvPr>
          <p:cNvSpPr/>
          <p:nvPr/>
        </p:nvSpPr>
        <p:spPr>
          <a:xfrm>
            <a:off x="10010481"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BBA7E8F9-59F2-BF6E-6008-86CFCC761627}"/>
              </a:ext>
            </a:extLst>
          </p:cNvPr>
          <p:cNvSpPr/>
          <p:nvPr/>
        </p:nvSpPr>
        <p:spPr>
          <a:xfrm>
            <a:off x="10256960"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F75DEBC-C8A0-6584-B7C7-E02ADA54EAB0}"/>
              </a:ext>
            </a:extLst>
          </p:cNvPr>
          <p:cNvSpPr/>
          <p:nvPr/>
        </p:nvSpPr>
        <p:spPr>
          <a:xfrm>
            <a:off x="10503439"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A5EF9AF2-9352-0E17-2311-A5D56C9F2890}"/>
              </a:ext>
            </a:extLst>
          </p:cNvPr>
          <p:cNvSpPr/>
          <p:nvPr/>
        </p:nvSpPr>
        <p:spPr>
          <a:xfrm>
            <a:off x="10749918"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1F3DF48-286C-948A-119F-8C1A2CA2B5DF}"/>
              </a:ext>
            </a:extLst>
          </p:cNvPr>
          <p:cNvSpPr/>
          <p:nvPr/>
        </p:nvSpPr>
        <p:spPr>
          <a:xfrm>
            <a:off x="10996397"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C912C71F-3B9C-4501-D5F6-A455C70D99EB}"/>
              </a:ext>
            </a:extLst>
          </p:cNvPr>
          <p:cNvSpPr/>
          <p:nvPr/>
        </p:nvSpPr>
        <p:spPr>
          <a:xfrm>
            <a:off x="11242876"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5E86E3F3-89B6-6CAB-30D3-DCA3810C20DD}"/>
              </a:ext>
            </a:extLst>
          </p:cNvPr>
          <p:cNvSpPr/>
          <p:nvPr/>
        </p:nvSpPr>
        <p:spPr>
          <a:xfrm>
            <a:off x="11489355"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FB7CB7E9-95F8-BCFA-3A28-24E94735F9DE}"/>
              </a:ext>
            </a:extLst>
          </p:cNvPr>
          <p:cNvSpPr/>
          <p:nvPr/>
        </p:nvSpPr>
        <p:spPr>
          <a:xfrm>
            <a:off x="11735834" y="2132925"/>
            <a:ext cx="246479" cy="23803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4FB5F258-7DE6-981A-F992-808BC0C07835}"/>
              </a:ext>
            </a:extLst>
          </p:cNvPr>
          <p:cNvSpPr txBox="1"/>
          <p:nvPr/>
        </p:nvSpPr>
        <p:spPr>
          <a:xfrm>
            <a:off x="5961691" y="2472533"/>
            <a:ext cx="6372225" cy="369332"/>
          </a:xfrm>
          <a:prstGeom prst="rect">
            <a:avLst/>
          </a:prstGeom>
          <a:noFill/>
        </p:spPr>
        <p:txBody>
          <a:bodyPr wrap="square" rtlCol="0">
            <a:spAutoFit/>
          </a:bodyPr>
          <a:lstStyle/>
          <a:p>
            <a:r>
              <a:rPr lang="zh-CN" altLang="en-US">
                <a:latin typeface="字制区喜脉体" panose="02000603000000000000" pitchFamily="2" charset="-122"/>
                <a:ea typeface="字制区喜脉体" panose="02000603000000000000" pitchFamily="2" charset="-122"/>
              </a:rPr>
              <a:t>假设一个</a:t>
            </a:r>
            <a:r>
              <a:rPr lang="en-US" altLang="zh-CN">
                <a:latin typeface="字制区喜脉体" panose="02000603000000000000" pitchFamily="2" charset="-122"/>
                <a:ea typeface="字制区喜脉体" panose="02000603000000000000" pitchFamily="2" charset="-122"/>
              </a:rPr>
              <a:t>warp</a:t>
            </a:r>
            <a:r>
              <a:rPr lang="zh-CN" altLang="en-US">
                <a:latin typeface="字制区喜脉体" panose="02000603000000000000" pitchFamily="2" charset="-122"/>
                <a:ea typeface="字制区喜脉体" panose="02000603000000000000" pitchFamily="2" charset="-122"/>
              </a:rPr>
              <a:t>有</a:t>
            </a:r>
            <a:r>
              <a:rPr lang="en-US" altLang="zh-CN">
                <a:latin typeface="字制区喜脉体" panose="02000603000000000000" pitchFamily="2" charset="-122"/>
                <a:ea typeface="字制区喜脉体" panose="02000603000000000000" pitchFamily="2" charset="-122"/>
              </a:rPr>
              <a:t>8</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thread</a:t>
            </a:r>
            <a:r>
              <a:rPr lang="zh-CN" altLang="en-US">
                <a:latin typeface="字制区喜脉体" panose="02000603000000000000" pitchFamily="2" charset="-122"/>
                <a:ea typeface="字制区喜脉体" panose="02000603000000000000" pitchFamily="2" charset="-122"/>
              </a:rPr>
              <a:t>（实际一个</a:t>
            </a:r>
            <a:r>
              <a:rPr lang="en-US" altLang="zh-CN">
                <a:latin typeface="字制区喜脉体" panose="02000603000000000000" pitchFamily="2" charset="-122"/>
                <a:ea typeface="字制区喜脉体" panose="02000603000000000000" pitchFamily="2" charset="-122"/>
              </a:rPr>
              <a:t>warp</a:t>
            </a:r>
            <a:r>
              <a:rPr lang="zh-CN" altLang="en-US">
                <a:latin typeface="字制区喜脉体" panose="02000603000000000000" pitchFamily="2" charset="-122"/>
                <a:ea typeface="字制区喜脉体" panose="02000603000000000000" pitchFamily="2" charset="-122"/>
              </a:rPr>
              <a:t>有</a:t>
            </a:r>
            <a:r>
              <a:rPr lang="en-US" altLang="zh-CN">
                <a:latin typeface="字制区喜脉体" panose="02000603000000000000" pitchFamily="2" charset="-122"/>
                <a:ea typeface="字制区喜脉体" panose="02000603000000000000" pitchFamily="2" charset="-122"/>
              </a:rPr>
              <a:t>32</a:t>
            </a:r>
            <a:r>
              <a:rPr lang="zh-CN" altLang="en-US">
                <a:latin typeface="字制区喜脉体" panose="02000603000000000000" pitchFamily="2" charset="-122"/>
                <a:ea typeface="字制区喜脉体" panose="02000603000000000000" pitchFamily="2" charset="-122"/>
              </a:rPr>
              <a:t>个</a:t>
            </a:r>
            <a:r>
              <a:rPr lang="en-US" altLang="zh-CN">
                <a:latin typeface="字制区喜脉体" panose="02000603000000000000" pitchFamily="2" charset="-122"/>
                <a:ea typeface="字制区喜脉体" panose="02000603000000000000" pitchFamily="2" charset="-122"/>
              </a:rPr>
              <a:t>thread</a:t>
            </a:r>
            <a:r>
              <a:rPr lang="zh-CN" altLang="en-US">
                <a:latin typeface="字制区喜脉体" panose="02000603000000000000" pitchFamily="2" charset="-122"/>
                <a:ea typeface="字制区喜脉体" panose="02000603000000000000" pitchFamily="2" charset="-122"/>
              </a:rPr>
              <a:t>）</a:t>
            </a:r>
            <a:endParaRPr lang="en-US" altLang="zh-CN">
              <a:latin typeface="字制区喜脉体" panose="02000603000000000000" pitchFamily="2" charset="-122"/>
              <a:ea typeface="字制区喜脉体" panose="02000603000000000000" pitchFamily="2" charset="-122"/>
            </a:endParaRPr>
          </a:p>
        </p:txBody>
      </p:sp>
      <p:sp>
        <p:nvSpPr>
          <p:cNvPr id="55" name="文本框 54">
            <a:extLst>
              <a:ext uri="{FF2B5EF4-FFF2-40B4-BE49-F238E27FC236}">
                <a16:creationId xmlns:a16="http://schemas.microsoft.com/office/drawing/2014/main" id="{D698F33C-BE1C-9D38-A5EC-EA34E34E06B7}"/>
              </a:ext>
            </a:extLst>
          </p:cNvPr>
          <p:cNvSpPr txBox="1"/>
          <p:nvPr/>
        </p:nvSpPr>
        <p:spPr>
          <a:xfrm>
            <a:off x="838200" y="1361637"/>
            <a:ext cx="10515600" cy="523220"/>
          </a:xfrm>
          <a:prstGeom prst="rect">
            <a:avLst/>
          </a:prstGeom>
          <a:noFill/>
        </p:spPr>
        <p:txBody>
          <a:bodyPr wrap="square">
            <a:spAutoFit/>
          </a:bodyPr>
          <a:lstStyle/>
          <a:p>
            <a:r>
              <a:rPr lang="zh-CN" altLang="en-US" sz="2800" b="0" i="0">
                <a:solidFill>
                  <a:srgbClr val="191B1F"/>
                </a:solidFill>
                <a:effectLst/>
                <a:latin typeface="字制区喜脉体" panose="02000603000000000000" pitchFamily="2" charset="-122"/>
                <a:ea typeface="字制区喜脉体" panose="02000603000000000000" pitchFamily="2" charset="-122"/>
              </a:rPr>
              <a:t>主要用于进行一些 </a:t>
            </a:r>
            <a:r>
              <a:rPr lang="en-US" altLang="zh-CN" sz="2800" b="0" i="0">
                <a:solidFill>
                  <a:srgbClr val="191B1F"/>
                </a:solidFill>
                <a:effectLst/>
                <a:latin typeface="字制区喜脉体" panose="02000603000000000000" pitchFamily="2" charset="-122"/>
                <a:ea typeface="字制区喜脉体" panose="02000603000000000000" pitchFamily="2" charset="-122"/>
              </a:rPr>
              <a:t>warp </a:t>
            </a:r>
            <a:r>
              <a:rPr lang="zh-CN" altLang="en-US" sz="2800" b="0" i="0">
                <a:solidFill>
                  <a:srgbClr val="191B1F"/>
                </a:solidFill>
                <a:effectLst/>
                <a:latin typeface="字制区喜脉体" panose="02000603000000000000" pitchFamily="2" charset="-122"/>
                <a:ea typeface="字制区喜脉体" panose="02000603000000000000" pitchFamily="2" charset="-122"/>
              </a:rPr>
              <a:t>内</a:t>
            </a:r>
            <a:r>
              <a:rPr lang="en-US" altLang="zh-CN" sz="2800" b="0" i="0">
                <a:solidFill>
                  <a:srgbClr val="191B1F"/>
                </a:solidFill>
                <a:effectLst/>
                <a:latin typeface="字制区喜脉体" panose="02000603000000000000" pitchFamily="2" charset="-122"/>
                <a:ea typeface="字制区喜脉体" panose="02000603000000000000" pitchFamily="2" charset="-122"/>
              </a:rPr>
              <a:t>(</a:t>
            </a:r>
            <a:r>
              <a:rPr lang="zh-CN" altLang="en-US" sz="2800" b="0" i="0">
                <a:solidFill>
                  <a:srgbClr val="191B1F"/>
                </a:solidFill>
                <a:effectLst/>
                <a:latin typeface="字制区喜脉体" panose="02000603000000000000" pitchFamily="2" charset="-122"/>
                <a:ea typeface="字制区喜脉体" panose="02000603000000000000" pitchFamily="2" charset="-122"/>
              </a:rPr>
              <a:t>寄存器</a:t>
            </a:r>
            <a:r>
              <a:rPr lang="en-US" altLang="zh-CN" sz="2800" b="0" i="0">
                <a:solidFill>
                  <a:srgbClr val="191B1F"/>
                </a:solidFill>
                <a:effectLst/>
                <a:latin typeface="字制区喜脉体" panose="02000603000000000000" pitchFamily="2" charset="-122"/>
                <a:ea typeface="字制区喜脉体" panose="02000603000000000000" pitchFamily="2" charset="-122"/>
              </a:rPr>
              <a:t>)</a:t>
            </a:r>
            <a:r>
              <a:rPr lang="zh-CN" altLang="en-US" sz="2800" b="0" i="0">
                <a:solidFill>
                  <a:srgbClr val="191B1F"/>
                </a:solidFill>
                <a:effectLst/>
                <a:latin typeface="字制区喜脉体" panose="02000603000000000000" pitchFamily="2" charset="-122"/>
                <a:ea typeface="字制区喜脉体" panose="02000603000000000000" pitchFamily="2" charset="-122"/>
              </a:rPr>
              <a:t>数据交换操作</a:t>
            </a:r>
            <a:endParaRPr lang="zh-CN" altLang="en-US" sz="2800">
              <a:latin typeface="字制区喜脉体" panose="02000603000000000000" pitchFamily="2" charset="-122"/>
              <a:ea typeface="字制区喜脉体" panose="02000603000000000000" pitchFamily="2" charset="-122"/>
            </a:endParaRPr>
          </a:p>
        </p:txBody>
      </p:sp>
      <p:sp>
        <p:nvSpPr>
          <p:cNvPr id="57" name="文本框 56">
            <a:extLst>
              <a:ext uri="{FF2B5EF4-FFF2-40B4-BE49-F238E27FC236}">
                <a16:creationId xmlns:a16="http://schemas.microsoft.com/office/drawing/2014/main" id="{129E25B0-4F74-114E-46F5-2C0324A98CF5}"/>
              </a:ext>
            </a:extLst>
          </p:cNvPr>
          <p:cNvSpPr txBox="1"/>
          <p:nvPr/>
        </p:nvSpPr>
        <p:spPr>
          <a:xfrm>
            <a:off x="-40114" y="2542424"/>
            <a:ext cx="933450" cy="276999"/>
          </a:xfrm>
          <a:prstGeom prst="rect">
            <a:avLst/>
          </a:prstGeom>
          <a:noFill/>
        </p:spPr>
        <p:txBody>
          <a:bodyPr wrap="square">
            <a:spAutoFit/>
          </a:bodyPr>
          <a:lstStyle/>
          <a:p>
            <a:r>
              <a:rPr lang="en-US" altLang="zh-CN" sz="1200" b="0" i="0">
                <a:solidFill>
                  <a:srgbClr val="191B1F"/>
                </a:solidFill>
                <a:effectLst/>
                <a:latin typeface="字制区喜脉体" panose="02000603000000000000" pitchFamily="2" charset="-122"/>
                <a:ea typeface="字制区喜脉体" panose="02000603000000000000" pitchFamily="2" charset="-122"/>
              </a:rPr>
              <a:t>lanes0</a:t>
            </a:r>
            <a:endParaRPr lang="zh-CN" altLang="en-US" sz="1200">
              <a:latin typeface="字制区喜脉体" panose="02000603000000000000" pitchFamily="2" charset="-122"/>
              <a:ea typeface="字制区喜脉体" panose="02000603000000000000" pitchFamily="2" charset="-122"/>
            </a:endParaRPr>
          </a:p>
        </p:txBody>
      </p:sp>
      <p:sp>
        <p:nvSpPr>
          <p:cNvPr id="58" name="文本框 57">
            <a:extLst>
              <a:ext uri="{FF2B5EF4-FFF2-40B4-BE49-F238E27FC236}">
                <a16:creationId xmlns:a16="http://schemas.microsoft.com/office/drawing/2014/main" id="{3B633A26-CE6A-D4DE-58A9-1346A7C3D04B}"/>
              </a:ext>
            </a:extLst>
          </p:cNvPr>
          <p:cNvSpPr txBox="1"/>
          <p:nvPr/>
        </p:nvSpPr>
        <p:spPr>
          <a:xfrm>
            <a:off x="222830" y="2898733"/>
            <a:ext cx="847725" cy="276999"/>
          </a:xfrm>
          <a:prstGeom prst="rect">
            <a:avLst/>
          </a:prstGeom>
          <a:noFill/>
        </p:spPr>
        <p:txBody>
          <a:bodyPr wrap="square">
            <a:spAutoFit/>
          </a:bodyPr>
          <a:lstStyle/>
          <a:p>
            <a:r>
              <a:rPr lang="en-US" altLang="zh-CN" sz="1200" b="0" i="0">
                <a:solidFill>
                  <a:srgbClr val="191B1F"/>
                </a:solidFill>
                <a:effectLst/>
                <a:latin typeface="字制区喜脉体" panose="02000603000000000000" pitchFamily="2" charset="-122"/>
                <a:ea typeface="字制区喜脉体" panose="02000603000000000000" pitchFamily="2" charset="-122"/>
              </a:rPr>
              <a:t>lanes</a:t>
            </a:r>
            <a:r>
              <a:rPr lang="en-US" altLang="zh-CN" sz="1200">
                <a:solidFill>
                  <a:srgbClr val="191B1F"/>
                </a:solidFill>
                <a:latin typeface="字制区喜脉体" panose="02000603000000000000" pitchFamily="2" charset="-122"/>
                <a:ea typeface="字制区喜脉体" panose="02000603000000000000" pitchFamily="2" charset="-122"/>
              </a:rPr>
              <a:t>1</a:t>
            </a:r>
            <a:endParaRPr lang="zh-CN" altLang="en-US" sz="1200">
              <a:latin typeface="字制区喜脉体" panose="02000603000000000000" pitchFamily="2" charset="-122"/>
              <a:ea typeface="字制区喜脉体" panose="02000603000000000000" pitchFamily="2" charset="-122"/>
            </a:endParaRPr>
          </a:p>
        </p:txBody>
      </p:sp>
      <p:cxnSp>
        <p:nvCxnSpPr>
          <p:cNvPr id="60" name="直接连接符 59">
            <a:extLst>
              <a:ext uri="{FF2B5EF4-FFF2-40B4-BE49-F238E27FC236}">
                <a16:creationId xmlns:a16="http://schemas.microsoft.com/office/drawing/2014/main" id="{07912333-6F97-A4A3-0F71-58FEAF5ACF46}"/>
              </a:ext>
            </a:extLst>
          </p:cNvPr>
          <p:cNvCxnSpPr>
            <a:cxnSpLocks/>
            <a:stCxn id="6" idx="2"/>
          </p:cNvCxnSpPr>
          <p:nvPr/>
        </p:nvCxnSpPr>
        <p:spPr>
          <a:xfrm flipH="1">
            <a:off x="276974" y="2375233"/>
            <a:ext cx="1" cy="215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450B034-D7CA-F455-EC82-F025FC380F25}"/>
              </a:ext>
            </a:extLst>
          </p:cNvPr>
          <p:cNvCxnSpPr>
            <a:cxnSpLocks/>
          </p:cNvCxnSpPr>
          <p:nvPr/>
        </p:nvCxnSpPr>
        <p:spPr>
          <a:xfrm>
            <a:off x="511915" y="2380698"/>
            <a:ext cx="0" cy="5530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6C180C0C-9EC4-8893-9DE8-35AAC34F10AD}"/>
              </a:ext>
            </a:extLst>
          </p:cNvPr>
          <p:cNvSpPr txBox="1"/>
          <p:nvPr/>
        </p:nvSpPr>
        <p:spPr>
          <a:xfrm>
            <a:off x="839027" y="3595513"/>
            <a:ext cx="847725" cy="276999"/>
          </a:xfrm>
          <a:prstGeom prst="rect">
            <a:avLst/>
          </a:prstGeom>
          <a:noFill/>
        </p:spPr>
        <p:txBody>
          <a:bodyPr wrap="square">
            <a:spAutoFit/>
          </a:bodyPr>
          <a:lstStyle/>
          <a:p>
            <a:r>
              <a:rPr lang="en-US" altLang="zh-CN" sz="1200" b="0" i="0">
                <a:solidFill>
                  <a:srgbClr val="191B1F"/>
                </a:solidFill>
                <a:effectLst/>
                <a:latin typeface="字制区喜脉体" panose="02000603000000000000" pitchFamily="2" charset="-122"/>
                <a:ea typeface="字制区喜脉体" panose="02000603000000000000" pitchFamily="2" charset="-122"/>
              </a:rPr>
              <a:t>warp0</a:t>
            </a:r>
            <a:endParaRPr lang="zh-CN" altLang="en-US" sz="1200">
              <a:latin typeface="字制区喜脉体" panose="02000603000000000000" pitchFamily="2" charset="-122"/>
              <a:ea typeface="字制区喜脉体" panose="02000603000000000000" pitchFamily="2" charset="-122"/>
            </a:endParaRPr>
          </a:p>
        </p:txBody>
      </p:sp>
      <p:sp>
        <p:nvSpPr>
          <p:cNvPr id="65" name="文本框 64">
            <a:extLst>
              <a:ext uri="{FF2B5EF4-FFF2-40B4-BE49-F238E27FC236}">
                <a16:creationId xmlns:a16="http://schemas.microsoft.com/office/drawing/2014/main" id="{848AB02A-FD3C-A793-639E-DF32136A8A93}"/>
              </a:ext>
            </a:extLst>
          </p:cNvPr>
          <p:cNvSpPr txBox="1"/>
          <p:nvPr/>
        </p:nvSpPr>
        <p:spPr>
          <a:xfrm>
            <a:off x="2716315" y="3595512"/>
            <a:ext cx="847725" cy="276999"/>
          </a:xfrm>
          <a:prstGeom prst="rect">
            <a:avLst/>
          </a:prstGeom>
          <a:noFill/>
        </p:spPr>
        <p:txBody>
          <a:bodyPr wrap="square">
            <a:spAutoFit/>
          </a:bodyPr>
          <a:lstStyle/>
          <a:p>
            <a:r>
              <a:rPr lang="en-US" altLang="zh-CN" sz="1200" b="0" i="0">
                <a:solidFill>
                  <a:srgbClr val="191B1F"/>
                </a:solidFill>
                <a:effectLst/>
                <a:latin typeface="字制区喜脉体" panose="02000603000000000000" pitchFamily="2" charset="-122"/>
                <a:ea typeface="字制区喜脉体" panose="02000603000000000000" pitchFamily="2" charset="-122"/>
              </a:rPr>
              <a:t>warp1</a:t>
            </a:r>
            <a:endParaRPr lang="zh-CN" altLang="en-US" sz="1200">
              <a:latin typeface="字制区喜脉体" panose="02000603000000000000" pitchFamily="2" charset="-122"/>
              <a:ea typeface="字制区喜脉体" panose="02000603000000000000" pitchFamily="2" charset="-122"/>
            </a:endParaRPr>
          </a:p>
        </p:txBody>
      </p:sp>
      <p:sp>
        <p:nvSpPr>
          <p:cNvPr id="66" name="左大括号 65">
            <a:extLst>
              <a:ext uri="{FF2B5EF4-FFF2-40B4-BE49-F238E27FC236}">
                <a16:creationId xmlns:a16="http://schemas.microsoft.com/office/drawing/2014/main" id="{304ECC56-E54D-1A5A-50E8-0151798F905D}"/>
              </a:ext>
            </a:extLst>
          </p:cNvPr>
          <p:cNvSpPr/>
          <p:nvPr/>
        </p:nvSpPr>
        <p:spPr>
          <a:xfrm rot="16200000">
            <a:off x="1076190" y="2661489"/>
            <a:ext cx="123240" cy="18772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左大括号 66">
            <a:extLst>
              <a:ext uri="{FF2B5EF4-FFF2-40B4-BE49-F238E27FC236}">
                <a16:creationId xmlns:a16="http://schemas.microsoft.com/office/drawing/2014/main" id="{85D42042-4118-1EDF-0B4E-19CB1D4AD5EB}"/>
              </a:ext>
            </a:extLst>
          </p:cNvPr>
          <p:cNvSpPr/>
          <p:nvPr/>
        </p:nvSpPr>
        <p:spPr>
          <a:xfrm rot="16200000">
            <a:off x="2973896" y="2661490"/>
            <a:ext cx="123240" cy="18772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B43B0C9E-1E0F-D1F8-53A8-F20AC5607113}"/>
              </a:ext>
            </a:extLst>
          </p:cNvPr>
          <p:cNvSpPr txBox="1"/>
          <p:nvPr/>
        </p:nvSpPr>
        <p:spPr>
          <a:xfrm>
            <a:off x="158031" y="4380842"/>
            <a:ext cx="4328020" cy="605294"/>
          </a:xfrm>
          <a:prstGeom prst="rect">
            <a:avLst/>
          </a:prstGeom>
          <a:noFill/>
        </p:spPr>
        <p:txBody>
          <a:bodyPr wrap="square">
            <a:spAutoFit/>
          </a:bodyPr>
          <a:lstStyle/>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const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569CD6"/>
                </a:solidFill>
                <a:effectLst/>
                <a:latin typeface="字制区喜脉体" panose="02000603000000000000" pitchFamily="2" charset="-122"/>
                <a:ea typeface="字制区喜脉体" panose="02000603000000000000" pitchFamily="2" charset="-122"/>
              </a:rPr>
              <a:t>int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laneId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tid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569CD6"/>
                </a:solidFill>
                <a:effectLst/>
                <a:latin typeface="字制区喜脉体" panose="02000603000000000000" pitchFamily="2" charset="-122"/>
                <a:ea typeface="字制区喜脉体" panose="02000603000000000000" pitchFamily="2" charset="-122"/>
              </a:rPr>
              <a:t>WARP_SIZE</a:t>
            </a:r>
            <a:r>
              <a:rPr lang="en-US" altLang="zh-CN"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b="0">
                <a:solidFill>
                  <a:srgbClr val="569CD6"/>
                </a:solidFill>
                <a:effectLst/>
                <a:latin typeface="字制区喜脉体" panose="02000603000000000000" pitchFamily="2" charset="-122"/>
                <a:ea typeface="字制区喜脉体" panose="02000603000000000000" pitchFamily="2" charset="-122"/>
              </a:rPr>
              <a:t>const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569CD6"/>
                </a:solidFill>
                <a:effectLst/>
                <a:latin typeface="字制区喜脉体" panose="02000603000000000000" pitchFamily="2" charset="-122"/>
                <a:ea typeface="字制区喜脉体" panose="02000603000000000000" pitchFamily="2" charset="-122"/>
              </a:rPr>
              <a:t>int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warpId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9CDCFE"/>
                </a:solidFill>
                <a:effectLst/>
                <a:latin typeface="字制区喜脉体" panose="02000603000000000000" pitchFamily="2" charset="-122"/>
                <a:ea typeface="字制区喜脉体" panose="02000603000000000000" pitchFamily="2" charset="-122"/>
              </a:rPr>
              <a:t>tid</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D4D4D4"/>
                </a:solidFill>
                <a:effectLst/>
                <a:latin typeface="字制区喜脉体" panose="02000603000000000000" pitchFamily="2" charset="-122"/>
                <a:ea typeface="字制区喜脉体" panose="02000603000000000000" pitchFamily="2" charset="-122"/>
              </a:rPr>
              <a:t>/</a:t>
            </a:r>
            <a:r>
              <a:rPr lang="en-US" altLang="zh-CN" b="0">
                <a:solidFill>
                  <a:srgbClr val="CCCCCC"/>
                </a:solidFill>
                <a:effectLst/>
                <a:latin typeface="字制区喜脉体" panose="02000603000000000000" pitchFamily="2" charset="-122"/>
                <a:ea typeface="字制区喜脉体" panose="02000603000000000000" pitchFamily="2" charset="-122"/>
              </a:rPr>
              <a:t> </a:t>
            </a:r>
            <a:r>
              <a:rPr lang="en-US" altLang="zh-CN" b="0">
                <a:solidFill>
                  <a:srgbClr val="569CD6"/>
                </a:solidFill>
                <a:effectLst/>
                <a:latin typeface="字制区喜脉体" panose="02000603000000000000" pitchFamily="2" charset="-122"/>
                <a:ea typeface="字制区喜脉体" panose="02000603000000000000" pitchFamily="2" charset="-122"/>
              </a:rPr>
              <a:t>WARP_SIZE</a:t>
            </a:r>
            <a:r>
              <a:rPr lang="en-US" altLang="zh-CN" b="0">
                <a:solidFill>
                  <a:srgbClr val="CCCCCC"/>
                </a:solidFill>
                <a:effectLst/>
                <a:latin typeface="字制区喜脉体" panose="02000603000000000000" pitchFamily="2" charset="-122"/>
                <a:ea typeface="字制区喜脉体" panose="02000603000000000000" pitchFamily="2" charset="-122"/>
              </a:rPr>
              <a:t>;</a:t>
            </a:r>
          </a:p>
        </p:txBody>
      </p:sp>
    </p:spTree>
    <p:extLst>
      <p:ext uri="{BB962C8B-B14F-4D97-AF65-F5344CB8AC3E}">
        <p14:creationId xmlns:p14="http://schemas.microsoft.com/office/powerpoint/2010/main" val="3299278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2AEF485-FB1F-C809-777D-61696E174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65" y="68051"/>
            <a:ext cx="5979942" cy="33609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FBA9C4-8CE1-4799-B107-CDAFD65CD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915" y="56977"/>
            <a:ext cx="5979942" cy="33720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E15AD0-394D-7D14-4021-8D97924D5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65" y="3429000"/>
            <a:ext cx="5785830" cy="32357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1C50767-74A8-2F35-8082-D36A8437A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0146" y="3440074"/>
            <a:ext cx="5814711" cy="323577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0940081-3DAD-DB15-B72C-D3E8D06D1094}"/>
              </a:ext>
            </a:extLst>
          </p:cNvPr>
          <p:cNvSpPr/>
          <p:nvPr/>
        </p:nvSpPr>
        <p:spPr>
          <a:xfrm>
            <a:off x="879474" y="1098550"/>
            <a:ext cx="200025" cy="971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44C4F03-334B-43AD-B5A5-BCD9933FA297}"/>
              </a:ext>
            </a:extLst>
          </p:cNvPr>
          <p:cNvSpPr/>
          <p:nvPr/>
        </p:nvSpPr>
        <p:spPr>
          <a:xfrm>
            <a:off x="6387205" y="1153319"/>
            <a:ext cx="200025" cy="971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AB611F9-78BC-AC50-1BDF-7B2B9A02CC0A}"/>
              </a:ext>
            </a:extLst>
          </p:cNvPr>
          <p:cNvSpPr txBox="1"/>
          <p:nvPr/>
        </p:nvSpPr>
        <p:spPr>
          <a:xfrm>
            <a:off x="468742" y="1031875"/>
            <a:ext cx="277091"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x</a:t>
            </a:r>
            <a:endParaRPr lang="zh-CN" altLang="en-US">
              <a:highlight>
                <a:srgbClr val="FFFF00"/>
              </a:highlight>
              <a:latin typeface="字制区喜脉体" panose="02000603000000000000" pitchFamily="2" charset="-122"/>
              <a:ea typeface="字制区喜脉体" panose="02000603000000000000" pitchFamily="2" charset="-122"/>
            </a:endParaRPr>
          </a:p>
        </p:txBody>
      </p:sp>
      <p:sp>
        <p:nvSpPr>
          <p:cNvPr id="8" name="文本框 7">
            <a:extLst>
              <a:ext uri="{FF2B5EF4-FFF2-40B4-BE49-F238E27FC236}">
                <a16:creationId xmlns:a16="http://schemas.microsoft.com/office/drawing/2014/main" id="{60048E3A-AF7E-5CF3-6E77-DF0D8C494A63}"/>
              </a:ext>
            </a:extLst>
          </p:cNvPr>
          <p:cNvSpPr txBox="1"/>
          <p:nvPr/>
        </p:nvSpPr>
        <p:spPr>
          <a:xfrm>
            <a:off x="464237" y="1801019"/>
            <a:ext cx="277091"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y</a:t>
            </a:r>
            <a:endParaRPr lang="zh-CN" altLang="en-US">
              <a:highlight>
                <a:srgbClr val="FFFF00"/>
              </a:highlight>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149B3BB4-4F6A-8049-16DA-486FA1B47F54}"/>
              </a:ext>
            </a:extLst>
          </p:cNvPr>
          <p:cNvSpPr txBox="1"/>
          <p:nvPr/>
        </p:nvSpPr>
        <p:spPr>
          <a:xfrm>
            <a:off x="6088581" y="1031875"/>
            <a:ext cx="277091"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x</a:t>
            </a:r>
            <a:endParaRPr lang="zh-CN" altLang="en-US">
              <a:highlight>
                <a:srgbClr val="FFFF00"/>
              </a:highlight>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CC763717-3C90-0279-A272-20E47DCF30E8}"/>
              </a:ext>
            </a:extLst>
          </p:cNvPr>
          <p:cNvSpPr txBox="1"/>
          <p:nvPr/>
        </p:nvSpPr>
        <p:spPr>
          <a:xfrm>
            <a:off x="6084076" y="1801019"/>
            <a:ext cx="277091"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y</a:t>
            </a:r>
            <a:endParaRPr lang="zh-CN" altLang="en-US">
              <a:highlight>
                <a:srgbClr val="FFFF00"/>
              </a:highlight>
              <a:latin typeface="字制区喜脉体" panose="02000603000000000000" pitchFamily="2" charset="-122"/>
              <a:ea typeface="字制区喜脉体" panose="02000603000000000000" pitchFamily="2" charset="-122"/>
            </a:endParaRPr>
          </a:p>
        </p:txBody>
      </p:sp>
      <p:sp>
        <p:nvSpPr>
          <p:cNvPr id="11" name="矩形 10">
            <a:extLst>
              <a:ext uri="{FF2B5EF4-FFF2-40B4-BE49-F238E27FC236}">
                <a16:creationId xmlns:a16="http://schemas.microsoft.com/office/drawing/2014/main" id="{03C6E010-5FB1-8E2C-A5C2-1A82D1212E7B}"/>
              </a:ext>
            </a:extLst>
          </p:cNvPr>
          <p:cNvSpPr/>
          <p:nvPr/>
        </p:nvSpPr>
        <p:spPr>
          <a:xfrm>
            <a:off x="953293" y="4426937"/>
            <a:ext cx="200025" cy="971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D544FF8B-343D-0F4B-31DD-5F5CA13E85A1}"/>
              </a:ext>
            </a:extLst>
          </p:cNvPr>
          <p:cNvSpPr txBox="1"/>
          <p:nvPr/>
        </p:nvSpPr>
        <p:spPr>
          <a:xfrm>
            <a:off x="542561" y="4360262"/>
            <a:ext cx="277091"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x</a:t>
            </a:r>
            <a:endParaRPr lang="zh-CN" altLang="en-US">
              <a:highlight>
                <a:srgbClr val="FFFF00"/>
              </a:highlight>
              <a:latin typeface="字制区喜脉体" panose="02000603000000000000" pitchFamily="2" charset="-122"/>
              <a:ea typeface="字制区喜脉体" panose="02000603000000000000" pitchFamily="2" charset="-122"/>
            </a:endParaRPr>
          </a:p>
        </p:txBody>
      </p:sp>
      <p:sp>
        <p:nvSpPr>
          <p:cNvPr id="13" name="文本框 12">
            <a:extLst>
              <a:ext uri="{FF2B5EF4-FFF2-40B4-BE49-F238E27FC236}">
                <a16:creationId xmlns:a16="http://schemas.microsoft.com/office/drawing/2014/main" id="{0130E546-344B-8783-9095-627D9F76D4D2}"/>
              </a:ext>
            </a:extLst>
          </p:cNvPr>
          <p:cNvSpPr txBox="1"/>
          <p:nvPr/>
        </p:nvSpPr>
        <p:spPr>
          <a:xfrm>
            <a:off x="538056" y="5129406"/>
            <a:ext cx="277091"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y</a:t>
            </a:r>
            <a:endParaRPr lang="zh-CN" altLang="en-US">
              <a:highlight>
                <a:srgbClr val="FFFF00"/>
              </a:highlight>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838332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0120" y="78676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 name="矩形 4"/>
          <p:cNvSpPr/>
          <p:nvPr/>
        </p:nvSpPr>
        <p:spPr>
          <a:xfrm>
            <a:off x="2112010" y="78803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8" name="矩形 7"/>
          <p:cNvSpPr/>
          <p:nvPr/>
        </p:nvSpPr>
        <p:spPr>
          <a:xfrm>
            <a:off x="3263900" y="78803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9" name="矩形 8"/>
          <p:cNvSpPr/>
          <p:nvPr/>
        </p:nvSpPr>
        <p:spPr>
          <a:xfrm>
            <a:off x="4415790" y="78930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0" name="矩形 9"/>
          <p:cNvSpPr/>
          <p:nvPr/>
        </p:nvSpPr>
        <p:spPr>
          <a:xfrm>
            <a:off x="5567680" y="79311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1" name="矩形 10"/>
          <p:cNvSpPr/>
          <p:nvPr/>
        </p:nvSpPr>
        <p:spPr>
          <a:xfrm>
            <a:off x="6719570" y="79438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2" name="矩形 11"/>
          <p:cNvSpPr/>
          <p:nvPr/>
        </p:nvSpPr>
        <p:spPr>
          <a:xfrm>
            <a:off x="7871460" y="79438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3" name="矩形 12"/>
          <p:cNvSpPr/>
          <p:nvPr/>
        </p:nvSpPr>
        <p:spPr>
          <a:xfrm>
            <a:off x="9023350" y="79565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4" name="文本框 13"/>
          <p:cNvSpPr txBox="1"/>
          <p:nvPr/>
        </p:nvSpPr>
        <p:spPr>
          <a:xfrm>
            <a:off x="-613410" y="8221345"/>
            <a:ext cx="3269615" cy="645160"/>
          </a:xfrm>
          <a:prstGeom prst="rect">
            <a:avLst/>
          </a:prstGeom>
          <a:noFill/>
        </p:spPr>
        <p:txBody>
          <a:bodyPr wrap="square" rtlCol="0">
            <a:spAutoFit/>
          </a:bodyPr>
          <a:lstStyle/>
          <a:p>
            <a:r>
              <a:rPr lang="en-US" altLang="zh-CN"/>
              <a:t>comput throughput</a:t>
            </a:r>
            <a:r>
              <a:rPr lang="zh-CN" altLang="en-US"/>
              <a:t>：</a:t>
            </a:r>
            <a:r>
              <a:rPr lang="en-US" altLang="zh-CN"/>
              <a:t>4*4</a:t>
            </a:r>
          </a:p>
          <a:p>
            <a:r>
              <a:rPr lang="en-US" altLang="zh-CN"/>
              <a:t>memory </a:t>
            </a:r>
            <a:r>
              <a:rPr lang="en-US" altLang="zh-CN">
                <a:sym typeface="+mn-ea"/>
              </a:rPr>
              <a:t>throughput</a:t>
            </a:r>
            <a:r>
              <a:rPr lang="zh-CN" altLang="en-US">
                <a:sym typeface="+mn-ea"/>
              </a:rPr>
              <a:t>：</a:t>
            </a:r>
            <a:r>
              <a:rPr lang="en-US" altLang="zh-CN">
                <a:sym typeface="+mn-ea"/>
              </a:rPr>
              <a:t>4</a:t>
            </a:r>
          </a:p>
        </p:txBody>
      </p:sp>
      <p:sp>
        <p:nvSpPr>
          <p:cNvPr id="15" name="矩形 14"/>
          <p:cNvSpPr/>
          <p:nvPr/>
        </p:nvSpPr>
        <p:spPr>
          <a:xfrm>
            <a:off x="2971800" y="7043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6" name="矩形 15"/>
          <p:cNvSpPr/>
          <p:nvPr/>
        </p:nvSpPr>
        <p:spPr>
          <a:xfrm>
            <a:off x="4123690" y="7043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7" name="矩形 16"/>
          <p:cNvSpPr/>
          <p:nvPr/>
        </p:nvSpPr>
        <p:spPr>
          <a:xfrm>
            <a:off x="5275580" y="7043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8" name="矩形 17"/>
          <p:cNvSpPr/>
          <p:nvPr/>
        </p:nvSpPr>
        <p:spPr>
          <a:xfrm>
            <a:off x="6427470" y="7043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32" name="矩形 31"/>
          <p:cNvSpPr/>
          <p:nvPr/>
        </p:nvSpPr>
        <p:spPr>
          <a:xfrm>
            <a:off x="964565" y="130492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33" name="矩形 32"/>
          <p:cNvSpPr/>
          <p:nvPr/>
        </p:nvSpPr>
        <p:spPr>
          <a:xfrm>
            <a:off x="2116455" y="130619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34" name="矩形 33"/>
          <p:cNvSpPr/>
          <p:nvPr/>
        </p:nvSpPr>
        <p:spPr>
          <a:xfrm>
            <a:off x="3268345" y="130619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35" name="矩形 34"/>
          <p:cNvSpPr/>
          <p:nvPr/>
        </p:nvSpPr>
        <p:spPr>
          <a:xfrm>
            <a:off x="4420235" y="130746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36" name="矩形 35"/>
          <p:cNvSpPr/>
          <p:nvPr/>
        </p:nvSpPr>
        <p:spPr>
          <a:xfrm>
            <a:off x="5572125" y="131127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37" name="矩形 36"/>
          <p:cNvSpPr/>
          <p:nvPr/>
        </p:nvSpPr>
        <p:spPr>
          <a:xfrm>
            <a:off x="6724015" y="131254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38" name="矩形 37"/>
          <p:cNvSpPr/>
          <p:nvPr/>
        </p:nvSpPr>
        <p:spPr>
          <a:xfrm>
            <a:off x="7875905" y="131254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39" name="矩形 38"/>
          <p:cNvSpPr/>
          <p:nvPr/>
        </p:nvSpPr>
        <p:spPr>
          <a:xfrm>
            <a:off x="9027795" y="131381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40" name="矩形 39"/>
          <p:cNvSpPr/>
          <p:nvPr/>
        </p:nvSpPr>
        <p:spPr>
          <a:xfrm>
            <a:off x="960120" y="185102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41" name="矩形 40"/>
          <p:cNvSpPr/>
          <p:nvPr/>
        </p:nvSpPr>
        <p:spPr>
          <a:xfrm>
            <a:off x="2112010" y="185229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42" name="矩形 41"/>
          <p:cNvSpPr/>
          <p:nvPr/>
        </p:nvSpPr>
        <p:spPr>
          <a:xfrm>
            <a:off x="3263900" y="185229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43" name="矩形 42"/>
          <p:cNvSpPr/>
          <p:nvPr/>
        </p:nvSpPr>
        <p:spPr>
          <a:xfrm>
            <a:off x="4415790" y="185356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44" name="矩形 43"/>
          <p:cNvSpPr/>
          <p:nvPr/>
        </p:nvSpPr>
        <p:spPr>
          <a:xfrm>
            <a:off x="5567680" y="185737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45" name="矩形 44"/>
          <p:cNvSpPr/>
          <p:nvPr/>
        </p:nvSpPr>
        <p:spPr>
          <a:xfrm>
            <a:off x="6719570" y="185864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46" name="矩形 45"/>
          <p:cNvSpPr/>
          <p:nvPr/>
        </p:nvSpPr>
        <p:spPr>
          <a:xfrm>
            <a:off x="7871460" y="185864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47" name="矩形 46"/>
          <p:cNvSpPr/>
          <p:nvPr/>
        </p:nvSpPr>
        <p:spPr>
          <a:xfrm>
            <a:off x="9023350" y="185991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48" name="矩形 47"/>
          <p:cNvSpPr/>
          <p:nvPr/>
        </p:nvSpPr>
        <p:spPr>
          <a:xfrm>
            <a:off x="964565" y="241046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49" name="矩形 48"/>
          <p:cNvSpPr/>
          <p:nvPr/>
        </p:nvSpPr>
        <p:spPr>
          <a:xfrm>
            <a:off x="2116455" y="241173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50" name="矩形 49"/>
          <p:cNvSpPr/>
          <p:nvPr/>
        </p:nvSpPr>
        <p:spPr>
          <a:xfrm>
            <a:off x="3268345" y="241173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1" name="矩形 50"/>
          <p:cNvSpPr/>
          <p:nvPr/>
        </p:nvSpPr>
        <p:spPr>
          <a:xfrm>
            <a:off x="4420235" y="241300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52" name="矩形 51"/>
          <p:cNvSpPr/>
          <p:nvPr/>
        </p:nvSpPr>
        <p:spPr>
          <a:xfrm>
            <a:off x="5572125" y="241681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3" name="矩形 52"/>
          <p:cNvSpPr/>
          <p:nvPr/>
        </p:nvSpPr>
        <p:spPr>
          <a:xfrm>
            <a:off x="6724015" y="241808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54" name="矩形 53"/>
          <p:cNvSpPr/>
          <p:nvPr/>
        </p:nvSpPr>
        <p:spPr>
          <a:xfrm>
            <a:off x="7875905" y="241808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5" name="矩形 54"/>
          <p:cNvSpPr/>
          <p:nvPr/>
        </p:nvSpPr>
        <p:spPr>
          <a:xfrm>
            <a:off x="9027795" y="241935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56" name="矩形 55"/>
          <p:cNvSpPr/>
          <p:nvPr/>
        </p:nvSpPr>
        <p:spPr>
          <a:xfrm>
            <a:off x="2971800" y="7551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7" name="矩形 56"/>
          <p:cNvSpPr/>
          <p:nvPr/>
        </p:nvSpPr>
        <p:spPr>
          <a:xfrm>
            <a:off x="4123690" y="7551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8" name="矩形 57"/>
          <p:cNvSpPr/>
          <p:nvPr/>
        </p:nvSpPr>
        <p:spPr>
          <a:xfrm>
            <a:off x="5275580" y="7551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59" name="矩形 58"/>
          <p:cNvSpPr/>
          <p:nvPr/>
        </p:nvSpPr>
        <p:spPr>
          <a:xfrm>
            <a:off x="6427470" y="75514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68" name="矩形 67"/>
          <p:cNvSpPr/>
          <p:nvPr/>
        </p:nvSpPr>
        <p:spPr>
          <a:xfrm>
            <a:off x="2971800" y="8110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69" name="矩形 68"/>
          <p:cNvSpPr/>
          <p:nvPr/>
        </p:nvSpPr>
        <p:spPr>
          <a:xfrm>
            <a:off x="4123690" y="8110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0" name="矩形 69"/>
          <p:cNvSpPr/>
          <p:nvPr/>
        </p:nvSpPr>
        <p:spPr>
          <a:xfrm>
            <a:off x="5275580" y="8110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1" name="矩形 70"/>
          <p:cNvSpPr/>
          <p:nvPr/>
        </p:nvSpPr>
        <p:spPr>
          <a:xfrm>
            <a:off x="6427470" y="8110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2" name="矩形 71"/>
          <p:cNvSpPr/>
          <p:nvPr/>
        </p:nvSpPr>
        <p:spPr>
          <a:xfrm>
            <a:off x="2971800" y="8618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3" name="矩形 72"/>
          <p:cNvSpPr/>
          <p:nvPr/>
        </p:nvSpPr>
        <p:spPr>
          <a:xfrm>
            <a:off x="4123690" y="8618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4" name="矩形 73"/>
          <p:cNvSpPr/>
          <p:nvPr/>
        </p:nvSpPr>
        <p:spPr>
          <a:xfrm>
            <a:off x="5275580" y="8618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5" name="矩形 74"/>
          <p:cNvSpPr/>
          <p:nvPr/>
        </p:nvSpPr>
        <p:spPr>
          <a:xfrm>
            <a:off x="6427470" y="86182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7" name="矩形 76"/>
          <p:cNvSpPr/>
          <p:nvPr/>
        </p:nvSpPr>
        <p:spPr>
          <a:xfrm>
            <a:off x="2172970" y="311467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78" name="矩形 77"/>
          <p:cNvSpPr/>
          <p:nvPr/>
        </p:nvSpPr>
        <p:spPr>
          <a:xfrm>
            <a:off x="3324860" y="311594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79" name="矩形 78"/>
          <p:cNvSpPr/>
          <p:nvPr/>
        </p:nvSpPr>
        <p:spPr>
          <a:xfrm>
            <a:off x="4476750" y="311594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80" name="矩形 79"/>
          <p:cNvSpPr/>
          <p:nvPr/>
        </p:nvSpPr>
        <p:spPr>
          <a:xfrm>
            <a:off x="5628640" y="311721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81" name="矩形 80"/>
          <p:cNvSpPr/>
          <p:nvPr/>
        </p:nvSpPr>
        <p:spPr>
          <a:xfrm>
            <a:off x="6780530" y="312102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82" name="矩形 81"/>
          <p:cNvSpPr/>
          <p:nvPr/>
        </p:nvSpPr>
        <p:spPr>
          <a:xfrm>
            <a:off x="7932420" y="312229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83" name="矩形 82"/>
          <p:cNvSpPr/>
          <p:nvPr/>
        </p:nvSpPr>
        <p:spPr>
          <a:xfrm>
            <a:off x="9084310" y="312229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84" name="矩形 83"/>
          <p:cNvSpPr/>
          <p:nvPr/>
        </p:nvSpPr>
        <p:spPr>
          <a:xfrm>
            <a:off x="10236200" y="312356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85" name="矩形 84"/>
          <p:cNvSpPr/>
          <p:nvPr/>
        </p:nvSpPr>
        <p:spPr>
          <a:xfrm>
            <a:off x="2177415" y="363283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86" name="矩形 85"/>
          <p:cNvSpPr/>
          <p:nvPr/>
        </p:nvSpPr>
        <p:spPr>
          <a:xfrm>
            <a:off x="3329305" y="363410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87" name="矩形 86"/>
          <p:cNvSpPr/>
          <p:nvPr/>
        </p:nvSpPr>
        <p:spPr>
          <a:xfrm>
            <a:off x="4481195" y="363410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88" name="矩形 87"/>
          <p:cNvSpPr/>
          <p:nvPr/>
        </p:nvSpPr>
        <p:spPr>
          <a:xfrm>
            <a:off x="5633085" y="363537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89" name="矩形 88"/>
          <p:cNvSpPr/>
          <p:nvPr/>
        </p:nvSpPr>
        <p:spPr>
          <a:xfrm>
            <a:off x="6784975" y="363918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90" name="矩形 89"/>
          <p:cNvSpPr/>
          <p:nvPr/>
        </p:nvSpPr>
        <p:spPr>
          <a:xfrm>
            <a:off x="7936865" y="364045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91" name="矩形 90"/>
          <p:cNvSpPr/>
          <p:nvPr/>
        </p:nvSpPr>
        <p:spPr>
          <a:xfrm>
            <a:off x="9088755" y="364045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92" name="矩形 91"/>
          <p:cNvSpPr/>
          <p:nvPr/>
        </p:nvSpPr>
        <p:spPr>
          <a:xfrm>
            <a:off x="10240645" y="364172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93" name="矩形 92"/>
          <p:cNvSpPr/>
          <p:nvPr/>
        </p:nvSpPr>
        <p:spPr>
          <a:xfrm>
            <a:off x="2172970" y="417893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94" name="矩形 93"/>
          <p:cNvSpPr/>
          <p:nvPr/>
        </p:nvSpPr>
        <p:spPr>
          <a:xfrm>
            <a:off x="3324860" y="418020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95" name="矩形 94"/>
          <p:cNvSpPr/>
          <p:nvPr/>
        </p:nvSpPr>
        <p:spPr>
          <a:xfrm>
            <a:off x="4476750" y="418020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96" name="矩形 95"/>
          <p:cNvSpPr/>
          <p:nvPr/>
        </p:nvSpPr>
        <p:spPr>
          <a:xfrm>
            <a:off x="5628640" y="418147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97" name="矩形 96"/>
          <p:cNvSpPr/>
          <p:nvPr/>
        </p:nvSpPr>
        <p:spPr>
          <a:xfrm>
            <a:off x="6780530" y="418528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98" name="矩形 97"/>
          <p:cNvSpPr/>
          <p:nvPr/>
        </p:nvSpPr>
        <p:spPr>
          <a:xfrm>
            <a:off x="7932420" y="418655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99" name="矩形 98"/>
          <p:cNvSpPr/>
          <p:nvPr/>
        </p:nvSpPr>
        <p:spPr>
          <a:xfrm>
            <a:off x="9084310" y="4186555"/>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00" name="矩形 99"/>
          <p:cNvSpPr/>
          <p:nvPr/>
        </p:nvSpPr>
        <p:spPr>
          <a:xfrm>
            <a:off x="10236200" y="4187825"/>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01" name="矩形 100"/>
          <p:cNvSpPr/>
          <p:nvPr/>
        </p:nvSpPr>
        <p:spPr>
          <a:xfrm>
            <a:off x="2177415" y="473837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02" name="矩形 101"/>
          <p:cNvSpPr/>
          <p:nvPr/>
        </p:nvSpPr>
        <p:spPr>
          <a:xfrm>
            <a:off x="3329305" y="473964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03" name="矩形 102"/>
          <p:cNvSpPr/>
          <p:nvPr/>
        </p:nvSpPr>
        <p:spPr>
          <a:xfrm>
            <a:off x="4481195" y="473964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04" name="矩形 103"/>
          <p:cNvSpPr/>
          <p:nvPr/>
        </p:nvSpPr>
        <p:spPr>
          <a:xfrm>
            <a:off x="5633085" y="474091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05" name="矩形 104"/>
          <p:cNvSpPr/>
          <p:nvPr/>
        </p:nvSpPr>
        <p:spPr>
          <a:xfrm>
            <a:off x="6784975" y="474472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06" name="矩形 105"/>
          <p:cNvSpPr/>
          <p:nvPr/>
        </p:nvSpPr>
        <p:spPr>
          <a:xfrm>
            <a:off x="7936865" y="474599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
        <p:nvSpPr>
          <p:cNvPr id="107" name="矩形 106"/>
          <p:cNvSpPr/>
          <p:nvPr/>
        </p:nvSpPr>
        <p:spPr>
          <a:xfrm>
            <a:off x="9088755" y="4745990"/>
            <a:ext cx="1151890" cy="38100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compute</a:t>
            </a:r>
          </a:p>
        </p:txBody>
      </p:sp>
      <p:sp>
        <p:nvSpPr>
          <p:cNvPr id="108" name="矩形 107"/>
          <p:cNvSpPr/>
          <p:nvPr/>
        </p:nvSpPr>
        <p:spPr>
          <a:xfrm>
            <a:off x="10240645" y="4747260"/>
            <a:ext cx="1151890" cy="38100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memory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24DDF-3428-B4C8-DCC0-B2DB4C91A99A}"/>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A94E7A0-2780-2332-D838-3D1971867306}"/>
              </a:ext>
            </a:extLst>
          </p:cNvPr>
          <p:cNvSpPr txBox="1"/>
          <p:nvPr/>
        </p:nvSpPr>
        <p:spPr>
          <a:xfrm>
            <a:off x="3248577" y="579279"/>
            <a:ext cx="8189434" cy="3046988"/>
          </a:xfrm>
          <a:prstGeom prst="rect">
            <a:avLst/>
          </a:prstGeom>
          <a:noFill/>
        </p:spPr>
        <p:txBody>
          <a:bodyPr wrap="square" rtlCol="0">
            <a:spAutoFit/>
          </a:bodyPr>
          <a:lstStyle/>
          <a:p>
            <a:pPr algn="ctr"/>
            <a:r>
              <a:rPr lang="zh-CN" altLang="en-US" sz="9600" b="1">
                <a:latin typeface="字制区喜脉体" panose="02000603000000000000" pitchFamily="2" charset="-122"/>
                <a:ea typeface="字制区喜脉体" panose="02000603000000000000" pitchFamily="2" charset="-122"/>
              </a:rPr>
              <a:t>宇宙最强</a:t>
            </a:r>
            <a:endParaRPr lang="en-US" altLang="zh-CN" sz="9600" b="1">
              <a:latin typeface="字制区喜脉体" panose="02000603000000000000" pitchFamily="2" charset="-122"/>
              <a:ea typeface="字制区喜脉体" panose="02000603000000000000" pitchFamily="2" charset="-122"/>
            </a:endParaRPr>
          </a:p>
          <a:p>
            <a:pPr algn="ctr"/>
            <a:r>
              <a:rPr lang="en-US" altLang="zh-CN" sz="9600" b="1">
                <a:latin typeface="字制区喜脉体" panose="02000603000000000000" pitchFamily="2" charset="-122"/>
                <a:ea typeface="字制区喜脉体" panose="02000603000000000000" pitchFamily="2" charset="-122"/>
              </a:rPr>
              <a:t>CUDA</a:t>
            </a:r>
            <a:r>
              <a:rPr lang="zh-CN" altLang="en-US" sz="9600" b="1">
                <a:latin typeface="字制区喜脉体" panose="02000603000000000000" pitchFamily="2" charset="-122"/>
                <a:ea typeface="字制区喜脉体" panose="02000603000000000000" pitchFamily="2" charset="-122"/>
              </a:rPr>
              <a:t>课程</a:t>
            </a:r>
            <a:endParaRPr lang="en-US" altLang="zh-CN" sz="9600" b="1">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5842CD3E-57B7-429A-45AC-D141EF3AC503}"/>
              </a:ext>
            </a:extLst>
          </p:cNvPr>
          <p:cNvSpPr txBox="1"/>
          <p:nvPr/>
        </p:nvSpPr>
        <p:spPr>
          <a:xfrm>
            <a:off x="3626677" y="3702172"/>
            <a:ext cx="7811334" cy="2554545"/>
          </a:xfrm>
          <a:prstGeom prst="rect">
            <a:avLst/>
          </a:prstGeom>
          <a:noFill/>
        </p:spPr>
        <p:txBody>
          <a:bodyPr wrap="square" rtlCol="0">
            <a:spAutoFit/>
          </a:bodyPr>
          <a:lstStyle/>
          <a:p>
            <a:pPr algn="ctr"/>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pPr algn="ctr"/>
            <a:r>
              <a:rPr lang="zh-CN" altLang="en-US" sz="8000">
                <a:latin typeface="字制区喜脉体" panose="02000603000000000000" pitchFamily="2" charset="-122"/>
                <a:ea typeface="字制区喜脉体" panose="02000603000000000000" pitchFamily="2" charset="-122"/>
              </a:rPr>
              <a:t>调优指南</a:t>
            </a:r>
          </a:p>
        </p:txBody>
      </p:sp>
      <p:pic>
        <p:nvPicPr>
          <p:cNvPr id="17" name="图片 16">
            <a:extLst>
              <a:ext uri="{FF2B5EF4-FFF2-40B4-BE49-F238E27FC236}">
                <a16:creationId xmlns:a16="http://schemas.microsoft.com/office/drawing/2014/main" id="{EB5A898F-1BAF-8E2A-C3EC-F292C27617D2}"/>
              </a:ext>
            </a:extLst>
          </p:cNvPr>
          <p:cNvPicPr>
            <a:picLocks noChangeAspect="1"/>
          </p:cNvPicPr>
          <p:nvPr/>
        </p:nvPicPr>
        <p:blipFill>
          <a:blip r:embed="rId2"/>
          <a:stretch>
            <a:fillRect/>
          </a:stretch>
        </p:blipFill>
        <p:spPr>
          <a:xfrm>
            <a:off x="1224842" y="481415"/>
            <a:ext cx="3269324" cy="5797306"/>
          </a:xfrm>
          <a:prstGeom prst="rect">
            <a:avLst/>
          </a:prstGeom>
        </p:spPr>
      </p:pic>
    </p:spTree>
    <p:extLst>
      <p:ext uri="{BB962C8B-B14F-4D97-AF65-F5344CB8AC3E}">
        <p14:creationId xmlns:p14="http://schemas.microsoft.com/office/powerpoint/2010/main" val="3640506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77CB-368F-AB00-3902-A4C63C2999A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8CE8C7-E482-B3AE-90EA-EC0BF7844845}"/>
              </a:ext>
            </a:extLst>
          </p:cNvPr>
          <p:cNvSpPr>
            <a:spLocks noGrp="1"/>
          </p:cNvSpPr>
          <p:nvPr>
            <p:ph type="title"/>
          </p:nvPr>
        </p:nvSpPr>
        <p:spPr/>
        <p:txBody>
          <a:bodyPr/>
          <a:lstStyle/>
          <a:p>
            <a:r>
              <a:rPr lang="zh-CN" altLang="en-US" sz="7200">
                <a:latin typeface="字制区喜脉体" panose="02000603000000000000" pitchFamily="2" charset="-122"/>
                <a:ea typeface="字制区喜脉体" panose="02000603000000000000" pitchFamily="2" charset="-122"/>
                <a:cs typeface="+mn-cs"/>
              </a:rPr>
              <a:t>宇宙安全声明</a:t>
            </a:r>
          </a:p>
        </p:txBody>
      </p:sp>
      <p:sp>
        <p:nvSpPr>
          <p:cNvPr id="3" name="内容占位符 2">
            <a:extLst>
              <a:ext uri="{FF2B5EF4-FFF2-40B4-BE49-F238E27FC236}">
                <a16:creationId xmlns:a16="http://schemas.microsoft.com/office/drawing/2014/main" id="{2115B11D-6290-2736-ADE5-91F39B5004B4}"/>
              </a:ext>
            </a:extLst>
          </p:cNvPr>
          <p:cNvSpPr>
            <a:spLocks noGrp="1"/>
          </p:cNvSpPr>
          <p:nvPr>
            <p:ph idx="1"/>
          </p:nvPr>
        </p:nvSpPr>
        <p:spPr/>
        <p:txBody>
          <a:bodyPr>
            <a:normAutofit/>
          </a:bodyPr>
          <a:lstStyle/>
          <a:p>
            <a:pPr>
              <a:lnSpc>
                <a:spcPct val="110000"/>
              </a:lnSpc>
            </a:pPr>
            <a:r>
              <a:rPr lang="zh-CN" altLang="en-US" sz="4000">
                <a:latin typeface="字制区喜脉体" panose="02000603000000000000" pitchFamily="2" charset="-122"/>
                <a:ea typeface="字制区喜脉体" panose="02000603000000000000" pitchFamily="2" charset="-122"/>
              </a:rPr>
              <a:t>这部分没有找到系统的学习资料所以课程大部分的观点和结论都是参考零零散散的博客和结合实验现象的</a:t>
            </a:r>
            <a:r>
              <a:rPr lang="zh-CN" altLang="en-US" sz="4000">
                <a:highlight>
                  <a:srgbClr val="FFFF00"/>
                </a:highlight>
                <a:latin typeface="字制区喜脉体" panose="02000603000000000000" pitchFamily="2" charset="-122"/>
                <a:ea typeface="字制区喜脉体" panose="02000603000000000000" pitchFamily="2" charset="-122"/>
              </a:rPr>
              <a:t>猜测</a:t>
            </a:r>
            <a:r>
              <a:rPr lang="zh-CN" altLang="en-US" sz="4000">
                <a:latin typeface="字制区喜脉体" panose="02000603000000000000" pitchFamily="2" charset="-122"/>
                <a:ea typeface="字制区喜脉体" panose="02000603000000000000" pitchFamily="2" charset="-122"/>
              </a:rPr>
              <a:t>，因此难免有错误，介意者勿看</a:t>
            </a:r>
            <a:r>
              <a:rPr lang="en-US" altLang="zh-CN" sz="4000">
                <a:latin typeface="字制区喜脉体" panose="02000603000000000000" pitchFamily="2" charset="-122"/>
                <a:ea typeface="字制区喜脉体" panose="02000603000000000000" pitchFamily="2" charset="-122"/>
              </a:rPr>
              <a:t>~</a:t>
            </a:r>
          </a:p>
          <a:p>
            <a:pPr>
              <a:lnSpc>
                <a:spcPct val="110000"/>
              </a:lnSpc>
            </a:pPr>
            <a:r>
              <a:rPr lang="zh-CN" altLang="en-US" sz="4000">
                <a:latin typeface="字制区喜脉体" panose="02000603000000000000" pitchFamily="2" charset="-122"/>
                <a:ea typeface="字制区喜脉体" panose="02000603000000000000" pitchFamily="2" charset="-122"/>
              </a:rPr>
              <a:t>所有参考均会以链接的形式提供，并在视频中强调出处，坚决维护原创者的劳动成果</a:t>
            </a:r>
            <a:r>
              <a:rPr lang="en-US" altLang="zh-CN" sz="4000">
                <a:latin typeface="字制区喜脉体" panose="02000603000000000000" pitchFamily="2" charset="-122"/>
                <a:ea typeface="字制区喜脉体" panose="02000603000000000000" pitchFamily="2" charset="-122"/>
              </a:rPr>
              <a:t>~</a:t>
            </a:r>
          </a:p>
        </p:txBody>
      </p:sp>
    </p:spTree>
    <p:extLst>
      <p:ext uri="{BB962C8B-B14F-4D97-AF65-F5344CB8AC3E}">
        <p14:creationId xmlns:p14="http://schemas.microsoft.com/office/powerpoint/2010/main" val="1140691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20D7A94-AFE4-0D22-373A-2244F8F70C76}"/>
              </a:ext>
            </a:extLst>
          </p:cNvPr>
          <p:cNvSpPr>
            <a:spLocks noGrp="1"/>
          </p:cNvSpPr>
          <p:nvPr>
            <p:ph type="title"/>
          </p:nvPr>
        </p:nvSpPr>
        <p:spPr>
          <a:xfrm>
            <a:off x="838200" y="338999"/>
            <a:ext cx="10515600" cy="1325563"/>
          </a:xfrm>
        </p:spPr>
        <p:txBody>
          <a:bodyPr/>
          <a:lstStyle/>
          <a:p>
            <a:r>
              <a:rPr lang="zh-CN" altLang="en-US" sz="7200">
                <a:solidFill>
                  <a:srgbClr val="FF0000"/>
                </a:solidFill>
                <a:latin typeface="字制区喜脉体" panose="02000603000000000000" pitchFamily="2" charset="-122"/>
                <a:ea typeface="字制区喜脉体" panose="02000603000000000000" pitchFamily="2" charset="-122"/>
                <a:cs typeface="+mn-cs"/>
              </a:rPr>
              <a:t>付费通知</a:t>
            </a:r>
          </a:p>
        </p:txBody>
      </p:sp>
      <p:sp>
        <p:nvSpPr>
          <p:cNvPr id="7" name="内容占位符 2">
            <a:extLst>
              <a:ext uri="{FF2B5EF4-FFF2-40B4-BE49-F238E27FC236}">
                <a16:creationId xmlns:a16="http://schemas.microsoft.com/office/drawing/2014/main" id="{7E269A57-06D6-9E24-BEB1-992D220DE71C}"/>
              </a:ext>
            </a:extLst>
          </p:cNvPr>
          <p:cNvSpPr txBox="1">
            <a:spLocks/>
          </p:cNvSpPr>
          <p:nvPr/>
        </p:nvSpPr>
        <p:spPr>
          <a:xfrm>
            <a:off x="838200" y="1825625"/>
            <a:ext cx="7217229" cy="43513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所有课程都是免费的，即使不购买</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和代码也是可以正常学习的～</a:t>
            </a:r>
            <a:endParaRPr lang="en-US" altLang="zh-CN" sz="4000">
              <a:solidFill>
                <a:srgbClr val="FF0000"/>
              </a:solidFill>
              <a:latin typeface="字制区喜脉体" panose="02000603000000000000" pitchFamily="2" charset="-122"/>
              <a:ea typeface="字制区喜脉体" panose="02000603000000000000" pitchFamily="2" charset="-122"/>
            </a:endParaRPr>
          </a:p>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收费的原因主要是 为了更好的呈现课程 制作</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和整理代码花费了我大量的时间，望各位理解～ </a:t>
            </a:r>
            <a:endParaRPr lang="en-US" altLang="zh-CN" sz="4000">
              <a:solidFill>
                <a:srgbClr val="FF0000"/>
              </a:solidFill>
              <a:latin typeface="字制区喜脉体" panose="02000603000000000000" pitchFamily="2" charset="-122"/>
              <a:ea typeface="字制区喜脉体" panose="02000603000000000000" pitchFamily="2" charset="-122"/>
            </a:endParaRPr>
          </a:p>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 如果想购买课程</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和代码 或者单纯想支持一下</a:t>
            </a:r>
            <a:r>
              <a:rPr lang="en-US" altLang="zh-CN" sz="4000">
                <a:solidFill>
                  <a:srgbClr val="FF0000"/>
                </a:solidFill>
                <a:latin typeface="字制区喜脉体" panose="02000603000000000000" pitchFamily="2" charset="-122"/>
                <a:ea typeface="字制区喜脉体" panose="02000603000000000000" pitchFamily="2" charset="-122"/>
              </a:rPr>
              <a:t>UP</a:t>
            </a:r>
            <a:r>
              <a:rPr lang="zh-CN" altLang="en-US" sz="4000">
                <a:solidFill>
                  <a:srgbClr val="FF0000"/>
                </a:solidFill>
                <a:latin typeface="字制区喜脉体" panose="02000603000000000000" pitchFamily="2" charset="-122"/>
                <a:ea typeface="字制区喜脉体" panose="02000603000000000000" pitchFamily="2" charset="-122"/>
              </a:rPr>
              <a:t>（感激不尽）一共是</a:t>
            </a:r>
            <a:r>
              <a:rPr lang="en-US" altLang="zh-CN" sz="4000">
                <a:solidFill>
                  <a:srgbClr val="FF0000"/>
                </a:solidFill>
                <a:latin typeface="字制区喜脉体" panose="02000603000000000000" pitchFamily="2" charset="-122"/>
                <a:ea typeface="字制区喜脉体" panose="02000603000000000000" pitchFamily="2" charset="-122"/>
              </a:rPr>
              <a:t>50</a:t>
            </a:r>
            <a:r>
              <a:rPr lang="zh-CN" altLang="en-US" sz="4000">
                <a:solidFill>
                  <a:srgbClr val="FF0000"/>
                </a:solidFill>
                <a:latin typeface="字制区喜脉体" panose="02000603000000000000" pitchFamily="2" charset="-122"/>
                <a:ea typeface="字制区喜脉体" panose="02000603000000000000" pitchFamily="2" charset="-122"/>
              </a:rPr>
              <a:t>块钱（包含</a:t>
            </a:r>
            <a:r>
              <a:rPr lang="en-US" altLang="zh-CN" sz="4000">
                <a:solidFill>
                  <a:srgbClr val="FF0000"/>
                </a:solidFill>
                <a:latin typeface="字制区喜脉体" panose="02000603000000000000" pitchFamily="2" charset="-122"/>
                <a:ea typeface="字制区喜脉体" panose="02000603000000000000" pitchFamily="2" charset="-122"/>
              </a:rPr>
              <a:t>reduce sgemm ncu</a:t>
            </a:r>
            <a:r>
              <a:rPr lang="zh-CN" altLang="en-US" sz="4000">
                <a:solidFill>
                  <a:srgbClr val="FF0000"/>
                </a:solidFill>
                <a:latin typeface="字制区喜脉体" panose="02000603000000000000" pitchFamily="2" charset="-122"/>
                <a:ea typeface="字制区喜脉体" panose="02000603000000000000" pitchFamily="2" charset="-122"/>
              </a:rPr>
              <a:t>以及后面会不断更新的</a:t>
            </a:r>
            <a:r>
              <a:rPr lang="en-US" altLang="zh-CN" sz="4000">
                <a:solidFill>
                  <a:srgbClr val="FF0000"/>
                </a:solidFill>
                <a:latin typeface="字制区喜脉体" panose="02000603000000000000" pitchFamily="2" charset="-122"/>
                <a:ea typeface="字制区喜脉体" panose="02000603000000000000" pitchFamily="2" charset="-122"/>
              </a:rPr>
              <a:t>cuda</a:t>
            </a:r>
            <a:r>
              <a:rPr lang="zh-CN" altLang="en-US" sz="4000">
                <a:solidFill>
                  <a:srgbClr val="FF0000"/>
                </a:solidFill>
                <a:latin typeface="字制区喜脉体" panose="02000603000000000000" pitchFamily="2" charset="-122"/>
                <a:ea typeface="字制区喜脉体" panose="02000603000000000000" pitchFamily="2" charset="-122"/>
              </a:rPr>
              <a:t>内容）加微信购买～  </a:t>
            </a:r>
            <a:endParaRPr lang="en-US" altLang="zh-CN" sz="4000">
              <a:solidFill>
                <a:srgbClr val="FF0000"/>
              </a:solidFill>
              <a:latin typeface="字制区喜脉体" panose="02000603000000000000" pitchFamily="2" charset="-122"/>
              <a:ea typeface="字制区喜脉体" panose="02000603000000000000" pitchFamily="2" charset="-122"/>
            </a:endParaRPr>
          </a:p>
          <a:p>
            <a:pPr>
              <a:lnSpc>
                <a:spcPct val="110000"/>
              </a:lnSpc>
            </a:pPr>
            <a:r>
              <a:rPr lang="zh-CN" altLang="en-US" sz="4000">
                <a:solidFill>
                  <a:srgbClr val="FF0000"/>
                </a:solidFill>
                <a:latin typeface="字制区喜脉体" panose="02000603000000000000" pitchFamily="2" charset="-122"/>
                <a:ea typeface="字制区喜脉体" panose="02000603000000000000" pitchFamily="2" charset="-122"/>
              </a:rPr>
              <a:t>不断更新的代码和</a:t>
            </a:r>
            <a:r>
              <a:rPr lang="en-US" altLang="zh-CN" sz="4000">
                <a:solidFill>
                  <a:srgbClr val="FF0000"/>
                </a:solidFill>
                <a:latin typeface="字制区喜脉体" panose="02000603000000000000" pitchFamily="2" charset="-122"/>
                <a:ea typeface="字制区喜脉体" panose="02000603000000000000" pitchFamily="2" charset="-122"/>
              </a:rPr>
              <a:t>ppt</a:t>
            </a:r>
            <a:r>
              <a:rPr lang="zh-CN" altLang="en-US" sz="4000">
                <a:solidFill>
                  <a:srgbClr val="FF0000"/>
                </a:solidFill>
                <a:latin typeface="字制区喜脉体" panose="02000603000000000000" pitchFamily="2" charset="-122"/>
                <a:ea typeface="字制区喜脉体" panose="02000603000000000000" pitchFamily="2" charset="-122"/>
              </a:rPr>
              <a:t>会给付费者拉一个交流群在群里同步，但是这个群不是我的答疑群，大家可以一起交流～</a:t>
            </a:r>
            <a:endParaRPr lang="en-US" altLang="zh-CN" sz="4000">
              <a:solidFill>
                <a:srgbClr val="FF0000"/>
              </a:solidFill>
              <a:latin typeface="字制区喜脉体" panose="02000603000000000000" pitchFamily="2" charset="-122"/>
              <a:ea typeface="字制区喜脉体" panose="02000603000000000000" pitchFamily="2" charset="-122"/>
            </a:endParaRPr>
          </a:p>
        </p:txBody>
      </p:sp>
      <p:sp>
        <p:nvSpPr>
          <p:cNvPr id="10" name="文本框 9">
            <a:extLst>
              <a:ext uri="{FF2B5EF4-FFF2-40B4-BE49-F238E27FC236}">
                <a16:creationId xmlns:a16="http://schemas.microsoft.com/office/drawing/2014/main" id="{1C18AE84-239D-5F5C-545C-F71ED803E24B}"/>
              </a:ext>
            </a:extLst>
          </p:cNvPr>
          <p:cNvSpPr txBox="1"/>
          <p:nvPr/>
        </p:nvSpPr>
        <p:spPr>
          <a:xfrm>
            <a:off x="8639681" y="4587439"/>
            <a:ext cx="2516777" cy="830997"/>
          </a:xfrm>
          <a:prstGeom prst="rect">
            <a:avLst/>
          </a:prstGeom>
          <a:noFill/>
        </p:spPr>
        <p:txBody>
          <a:bodyPr wrap="square" rtlCol="0">
            <a:spAutoFit/>
          </a:bodyPr>
          <a:lstStyle/>
          <a:p>
            <a:pPr algn="ctr"/>
            <a:r>
              <a:rPr lang="en-US" altLang="zh-CN" sz="2400" b="1">
                <a:latin typeface="字制区喜脉体" panose="02000603000000000000" pitchFamily="2" charset="-122"/>
                <a:ea typeface="字制区喜脉体" panose="02000603000000000000" pitchFamily="2" charset="-122"/>
              </a:rPr>
              <a:t>【</a:t>
            </a:r>
            <a:r>
              <a:rPr lang="zh-CN" altLang="en-US" sz="2400" b="1">
                <a:latin typeface="字制区喜脉体" panose="02000603000000000000" pitchFamily="2" charset="-122"/>
                <a:ea typeface="字制区喜脉体" panose="02000603000000000000" pitchFamily="2" charset="-122"/>
              </a:rPr>
              <a:t>个人微信号</a:t>
            </a:r>
            <a:r>
              <a:rPr lang="en-US" altLang="zh-CN" sz="2400" b="1">
                <a:latin typeface="字制区喜脉体" panose="02000603000000000000" pitchFamily="2" charset="-122"/>
                <a:ea typeface="字制区喜脉体" panose="02000603000000000000" pitchFamily="2" charset="-122"/>
              </a:rPr>
              <a:t>】</a:t>
            </a:r>
            <a:r>
              <a:rPr lang="zh-CN" altLang="en-US" sz="2400" b="1">
                <a:latin typeface="字制区喜脉体" panose="02000603000000000000" pitchFamily="2" charset="-122"/>
                <a:ea typeface="字制区喜脉体" panose="02000603000000000000" pitchFamily="2" charset="-122"/>
              </a:rPr>
              <a:t>：</a:t>
            </a:r>
            <a:r>
              <a:rPr lang="en-US" altLang="zh-CN" sz="2400" b="1">
                <a:latin typeface="字制区喜脉体" panose="02000603000000000000" pitchFamily="2" charset="-122"/>
                <a:ea typeface="字制区喜脉体" panose="02000603000000000000" pitchFamily="2" charset="-122"/>
              </a:rPr>
              <a:t>hkl793831293</a:t>
            </a:r>
            <a:endParaRPr lang="zh-CN" altLang="en-US" sz="2400" b="1">
              <a:latin typeface="字制区喜脉体" panose="02000603000000000000" pitchFamily="2" charset="-122"/>
              <a:ea typeface="字制区喜脉体" panose="02000603000000000000" pitchFamily="2" charset="-122"/>
            </a:endParaRPr>
          </a:p>
        </p:txBody>
      </p:sp>
      <p:pic>
        <p:nvPicPr>
          <p:cNvPr id="12" name="图片 11">
            <a:extLst>
              <a:ext uri="{FF2B5EF4-FFF2-40B4-BE49-F238E27FC236}">
                <a16:creationId xmlns:a16="http://schemas.microsoft.com/office/drawing/2014/main" id="{2065E0F6-90FB-51D6-3878-AE016DAC1B14}"/>
              </a:ext>
            </a:extLst>
          </p:cNvPr>
          <p:cNvPicPr>
            <a:picLocks noChangeAspect="1"/>
          </p:cNvPicPr>
          <p:nvPr/>
        </p:nvPicPr>
        <p:blipFill>
          <a:blip r:embed="rId2"/>
          <a:stretch>
            <a:fillRect/>
          </a:stretch>
        </p:blipFill>
        <p:spPr>
          <a:xfrm>
            <a:off x="8679415" y="1664562"/>
            <a:ext cx="2437311" cy="2762747"/>
          </a:xfrm>
          <a:prstGeom prst="rect">
            <a:avLst/>
          </a:prstGeom>
        </p:spPr>
      </p:pic>
    </p:spTree>
    <p:extLst>
      <p:ext uri="{BB962C8B-B14F-4D97-AF65-F5344CB8AC3E}">
        <p14:creationId xmlns:p14="http://schemas.microsoft.com/office/powerpoint/2010/main" val="393501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3991" y="1146844"/>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p:cNvSpPr/>
          <p:nvPr/>
        </p:nvSpPr>
        <p:spPr>
          <a:xfrm>
            <a:off x="873991" y="136951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p:cNvSpPr/>
          <p:nvPr/>
        </p:nvSpPr>
        <p:spPr>
          <a:xfrm>
            <a:off x="873991" y="1591306"/>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矩形 6"/>
          <p:cNvSpPr/>
          <p:nvPr/>
        </p:nvSpPr>
        <p:spPr>
          <a:xfrm>
            <a:off x="873991" y="1813100"/>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p:cNvSpPr/>
          <p:nvPr/>
        </p:nvSpPr>
        <p:spPr>
          <a:xfrm>
            <a:off x="873991" y="2035768"/>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p:nvSpPr>
        <p:spPr>
          <a:xfrm>
            <a:off x="873991" y="225756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a:off x="873991" y="2785068"/>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p:cNvSpPr/>
          <p:nvPr/>
        </p:nvSpPr>
        <p:spPr>
          <a:xfrm>
            <a:off x="873991" y="300686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文本框 11"/>
          <p:cNvSpPr txBox="1"/>
          <p:nvPr/>
        </p:nvSpPr>
        <p:spPr>
          <a:xfrm>
            <a:off x="931141" y="2514433"/>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sp>
        <p:nvSpPr>
          <p:cNvPr id="13" name="文本框 12"/>
          <p:cNvSpPr txBox="1"/>
          <p:nvPr/>
        </p:nvSpPr>
        <p:spPr>
          <a:xfrm>
            <a:off x="83532" y="2134451"/>
            <a:ext cx="675005" cy="246221"/>
          </a:xfrm>
          <a:prstGeom prst="rect">
            <a:avLst/>
          </a:prstGeom>
          <a:noFill/>
        </p:spPr>
        <p:txBody>
          <a:bodyPr wrap="square" rtlCol="0">
            <a:spAutoFit/>
          </a:bodyPr>
          <a:lstStyle/>
          <a:p>
            <a:r>
              <a:rPr lang="en-US" altLang="zh-CN" sz="1000" b="1">
                <a:latin typeface="Times New Roman" panose="02020603050405020304" pitchFamily="18" charset="0"/>
                <a:cs typeface="Times New Roman" panose="02020603050405020304" pitchFamily="18" charset="0"/>
              </a:rPr>
              <a:t>g_state</a:t>
            </a:r>
            <a:endParaRPr lang="zh-CN" altLang="en-US" sz="1000" b="1">
              <a:latin typeface="Times New Roman" panose="02020603050405020304" pitchFamily="18" charset="0"/>
              <a:cs typeface="Times New Roman" panose="02020603050405020304" pitchFamily="18" charset="0"/>
            </a:endParaRPr>
          </a:p>
        </p:txBody>
      </p:sp>
      <p:sp>
        <p:nvSpPr>
          <p:cNvPr id="14" name="矩形 13"/>
          <p:cNvSpPr/>
          <p:nvPr/>
        </p:nvSpPr>
        <p:spPr>
          <a:xfrm>
            <a:off x="2844887" y="1105989"/>
            <a:ext cx="839707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a:endCxn id="20" idx="1"/>
          </p:cNvCxnSpPr>
          <p:nvPr/>
        </p:nvCxnSpPr>
        <p:spPr>
          <a:xfrm flipV="1">
            <a:off x="1165514" y="1276814"/>
            <a:ext cx="1679575" cy="325120"/>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690817" y="1528980"/>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sp>
        <p:nvSpPr>
          <p:cNvPr id="17" name="矩形 16"/>
          <p:cNvSpPr/>
          <p:nvPr/>
        </p:nvSpPr>
        <p:spPr>
          <a:xfrm>
            <a:off x="2854960" y="1841500"/>
            <a:ext cx="792226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2844800" y="2577465"/>
            <a:ext cx="790257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2844800" y="3320415"/>
            <a:ext cx="834009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2844887" y="1131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1" name="矩形 20"/>
          <p:cNvSpPr/>
          <p:nvPr/>
        </p:nvSpPr>
        <p:spPr>
          <a:xfrm>
            <a:off x="3204297" y="1131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2" name="文本框 21"/>
          <p:cNvSpPr txBox="1"/>
          <p:nvPr/>
        </p:nvSpPr>
        <p:spPr>
          <a:xfrm>
            <a:off x="5734135" y="651904"/>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1591920 Byte</a:t>
            </a:r>
            <a:endParaRPr lang="zh-CN" altLang="en-US" sz="800" b="1">
              <a:latin typeface="Times New Roman" panose="02020603050405020304" pitchFamily="18" charset="0"/>
              <a:cs typeface="Times New Roman" panose="02020603050405020304" pitchFamily="18" charset="0"/>
            </a:endParaRPr>
          </a:p>
        </p:txBody>
      </p:sp>
      <p:sp>
        <p:nvSpPr>
          <p:cNvPr id="23" name="矩形 22"/>
          <p:cNvSpPr/>
          <p:nvPr/>
        </p:nvSpPr>
        <p:spPr>
          <a:xfrm>
            <a:off x="2856951" y="293631"/>
            <a:ext cx="8142608"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矩形 23"/>
          <p:cNvSpPr/>
          <p:nvPr/>
        </p:nvSpPr>
        <p:spPr>
          <a:xfrm>
            <a:off x="2855046" y="31268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5" name="矩形 24"/>
          <p:cNvSpPr/>
          <p:nvPr/>
        </p:nvSpPr>
        <p:spPr>
          <a:xfrm>
            <a:off x="3214456" y="31268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6" name="矩形 25"/>
          <p:cNvSpPr/>
          <p:nvPr/>
        </p:nvSpPr>
        <p:spPr>
          <a:xfrm>
            <a:off x="3677373" y="320301"/>
            <a:ext cx="4069078"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a:p>
            <a:pPr algn="ctr"/>
            <a:r>
              <a:rPr lang="zh-CN" altLang="en-US" sz="900" b="1">
                <a:latin typeface="Consolas" panose="020B0609020204030204"/>
                <a:ea typeface="Consolas" panose="020B0609020204030204"/>
                <a:sym typeface="+mn-ea"/>
              </a:rPr>
              <a:t>1,590,</a:t>
            </a:r>
            <a:r>
              <a:rPr lang="en-US" altLang="zh-CN" sz="900" b="1">
                <a:latin typeface="Consolas" panose="020B0609020204030204"/>
                <a:ea typeface="Consolas" panose="020B0609020204030204"/>
                <a:sym typeface="+mn-ea"/>
              </a:rPr>
              <a:t>080</a:t>
            </a:r>
          </a:p>
        </p:txBody>
      </p:sp>
      <p:sp>
        <p:nvSpPr>
          <p:cNvPr id="27" name="矩形 26"/>
          <p:cNvSpPr/>
          <p:nvPr/>
        </p:nvSpPr>
        <p:spPr>
          <a:xfrm>
            <a:off x="7746451" y="31102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8" name="矩形 27"/>
          <p:cNvSpPr/>
          <p:nvPr/>
        </p:nvSpPr>
        <p:spPr>
          <a:xfrm>
            <a:off x="8105861" y="31102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9" name="矩形 28"/>
          <p:cNvSpPr/>
          <p:nvPr/>
        </p:nvSpPr>
        <p:spPr>
          <a:xfrm>
            <a:off x="8556712" y="32102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0" name="矩形 29"/>
          <p:cNvSpPr/>
          <p:nvPr/>
        </p:nvSpPr>
        <p:spPr>
          <a:xfrm>
            <a:off x="8916122" y="32102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1" name="矩形 30"/>
          <p:cNvSpPr/>
          <p:nvPr/>
        </p:nvSpPr>
        <p:spPr>
          <a:xfrm>
            <a:off x="9366973" y="32102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2" name="矩形 31"/>
          <p:cNvSpPr/>
          <p:nvPr/>
        </p:nvSpPr>
        <p:spPr>
          <a:xfrm>
            <a:off x="9726383" y="32102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3" name="矩形 32"/>
          <p:cNvSpPr/>
          <p:nvPr/>
        </p:nvSpPr>
        <p:spPr>
          <a:xfrm>
            <a:off x="10177234" y="32649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4" name="矩形 33"/>
          <p:cNvSpPr/>
          <p:nvPr/>
        </p:nvSpPr>
        <p:spPr>
          <a:xfrm>
            <a:off x="10536644" y="32649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35" name="直接箭头连接符 34"/>
          <p:cNvCxnSpPr>
            <a:endCxn id="24" idx="1"/>
          </p:cNvCxnSpPr>
          <p:nvPr/>
        </p:nvCxnSpPr>
        <p:spPr>
          <a:xfrm flipV="1">
            <a:off x="1175990" y="458108"/>
            <a:ext cx="1678940" cy="1433195"/>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666751" y="1130279"/>
            <a:ext cx="1976668"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1" name="矩形 40"/>
          <p:cNvSpPr/>
          <p:nvPr/>
        </p:nvSpPr>
        <p:spPr>
          <a:xfrm>
            <a:off x="5631355" y="11282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2" name="矩形 41"/>
          <p:cNvSpPr/>
          <p:nvPr/>
        </p:nvSpPr>
        <p:spPr>
          <a:xfrm>
            <a:off x="5990765" y="11282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3" name="矩形 42"/>
          <p:cNvSpPr/>
          <p:nvPr/>
        </p:nvSpPr>
        <p:spPr>
          <a:xfrm>
            <a:off x="6460090" y="1134564"/>
            <a:ext cx="1610387"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4" name="矩形 43"/>
          <p:cNvSpPr/>
          <p:nvPr/>
        </p:nvSpPr>
        <p:spPr>
          <a:xfrm>
            <a:off x="8064823" y="1140856"/>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5" name="矩形 44"/>
          <p:cNvSpPr/>
          <p:nvPr/>
        </p:nvSpPr>
        <p:spPr>
          <a:xfrm>
            <a:off x="8424233" y="1140856"/>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6" name="矩形 45"/>
          <p:cNvSpPr/>
          <p:nvPr/>
        </p:nvSpPr>
        <p:spPr>
          <a:xfrm>
            <a:off x="8870017" y="1138920"/>
            <a:ext cx="939002"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7" name="矩形 46"/>
          <p:cNvSpPr/>
          <p:nvPr/>
        </p:nvSpPr>
        <p:spPr>
          <a:xfrm>
            <a:off x="9797417" y="113456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8" name="矩形 47"/>
          <p:cNvSpPr/>
          <p:nvPr/>
        </p:nvSpPr>
        <p:spPr>
          <a:xfrm>
            <a:off x="10156827" y="113456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9" name="矩形 48"/>
          <p:cNvSpPr/>
          <p:nvPr/>
        </p:nvSpPr>
        <p:spPr>
          <a:xfrm>
            <a:off x="10619742" y="1134563"/>
            <a:ext cx="62221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56" name="矩形 55"/>
          <p:cNvSpPr/>
          <p:nvPr/>
        </p:nvSpPr>
        <p:spPr>
          <a:xfrm>
            <a:off x="285347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7" name="矩形 56"/>
          <p:cNvSpPr/>
          <p:nvPr/>
        </p:nvSpPr>
        <p:spPr>
          <a:xfrm>
            <a:off x="321288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9" name="矩形 58"/>
          <p:cNvSpPr/>
          <p:nvPr/>
        </p:nvSpPr>
        <p:spPr>
          <a:xfrm>
            <a:off x="367580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Input_image:</a:t>
            </a:r>
          </a:p>
          <a:p>
            <a:pPr algn="ctr"/>
            <a:r>
              <a:rPr lang="en-US" altLang="zh-CN" sz="900" b="1"/>
              <a:t>500*28*28*4</a:t>
            </a:r>
          </a:p>
        </p:txBody>
      </p:sp>
      <p:sp>
        <p:nvSpPr>
          <p:cNvPr id="2" name="矩形 1"/>
          <p:cNvSpPr/>
          <p:nvPr/>
        </p:nvSpPr>
        <p:spPr>
          <a:xfrm>
            <a:off x="549507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 name="矩形 2"/>
          <p:cNvSpPr/>
          <p:nvPr/>
        </p:nvSpPr>
        <p:spPr>
          <a:xfrm>
            <a:off x="585448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6" name="矩形 35"/>
          <p:cNvSpPr/>
          <p:nvPr/>
        </p:nvSpPr>
        <p:spPr>
          <a:xfrm>
            <a:off x="631740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node(MUL_MAT):</a:t>
            </a:r>
          </a:p>
          <a:p>
            <a:pPr algn="ctr"/>
            <a:r>
              <a:rPr lang="en-US" altLang="zh-CN" sz="900" b="1"/>
              <a:t>500*500*4</a:t>
            </a:r>
          </a:p>
        </p:txBody>
      </p:sp>
      <p:sp>
        <p:nvSpPr>
          <p:cNvPr id="40" name="矩形 39"/>
          <p:cNvSpPr/>
          <p:nvPr/>
        </p:nvSpPr>
        <p:spPr>
          <a:xfrm>
            <a:off x="813921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1" name="矩形 50"/>
          <p:cNvSpPr/>
          <p:nvPr/>
        </p:nvSpPr>
        <p:spPr>
          <a:xfrm>
            <a:off x="849862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3" name="矩形 52"/>
          <p:cNvSpPr/>
          <p:nvPr/>
        </p:nvSpPr>
        <p:spPr>
          <a:xfrm>
            <a:off x="896154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node_grad(MUL_MAT):</a:t>
            </a:r>
          </a:p>
          <a:p>
            <a:pPr algn="ctr"/>
            <a:r>
              <a:rPr lang="en-US" altLang="zh-CN" sz="900" b="1"/>
              <a:t>500*500*4</a:t>
            </a:r>
          </a:p>
        </p:txBody>
      </p:sp>
      <p:sp>
        <p:nvSpPr>
          <p:cNvPr id="72" name="弧形 71"/>
          <p:cNvSpPr/>
          <p:nvPr/>
        </p:nvSpPr>
        <p:spPr>
          <a:xfrm>
            <a:off x="6200140" y="1686560"/>
            <a:ext cx="2298700" cy="502285"/>
          </a:xfrm>
          <a:prstGeom prst="arc">
            <a:avLst>
              <a:gd name="adj1" fmla="val 10698918"/>
              <a:gd name="adj2" fmla="val 0"/>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8" name="文本框 57"/>
          <p:cNvSpPr txBox="1"/>
          <p:nvPr/>
        </p:nvSpPr>
        <p:spPr>
          <a:xfrm>
            <a:off x="6923089" y="1453715"/>
            <a:ext cx="852573" cy="368300"/>
          </a:xfrm>
          <a:prstGeom prst="rect">
            <a:avLst/>
          </a:prstGeom>
          <a:noFill/>
        </p:spPr>
        <p:txBody>
          <a:bodyPr wrap="square" rtlCol="0">
            <a:spAutoFit/>
          </a:bodyPr>
          <a:lstStyle/>
          <a:p>
            <a:r>
              <a:rPr lang="en-US" altLang="zh-CN" b="1">
                <a:highlight>
                  <a:srgbClr val="FFFF00"/>
                </a:highlight>
              </a:rPr>
              <a:t>grad</a:t>
            </a:r>
          </a:p>
        </p:txBody>
      </p:sp>
      <p:sp>
        <p:nvSpPr>
          <p:cNvPr id="62" name="矩形 61"/>
          <p:cNvSpPr/>
          <p:nvPr/>
        </p:nvSpPr>
        <p:spPr>
          <a:xfrm>
            <a:off x="2844586"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3" name="矩形 62"/>
          <p:cNvSpPr/>
          <p:nvPr/>
        </p:nvSpPr>
        <p:spPr>
          <a:xfrm>
            <a:off x="3203996"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4" name="矩形 63"/>
          <p:cNvSpPr/>
          <p:nvPr/>
        </p:nvSpPr>
        <p:spPr>
          <a:xfrm>
            <a:off x="3666911"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node(ADD):</a:t>
            </a:r>
          </a:p>
          <a:p>
            <a:pPr algn="ctr"/>
            <a:r>
              <a:rPr lang="en-US" altLang="zh-CN" sz="900" b="1"/>
              <a:t>500*500*4</a:t>
            </a:r>
          </a:p>
        </p:txBody>
      </p:sp>
      <p:sp>
        <p:nvSpPr>
          <p:cNvPr id="65" name="矩形 64"/>
          <p:cNvSpPr/>
          <p:nvPr/>
        </p:nvSpPr>
        <p:spPr>
          <a:xfrm>
            <a:off x="5488726"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6" name="矩形 65"/>
          <p:cNvSpPr/>
          <p:nvPr/>
        </p:nvSpPr>
        <p:spPr>
          <a:xfrm>
            <a:off x="5848136"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7" name="矩形 66"/>
          <p:cNvSpPr/>
          <p:nvPr/>
        </p:nvSpPr>
        <p:spPr>
          <a:xfrm>
            <a:off x="6311051"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node_grad(ADD):</a:t>
            </a:r>
          </a:p>
          <a:p>
            <a:pPr algn="ctr"/>
            <a:r>
              <a:rPr lang="en-US" altLang="zh-CN" sz="900" b="1"/>
              <a:t>500*500*4</a:t>
            </a:r>
          </a:p>
        </p:txBody>
      </p:sp>
      <p:sp>
        <p:nvSpPr>
          <p:cNvPr id="68" name="弧形 67"/>
          <p:cNvSpPr/>
          <p:nvPr/>
        </p:nvSpPr>
        <p:spPr>
          <a:xfrm>
            <a:off x="3556000" y="2422525"/>
            <a:ext cx="2298700" cy="502285"/>
          </a:xfrm>
          <a:prstGeom prst="arc">
            <a:avLst>
              <a:gd name="adj1" fmla="val 10698918"/>
              <a:gd name="adj2" fmla="val 0"/>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文本框 68"/>
          <p:cNvSpPr txBox="1"/>
          <p:nvPr/>
        </p:nvSpPr>
        <p:spPr>
          <a:xfrm>
            <a:off x="4278949" y="2189680"/>
            <a:ext cx="852573" cy="368300"/>
          </a:xfrm>
          <a:prstGeom prst="rect">
            <a:avLst/>
          </a:prstGeom>
          <a:noFill/>
        </p:spPr>
        <p:txBody>
          <a:bodyPr wrap="square" rtlCol="0">
            <a:spAutoFit/>
          </a:bodyPr>
          <a:lstStyle/>
          <a:p>
            <a:r>
              <a:rPr lang="en-US" altLang="zh-CN" b="1">
                <a:highlight>
                  <a:srgbClr val="FFFF00"/>
                </a:highlight>
              </a:rPr>
              <a:t>grad</a:t>
            </a:r>
          </a:p>
        </p:txBody>
      </p:sp>
      <p:sp>
        <p:nvSpPr>
          <p:cNvPr id="70" name="矩形 69"/>
          <p:cNvSpPr/>
          <p:nvPr/>
        </p:nvSpPr>
        <p:spPr>
          <a:xfrm>
            <a:off x="8109371"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1" name="矩形 70"/>
          <p:cNvSpPr/>
          <p:nvPr/>
        </p:nvSpPr>
        <p:spPr>
          <a:xfrm>
            <a:off x="8468781"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3" name="矩形 72"/>
          <p:cNvSpPr/>
          <p:nvPr/>
        </p:nvSpPr>
        <p:spPr>
          <a:xfrm>
            <a:off x="8931696"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node(UNARG):</a:t>
            </a:r>
          </a:p>
          <a:p>
            <a:pPr algn="ctr"/>
            <a:r>
              <a:rPr lang="en-US" altLang="zh-CN" sz="900" b="1"/>
              <a:t>500*500*4</a:t>
            </a:r>
          </a:p>
        </p:txBody>
      </p:sp>
      <p:sp>
        <p:nvSpPr>
          <p:cNvPr id="74" name="矩形 73"/>
          <p:cNvSpPr/>
          <p:nvPr/>
        </p:nvSpPr>
        <p:spPr>
          <a:xfrm>
            <a:off x="2843951" y="333754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5" name="矩形 74"/>
          <p:cNvSpPr/>
          <p:nvPr/>
        </p:nvSpPr>
        <p:spPr>
          <a:xfrm>
            <a:off x="3203361" y="333754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6" name="矩形 75"/>
          <p:cNvSpPr/>
          <p:nvPr/>
        </p:nvSpPr>
        <p:spPr>
          <a:xfrm>
            <a:off x="3666276" y="333754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a:t>
            </a:r>
            <a:r>
              <a:rPr lang="en-US" altLang="zh-CN" sz="900" b="1">
                <a:sym typeface="+mn-ea"/>
              </a:rPr>
              <a:t>UNARG</a:t>
            </a:r>
            <a:r>
              <a:rPr lang="en-US" altLang="zh-CN" sz="900" b="1"/>
              <a:t>):</a:t>
            </a:r>
          </a:p>
          <a:p>
            <a:pPr algn="ctr"/>
            <a:r>
              <a:rPr lang="en-US" altLang="zh-CN" sz="900" b="1"/>
              <a:t>500*500*4</a:t>
            </a:r>
          </a:p>
        </p:txBody>
      </p:sp>
      <p:sp>
        <p:nvSpPr>
          <p:cNvPr id="78" name="文本框 77"/>
          <p:cNvSpPr txBox="1"/>
          <p:nvPr/>
        </p:nvSpPr>
        <p:spPr>
          <a:xfrm>
            <a:off x="4778059" y="2953585"/>
            <a:ext cx="852573" cy="368300"/>
          </a:xfrm>
          <a:prstGeom prst="rect">
            <a:avLst/>
          </a:prstGeom>
          <a:noFill/>
        </p:spPr>
        <p:txBody>
          <a:bodyPr wrap="square" rtlCol="0">
            <a:spAutoFit/>
          </a:bodyPr>
          <a:lstStyle/>
          <a:p>
            <a:r>
              <a:rPr lang="en-US" altLang="zh-CN" b="1">
                <a:highlight>
                  <a:srgbClr val="FFFF00"/>
                </a:highlight>
              </a:rPr>
              <a:t>grad</a:t>
            </a:r>
          </a:p>
        </p:txBody>
      </p:sp>
      <p:cxnSp>
        <p:nvCxnSpPr>
          <p:cNvPr id="79" name="直接箭头连接符 78"/>
          <p:cNvCxnSpPr>
            <a:endCxn id="75" idx="1"/>
          </p:cNvCxnSpPr>
          <p:nvPr/>
        </p:nvCxnSpPr>
        <p:spPr>
          <a:xfrm flipH="1">
            <a:off x="3203493" y="2746449"/>
            <a:ext cx="5666740" cy="73596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80" name="矩形 79"/>
          <p:cNvSpPr/>
          <p:nvPr/>
        </p:nvSpPr>
        <p:spPr>
          <a:xfrm>
            <a:off x="5495076"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1" name="矩形 80"/>
          <p:cNvSpPr/>
          <p:nvPr/>
        </p:nvSpPr>
        <p:spPr>
          <a:xfrm>
            <a:off x="5854486"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2" name="矩形 81"/>
          <p:cNvSpPr/>
          <p:nvPr/>
        </p:nvSpPr>
        <p:spPr>
          <a:xfrm>
            <a:off x="6317615" y="333883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node(MUL_MAT):</a:t>
            </a:r>
            <a:endParaRPr lang="en-US" altLang="zh-CN" sz="900" b="1"/>
          </a:p>
          <a:p>
            <a:pPr algn="ctr"/>
            <a:r>
              <a:rPr lang="en-US" altLang="zh-CN" sz="900" b="1"/>
              <a:t>500*10*4</a:t>
            </a:r>
          </a:p>
        </p:txBody>
      </p:sp>
      <p:sp>
        <p:nvSpPr>
          <p:cNvPr id="83" name="矩形 82"/>
          <p:cNvSpPr/>
          <p:nvPr/>
        </p:nvSpPr>
        <p:spPr>
          <a:xfrm>
            <a:off x="7386741"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4" name="矩形 83"/>
          <p:cNvSpPr/>
          <p:nvPr/>
        </p:nvSpPr>
        <p:spPr>
          <a:xfrm>
            <a:off x="7746151"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5" name="矩形 84"/>
          <p:cNvSpPr/>
          <p:nvPr/>
        </p:nvSpPr>
        <p:spPr>
          <a:xfrm>
            <a:off x="8209280" y="3338830"/>
            <a:ext cx="108521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n_g(MUL_MAT):</a:t>
            </a:r>
            <a:endParaRPr lang="en-US" altLang="zh-CN" sz="900" b="1"/>
          </a:p>
          <a:p>
            <a:pPr algn="ctr"/>
            <a:r>
              <a:rPr lang="en-US" altLang="zh-CN" sz="900" b="1"/>
              <a:t>500*10*4</a:t>
            </a:r>
          </a:p>
        </p:txBody>
      </p:sp>
      <p:sp>
        <p:nvSpPr>
          <p:cNvPr id="86" name="弧形 85"/>
          <p:cNvSpPr/>
          <p:nvPr/>
        </p:nvSpPr>
        <p:spPr>
          <a:xfrm>
            <a:off x="6200140" y="3165475"/>
            <a:ext cx="1546225"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7" name="文本框 86"/>
          <p:cNvSpPr txBox="1"/>
          <p:nvPr/>
        </p:nvSpPr>
        <p:spPr>
          <a:xfrm>
            <a:off x="6923089" y="2932630"/>
            <a:ext cx="852573" cy="368300"/>
          </a:xfrm>
          <a:prstGeom prst="rect">
            <a:avLst/>
          </a:prstGeom>
          <a:noFill/>
        </p:spPr>
        <p:txBody>
          <a:bodyPr wrap="square" rtlCol="0">
            <a:spAutoFit/>
          </a:bodyPr>
          <a:lstStyle/>
          <a:p>
            <a:r>
              <a:rPr lang="en-US" altLang="zh-CN" b="1">
                <a:highlight>
                  <a:srgbClr val="FFFF00"/>
                </a:highlight>
              </a:rPr>
              <a:t>grad</a:t>
            </a:r>
          </a:p>
        </p:txBody>
      </p:sp>
      <p:sp>
        <p:nvSpPr>
          <p:cNvPr id="88" name="矩形 87"/>
          <p:cNvSpPr/>
          <p:nvPr/>
        </p:nvSpPr>
        <p:spPr>
          <a:xfrm>
            <a:off x="9294281"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9" name="矩形 88"/>
          <p:cNvSpPr/>
          <p:nvPr/>
        </p:nvSpPr>
        <p:spPr>
          <a:xfrm>
            <a:off x="9653691"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90" name="矩形 89"/>
          <p:cNvSpPr/>
          <p:nvPr/>
        </p:nvSpPr>
        <p:spPr>
          <a:xfrm>
            <a:off x="10116820" y="333883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node(ADD):</a:t>
            </a:r>
            <a:endParaRPr lang="en-US" altLang="zh-CN" sz="900" b="1"/>
          </a:p>
          <a:p>
            <a:pPr algn="ctr"/>
            <a:r>
              <a:rPr lang="en-US" altLang="zh-CN" sz="900" b="1"/>
              <a:t>500*10*4</a:t>
            </a:r>
          </a:p>
        </p:txBody>
      </p:sp>
      <p:sp>
        <p:nvSpPr>
          <p:cNvPr id="97" name="矩形 96"/>
          <p:cNvSpPr/>
          <p:nvPr/>
        </p:nvSpPr>
        <p:spPr>
          <a:xfrm>
            <a:off x="2844165" y="4114800"/>
            <a:ext cx="755713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8" name="矩形 97"/>
          <p:cNvSpPr/>
          <p:nvPr/>
        </p:nvSpPr>
        <p:spPr>
          <a:xfrm>
            <a:off x="2843951" y="4128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99" name="矩形 98"/>
          <p:cNvSpPr/>
          <p:nvPr/>
        </p:nvSpPr>
        <p:spPr>
          <a:xfrm>
            <a:off x="3203361" y="4128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0" name="矩形 99"/>
          <p:cNvSpPr/>
          <p:nvPr/>
        </p:nvSpPr>
        <p:spPr>
          <a:xfrm>
            <a:off x="3666490" y="412877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node_grad(ADD):</a:t>
            </a:r>
            <a:endParaRPr lang="en-US" altLang="zh-CN" sz="900" b="1"/>
          </a:p>
          <a:p>
            <a:pPr algn="ctr"/>
            <a:r>
              <a:rPr lang="en-US" altLang="zh-CN" sz="900" b="1"/>
              <a:t>500*10*4</a:t>
            </a:r>
          </a:p>
        </p:txBody>
      </p:sp>
      <p:cxnSp>
        <p:nvCxnSpPr>
          <p:cNvPr id="101" name="直接箭头连接符 100"/>
          <p:cNvCxnSpPr/>
          <p:nvPr/>
        </p:nvCxnSpPr>
        <p:spPr>
          <a:xfrm flipH="1">
            <a:off x="3203493" y="3507179"/>
            <a:ext cx="6804660" cy="77279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02" name="文本框 101"/>
          <p:cNvSpPr txBox="1"/>
          <p:nvPr/>
        </p:nvSpPr>
        <p:spPr>
          <a:xfrm>
            <a:off x="4904424" y="3809565"/>
            <a:ext cx="852573" cy="368300"/>
          </a:xfrm>
          <a:prstGeom prst="rect">
            <a:avLst/>
          </a:prstGeom>
          <a:noFill/>
        </p:spPr>
        <p:txBody>
          <a:bodyPr wrap="square" rtlCol="0">
            <a:spAutoFit/>
          </a:bodyPr>
          <a:lstStyle/>
          <a:p>
            <a:r>
              <a:rPr lang="en-US" altLang="zh-CN" b="1">
                <a:highlight>
                  <a:srgbClr val="FFFF00"/>
                </a:highlight>
              </a:rPr>
              <a:t>grad</a:t>
            </a:r>
          </a:p>
        </p:txBody>
      </p:sp>
      <p:sp>
        <p:nvSpPr>
          <p:cNvPr id="103" name="矩形 102"/>
          <p:cNvSpPr/>
          <p:nvPr/>
        </p:nvSpPr>
        <p:spPr>
          <a:xfrm>
            <a:off x="4739426" y="4128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4" name="矩形 103"/>
          <p:cNvSpPr/>
          <p:nvPr/>
        </p:nvSpPr>
        <p:spPr>
          <a:xfrm>
            <a:off x="5098836" y="4128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5" name="矩形 104"/>
          <p:cNvSpPr/>
          <p:nvPr/>
        </p:nvSpPr>
        <p:spPr>
          <a:xfrm>
            <a:off x="5561965" y="412877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node(SM):</a:t>
            </a:r>
            <a:endParaRPr lang="en-US" altLang="zh-CN" sz="900" b="1"/>
          </a:p>
          <a:p>
            <a:pPr algn="ctr"/>
            <a:r>
              <a:rPr lang="en-US" altLang="zh-CN" sz="900" b="1"/>
              <a:t>500*10*4</a:t>
            </a:r>
          </a:p>
        </p:txBody>
      </p:sp>
      <p:sp>
        <p:nvSpPr>
          <p:cNvPr id="106" name="矩形 105"/>
          <p:cNvSpPr/>
          <p:nvPr/>
        </p:nvSpPr>
        <p:spPr>
          <a:xfrm>
            <a:off x="6630456" y="41509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7" name="矩形 106"/>
          <p:cNvSpPr/>
          <p:nvPr/>
        </p:nvSpPr>
        <p:spPr>
          <a:xfrm>
            <a:off x="6989866" y="41509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8" name="矩形 107"/>
          <p:cNvSpPr/>
          <p:nvPr/>
        </p:nvSpPr>
        <p:spPr>
          <a:xfrm>
            <a:off x="7452995" y="4150995"/>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node_grad(SM):</a:t>
            </a:r>
            <a:endParaRPr lang="en-US" altLang="zh-CN" sz="900" b="1"/>
          </a:p>
          <a:p>
            <a:pPr algn="ctr"/>
            <a:r>
              <a:rPr lang="en-US" altLang="zh-CN" sz="900" b="1"/>
              <a:t>500*10*4</a:t>
            </a:r>
          </a:p>
        </p:txBody>
      </p:sp>
      <p:sp>
        <p:nvSpPr>
          <p:cNvPr id="109" name="弧形 108"/>
          <p:cNvSpPr/>
          <p:nvPr/>
        </p:nvSpPr>
        <p:spPr>
          <a:xfrm>
            <a:off x="5443855" y="4044950"/>
            <a:ext cx="1546225"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0" name="文本框 109"/>
          <p:cNvSpPr txBox="1"/>
          <p:nvPr/>
        </p:nvSpPr>
        <p:spPr>
          <a:xfrm>
            <a:off x="6322379" y="3809565"/>
            <a:ext cx="852573" cy="368300"/>
          </a:xfrm>
          <a:prstGeom prst="rect">
            <a:avLst/>
          </a:prstGeom>
          <a:noFill/>
        </p:spPr>
        <p:txBody>
          <a:bodyPr wrap="square" rtlCol="0">
            <a:spAutoFit/>
          </a:bodyPr>
          <a:lstStyle/>
          <a:p>
            <a:r>
              <a:rPr lang="en-US" altLang="zh-CN" b="1">
                <a:highlight>
                  <a:srgbClr val="FFFF00"/>
                </a:highlight>
              </a:rPr>
              <a:t>grad</a:t>
            </a:r>
          </a:p>
        </p:txBody>
      </p:sp>
      <p:sp>
        <p:nvSpPr>
          <p:cNvPr id="111" name="矩形 110"/>
          <p:cNvSpPr/>
          <p:nvPr/>
        </p:nvSpPr>
        <p:spPr>
          <a:xfrm>
            <a:off x="8510691" y="41509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2" name="矩形 111"/>
          <p:cNvSpPr/>
          <p:nvPr/>
        </p:nvSpPr>
        <p:spPr>
          <a:xfrm>
            <a:off x="8870101" y="41509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3" name="矩形 112"/>
          <p:cNvSpPr/>
          <p:nvPr/>
        </p:nvSpPr>
        <p:spPr>
          <a:xfrm>
            <a:off x="9333230" y="4150995"/>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label:</a:t>
            </a:r>
            <a:endParaRPr lang="en-US" altLang="zh-CN" sz="900" b="1"/>
          </a:p>
          <a:p>
            <a:pPr algn="ctr"/>
            <a:r>
              <a:rPr lang="en-US" altLang="zh-CN" sz="900" b="1"/>
              <a:t>500*10*4</a:t>
            </a:r>
          </a:p>
        </p:txBody>
      </p:sp>
      <p:sp>
        <p:nvSpPr>
          <p:cNvPr id="114" name="矩形 113"/>
          <p:cNvSpPr/>
          <p:nvPr/>
        </p:nvSpPr>
        <p:spPr>
          <a:xfrm>
            <a:off x="2844165" y="4893945"/>
            <a:ext cx="328676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5" name="矩形 114"/>
          <p:cNvSpPr/>
          <p:nvPr/>
        </p:nvSpPr>
        <p:spPr>
          <a:xfrm>
            <a:off x="2843951" y="49256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6" name="矩形 115"/>
          <p:cNvSpPr/>
          <p:nvPr/>
        </p:nvSpPr>
        <p:spPr>
          <a:xfrm>
            <a:off x="3203361" y="49256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7" name="矩形 116"/>
          <p:cNvSpPr/>
          <p:nvPr/>
        </p:nvSpPr>
        <p:spPr>
          <a:xfrm>
            <a:off x="3666490" y="4925695"/>
            <a:ext cx="82105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node(LOSS):</a:t>
            </a:r>
            <a:endParaRPr lang="en-US" altLang="zh-CN" sz="900" b="1"/>
          </a:p>
          <a:p>
            <a:pPr algn="ctr"/>
            <a:r>
              <a:rPr lang="en-US" altLang="zh-CN" sz="900" b="1"/>
              <a:t>1*1*4</a:t>
            </a:r>
          </a:p>
        </p:txBody>
      </p:sp>
      <p:sp>
        <p:nvSpPr>
          <p:cNvPr id="118" name="矩形 117"/>
          <p:cNvSpPr/>
          <p:nvPr/>
        </p:nvSpPr>
        <p:spPr>
          <a:xfrm>
            <a:off x="4487331" y="49256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9" name="矩形 118"/>
          <p:cNvSpPr/>
          <p:nvPr/>
        </p:nvSpPr>
        <p:spPr>
          <a:xfrm>
            <a:off x="4846741" y="49256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20" name="矩形 119"/>
          <p:cNvSpPr/>
          <p:nvPr/>
        </p:nvSpPr>
        <p:spPr>
          <a:xfrm>
            <a:off x="5309870" y="4925695"/>
            <a:ext cx="82105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n_g(LOSS):</a:t>
            </a:r>
            <a:endParaRPr lang="en-US" altLang="zh-CN" sz="900" b="1"/>
          </a:p>
          <a:p>
            <a:pPr algn="ctr"/>
            <a:r>
              <a:rPr lang="en-US" altLang="zh-CN" sz="900" b="1"/>
              <a:t>1*1*4</a:t>
            </a:r>
          </a:p>
        </p:txBody>
      </p:sp>
      <p:sp>
        <p:nvSpPr>
          <p:cNvPr id="121" name="弧形 120"/>
          <p:cNvSpPr/>
          <p:nvPr/>
        </p:nvSpPr>
        <p:spPr>
          <a:xfrm>
            <a:off x="3585210" y="4739005"/>
            <a:ext cx="1261110"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22" name="文本框 121"/>
          <p:cNvSpPr txBox="1"/>
          <p:nvPr/>
        </p:nvSpPr>
        <p:spPr>
          <a:xfrm>
            <a:off x="3610929" y="4525845"/>
            <a:ext cx="852573" cy="368300"/>
          </a:xfrm>
          <a:prstGeom prst="rect">
            <a:avLst/>
          </a:prstGeom>
          <a:noFill/>
        </p:spPr>
        <p:txBody>
          <a:bodyPr wrap="square" rtlCol="0">
            <a:spAutoFit/>
          </a:bodyPr>
          <a:lstStyle/>
          <a:p>
            <a:r>
              <a:rPr lang="en-US" altLang="zh-CN" b="1">
                <a:highlight>
                  <a:srgbClr val="FFFF00"/>
                </a:highlight>
              </a:rPr>
              <a:t>grad</a:t>
            </a:r>
          </a:p>
        </p:txBody>
      </p:sp>
      <p:cxnSp>
        <p:nvCxnSpPr>
          <p:cNvPr id="123" name="直接箭头连接符 122"/>
          <p:cNvCxnSpPr/>
          <p:nvPr/>
        </p:nvCxnSpPr>
        <p:spPr>
          <a:xfrm flipH="1">
            <a:off x="3204128" y="452194"/>
            <a:ext cx="5259070" cy="82486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4" name="直接箭头连接符 123"/>
          <p:cNvCxnSpPr/>
          <p:nvPr/>
        </p:nvCxnSpPr>
        <p:spPr>
          <a:xfrm flipH="1">
            <a:off x="5990508" y="494739"/>
            <a:ext cx="3266440" cy="78232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5" name="直接箭头连接符 124"/>
          <p:cNvCxnSpPr/>
          <p:nvPr/>
        </p:nvCxnSpPr>
        <p:spPr>
          <a:xfrm flipH="1">
            <a:off x="8424463" y="480134"/>
            <a:ext cx="1633220" cy="75438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6" name="直接箭头连接符 125"/>
          <p:cNvCxnSpPr/>
          <p:nvPr/>
        </p:nvCxnSpPr>
        <p:spPr>
          <a:xfrm flipH="1">
            <a:off x="10150393" y="464894"/>
            <a:ext cx="720090" cy="80962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28" name="矩形 127"/>
          <p:cNvSpPr/>
          <p:nvPr/>
        </p:nvSpPr>
        <p:spPr>
          <a:xfrm>
            <a:off x="2844165" y="5635625"/>
            <a:ext cx="864108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9" name="矩形 128"/>
          <p:cNvSpPr/>
          <p:nvPr/>
        </p:nvSpPr>
        <p:spPr>
          <a:xfrm>
            <a:off x="2844165" y="564769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0" name="矩形 129"/>
          <p:cNvSpPr/>
          <p:nvPr/>
        </p:nvSpPr>
        <p:spPr>
          <a:xfrm>
            <a:off x="3201670" y="563562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cg:</a:t>
            </a:r>
          </a:p>
          <a:p>
            <a:pPr algn="ctr"/>
            <a:r>
              <a:rPr lang="en-US" altLang="zh-CN" sz="900" b="1"/>
              <a:t>72</a:t>
            </a:r>
          </a:p>
        </p:txBody>
      </p:sp>
      <p:sp>
        <p:nvSpPr>
          <p:cNvPr id="131" name="矩形 130"/>
          <p:cNvSpPr/>
          <p:nvPr/>
        </p:nvSpPr>
        <p:spPr>
          <a:xfrm>
            <a:off x="3671570" y="5682615"/>
            <a:ext cx="1579245" cy="243205"/>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nodes:</a:t>
            </a:r>
          </a:p>
          <a:p>
            <a:pPr algn="ctr"/>
            <a:r>
              <a:rPr lang="en-US" altLang="zh-CN" sz="900" b="1"/>
              <a:t>2048*8=16384</a:t>
            </a:r>
          </a:p>
        </p:txBody>
      </p:sp>
      <p:sp>
        <p:nvSpPr>
          <p:cNvPr id="132" name="矩形 131"/>
          <p:cNvSpPr/>
          <p:nvPr/>
        </p:nvSpPr>
        <p:spPr>
          <a:xfrm>
            <a:off x="5250815" y="5682615"/>
            <a:ext cx="1579245" cy="24320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leafs:</a:t>
            </a:r>
          </a:p>
          <a:p>
            <a:pPr algn="ctr"/>
            <a:r>
              <a:rPr lang="en-US" altLang="zh-CN" sz="900" b="1"/>
              <a:t>2048*8=16384</a:t>
            </a:r>
          </a:p>
        </p:txBody>
      </p:sp>
      <p:sp>
        <p:nvSpPr>
          <p:cNvPr id="133" name="矩形 132"/>
          <p:cNvSpPr/>
          <p:nvPr/>
        </p:nvSpPr>
        <p:spPr>
          <a:xfrm>
            <a:off x="6830060" y="5682615"/>
            <a:ext cx="2905125" cy="24320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visitd_hash_set.keys:</a:t>
            </a:r>
          </a:p>
          <a:p>
            <a:pPr algn="ctr"/>
            <a:r>
              <a:rPr lang="en-US" altLang="zh-CN" sz="900" b="1">
                <a:solidFill>
                  <a:schemeClr val="tx1"/>
                </a:solidFill>
              </a:rPr>
              <a:t>4099*8=32792</a:t>
            </a:r>
          </a:p>
        </p:txBody>
      </p:sp>
      <p:sp>
        <p:nvSpPr>
          <p:cNvPr id="134" name="矩形 133"/>
          <p:cNvSpPr/>
          <p:nvPr/>
        </p:nvSpPr>
        <p:spPr>
          <a:xfrm>
            <a:off x="9735185" y="5682615"/>
            <a:ext cx="1750695" cy="243205"/>
          </a:xfrm>
          <a:prstGeom prst="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visitd_hash_set.used:</a:t>
            </a:r>
          </a:p>
          <a:p>
            <a:pPr algn="ctr"/>
            <a:r>
              <a:rPr lang="en-US" altLang="zh-CN" sz="900" b="1">
                <a:solidFill>
                  <a:schemeClr val="tx1"/>
                </a:solidFill>
              </a:rPr>
              <a:t>129*4=516</a:t>
            </a:r>
          </a:p>
        </p:txBody>
      </p:sp>
      <p:cxnSp>
        <p:nvCxnSpPr>
          <p:cNvPr id="38" name="直接箭头连接符 37"/>
          <p:cNvCxnSpPr>
            <a:cxnSpLocks/>
            <a:endCxn id="116" idx="1"/>
          </p:cNvCxnSpPr>
          <p:nvPr/>
        </p:nvCxnSpPr>
        <p:spPr>
          <a:xfrm flipH="1" flipV="1">
            <a:off x="3203361" y="5070777"/>
            <a:ext cx="5969214" cy="750977"/>
          </a:xfrm>
          <a:prstGeom prst="straightConnector1">
            <a:avLst/>
          </a:prstGeom>
          <a:ln w="28575" cmpd="sng">
            <a:solidFill>
              <a:schemeClr val="tx1"/>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39" name="直接箭头连接符 38"/>
          <p:cNvCxnSpPr>
            <a:cxnSpLocks/>
          </p:cNvCxnSpPr>
          <p:nvPr/>
        </p:nvCxnSpPr>
        <p:spPr>
          <a:xfrm flipV="1">
            <a:off x="7658100" y="464894"/>
            <a:ext cx="2030648" cy="5356860"/>
          </a:xfrm>
          <a:prstGeom prst="straightConnector1">
            <a:avLst/>
          </a:prstGeom>
          <a:ln w="28575" cmpd="sng">
            <a:solidFill>
              <a:schemeClr val="tx1"/>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50" name="直接箭头连接符 49"/>
          <p:cNvCxnSpPr>
            <a:stCxn id="131" idx="1"/>
            <a:endCxn id="32" idx="1"/>
          </p:cNvCxnSpPr>
          <p:nvPr/>
        </p:nvCxnSpPr>
        <p:spPr>
          <a:xfrm flipV="1">
            <a:off x="3671488" y="466164"/>
            <a:ext cx="6054725" cy="5338445"/>
          </a:xfrm>
          <a:prstGeom prst="straightConnector1">
            <a:avLst/>
          </a:prstGeom>
          <a:ln w="28575" cmpd="sng">
            <a:solidFill>
              <a:schemeClr val="accent1"/>
            </a:solidFill>
            <a:prstDash val="solid"/>
            <a:tailEnd type="stealth"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037C3-0852-4BB7-54D6-64C110C8AF06}"/>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7B7AC537-99C9-9EB3-1060-1399406A01A0}"/>
              </a:ext>
            </a:extLst>
          </p:cNvPr>
          <p:cNvSpPr txBox="1"/>
          <p:nvPr/>
        </p:nvSpPr>
        <p:spPr>
          <a:xfrm>
            <a:off x="5044145" y="557775"/>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8" name="文本框 7">
            <a:extLst>
              <a:ext uri="{FF2B5EF4-FFF2-40B4-BE49-F238E27FC236}">
                <a16:creationId xmlns:a16="http://schemas.microsoft.com/office/drawing/2014/main" id="{8D0276F2-9988-E0A8-FBB6-2247C071A2EC}"/>
              </a:ext>
            </a:extLst>
          </p:cNvPr>
          <p:cNvSpPr txBox="1"/>
          <p:nvPr/>
        </p:nvSpPr>
        <p:spPr>
          <a:xfrm>
            <a:off x="4573614" y="4493033"/>
            <a:ext cx="6379028" cy="1862048"/>
          </a:xfrm>
          <a:prstGeom prst="rect">
            <a:avLst/>
          </a:prstGeom>
          <a:noFill/>
        </p:spPr>
        <p:txBody>
          <a:bodyPr wrap="square">
            <a:spAutoFit/>
          </a:bodyPr>
          <a:lstStyle/>
          <a:p>
            <a:pPr algn="ctr"/>
            <a:r>
              <a:rPr lang="zh-CN" altLang="en-US" sz="11500">
                <a:latin typeface="字制区喜脉体" panose="02000603000000000000" pitchFamily="2" charset="-122"/>
                <a:ea typeface="字制区喜脉体" panose="02000603000000000000" pitchFamily="2" charset="-122"/>
              </a:rPr>
              <a:t>合并访存</a:t>
            </a:r>
          </a:p>
        </p:txBody>
      </p:sp>
      <p:pic>
        <p:nvPicPr>
          <p:cNvPr id="11" name="图片 10">
            <a:extLst>
              <a:ext uri="{FF2B5EF4-FFF2-40B4-BE49-F238E27FC236}">
                <a16:creationId xmlns:a16="http://schemas.microsoft.com/office/drawing/2014/main" id="{5B166C1A-23D8-216E-6044-688F649465CC}"/>
              </a:ext>
            </a:extLst>
          </p:cNvPr>
          <p:cNvPicPr>
            <a:picLocks noChangeAspect="1"/>
          </p:cNvPicPr>
          <p:nvPr/>
        </p:nvPicPr>
        <p:blipFill>
          <a:blip r:embed="rId2"/>
          <a:stretch>
            <a:fillRect/>
          </a:stretch>
        </p:blipFill>
        <p:spPr>
          <a:xfrm>
            <a:off x="1457068" y="557775"/>
            <a:ext cx="3269324" cy="5797306"/>
          </a:xfrm>
          <a:prstGeom prst="rect">
            <a:avLst/>
          </a:prstGeom>
        </p:spPr>
      </p:pic>
    </p:spTree>
    <p:extLst>
      <p:ext uri="{BB962C8B-B14F-4D97-AF65-F5344CB8AC3E}">
        <p14:creationId xmlns:p14="http://schemas.microsoft.com/office/powerpoint/2010/main" val="2735062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655955" y="1094105"/>
            <a:ext cx="10880090" cy="3046988"/>
          </a:xfrm>
          <a:prstGeom prst="rect">
            <a:avLst/>
          </a:prstGeom>
          <a:noFill/>
        </p:spPr>
        <p:txBody>
          <a:bodyPr wrap="square" rtlCol="0" anchor="t">
            <a:spAutoFit/>
          </a:bodyPr>
          <a:lstStyle/>
          <a:p>
            <a:r>
              <a:rPr lang="zh-CN" altLang="en-US" sz="2400">
                <a:solidFill>
                  <a:srgbClr val="191B1F"/>
                </a:solidFill>
                <a:highlight>
                  <a:srgbClr val="FFFF00"/>
                </a:highlight>
                <a:latin typeface="字制区喜脉体" panose="02000603000000000000" pitchFamily="2" charset="-122"/>
                <a:ea typeface="字制区喜脉体" panose="02000603000000000000" pitchFamily="2" charset="-122"/>
                <a:sym typeface="+mn-ea"/>
              </a:rPr>
              <a:t>全局</a:t>
            </a:r>
            <a:r>
              <a:rPr lang="zh-CN" altLang="en-US" sz="2400">
                <a:solidFill>
                  <a:srgbClr val="191B1F"/>
                </a:solidFill>
                <a:latin typeface="字制区喜脉体" panose="02000603000000000000" pitchFamily="2" charset="-122"/>
                <a:ea typeface="字制区喜脉体" panose="02000603000000000000" pitchFamily="2" charset="-122"/>
                <a:sym typeface="+mn-ea"/>
              </a:rPr>
              <a:t>内存的访问模式，有</a:t>
            </a:r>
            <a:r>
              <a:rPr lang="zh-CN" altLang="en-US" sz="2400" b="1">
                <a:solidFill>
                  <a:srgbClr val="FF0000"/>
                </a:solidFill>
                <a:latin typeface="字制区喜脉体" panose="02000603000000000000" pitchFamily="2" charset="-122"/>
                <a:ea typeface="字制区喜脉体" panose="02000603000000000000" pitchFamily="2" charset="-122"/>
                <a:sym typeface="+mn-ea"/>
              </a:rPr>
              <a:t>合并访存</a:t>
            </a:r>
            <a:r>
              <a:rPr lang="zh-CN" altLang="en-US" sz="2400" b="1">
                <a:latin typeface="字制区喜脉体" panose="02000603000000000000" pitchFamily="2" charset="-122"/>
                <a:ea typeface="字制区喜脉体" panose="02000603000000000000" pitchFamily="2" charset="-122"/>
                <a:sym typeface="+mn-ea"/>
              </a:rPr>
              <a:t>和</a:t>
            </a:r>
            <a:r>
              <a:rPr lang="zh-CN" altLang="en-US" sz="2400" b="1">
                <a:solidFill>
                  <a:srgbClr val="FF0000"/>
                </a:solidFill>
                <a:latin typeface="字制区喜脉体" panose="02000603000000000000" pitchFamily="2" charset="-122"/>
                <a:ea typeface="字制区喜脉体" panose="02000603000000000000" pitchFamily="2" charset="-122"/>
                <a:sym typeface="+mn-ea"/>
              </a:rPr>
              <a:t>非合并访存</a:t>
            </a:r>
            <a:r>
              <a:rPr lang="zh-CN" altLang="en-US" sz="2400">
                <a:solidFill>
                  <a:srgbClr val="191B1F"/>
                </a:solidFill>
                <a:latin typeface="字制区喜脉体" panose="02000603000000000000" pitchFamily="2" charset="-122"/>
                <a:ea typeface="字制区喜脉体" panose="02000603000000000000" pitchFamily="2" charset="-122"/>
                <a:sym typeface="+mn-ea"/>
              </a:rPr>
              <a:t>两种方式。若一个</a:t>
            </a:r>
            <a:r>
              <a:rPr lang="zh-CN" altLang="en-US" sz="2400">
                <a:solidFill>
                  <a:srgbClr val="191B1F"/>
                </a:solidFill>
                <a:highlight>
                  <a:srgbClr val="FFFF00"/>
                </a:highlight>
                <a:latin typeface="字制区喜脉体" panose="02000603000000000000" pitchFamily="2" charset="-122"/>
                <a:ea typeface="字制区喜脉体" panose="02000603000000000000" pitchFamily="2" charset="-122"/>
                <a:sym typeface="+mn-ea"/>
              </a:rPr>
              <a:t>线程束</a:t>
            </a:r>
            <a:r>
              <a:rPr lang="zh-CN" altLang="en-US" sz="2400">
                <a:solidFill>
                  <a:srgbClr val="191B1F"/>
                </a:solidFill>
                <a:latin typeface="字制区喜脉体" panose="02000603000000000000" pitchFamily="2" charset="-122"/>
                <a:ea typeface="字制区喜脉体" panose="02000603000000000000" pitchFamily="2" charset="-122"/>
                <a:sym typeface="+mn-ea"/>
              </a:rPr>
              <a:t>对</a:t>
            </a:r>
            <a:r>
              <a:rPr lang="zh-CN" altLang="en-US" sz="2400">
                <a:solidFill>
                  <a:srgbClr val="191B1F"/>
                </a:solidFill>
                <a:highlight>
                  <a:srgbClr val="FFFF00"/>
                </a:highlight>
                <a:latin typeface="字制区喜脉体" panose="02000603000000000000" pitchFamily="2" charset="-122"/>
                <a:ea typeface="字制区喜脉体" panose="02000603000000000000" pitchFamily="2" charset="-122"/>
                <a:sym typeface="+mn-ea"/>
              </a:rPr>
              <a:t>全局内存</a:t>
            </a:r>
            <a:r>
              <a:rPr lang="zh-CN" altLang="en-US" sz="2400">
                <a:solidFill>
                  <a:srgbClr val="191B1F"/>
                </a:solidFill>
                <a:latin typeface="字制区喜脉体" panose="02000603000000000000" pitchFamily="2" charset="-122"/>
                <a:ea typeface="字制区喜脉体" panose="02000603000000000000" pitchFamily="2" charset="-122"/>
                <a:sym typeface="+mn-ea"/>
              </a:rPr>
              <a:t>的一次访问导致</a:t>
            </a:r>
            <a:r>
              <a:rPr lang="zh-CN" altLang="en-US" sz="2400">
                <a:solidFill>
                  <a:srgbClr val="191B1F"/>
                </a:solidFill>
                <a:highlight>
                  <a:srgbClr val="FFFF00"/>
                </a:highlight>
                <a:latin typeface="字制区喜脉体" panose="02000603000000000000" pitchFamily="2" charset="-122"/>
                <a:ea typeface="字制区喜脉体" panose="02000603000000000000" pitchFamily="2" charset="-122"/>
                <a:sym typeface="+mn-ea"/>
              </a:rPr>
              <a:t>最少</a:t>
            </a:r>
            <a:r>
              <a:rPr lang="zh-CN" altLang="en-US" sz="2400">
                <a:solidFill>
                  <a:srgbClr val="191B1F"/>
                </a:solidFill>
                <a:latin typeface="字制区喜脉体" panose="02000603000000000000" pitchFamily="2" charset="-122"/>
                <a:ea typeface="字制区喜脉体" panose="02000603000000000000" pitchFamily="2" charset="-122"/>
                <a:sym typeface="+mn-ea"/>
              </a:rPr>
              <a:t>的数据传输，则称该访问为合并访</a:t>
            </a:r>
            <a:r>
              <a:rPr lang="zh-CN" altLang="en-US" sz="2400" b="1">
                <a:latin typeface="字制区喜脉体" panose="02000603000000000000" pitchFamily="2" charset="-122"/>
                <a:ea typeface="字制区喜脉体" panose="02000603000000000000" pitchFamily="2" charset="-122"/>
                <a:sym typeface="+mn-ea"/>
              </a:rPr>
              <a:t>存</a:t>
            </a:r>
            <a:r>
              <a:rPr lang="zh-CN" altLang="en-US" sz="2400">
                <a:latin typeface="字制区喜脉体" panose="02000603000000000000" pitchFamily="2" charset="-122"/>
                <a:ea typeface="字制区喜脉体" panose="02000603000000000000" pitchFamily="2" charset="-122"/>
                <a:sym typeface="+mn-ea"/>
              </a:rPr>
              <a:t>，否则为非合并访</a:t>
            </a:r>
            <a:r>
              <a:rPr lang="zh-CN" altLang="en-US" sz="2400" b="1">
                <a:latin typeface="字制区喜脉体" panose="02000603000000000000" pitchFamily="2" charset="-122"/>
                <a:ea typeface="字制区喜脉体" panose="02000603000000000000" pitchFamily="2" charset="-122"/>
                <a:sym typeface="+mn-ea"/>
              </a:rPr>
              <a:t>存</a:t>
            </a:r>
            <a:r>
              <a:rPr lang="zh-CN" altLang="en-US" sz="2400">
                <a:solidFill>
                  <a:srgbClr val="191B1F"/>
                </a:solidFill>
                <a:latin typeface="字制区喜脉体" panose="02000603000000000000" pitchFamily="2" charset="-122"/>
                <a:ea typeface="字制区喜脉体" panose="02000603000000000000" pitchFamily="2" charset="-122"/>
                <a:sym typeface="+mn-ea"/>
              </a:rPr>
              <a:t>。</a:t>
            </a:r>
            <a:endParaRPr lang="en-US" altLang="zh-CN" sz="2400">
              <a:solidFill>
                <a:srgbClr val="191B1F"/>
              </a:solidFill>
              <a:latin typeface="字制区喜脉体" panose="02000603000000000000" pitchFamily="2" charset="-122"/>
              <a:ea typeface="字制区喜脉体" panose="02000603000000000000" pitchFamily="2" charset="-122"/>
              <a:sym typeface="+mn-ea"/>
            </a:endParaRPr>
          </a:p>
          <a:p>
            <a:endParaRPr lang="en-US" altLang="zh-CN" sz="2400">
              <a:solidFill>
                <a:srgbClr val="191B1F"/>
              </a:solidFill>
              <a:latin typeface="字制区喜脉体" panose="02000603000000000000" pitchFamily="2" charset="-122"/>
              <a:ea typeface="字制区喜脉体" panose="02000603000000000000" pitchFamily="2" charset="-122"/>
              <a:sym typeface="+mn-ea"/>
            </a:endParaRPr>
          </a:p>
          <a:p>
            <a:r>
              <a:rPr lang="zh-CN" altLang="en-US" sz="2400" b="1">
                <a:latin typeface="字制区喜脉体" panose="02000603000000000000" pitchFamily="2" charset="-122"/>
                <a:ea typeface="字制区喜脉体" panose="02000603000000000000" pitchFamily="2" charset="-122"/>
              </a:rPr>
              <a:t>定量地，可以定义合并度，它等于线程束</a:t>
            </a:r>
            <a:r>
              <a:rPr lang="zh-CN" altLang="en-US" sz="2400" b="1">
                <a:highlight>
                  <a:srgbClr val="FFFF00"/>
                </a:highlight>
                <a:latin typeface="字制区喜脉体" panose="02000603000000000000" pitchFamily="2" charset="-122"/>
                <a:ea typeface="字制区喜脉体" panose="02000603000000000000" pitchFamily="2" charset="-122"/>
              </a:rPr>
              <a:t>请求的字节数</a:t>
            </a:r>
            <a:r>
              <a:rPr lang="zh-CN" altLang="en-US" sz="2400" b="1">
                <a:latin typeface="字制区喜脉体" panose="02000603000000000000" pitchFamily="2" charset="-122"/>
                <a:ea typeface="字制区喜脉体" panose="02000603000000000000" pitchFamily="2" charset="-122"/>
              </a:rPr>
              <a:t>除以</a:t>
            </a:r>
            <a:r>
              <a:rPr lang="zh-CN" altLang="en-US" sz="2400" b="1">
                <a:highlight>
                  <a:srgbClr val="FFFF00"/>
                </a:highlight>
                <a:latin typeface="字制区喜脉体" panose="02000603000000000000" pitchFamily="2" charset="-122"/>
                <a:ea typeface="字制区喜脉体" panose="02000603000000000000" pitchFamily="2" charset="-122"/>
              </a:rPr>
              <a:t>由该次请求导致的所有数据传输的字节数</a:t>
            </a:r>
            <a:r>
              <a:rPr lang="zh-CN" altLang="en-US" sz="2400" b="1">
                <a:latin typeface="字制区喜脉体" panose="02000603000000000000" pitchFamily="2" charset="-122"/>
                <a:ea typeface="字制区喜脉体" panose="02000603000000000000" pitchFamily="2" charset="-122"/>
              </a:rPr>
              <a:t>。合并度可以理解为资源利用率。如果数据传输中处理的数据都是线程束所需要的，那么合并度就是</a:t>
            </a:r>
            <a:r>
              <a:rPr lang="en-US" altLang="zh-CN" sz="2400" b="1">
                <a:latin typeface="字制区喜脉体" panose="02000603000000000000" pitchFamily="2" charset="-122"/>
                <a:ea typeface="字制区喜脉体" panose="02000603000000000000" pitchFamily="2" charset="-122"/>
              </a:rPr>
              <a:t>100%</a:t>
            </a:r>
            <a:r>
              <a:rPr lang="zh-CN" altLang="en-US" sz="2400" b="1">
                <a:latin typeface="字制区喜脉体" panose="02000603000000000000" pitchFamily="2" charset="-122"/>
                <a:ea typeface="字制区喜脉体" panose="02000603000000000000" pitchFamily="2" charset="-122"/>
              </a:rPr>
              <a:t>，访存的资源利用率也就是</a:t>
            </a:r>
            <a:r>
              <a:rPr lang="en-US" altLang="zh-CN" sz="2400" b="1">
                <a:latin typeface="字制区喜脉体" panose="02000603000000000000" pitchFamily="2" charset="-122"/>
                <a:ea typeface="字制区喜脉体" panose="02000603000000000000" pitchFamily="2" charset="-122"/>
              </a:rPr>
              <a:t>100%</a:t>
            </a:r>
            <a:r>
              <a:rPr lang="zh-CN" altLang="en-US" sz="2400" b="1">
                <a:latin typeface="字制区喜脉体" panose="02000603000000000000" pitchFamily="2" charset="-122"/>
                <a:ea typeface="字制区喜脉体" panose="02000603000000000000" pitchFamily="2" charset="-122"/>
              </a:rPr>
              <a:t>，对应的访问模式为</a:t>
            </a:r>
            <a:r>
              <a:rPr lang="zh-CN" altLang="en-US" sz="2400" b="1">
                <a:latin typeface="字制区喜脉体" panose="02000603000000000000" pitchFamily="2" charset="-122"/>
                <a:ea typeface="字制区喜脉体" panose="02000603000000000000" pitchFamily="2" charset="-122"/>
                <a:hlinkClick r:id="rId2">
                  <a:extLst>
                    <a:ext uri="{A12FA001-AC4F-418D-AE19-62706E023703}">
                      <ahyp:hlinkClr xmlns:ahyp="http://schemas.microsoft.com/office/drawing/2018/hyperlinkcolor" val="tx"/>
                    </a:ext>
                  </a:extLst>
                </a:hlinkClick>
              </a:rPr>
              <a:t>合并访存</a:t>
            </a:r>
            <a:r>
              <a:rPr lang="zh-CN" altLang="en-US" sz="2400" b="1">
                <a:latin typeface="字制区喜脉体" panose="02000603000000000000" pitchFamily="2" charset="-122"/>
                <a:ea typeface="字制区喜脉体" panose="02000603000000000000" pitchFamily="2" charset="-122"/>
              </a:rPr>
              <a:t>。利用率越高，核函数的访存性能就更好；反之，显存带宽</a:t>
            </a:r>
            <a:r>
              <a:rPr lang="zh-CN" altLang="en-US" sz="2400" b="1">
                <a:highlight>
                  <a:srgbClr val="FFFF00"/>
                </a:highlight>
                <a:latin typeface="字制区喜脉体" panose="02000603000000000000" pitchFamily="2" charset="-122"/>
                <a:ea typeface="字制区喜脉体" panose="02000603000000000000" pitchFamily="2" charset="-122"/>
              </a:rPr>
              <a:t>利用率</a:t>
            </a:r>
            <a:r>
              <a:rPr lang="zh-CN" altLang="en-US" sz="2400" b="1">
                <a:latin typeface="字制区喜脉体" panose="02000603000000000000" pitchFamily="2" charset="-122"/>
                <a:ea typeface="字制区喜脉体" panose="02000603000000000000" pitchFamily="2" charset="-122"/>
              </a:rPr>
              <a:t>较低</a:t>
            </a:r>
            <a:endParaRPr lang="zh-CN" altLang="en-US" sz="2400" b="1">
              <a:latin typeface="字制区喜脉体" panose="02000603000000000000" pitchFamily="2" charset="-122"/>
              <a:ea typeface="字制区喜脉体" panose="02000603000000000000" pitchFamily="2" charset="-122"/>
              <a:sym typeface="+mn-ea"/>
            </a:endParaRPr>
          </a:p>
        </p:txBody>
      </p:sp>
      <p:sp>
        <p:nvSpPr>
          <p:cNvPr id="2" name="文本框 1">
            <a:extLst>
              <a:ext uri="{FF2B5EF4-FFF2-40B4-BE49-F238E27FC236}">
                <a16:creationId xmlns:a16="http://schemas.microsoft.com/office/drawing/2014/main" id="{DE78666D-78DC-9416-F802-F3C2D2D7AAE7}"/>
              </a:ext>
            </a:extLst>
          </p:cNvPr>
          <p:cNvSpPr txBox="1"/>
          <p:nvPr/>
        </p:nvSpPr>
        <p:spPr>
          <a:xfrm>
            <a:off x="8863330" y="6362938"/>
            <a:ext cx="317627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3"/>
              </a:rPr>
              <a:t>CUDA</a:t>
            </a:r>
            <a:r>
              <a:rPr lang="zh-CN" altLang="en-US">
                <a:latin typeface="字制区喜脉体" panose="02000603000000000000" pitchFamily="2" charset="-122"/>
                <a:ea typeface="字制区喜脉体" panose="02000603000000000000" pitchFamily="2" charset="-122"/>
                <a:hlinkClick r:id="rId3"/>
              </a:rPr>
              <a:t>笔记 内存合并访问 </a:t>
            </a:r>
            <a:r>
              <a:rPr lang="en-US" altLang="zh-CN">
                <a:latin typeface="字制区喜脉体" panose="02000603000000000000" pitchFamily="2" charset="-122"/>
                <a:ea typeface="字制区喜脉体" panose="02000603000000000000" pitchFamily="2" charset="-122"/>
                <a:hlinkClick r:id="rId3"/>
              </a:rPr>
              <a:t>- </a:t>
            </a:r>
            <a:r>
              <a:rPr lang="zh-CN" altLang="en-US">
                <a:latin typeface="字制区喜脉体" panose="02000603000000000000" pitchFamily="2" charset="-122"/>
                <a:ea typeface="字制区喜脉体" panose="02000603000000000000" pitchFamily="2" charset="-122"/>
                <a:hlinkClick r:id="rId3"/>
              </a:rPr>
              <a:t>知乎</a:t>
            </a: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89635" y="1364358"/>
            <a:ext cx="2777490" cy="15557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threads</a:t>
            </a:r>
          </a:p>
        </p:txBody>
      </p:sp>
      <p:sp>
        <p:nvSpPr>
          <p:cNvPr id="29" name="矩形 28"/>
          <p:cNvSpPr/>
          <p:nvPr/>
        </p:nvSpPr>
        <p:spPr>
          <a:xfrm>
            <a:off x="889635" y="1384678"/>
            <a:ext cx="598170" cy="1155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warp</a:t>
            </a:r>
          </a:p>
        </p:txBody>
      </p:sp>
      <p:sp>
        <p:nvSpPr>
          <p:cNvPr id="5" name="矩形 4"/>
          <p:cNvSpPr/>
          <p:nvPr/>
        </p:nvSpPr>
        <p:spPr>
          <a:xfrm>
            <a:off x="1310640" y="2337178"/>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kernel</a:t>
            </a:r>
          </a:p>
        </p:txBody>
      </p:sp>
      <p:sp>
        <p:nvSpPr>
          <p:cNvPr id="6" name="矩形 5"/>
          <p:cNvSpPr/>
          <p:nvPr/>
        </p:nvSpPr>
        <p:spPr>
          <a:xfrm>
            <a:off x="3580130" y="2337178"/>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Global</a:t>
            </a:r>
          </a:p>
        </p:txBody>
      </p:sp>
      <p:cxnSp>
        <p:nvCxnSpPr>
          <p:cNvPr id="7" name="直接箭头连接符 6"/>
          <p:cNvCxnSpPr>
            <a:stCxn id="5" idx="3"/>
            <a:endCxn id="6" idx="1"/>
          </p:cNvCxnSpPr>
          <p:nvPr/>
        </p:nvCxnSpPr>
        <p:spPr>
          <a:xfrm>
            <a:off x="2465705" y="2492753"/>
            <a:ext cx="11144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843280" y="2634358"/>
            <a:ext cx="1929765" cy="553998"/>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Load 8*1024*1024</a:t>
            </a:r>
            <a:r>
              <a:rPr lang="zh-CN" altLang="en-US" sz="1000" b="1">
                <a:latin typeface="字制区喜脉体" panose="02000603000000000000" pitchFamily="2" charset="-122"/>
                <a:ea typeface="字制区喜脉体" panose="02000603000000000000" pitchFamily="2" charset="-122"/>
              </a:rPr>
              <a:t>个</a:t>
            </a:r>
            <a:r>
              <a:rPr lang="en-US" altLang="zh-CN" sz="1000" b="1">
                <a:latin typeface="字制区喜脉体" panose="02000603000000000000" pitchFamily="2" charset="-122"/>
                <a:ea typeface="字制区喜脉体" panose="02000603000000000000" pitchFamily="2" charset="-122"/>
              </a:rPr>
              <a:t>float</a:t>
            </a:r>
          </a:p>
          <a:p>
            <a:r>
              <a:rPr lang="en-US" altLang="zh-CN" sz="1000" b="1">
                <a:latin typeface="字制区喜脉体" panose="02000603000000000000" pitchFamily="2" charset="-122"/>
                <a:ea typeface="字制区喜脉体" panose="02000603000000000000" pitchFamily="2" charset="-122"/>
                <a:sym typeface="+mn-ea"/>
              </a:rPr>
              <a:t>Load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a:p>
            <a:r>
              <a:rPr lang="en-US" altLang="zh-CN" sz="1000" b="1">
                <a:latin typeface="字制区喜脉体" panose="02000603000000000000" pitchFamily="2" charset="-122"/>
                <a:ea typeface="字制区喜脉体" panose="02000603000000000000" pitchFamily="2" charset="-122"/>
                <a:sym typeface="+mn-ea"/>
              </a:rPr>
              <a:t>Store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606675" y="2293998"/>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786432 Inst</a:t>
            </a:r>
          </a:p>
        </p:txBody>
      </p:sp>
      <p:sp>
        <p:nvSpPr>
          <p:cNvPr id="12" name="文本框 11"/>
          <p:cNvSpPr txBox="1"/>
          <p:nvPr/>
        </p:nvSpPr>
        <p:spPr>
          <a:xfrm>
            <a:off x="2465069" y="2492753"/>
            <a:ext cx="1202055" cy="39878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3*8*1024*1024/32</a:t>
            </a:r>
          </a:p>
        </p:txBody>
      </p:sp>
      <p:sp>
        <p:nvSpPr>
          <p:cNvPr id="13" name="矩形 12"/>
          <p:cNvSpPr/>
          <p:nvPr/>
        </p:nvSpPr>
        <p:spPr>
          <a:xfrm>
            <a:off x="5560695" y="2231768"/>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L1</a:t>
            </a:r>
          </a:p>
        </p:txBody>
      </p:sp>
      <p:cxnSp>
        <p:nvCxnSpPr>
          <p:cNvPr id="14" name="直接箭头连接符 13"/>
          <p:cNvCxnSpPr/>
          <p:nvPr/>
        </p:nvCxnSpPr>
        <p:spPr>
          <a:xfrm>
            <a:off x="4735195" y="2416553"/>
            <a:ext cx="841375"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4699635" y="2231768"/>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Req</a:t>
            </a:r>
          </a:p>
        </p:txBody>
      </p:sp>
      <p:sp>
        <p:nvSpPr>
          <p:cNvPr id="17" name="矩形 16"/>
          <p:cNvSpPr/>
          <p:nvPr/>
        </p:nvSpPr>
        <p:spPr>
          <a:xfrm>
            <a:off x="7541260" y="2231768"/>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L2</a:t>
            </a:r>
          </a:p>
        </p:txBody>
      </p:sp>
      <p:sp>
        <p:nvSpPr>
          <p:cNvPr id="18" name="矩形 17"/>
          <p:cNvSpPr/>
          <p:nvPr/>
        </p:nvSpPr>
        <p:spPr>
          <a:xfrm>
            <a:off x="9503410" y="2231768"/>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Device</a:t>
            </a:r>
          </a:p>
          <a:p>
            <a:pPr algn="ctr"/>
            <a:r>
              <a:rPr lang="en-US" altLang="zh-CN" b="1">
                <a:latin typeface="字制区喜脉体" panose="02000603000000000000" pitchFamily="2" charset="-122"/>
                <a:ea typeface="字制区喜脉体" panose="02000603000000000000" pitchFamily="2" charset="-122"/>
              </a:rPr>
              <a:t>Memory</a:t>
            </a:r>
          </a:p>
        </p:txBody>
      </p:sp>
      <p:sp>
        <p:nvSpPr>
          <p:cNvPr id="19" name="文本框 18"/>
          <p:cNvSpPr txBox="1"/>
          <p:nvPr/>
        </p:nvSpPr>
        <p:spPr>
          <a:xfrm>
            <a:off x="4256087" y="2907408"/>
            <a:ext cx="1882140" cy="398780"/>
          </a:xfrm>
          <a:prstGeom prst="rect">
            <a:avLst/>
          </a:prstGeom>
          <a:noFill/>
        </p:spPr>
        <p:txBody>
          <a:bodyPr wrap="square" rtlCol="0" anchor="t">
            <a:spAutoFit/>
          </a:bodyPr>
          <a:lstStyle/>
          <a:p>
            <a:pPr algn="ctr"/>
            <a:r>
              <a:rPr lang="zh-CN" altLang="en-US" sz="1000" b="1">
                <a:latin typeface="字制区喜脉体" panose="02000603000000000000" pitchFamily="2" charset="-122"/>
                <a:ea typeface="字制区喜脉体" panose="02000603000000000000" pitchFamily="2" charset="-122"/>
                <a:sym typeface="+mn-ea"/>
              </a:rPr>
              <a:t>虽然你希望访问的是</a:t>
            </a:r>
            <a:r>
              <a:rPr lang="en-US" altLang="zh-CN" sz="1000" b="1">
                <a:latin typeface="字制区喜脉体" panose="02000603000000000000" pitchFamily="2" charset="-122"/>
                <a:ea typeface="字制区喜脉体" panose="02000603000000000000" pitchFamily="2" charset="-122"/>
                <a:sym typeface="+mn-ea"/>
              </a:rPr>
              <a:t>Global Memory</a:t>
            </a:r>
            <a:r>
              <a:rPr lang="zh-CN" altLang="en-US" sz="1000" b="1">
                <a:latin typeface="字制区喜脉体" panose="02000603000000000000" pitchFamily="2" charset="-122"/>
                <a:ea typeface="字制区喜脉体" panose="02000603000000000000" pitchFamily="2" charset="-122"/>
                <a:sym typeface="+mn-ea"/>
              </a:rPr>
              <a:t>，但是还是要过</a:t>
            </a:r>
            <a:r>
              <a:rPr lang="en-US" altLang="zh-CN" sz="1000" b="1">
                <a:latin typeface="字制区喜脉体" panose="02000603000000000000" pitchFamily="2" charset="-122"/>
                <a:ea typeface="字制区喜脉体" panose="02000603000000000000" pitchFamily="2" charset="-122"/>
                <a:sym typeface="+mn-ea"/>
              </a:rPr>
              <a:t>L1 L2</a:t>
            </a:r>
          </a:p>
        </p:txBody>
      </p:sp>
      <p:cxnSp>
        <p:nvCxnSpPr>
          <p:cNvPr id="20" name="直接箭头连接符 19"/>
          <p:cNvCxnSpPr/>
          <p:nvPr/>
        </p:nvCxnSpPr>
        <p:spPr>
          <a:xfrm flipH="1" flipV="1">
            <a:off x="4735195" y="2566413"/>
            <a:ext cx="825500" cy="6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699635" y="2544823"/>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Req</a:t>
            </a:r>
          </a:p>
        </p:txBody>
      </p:sp>
      <p:sp>
        <p:nvSpPr>
          <p:cNvPr id="4" name="文本框 3"/>
          <p:cNvSpPr txBox="1"/>
          <p:nvPr/>
        </p:nvSpPr>
        <p:spPr>
          <a:xfrm>
            <a:off x="5046980" y="6438900"/>
            <a:ext cx="7028815"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学习</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二</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矩阵转置及优化</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合并访问、共享内存、</a:t>
            </a:r>
            <a:r>
              <a:rPr lang="en-US" altLang="zh-CN" sz="1600">
                <a:latin typeface="字制区喜脉体" panose="02000603000000000000" pitchFamily="2" charset="-122"/>
                <a:ea typeface="字制区喜脉体" panose="02000603000000000000" pitchFamily="2" charset="-122"/>
                <a:hlinkClick r:id="rId2"/>
              </a:rPr>
              <a:t>bank conflict) -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16" name="矩形 15"/>
          <p:cNvSpPr/>
          <p:nvPr/>
        </p:nvSpPr>
        <p:spPr>
          <a:xfrm>
            <a:off x="889635" y="467738"/>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889635" y="916048"/>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p:cNvSpPr/>
          <p:nvPr/>
        </p:nvSpPr>
        <p:spPr>
          <a:xfrm>
            <a:off x="889635" y="1813303"/>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p:cNvCxnSpPr/>
          <p:nvPr/>
        </p:nvCxnSpPr>
        <p:spPr>
          <a:xfrm flipH="1">
            <a:off x="969010" y="623313"/>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a:off x="1433195" y="629028"/>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flipH="1">
            <a:off x="3587115" y="629028"/>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374640" y="182623"/>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32*1024*1024</a:t>
            </a:r>
          </a:p>
        </p:txBody>
      </p:sp>
      <p:sp>
        <p:nvSpPr>
          <p:cNvPr id="30" name="文本框 29"/>
          <p:cNvSpPr txBox="1"/>
          <p:nvPr/>
        </p:nvSpPr>
        <p:spPr>
          <a:xfrm>
            <a:off x="1497965" y="1523108"/>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8*1024*1024</a:t>
            </a:r>
          </a:p>
        </p:txBody>
      </p:sp>
      <p:cxnSp>
        <p:nvCxnSpPr>
          <p:cNvPr id="32" name="直接箭头连接符 31"/>
          <p:cNvCxnSpPr/>
          <p:nvPr/>
        </p:nvCxnSpPr>
        <p:spPr>
          <a:xfrm flipH="1">
            <a:off x="6715760" y="2404488"/>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a:off x="8696325" y="2404488"/>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6535420" y="2200653"/>
            <a:ext cx="1293495"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 4 sector </a:t>
            </a:r>
          </a:p>
        </p:txBody>
      </p:sp>
      <p:sp>
        <p:nvSpPr>
          <p:cNvPr id="35" name="文本框 34"/>
          <p:cNvSpPr txBox="1"/>
          <p:nvPr/>
        </p:nvSpPr>
        <p:spPr>
          <a:xfrm>
            <a:off x="6535420" y="2887723"/>
            <a:ext cx="1430020" cy="400110"/>
          </a:xfrm>
          <a:prstGeom prst="rect">
            <a:avLst/>
          </a:prstGeom>
          <a:noFill/>
        </p:spPr>
        <p:txBody>
          <a:bodyPr wrap="square" rtlCol="0" anchor="t">
            <a:spAutoFit/>
          </a:bodyPr>
          <a:lstStyle/>
          <a:p>
            <a:r>
              <a:rPr lang="zh-CN" altLang="en-US" sz="1000" b="1">
                <a:latin typeface="字制区喜脉体" panose="02000603000000000000" pitchFamily="2" charset="-122"/>
                <a:ea typeface="字制区喜脉体" panose="02000603000000000000" pitchFamily="2" charset="-122"/>
                <a:sym typeface="+mn-ea"/>
              </a:rPr>
              <a:t>一个</a:t>
            </a:r>
            <a:r>
              <a:rPr lang="en-US" altLang="zh-CN" sz="1000" b="1">
                <a:latin typeface="字制区喜脉体" panose="02000603000000000000" pitchFamily="2" charset="-122"/>
                <a:ea typeface="字制区喜脉体" panose="02000603000000000000" pitchFamily="2" charset="-122"/>
                <a:sym typeface="+mn-ea"/>
              </a:rPr>
              <a:t>sector</a:t>
            </a:r>
            <a:r>
              <a:rPr lang="zh-CN" altLang="en-US" sz="1000" b="1">
                <a:latin typeface="字制区喜脉体" panose="02000603000000000000" pitchFamily="2" charset="-122"/>
                <a:ea typeface="字制区喜脉体" panose="02000603000000000000" pitchFamily="2" charset="-122"/>
                <a:sym typeface="+mn-ea"/>
              </a:rPr>
              <a:t>是</a:t>
            </a:r>
            <a:r>
              <a:rPr lang="en-US" altLang="zh-CN" sz="1000" b="1">
                <a:latin typeface="字制区喜脉体" panose="02000603000000000000" pitchFamily="2" charset="-122"/>
                <a:ea typeface="字制区喜脉体" panose="02000603000000000000" pitchFamily="2" charset="-122"/>
                <a:sym typeface="+mn-ea"/>
              </a:rPr>
              <a:t>32Byte</a:t>
            </a:r>
          </a:p>
          <a:p>
            <a:r>
              <a:rPr lang="zh-CN" altLang="en-US" sz="1000" b="1">
                <a:latin typeface="字制区喜脉体" panose="02000603000000000000" pitchFamily="2" charset="-122"/>
                <a:ea typeface="字制区喜脉体" panose="02000603000000000000" pitchFamily="2" charset="-122"/>
                <a:sym typeface="+mn-ea"/>
              </a:rPr>
              <a:t>（最小的读取</a:t>
            </a:r>
            <a:r>
              <a:rPr lang="en-US" altLang="zh-CN" sz="1000" b="1">
                <a:latin typeface="字制区喜脉体" panose="02000603000000000000" pitchFamily="2" charset="-122"/>
                <a:ea typeface="字制区喜脉体" panose="02000603000000000000" pitchFamily="2" charset="-122"/>
                <a:sym typeface="+mn-ea"/>
              </a:rPr>
              <a:t>/</a:t>
            </a:r>
            <a:r>
              <a:rPr lang="zh-CN" altLang="en-US" sz="1000" b="1">
                <a:latin typeface="字制区喜脉体" panose="02000603000000000000" pitchFamily="2" charset="-122"/>
                <a:ea typeface="字制区喜脉体" panose="02000603000000000000" pitchFamily="2" charset="-122"/>
                <a:sym typeface="+mn-ea"/>
              </a:rPr>
              <a:t>存储单位）</a:t>
            </a:r>
          </a:p>
        </p:txBody>
      </p:sp>
      <p:cxnSp>
        <p:nvCxnSpPr>
          <p:cNvPr id="37" name="直接箭头连接符 36"/>
          <p:cNvCxnSpPr/>
          <p:nvPr/>
        </p:nvCxnSpPr>
        <p:spPr>
          <a:xfrm flipH="1" flipV="1">
            <a:off x="6715760" y="2563238"/>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8696325" y="2567048"/>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535420" y="2550538"/>
            <a:ext cx="130937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 4 sector </a:t>
            </a:r>
          </a:p>
        </p:txBody>
      </p:sp>
      <p:sp>
        <p:nvSpPr>
          <p:cNvPr id="2" name="矩形 1"/>
          <p:cNvSpPr/>
          <p:nvPr/>
        </p:nvSpPr>
        <p:spPr>
          <a:xfrm>
            <a:off x="889635" y="1500248"/>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 name="矩形 2"/>
          <p:cNvSpPr/>
          <p:nvPr/>
        </p:nvSpPr>
        <p:spPr>
          <a:xfrm>
            <a:off x="1045210" y="1500248"/>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8" name="矩形 37"/>
          <p:cNvSpPr/>
          <p:nvPr/>
        </p:nvSpPr>
        <p:spPr>
          <a:xfrm>
            <a:off x="1340485" y="1500248"/>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0" name="矩形 39"/>
          <p:cNvSpPr/>
          <p:nvPr/>
        </p:nvSpPr>
        <p:spPr>
          <a:xfrm>
            <a:off x="1199515" y="1500248"/>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3" name="矩形 42"/>
          <p:cNvSpPr/>
          <p:nvPr/>
        </p:nvSpPr>
        <p:spPr>
          <a:xfrm>
            <a:off x="1340485" y="1500248"/>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pic>
        <p:nvPicPr>
          <p:cNvPr id="44" name="图片 43"/>
          <p:cNvPicPr>
            <a:picLocks noChangeAspect="1"/>
          </p:cNvPicPr>
          <p:nvPr/>
        </p:nvPicPr>
        <p:blipFill>
          <a:blip r:embed="rId3"/>
          <a:stretch>
            <a:fillRect/>
          </a:stretch>
        </p:blipFill>
        <p:spPr>
          <a:xfrm>
            <a:off x="1199515" y="3419853"/>
            <a:ext cx="9309100" cy="1066800"/>
          </a:xfrm>
          <a:prstGeom prst="rect">
            <a:avLst/>
          </a:prstGeom>
        </p:spPr>
      </p:pic>
      <p:sp>
        <p:nvSpPr>
          <p:cNvPr id="36" name="文本框 35">
            <a:extLst>
              <a:ext uri="{FF2B5EF4-FFF2-40B4-BE49-F238E27FC236}">
                <a16:creationId xmlns:a16="http://schemas.microsoft.com/office/drawing/2014/main" id="{48A185F0-187D-1FBB-BE48-543C98D0ADF6}"/>
              </a:ext>
            </a:extLst>
          </p:cNvPr>
          <p:cNvSpPr txBox="1"/>
          <p:nvPr/>
        </p:nvSpPr>
        <p:spPr>
          <a:xfrm>
            <a:off x="600393" y="4926500"/>
            <a:ext cx="4774247" cy="1359026"/>
          </a:xfrm>
          <a:prstGeom prst="rect">
            <a:avLst/>
          </a:prstGeom>
          <a:noFill/>
        </p:spPr>
        <p:txBody>
          <a:bodyPr wrap="square">
            <a:spAutoFit/>
          </a:bodyPr>
          <a:lstStyle/>
          <a:p>
            <a:pPr>
              <a:lnSpc>
                <a:spcPts val="2025"/>
              </a:lnSpc>
            </a:pPr>
            <a:r>
              <a:rPr lang="en-US" altLang="zh-CN" sz="1400" b="0">
                <a:solidFill>
                  <a:srgbClr val="569CD6"/>
                </a:solidFill>
                <a:effectLst/>
                <a:latin typeface="字制区喜脉体" panose="02000603000000000000" pitchFamily="2" charset="-122"/>
                <a:ea typeface="字制区喜脉体" panose="02000603000000000000" pitchFamily="2" charset="-122"/>
              </a:rPr>
              <a:t>void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CDCAA"/>
                </a:solidFill>
                <a:effectLst/>
                <a:latin typeface="字制区喜脉体" panose="02000603000000000000" pitchFamily="2" charset="-122"/>
                <a:ea typeface="字制区喜脉体" panose="02000603000000000000" pitchFamily="2" charset="-122"/>
              </a:rPr>
              <a:t>add1</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threadIdx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blockDim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p:txBody>
      </p:sp>
      <p:pic>
        <p:nvPicPr>
          <p:cNvPr id="46" name="图片 45">
            <a:extLst>
              <a:ext uri="{FF2B5EF4-FFF2-40B4-BE49-F238E27FC236}">
                <a16:creationId xmlns:a16="http://schemas.microsoft.com/office/drawing/2014/main" id="{E9C79E3F-2EC8-0DAD-EDF0-34A7A1637CF0}"/>
              </a:ext>
            </a:extLst>
          </p:cNvPr>
          <p:cNvPicPr>
            <a:picLocks noChangeAspect="1"/>
          </p:cNvPicPr>
          <p:nvPr/>
        </p:nvPicPr>
        <p:blipFill>
          <a:blip r:embed="rId4"/>
          <a:stretch>
            <a:fillRect/>
          </a:stretch>
        </p:blipFill>
        <p:spPr>
          <a:xfrm>
            <a:off x="5147945" y="4784958"/>
            <a:ext cx="5768734" cy="1043548"/>
          </a:xfrm>
          <a:prstGeom prst="rect">
            <a:avLst/>
          </a:prstGeom>
        </p:spPr>
      </p:pic>
      <p:sp>
        <p:nvSpPr>
          <p:cNvPr id="31" name="文本框 30">
            <a:extLst>
              <a:ext uri="{FF2B5EF4-FFF2-40B4-BE49-F238E27FC236}">
                <a16:creationId xmlns:a16="http://schemas.microsoft.com/office/drawing/2014/main" id="{B0B50004-ACAF-BF2E-03E1-A27D192182F1}"/>
              </a:ext>
            </a:extLst>
          </p:cNvPr>
          <p:cNvSpPr txBox="1"/>
          <p:nvPr/>
        </p:nvSpPr>
        <p:spPr>
          <a:xfrm>
            <a:off x="8033341" y="6057938"/>
            <a:ext cx="3712210" cy="338554"/>
          </a:xfrm>
          <a:prstGeom prst="rect">
            <a:avLst/>
          </a:prstGeom>
          <a:noFill/>
        </p:spPr>
        <p:txBody>
          <a:bodyPr wrap="square">
            <a:spAutoFit/>
          </a:bodyPr>
          <a:lstStyle/>
          <a:p>
            <a:r>
              <a:rPr lang="en-US" altLang="zh-CN"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CUDA</a:t>
            </a:r>
            <a:r>
              <a:rPr lang="zh-CN" altLang="en-US"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编程学习笔记</a:t>
            </a:r>
            <a:r>
              <a:rPr lang="en-US" altLang="zh-CN"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-03(</a:t>
            </a:r>
            <a:r>
              <a:rPr lang="zh-CN" altLang="en-US"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内存访问</a:t>
            </a:r>
            <a:r>
              <a:rPr lang="en-US" altLang="zh-CN"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 - </a:t>
            </a:r>
            <a:r>
              <a:rPr lang="zh-CN" altLang="en-US"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知乎</a:t>
            </a:r>
            <a:endParaRPr lang="zh-CN" altLang="en-US" sz="1600">
              <a:solidFill>
                <a:schemeClr val="accent1"/>
              </a:solidFill>
              <a:latin typeface="字制区喜脉体" panose="02000603000000000000" pitchFamily="2" charset="-122"/>
              <a:ea typeface="字制区喜脉体" panose="02000603000000000000" pitchFamily="2" charset="-122"/>
            </a:endParaRPr>
          </a:p>
        </p:txBody>
      </p:sp>
      <p:pic>
        <p:nvPicPr>
          <p:cNvPr id="45" name="图片 44">
            <a:extLst>
              <a:ext uri="{FF2B5EF4-FFF2-40B4-BE49-F238E27FC236}">
                <a16:creationId xmlns:a16="http://schemas.microsoft.com/office/drawing/2014/main" id="{D24FA93F-75F1-E40C-57D9-442AC2B55CC2}"/>
              </a:ext>
            </a:extLst>
          </p:cNvPr>
          <p:cNvPicPr>
            <a:picLocks noChangeAspect="1"/>
          </p:cNvPicPr>
          <p:nvPr/>
        </p:nvPicPr>
        <p:blipFill>
          <a:blip r:embed="rId6"/>
          <a:stretch>
            <a:fillRect/>
          </a:stretch>
        </p:blipFill>
        <p:spPr>
          <a:xfrm>
            <a:off x="9399989" y="5570453"/>
            <a:ext cx="1361905" cy="15407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937260" y="1357630"/>
            <a:ext cx="2777490" cy="15557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threads</a:t>
            </a:r>
          </a:p>
        </p:txBody>
      </p:sp>
      <p:sp>
        <p:nvSpPr>
          <p:cNvPr id="29" name="矩形 28"/>
          <p:cNvSpPr/>
          <p:nvPr/>
        </p:nvSpPr>
        <p:spPr>
          <a:xfrm>
            <a:off x="937260" y="1377950"/>
            <a:ext cx="598170" cy="1155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warp</a:t>
            </a:r>
          </a:p>
        </p:txBody>
      </p:sp>
      <p:sp>
        <p:nvSpPr>
          <p:cNvPr id="5" name="矩形 4"/>
          <p:cNvSpPr/>
          <p:nvPr/>
        </p:nvSpPr>
        <p:spPr>
          <a:xfrm>
            <a:off x="1358265" y="2330450"/>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kernel</a:t>
            </a:r>
          </a:p>
        </p:txBody>
      </p:sp>
      <p:sp>
        <p:nvSpPr>
          <p:cNvPr id="6" name="矩形 5"/>
          <p:cNvSpPr/>
          <p:nvPr/>
        </p:nvSpPr>
        <p:spPr>
          <a:xfrm>
            <a:off x="3627755" y="2330450"/>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Global</a:t>
            </a:r>
          </a:p>
        </p:txBody>
      </p:sp>
      <p:cxnSp>
        <p:nvCxnSpPr>
          <p:cNvPr id="7" name="直接箭头连接符 6"/>
          <p:cNvCxnSpPr>
            <a:stCxn id="5" idx="3"/>
            <a:endCxn id="6" idx="1"/>
          </p:cNvCxnSpPr>
          <p:nvPr/>
        </p:nvCxnSpPr>
        <p:spPr>
          <a:xfrm>
            <a:off x="2513330" y="2486025"/>
            <a:ext cx="11144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1077595" y="2658110"/>
            <a:ext cx="1882140" cy="553998"/>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Load 8*1024*1024</a:t>
            </a:r>
            <a:r>
              <a:rPr lang="zh-CN" altLang="en-US" sz="1000" b="1">
                <a:latin typeface="字制区喜脉体" panose="02000603000000000000" pitchFamily="2" charset="-122"/>
                <a:ea typeface="字制区喜脉体" panose="02000603000000000000" pitchFamily="2" charset="-122"/>
              </a:rPr>
              <a:t>个</a:t>
            </a:r>
            <a:r>
              <a:rPr lang="en-US" altLang="zh-CN" sz="1000" b="1">
                <a:latin typeface="字制区喜脉体" panose="02000603000000000000" pitchFamily="2" charset="-122"/>
                <a:ea typeface="字制区喜脉体" panose="02000603000000000000" pitchFamily="2" charset="-122"/>
              </a:rPr>
              <a:t>float</a:t>
            </a:r>
          </a:p>
          <a:p>
            <a:r>
              <a:rPr lang="en-US" altLang="zh-CN" sz="1000" b="1">
                <a:latin typeface="字制区喜脉体" panose="02000603000000000000" pitchFamily="2" charset="-122"/>
                <a:ea typeface="字制区喜脉体" panose="02000603000000000000" pitchFamily="2" charset="-122"/>
                <a:sym typeface="+mn-ea"/>
              </a:rPr>
              <a:t>Load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a:p>
            <a:r>
              <a:rPr lang="en-US" altLang="zh-CN" sz="1000" b="1">
                <a:latin typeface="字制区喜脉体" panose="02000603000000000000" pitchFamily="2" charset="-122"/>
                <a:ea typeface="字制区喜脉体" panose="02000603000000000000" pitchFamily="2" charset="-122"/>
                <a:sym typeface="+mn-ea"/>
              </a:rPr>
              <a:t>Store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654300" y="2287270"/>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786432 Inst</a:t>
            </a:r>
          </a:p>
        </p:txBody>
      </p:sp>
      <p:sp>
        <p:nvSpPr>
          <p:cNvPr id="12" name="文本框 11"/>
          <p:cNvSpPr txBox="1"/>
          <p:nvPr/>
        </p:nvSpPr>
        <p:spPr>
          <a:xfrm>
            <a:off x="2512694" y="2486025"/>
            <a:ext cx="1155065" cy="39878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3*8*1024*1024/32</a:t>
            </a:r>
          </a:p>
        </p:txBody>
      </p:sp>
      <p:sp>
        <p:nvSpPr>
          <p:cNvPr id="13" name="矩形 12"/>
          <p:cNvSpPr/>
          <p:nvPr/>
        </p:nvSpPr>
        <p:spPr>
          <a:xfrm>
            <a:off x="5608320" y="2225040"/>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L1</a:t>
            </a:r>
          </a:p>
        </p:txBody>
      </p:sp>
      <p:cxnSp>
        <p:nvCxnSpPr>
          <p:cNvPr id="14" name="直接箭头连接符 13"/>
          <p:cNvCxnSpPr/>
          <p:nvPr/>
        </p:nvCxnSpPr>
        <p:spPr>
          <a:xfrm>
            <a:off x="4782820" y="2409825"/>
            <a:ext cx="841375"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4747260" y="2225040"/>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Req</a:t>
            </a:r>
          </a:p>
        </p:txBody>
      </p:sp>
      <p:sp>
        <p:nvSpPr>
          <p:cNvPr id="17" name="矩形 16"/>
          <p:cNvSpPr/>
          <p:nvPr/>
        </p:nvSpPr>
        <p:spPr>
          <a:xfrm>
            <a:off x="7588885" y="2225040"/>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L2</a:t>
            </a:r>
          </a:p>
        </p:txBody>
      </p:sp>
      <p:sp>
        <p:nvSpPr>
          <p:cNvPr id="18" name="矩形 17"/>
          <p:cNvSpPr/>
          <p:nvPr/>
        </p:nvSpPr>
        <p:spPr>
          <a:xfrm>
            <a:off x="9551035" y="2225040"/>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Device</a:t>
            </a:r>
          </a:p>
          <a:p>
            <a:pPr algn="ctr"/>
            <a:r>
              <a:rPr lang="en-US" altLang="zh-CN" b="1">
                <a:latin typeface="字制区喜脉体" panose="02000603000000000000" pitchFamily="2" charset="-122"/>
                <a:ea typeface="字制区喜脉体" panose="02000603000000000000" pitchFamily="2" charset="-122"/>
              </a:rPr>
              <a:t>Memory</a:t>
            </a:r>
          </a:p>
        </p:txBody>
      </p:sp>
      <p:sp>
        <p:nvSpPr>
          <p:cNvPr id="19" name="文本框 18"/>
          <p:cNvSpPr txBox="1"/>
          <p:nvPr/>
        </p:nvSpPr>
        <p:spPr>
          <a:xfrm>
            <a:off x="4262936" y="2884986"/>
            <a:ext cx="1882140" cy="398780"/>
          </a:xfrm>
          <a:prstGeom prst="rect">
            <a:avLst/>
          </a:prstGeom>
          <a:noFill/>
        </p:spPr>
        <p:txBody>
          <a:bodyPr wrap="square" rtlCol="0" anchor="t">
            <a:spAutoFit/>
          </a:bodyPr>
          <a:lstStyle/>
          <a:p>
            <a:pPr algn="ctr"/>
            <a:r>
              <a:rPr lang="zh-CN" altLang="en-US" sz="1000" b="1">
                <a:latin typeface="字制区喜脉体" panose="02000603000000000000" pitchFamily="2" charset="-122"/>
                <a:ea typeface="字制区喜脉体" panose="02000603000000000000" pitchFamily="2" charset="-122"/>
                <a:sym typeface="+mn-ea"/>
              </a:rPr>
              <a:t>虽然你希望访问的是</a:t>
            </a:r>
            <a:r>
              <a:rPr lang="en-US" altLang="zh-CN" sz="1000" b="1">
                <a:latin typeface="字制区喜脉体" panose="02000603000000000000" pitchFamily="2" charset="-122"/>
                <a:ea typeface="字制区喜脉体" panose="02000603000000000000" pitchFamily="2" charset="-122"/>
                <a:sym typeface="+mn-ea"/>
              </a:rPr>
              <a:t>Global Memory</a:t>
            </a:r>
            <a:r>
              <a:rPr lang="zh-CN" altLang="en-US" sz="1000" b="1">
                <a:latin typeface="字制区喜脉体" panose="02000603000000000000" pitchFamily="2" charset="-122"/>
                <a:ea typeface="字制区喜脉体" panose="02000603000000000000" pitchFamily="2" charset="-122"/>
                <a:sym typeface="+mn-ea"/>
              </a:rPr>
              <a:t>，但是还是要过</a:t>
            </a:r>
            <a:r>
              <a:rPr lang="en-US" altLang="zh-CN" sz="1000" b="1">
                <a:latin typeface="字制区喜脉体" panose="02000603000000000000" pitchFamily="2" charset="-122"/>
                <a:ea typeface="字制区喜脉体" panose="02000603000000000000" pitchFamily="2" charset="-122"/>
                <a:sym typeface="+mn-ea"/>
              </a:rPr>
              <a:t>L1 L2</a:t>
            </a:r>
          </a:p>
        </p:txBody>
      </p:sp>
      <p:cxnSp>
        <p:nvCxnSpPr>
          <p:cNvPr id="20" name="直接箭头连接符 19"/>
          <p:cNvCxnSpPr/>
          <p:nvPr/>
        </p:nvCxnSpPr>
        <p:spPr>
          <a:xfrm flipH="1" flipV="1">
            <a:off x="4782820" y="2559685"/>
            <a:ext cx="825500" cy="6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747260" y="2538095"/>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Req</a:t>
            </a:r>
          </a:p>
        </p:txBody>
      </p:sp>
      <p:sp>
        <p:nvSpPr>
          <p:cNvPr id="4" name="文本框 3"/>
          <p:cNvSpPr txBox="1"/>
          <p:nvPr/>
        </p:nvSpPr>
        <p:spPr>
          <a:xfrm>
            <a:off x="5046980" y="6438900"/>
            <a:ext cx="7028815"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学习</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二</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矩阵转置及优化</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合并访问、共享内存、</a:t>
            </a:r>
            <a:r>
              <a:rPr lang="en-US" altLang="zh-CN" sz="1600">
                <a:latin typeface="字制区喜脉体" panose="02000603000000000000" pitchFamily="2" charset="-122"/>
                <a:ea typeface="字制区喜脉体" panose="02000603000000000000" pitchFamily="2" charset="-122"/>
                <a:hlinkClick r:id="rId2"/>
              </a:rPr>
              <a:t>bank conflict) -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16" name="矩形 15"/>
          <p:cNvSpPr/>
          <p:nvPr/>
        </p:nvSpPr>
        <p:spPr>
          <a:xfrm>
            <a:off x="937260" y="461010"/>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937260" y="909320"/>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p:cNvSpPr/>
          <p:nvPr/>
        </p:nvSpPr>
        <p:spPr>
          <a:xfrm>
            <a:off x="937260" y="1806575"/>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p:cNvCxnSpPr/>
          <p:nvPr/>
        </p:nvCxnSpPr>
        <p:spPr>
          <a:xfrm flipH="1">
            <a:off x="1086485" y="616585"/>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a:off x="1576070" y="615950"/>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flipH="1">
            <a:off x="3768090" y="615950"/>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422265" y="175895"/>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32*1024*1024</a:t>
            </a:r>
          </a:p>
        </p:txBody>
      </p:sp>
      <p:sp>
        <p:nvSpPr>
          <p:cNvPr id="30" name="文本框 29"/>
          <p:cNvSpPr txBox="1"/>
          <p:nvPr/>
        </p:nvSpPr>
        <p:spPr>
          <a:xfrm>
            <a:off x="1545590" y="1516380"/>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8*1024*1024</a:t>
            </a:r>
          </a:p>
        </p:txBody>
      </p:sp>
      <p:cxnSp>
        <p:nvCxnSpPr>
          <p:cNvPr id="32" name="直接箭头连接符 31"/>
          <p:cNvCxnSpPr/>
          <p:nvPr/>
        </p:nvCxnSpPr>
        <p:spPr>
          <a:xfrm flipH="1">
            <a:off x="6763385" y="2397760"/>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a:off x="8743950" y="2397760"/>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6583045" y="2193925"/>
            <a:ext cx="1293495"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 5 sector </a:t>
            </a:r>
          </a:p>
        </p:txBody>
      </p:sp>
      <p:sp>
        <p:nvSpPr>
          <p:cNvPr id="35" name="文本框 34"/>
          <p:cNvSpPr txBox="1"/>
          <p:nvPr/>
        </p:nvSpPr>
        <p:spPr>
          <a:xfrm>
            <a:off x="6514782" y="2892425"/>
            <a:ext cx="1430020" cy="398780"/>
          </a:xfrm>
          <a:prstGeom prst="rect">
            <a:avLst/>
          </a:prstGeom>
          <a:noFill/>
        </p:spPr>
        <p:txBody>
          <a:bodyPr wrap="square" rtlCol="0" anchor="t">
            <a:spAutoFit/>
          </a:bodyPr>
          <a:lstStyle/>
          <a:p>
            <a:r>
              <a:rPr lang="zh-CN" altLang="en-US" sz="1000" b="1">
                <a:latin typeface="字制区喜脉体" panose="02000603000000000000" pitchFamily="2" charset="-122"/>
                <a:ea typeface="字制区喜脉体" panose="02000603000000000000" pitchFamily="2" charset="-122"/>
                <a:sym typeface="+mn-ea"/>
              </a:rPr>
              <a:t>一个</a:t>
            </a:r>
            <a:r>
              <a:rPr lang="en-US" altLang="zh-CN" sz="1000" b="1">
                <a:latin typeface="字制区喜脉体" panose="02000603000000000000" pitchFamily="2" charset="-122"/>
                <a:ea typeface="字制区喜脉体" panose="02000603000000000000" pitchFamily="2" charset="-122"/>
                <a:sym typeface="+mn-ea"/>
              </a:rPr>
              <a:t>sector</a:t>
            </a:r>
            <a:r>
              <a:rPr lang="zh-CN" altLang="en-US" sz="1000" b="1">
                <a:latin typeface="字制区喜脉体" panose="02000603000000000000" pitchFamily="2" charset="-122"/>
                <a:ea typeface="字制区喜脉体" panose="02000603000000000000" pitchFamily="2" charset="-122"/>
                <a:sym typeface="+mn-ea"/>
              </a:rPr>
              <a:t>是</a:t>
            </a:r>
            <a:r>
              <a:rPr lang="en-US" altLang="zh-CN" sz="1000" b="1">
                <a:latin typeface="字制区喜脉体" panose="02000603000000000000" pitchFamily="2" charset="-122"/>
                <a:ea typeface="字制区喜脉体" panose="02000603000000000000" pitchFamily="2" charset="-122"/>
                <a:sym typeface="+mn-ea"/>
              </a:rPr>
              <a:t>32Byte</a:t>
            </a:r>
          </a:p>
          <a:p>
            <a:r>
              <a:rPr lang="zh-CN" altLang="en-US" sz="1000" b="1">
                <a:latin typeface="字制区喜脉体" panose="02000603000000000000" pitchFamily="2" charset="-122"/>
                <a:ea typeface="字制区喜脉体" panose="02000603000000000000" pitchFamily="2" charset="-122"/>
                <a:sym typeface="+mn-ea"/>
              </a:rPr>
              <a:t>（最小的读取单位）</a:t>
            </a:r>
          </a:p>
        </p:txBody>
      </p:sp>
      <p:cxnSp>
        <p:nvCxnSpPr>
          <p:cNvPr id="37" name="直接箭头连接符 36"/>
          <p:cNvCxnSpPr/>
          <p:nvPr/>
        </p:nvCxnSpPr>
        <p:spPr>
          <a:xfrm flipH="1" flipV="1">
            <a:off x="6763385" y="2556510"/>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8743950" y="2560320"/>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583045" y="2543810"/>
            <a:ext cx="130937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 5 sector </a:t>
            </a:r>
          </a:p>
        </p:txBody>
      </p:sp>
      <p:sp>
        <p:nvSpPr>
          <p:cNvPr id="2" name="矩形 1"/>
          <p:cNvSpPr/>
          <p:nvPr/>
        </p:nvSpPr>
        <p:spPr>
          <a:xfrm>
            <a:off x="937260" y="1493520"/>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 name="矩形 2"/>
          <p:cNvSpPr/>
          <p:nvPr/>
        </p:nvSpPr>
        <p:spPr>
          <a:xfrm>
            <a:off x="1092835" y="1493520"/>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8" name="矩形 37"/>
          <p:cNvSpPr/>
          <p:nvPr/>
        </p:nvSpPr>
        <p:spPr>
          <a:xfrm>
            <a:off x="1388110" y="1493520"/>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0" name="矩形 39"/>
          <p:cNvSpPr/>
          <p:nvPr/>
        </p:nvSpPr>
        <p:spPr>
          <a:xfrm>
            <a:off x="1247140" y="1493520"/>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3" name="矩形 42"/>
          <p:cNvSpPr/>
          <p:nvPr/>
        </p:nvSpPr>
        <p:spPr>
          <a:xfrm>
            <a:off x="1388110" y="1493520"/>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10" name="矩形 9"/>
          <p:cNvSpPr/>
          <p:nvPr/>
        </p:nvSpPr>
        <p:spPr>
          <a:xfrm>
            <a:off x="1534795" y="1493520"/>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pic>
        <p:nvPicPr>
          <p:cNvPr id="44" name="图片 43"/>
          <p:cNvPicPr>
            <a:picLocks noChangeAspect="1"/>
          </p:cNvPicPr>
          <p:nvPr/>
        </p:nvPicPr>
        <p:blipFill>
          <a:blip r:embed="rId3"/>
          <a:stretch>
            <a:fillRect/>
          </a:stretch>
        </p:blipFill>
        <p:spPr>
          <a:xfrm>
            <a:off x="1143000" y="3413125"/>
            <a:ext cx="9340850" cy="1136650"/>
          </a:xfrm>
          <a:prstGeom prst="rect">
            <a:avLst/>
          </a:prstGeom>
        </p:spPr>
      </p:pic>
      <p:sp>
        <p:nvSpPr>
          <p:cNvPr id="45" name="文本框 44">
            <a:extLst>
              <a:ext uri="{FF2B5EF4-FFF2-40B4-BE49-F238E27FC236}">
                <a16:creationId xmlns:a16="http://schemas.microsoft.com/office/drawing/2014/main" id="{6BC6A42A-1A1F-3774-87A6-78FCC54F9473}"/>
              </a:ext>
            </a:extLst>
          </p:cNvPr>
          <p:cNvSpPr txBox="1"/>
          <p:nvPr/>
        </p:nvSpPr>
        <p:spPr>
          <a:xfrm>
            <a:off x="690881" y="4773930"/>
            <a:ext cx="4969510" cy="1374735"/>
          </a:xfrm>
          <a:prstGeom prst="rect">
            <a:avLst/>
          </a:prstGeom>
          <a:noFill/>
        </p:spPr>
        <p:txBody>
          <a:bodyPr wrap="square">
            <a:spAutoFit/>
          </a:bodyPr>
          <a:lstStyle/>
          <a:p>
            <a:pPr>
              <a:lnSpc>
                <a:spcPts val="2025"/>
              </a:lnSpc>
            </a:pPr>
            <a:r>
              <a:rPr lang="en-US" altLang="zh-CN" sz="1400" b="0">
                <a:solidFill>
                  <a:srgbClr val="569CD6"/>
                </a:solidFill>
                <a:effectLst/>
                <a:latin typeface="字制区喜脉体" panose="02000603000000000000" pitchFamily="2" charset="-122"/>
                <a:ea typeface="字制区喜脉体" panose="02000603000000000000" pitchFamily="2" charset="-122"/>
              </a:rPr>
              <a:t>void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CDCAA"/>
                </a:solidFill>
                <a:effectLst/>
                <a:latin typeface="字制区喜脉体" panose="02000603000000000000" pitchFamily="2" charset="-122"/>
                <a:ea typeface="字制区喜脉体" panose="02000603000000000000" pitchFamily="2" charset="-122"/>
              </a:rPr>
              <a:t>add2</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threadIdx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blockDim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1</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p:txBody>
      </p:sp>
      <p:pic>
        <p:nvPicPr>
          <p:cNvPr id="46" name="图片 45">
            <a:extLst>
              <a:ext uri="{FF2B5EF4-FFF2-40B4-BE49-F238E27FC236}">
                <a16:creationId xmlns:a16="http://schemas.microsoft.com/office/drawing/2014/main" id="{359EC0E8-FADF-0673-C382-D05D7CBC11F1}"/>
              </a:ext>
            </a:extLst>
          </p:cNvPr>
          <p:cNvPicPr>
            <a:picLocks noChangeAspect="1"/>
          </p:cNvPicPr>
          <p:nvPr/>
        </p:nvPicPr>
        <p:blipFill>
          <a:blip r:embed="rId4"/>
          <a:stretch>
            <a:fillRect/>
          </a:stretch>
        </p:blipFill>
        <p:spPr>
          <a:xfrm>
            <a:off x="5249545" y="4760156"/>
            <a:ext cx="5768734" cy="1043548"/>
          </a:xfrm>
          <a:prstGeom prst="rect">
            <a:avLst/>
          </a:prstGeom>
        </p:spPr>
      </p:pic>
      <p:pic>
        <p:nvPicPr>
          <p:cNvPr id="48" name="图片 47">
            <a:extLst>
              <a:ext uri="{FF2B5EF4-FFF2-40B4-BE49-F238E27FC236}">
                <a16:creationId xmlns:a16="http://schemas.microsoft.com/office/drawing/2014/main" id="{1695373A-DC7F-DDE2-7F94-FC4145110352}"/>
              </a:ext>
            </a:extLst>
          </p:cNvPr>
          <p:cNvPicPr>
            <a:picLocks noChangeAspect="1"/>
          </p:cNvPicPr>
          <p:nvPr/>
        </p:nvPicPr>
        <p:blipFill>
          <a:blip r:embed="rId5"/>
          <a:stretch>
            <a:fillRect/>
          </a:stretch>
        </p:blipFill>
        <p:spPr>
          <a:xfrm>
            <a:off x="6900903" y="5043390"/>
            <a:ext cx="2217697" cy="180952"/>
          </a:xfrm>
          <a:prstGeom prst="rect">
            <a:avLst/>
          </a:prstGeom>
        </p:spPr>
      </p:pic>
      <p:pic>
        <p:nvPicPr>
          <p:cNvPr id="50" name="图片 49">
            <a:extLst>
              <a:ext uri="{FF2B5EF4-FFF2-40B4-BE49-F238E27FC236}">
                <a16:creationId xmlns:a16="http://schemas.microsoft.com/office/drawing/2014/main" id="{15B80110-16BB-F0D0-E65B-6AD8A12E311A}"/>
              </a:ext>
            </a:extLst>
          </p:cNvPr>
          <p:cNvPicPr>
            <a:picLocks noChangeAspect="1"/>
          </p:cNvPicPr>
          <p:nvPr/>
        </p:nvPicPr>
        <p:blipFill>
          <a:blip r:embed="rId6"/>
          <a:stretch>
            <a:fillRect/>
          </a:stretch>
        </p:blipFill>
        <p:spPr>
          <a:xfrm>
            <a:off x="9067847" y="5252978"/>
            <a:ext cx="457154" cy="154950"/>
          </a:xfrm>
          <a:prstGeom prst="rect">
            <a:avLst/>
          </a:prstGeom>
        </p:spPr>
      </p:pic>
      <p:cxnSp>
        <p:nvCxnSpPr>
          <p:cNvPr id="51" name="直接箭头连接符 50">
            <a:extLst>
              <a:ext uri="{FF2B5EF4-FFF2-40B4-BE49-F238E27FC236}">
                <a16:creationId xmlns:a16="http://schemas.microsoft.com/office/drawing/2014/main" id="{44E602C3-B085-AEEC-676E-12CF9C07841F}"/>
              </a:ext>
            </a:extLst>
          </p:cNvPr>
          <p:cNvCxnSpPr>
            <a:cxnSpLocks/>
          </p:cNvCxnSpPr>
          <p:nvPr/>
        </p:nvCxnSpPr>
        <p:spPr>
          <a:xfrm>
            <a:off x="7237730" y="5043390"/>
            <a:ext cx="63671" cy="209588"/>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55" name="直接箭头连接符 54">
            <a:extLst>
              <a:ext uri="{FF2B5EF4-FFF2-40B4-BE49-F238E27FC236}">
                <a16:creationId xmlns:a16="http://schemas.microsoft.com/office/drawing/2014/main" id="{6E2442E6-A0C9-F71A-0314-DAF97CBD60E2}"/>
              </a:ext>
            </a:extLst>
          </p:cNvPr>
          <p:cNvCxnSpPr>
            <a:cxnSpLocks/>
          </p:cNvCxnSpPr>
          <p:nvPr/>
        </p:nvCxnSpPr>
        <p:spPr>
          <a:xfrm>
            <a:off x="7301401" y="5038568"/>
            <a:ext cx="63671" cy="209588"/>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56" name="直接箭头连接符 55">
            <a:extLst>
              <a:ext uri="{FF2B5EF4-FFF2-40B4-BE49-F238E27FC236}">
                <a16:creationId xmlns:a16="http://schemas.microsoft.com/office/drawing/2014/main" id="{2976B1E8-4B16-1B73-E071-B72791896039}"/>
              </a:ext>
            </a:extLst>
          </p:cNvPr>
          <p:cNvCxnSpPr>
            <a:cxnSpLocks/>
          </p:cNvCxnSpPr>
          <p:nvPr/>
        </p:nvCxnSpPr>
        <p:spPr>
          <a:xfrm>
            <a:off x="9054929" y="5029072"/>
            <a:ext cx="63671" cy="209588"/>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pic>
        <p:nvPicPr>
          <p:cNvPr id="36" name="图片 35">
            <a:extLst>
              <a:ext uri="{FF2B5EF4-FFF2-40B4-BE49-F238E27FC236}">
                <a16:creationId xmlns:a16="http://schemas.microsoft.com/office/drawing/2014/main" id="{7FAA5351-7A19-42CC-0C64-57756B41050C}"/>
              </a:ext>
            </a:extLst>
          </p:cNvPr>
          <p:cNvPicPr>
            <a:picLocks noChangeAspect="1"/>
          </p:cNvPicPr>
          <p:nvPr/>
        </p:nvPicPr>
        <p:blipFill>
          <a:blip r:embed="rId7"/>
          <a:stretch>
            <a:fillRect/>
          </a:stretch>
        </p:blipFill>
        <p:spPr>
          <a:xfrm>
            <a:off x="9359339" y="5540757"/>
            <a:ext cx="1658939" cy="342857"/>
          </a:xfrm>
          <a:prstGeom prst="rect">
            <a:avLst/>
          </a:prstGeom>
        </p:spPr>
      </p:pic>
      <p:sp>
        <p:nvSpPr>
          <p:cNvPr id="42" name="文本框 41">
            <a:extLst>
              <a:ext uri="{FF2B5EF4-FFF2-40B4-BE49-F238E27FC236}">
                <a16:creationId xmlns:a16="http://schemas.microsoft.com/office/drawing/2014/main" id="{9D108C42-AFF7-F3FF-CBB7-BCA2C27FC5A0}"/>
              </a:ext>
            </a:extLst>
          </p:cNvPr>
          <p:cNvSpPr txBox="1"/>
          <p:nvPr/>
        </p:nvSpPr>
        <p:spPr>
          <a:xfrm>
            <a:off x="8033341" y="6057938"/>
            <a:ext cx="3712210" cy="338554"/>
          </a:xfrm>
          <a:prstGeom prst="rect">
            <a:avLst/>
          </a:prstGeom>
          <a:noFill/>
        </p:spPr>
        <p:txBody>
          <a:bodyPr wrap="square">
            <a:spAutoFit/>
          </a:bodyPr>
          <a:lstStyle/>
          <a:p>
            <a:r>
              <a:rPr lang="en-US" altLang="zh-CN"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CUDA</a:t>
            </a:r>
            <a:r>
              <a:rPr lang="zh-CN" altLang="en-US"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编程学习笔记</a:t>
            </a:r>
            <a:r>
              <a:rPr lang="en-US" altLang="zh-CN"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-03(</a:t>
            </a:r>
            <a:r>
              <a:rPr lang="zh-CN" altLang="en-US"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内存访问</a:t>
            </a:r>
            <a:r>
              <a:rPr lang="en-US" altLang="zh-CN"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 - </a:t>
            </a:r>
            <a:r>
              <a:rPr lang="zh-CN" altLang="en-US"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知乎</a:t>
            </a:r>
            <a:endParaRPr lang="zh-CN" altLang="en-US" sz="1600">
              <a:solidFill>
                <a:schemeClr val="accent1"/>
              </a:solidFill>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272CB276-19B2-C0C6-996A-8C4635C97C70}"/>
              </a:ext>
            </a:extLst>
          </p:cNvPr>
          <p:cNvSpPr txBox="1"/>
          <p:nvPr/>
        </p:nvSpPr>
        <p:spPr>
          <a:xfrm>
            <a:off x="9455427" y="4961549"/>
            <a:ext cx="699957" cy="261610"/>
          </a:xfrm>
          <a:prstGeom prst="rect">
            <a:avLst/>
          </a:prstGeom>
          <a:noFill/>
        </p:spPr>
        <p:txBody>
          <a:bodyPr wrap="square" rtlCol="0" anchor="t">
            <a:spAutoFit/>
          </a:bodyPr>
          <a:lstStyle/>
          <a:p>
            <a:r>
              <a:rPr lang="zh-CN" altLang="en-US" sz="1100" b="1">
                <a:latin typeface="字制区喜脉体" panose="02000603000000000000" pitchFamily="2" charset="-122"/>
                <a:ea typeface="字制区喜脉体" panose="02000603000000000000" pitchFamily="2" charset="-122"/>
                <a:sym typeface="+mn-ea"/>
              </a:rPr>
              <a:t>未对齐</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13B2AB-6619-0838-CCE9-D908B7A3BAD4}"/>
              </a:ext>
            </a:extLst>
          </p:cNvPr>
          <p:cNvPicPr>
            <a:picLocks noChangeAspect="1"/>
          </p:cNvPicPr>
          <p:nvPr/>
        </p:nvPicPr>
        <p:blipFill>
          <a:blip r:embed="rId2"/>
          <a:stretch>
            <a:fillRect/>
          </a:stretch>
        </p:blipFill>
        <p:spPr>
          <a:xfrm>
            <a:off x="581712" y="262193"/>
            <a:ext cx="11028571" cy="4085714"/>
          </a:xfrm>
          <a:prstGeom prst="rect">
            <a:avLst/>
          </a:prstGeom>
        </p:spPr>
      </p:pic>
      <p:pic>
        <p:nvPicPr>
          <p:cNvPr id="7" name="图片 6">
            <a:extLst>
              <a:ext uri="{FF2B5EF4-FFF2-40B4-BE49-F238E27FC236}">
                <a16:creationId xmlns:a16="http://schemas.microsoft.com/office/drawing/2014/main" id="{5DE9A47D-9071-4B18-6864-B1F95683511B}"/>
              </a:ext>
            </a:extLst>
          </p:cNvPr>
          <p:cNvPicPr>
            <a:picLocks noChangeAspect="1"/>
          </p:cNvPicPr>
          <p:nvPr/>
        </p:nvPicPr>
        <p:blipFill>
          <a:blip r:embed="rId3"/>
          <a:stretch>
            <a:fillRect/>
          </a:stretch>
        </p:blipFill>
        <p:spPr>
          <a:xfrm>
            <a:off x="476949" y="4715088"/>
            <a:ext cx="11238095" cy="1704762"/>
          </a:xfrm>
          <a:prstGeom prst="rect">
            <a:avLst/>
          </a:prstGeom>
        </p:spPr>
      </p:pic>
      <p:sp>
        <p:nvSpPr>
          <p:cNvPr id="9" name="文本框 8">
            <a:extLst>
              <a:ext uri="{FF2B5EF4-FFF2-40B4-BE49-F238E27FC236}">
                <a16:creationId xmlns:a16="http://schemas.microsoft.com/office/drawing/2014/main" id="{E9DA0B62-15F7-8F3C-AF12-E51014F6F33B}"/>
              </a:ext>
            </a:extLst>
          </p:cNvPr>
          <p:cNvSpPr txBox="1"/>
          <p:nvPr/>
        </p:nvSpPr>
        <p:spPr>
          <a:xfrm>
            <a:off x="476948" y="841713"/>
            <a:ext cx="11238095" cy="600164"/>
          </a:xfrm>
          <a:prstGeom prst="rect">
            <a:avLst/>
          </a:prstGeom>
          <a:noFill/>
        </p:spPr>
        <p:txBody>
          <a:bodyPr wrap="square">
            <a:spAutoFit/>
          </a:bodyPr>
          <a:lstStyle/>
          <a:p>
            <a:r>
              <a:rPr lang="zh-CN" altLang="en-US" sz="1100" b="0" i="0">
                <a:effectLst/>
                <a:highlight>
                  <a:srgbClr val="FFFF00"/>
                </a:highlight>
                <a:latin typeface="字制区喜脉体" panose="02000603000000000000" pitchFamily="2" charset="-122"/>
                <a:ea typeface="字制区喜脉体" panose="02000603000000000000" pitchFamily="2" charset="-122"/>
              </a:rPr>
              <a:t>全局加载在</a:t>
            </a:r>
            <a:r>
              <a:rPr lang="en-US" altLang="zh-CN" sz="1100" b="0" i="0">
                <a:effectLst/>
                <a:highlight>
                  <a:srgbClr val="FFFF00"/>
                </a:highlight>
                <a:latin typeface="字制区喜脉体" panose="02000603000000000000" pitchFamily="2" charset="-122"/>
                <a:ea typeface="字制区喜脉体" panose="02000603000000000000" pitchFamily="2" charset="-122"/>
              </a:rPr>
              <a:t>L1TEX</a:t>
            </a:r>
            <a:r>
              <a:rPr lang="zh-CN" altLang="en-US" sz="1100" b="0" i="0">
                <a:effectLst/>
                <a:highlight>
                  <a:srgbClr val="FFFF00"/>
                </a:highlight>
                <a:latin typeface="字制区喜脉体" panose="02000603000000000000" pitchFamily="2" charset="-122"/>
                <a:ea typeface="字制区喜脉体" panose="02000603000000000000" pitchFamily="2" charset="-122"/>
              </a:rPr>
              <a:t>中的内存访问模式可能不是最优的。平均而言，此内核每个线程每个内存请求访问</a:t>
            </a:r>
            <a:r>
              <a:rPr lang="en-US" altLang="zh-CN" sz="1100" b="0" i="0">
                <a:effectLst/>
                <a:highlight>
                  <a:srgbClr val="FFFF00"/>
                </a:highlight>
                <a:latin typeface="字制区喜脉体" panose="02000603000000000000" pitchFamily="2" charset="-122"/>
                <a:ea typeface="字制区喜脉体" panose="02000603000000000000" pitchFamily="2" charset="-122"/>
              </a:rPr>
              <a:t>4.0</a:t>
            </a:r>
            <a:r>
              <a:rPr lang="zh-CN" altLang="en-US" sz="1100" b="0" i="0">
                <a:effectLst/>
                <a:highlight>
                  <a:srgbClr val="FFFF00"/>
                </a:highlight>
                <a:latin typeface="字制区喜脉体" panose="02000603000000000000" pitchFamily="2" charset="-122"/>
                <a:ea typeface="字制区喜脉体" panose="02000603000000000000" pitchFamily="2" charset="-122"/>
              </a:rPr>
              <a:t>字节；但是由线程之间的步长引起的地址模式导致每个请求</a:t>
            </a:r>
            <a:r>
              <a:rPr lang="en-US" altLang="zh-CN" sz="1100" b="0" i="0">
                <a:effectLst/>
                <a:highlight>
                  <a:srgbClr val="FFFF00"/>
                </a:highlight>
                <a:latin typeface="字制区喜脉体" panose="02000603000000000000" pitchFamily="2" charset="-122"/>
                <a:ea typeface="字制区喜脉体" panose="02000603000000000000" pitchFamily="2" charset="-122"/>
              </a:rPr>
              <a:t>5.0</a:t>
            </a:r>
            <a:r>
              <a:rPr lang="zh-CN" altLang="en-US" sz="1100" b="0" i="0">
                <a:effectLst/>
                <a:highlight>
                  <a:srgbClr val="FFFF00"/>
                </a:highlight>
                <a:latin typeface="字制区喜脉体" panose="02000603000000000000" pitchFamily="2" charset="-122"/>
                <a:ea typeface="字制区喜脉体" panose="02000603000000000000" pitchFamily="2" charset="-122"/>
              </a:rPr>
              <a:t>个扇区，或者每个请求</a:t>
            </a:r>
            <a:r>
              <a:rPr lang="en-US" altLang="zh-CN" sz="1100" b="0" i="0">
                <a:effectLst/>
                <a:highlight>
                  <a:srgbClr val="FFFF00"/>
                </a:highlight>
                <a:latin typeface="字制区喜脉体" panose="02000603000000000000" pitchFamily="2" charset="-122"/>
                <a:ea typeface="字制区喜脉体" panose="02000603000000000000" pitchFamily="2" charset="-122"/>
              </a:rPr>
              <a:t>5.0*32 = 160.0</a:t>
            </a:r>
            <a:r>
              <a:rPr lang="zh-CN" altLang="en-US" sz="1100" b="0" i="0">
                <a:effectLst/>
                <a:highlight>
                  <a:srgbClr val="FFFF00"/>
                </a:highlight>
                <a:latin typeface="字制区喜脉体" panose="02000603000000000000" pitchFamily="2" charset="-122"/>
                <a:ea typeface="字制区喜脉体" panose="02000603000000000000" pitchFamily="2" charset="-122"/>
              </a:rPr>
              <a:t>字节的缓存数据传输。为了最大化</a:t>
            </a:r>
            <a:r>
              <a:rPr lang="en-US" altLang="zh-CN" sz="1100" b="0" i="0">
                <a:effectLst/>
                <a:highlight>
                  <a:srgbClr val="FFFF00"/>
                </a:highlight>
                <a:latin typeface="字制区喜脉体" panose="02000603000000000000" pitchFamily="2" charset="-122"/>
                <a:ea typeface="字制区喜脉体" panose="02000603000000000000" pitchFamily="2" charset="-122"/>
              </a:rPr>
              <a:t>L1TEX</a:t>
            </a:r>
            <a:r>
              <a:rPr lang="zh-CN" altLang="en-US" sz="1100" b="0" i="0">
                <a:effectLst/>
                <a:highlight>
                  <a:srgbClr val="FFFF00"/>
                </a:highlight>
                <a:latin typeface="字制区喜脉体" panose="02000603000000000000" pitchFamily="2" charset="-122"/>
                <a:ea typeface="字制区喜脉体" panose="02000603000000000000" pitchFamily="2" charset="-122"/>
              </a:rPr>
              <a:t>缓存的性能，对于</a:t>
            </a:r>
            <a:r>
              <a:rPr lang="en-US" altLang="zh-CN" sz="1100" b="0" i="0">
                <a:effectLst/>
                <a:highlight>
                  <a:srgbClr val="FFFF00"/>
                </a:highlight>
                <a:latin typeface="字制区喜脉体" panose="02000603000000000000" pitchFamily="2" charset="-122"/>
                <a:ea typeface="字制区喜脉体" panose="02000603000000000000" pitchFamily="2" charset="-122"/>
              </a:rPr>
              <a:t>4.0</a:t>
            </a:r>
            <a:r>
              <a:rPr lang="zh-CN" altLang="en-US" sz="1100" b="0" i="0">
                <a:effectLst/>
                <a:highlight>
                  <a:srgbClr val="FFFF00"/>
                </a:highlight>
                <a:latin typeface="字制区喜脉体" panose="02000603000000000000" pitchFamily="2" charset="-122"/>
                <a:ea typeface="字制区喜脉体" panose="02000603000000000000" pitchFamily="2" charset="-122"/>
              </a:rPr>
              <a:t>字节的访问，最优的线程地址模式将导致</a:t>
            </a:r>
            <a:r>
              <a:rPr lang="en-US" altLang="zh-CN" sz="1100" b="0" i="0">
                <a:effectLst/>
                <a:highlight>
                  <a:srgbClr val="FFFF00"/>
                </a:highlight>
                <a:latin typeface="字制区喜脉体" panose="02000603000000000000" pitchFamily="2" charset="-122"/>
                <a:ea typeface="字制区喜脉体" panose="02000603000000000000" pitchFamily="2" charset="-122"/>
              </a:rPr>
              <a:t>4.0*32 = 128.0</a:t>
            </a:r>
            <a:r>
              <a:rPr lang="zh-CN" altLang="en-US" sz="1100" b="0" i="0">
                <a:effectLst/>
                <a:highlight>
                  <a:srgbClr val="FFFF00"/>
                </a:highlight>
                <a:latin typeface="字制区喜脉体" panose="02000603000000000000" pitchFamily="2" charset="-122"/>
                <a:ea typeface="字制区喜脉体" panose="02000603000000000000" pitchFamily="2" charset="-122"/>
              </a:rPr>
              <a:t>字节的缓存数据传输每个请求。检查源计数器部分以获取未合并的全局加载信息。</a:t>
            </a:r>
            <a:endParaRPr lang="zh-CN" altLang="en-US" sz="1100">
              <a:highlight>
                <a:srgbClr val="FFFF00"/>
              </a:highlight>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44C96307-1D91-B418-C101-1979B427223F}"/>
              </a:ext>
            </a:extLst>
          </p:cNvPr>
          <p:cNvSpPr txBox="1"/>
          <p:nvPr/>
        </p:nvSpPr>
        <p:spPr>
          <a:xfrm>
            <a:off x="901332" y="2547985"/>
            <a:ext cx="10389326" cy="430887"/>
          </a:xfrm>
          <a:prstGeom prst="rect">
            <a:avLst/>
          </a:prstGeom>
          <a:noFill/>
        </p:spPr>
        <p:txBody>
          <a:bodyPr wrap="square">
            <a:spAutoFit/>
          </a:bodyPr>
          <a:lstStyle/>
          <a:p>
            <a:r>
              <a:rPr lang="zh-CN" altLang="en-US" sz="1100">
                <a:highlight>
                  <a:srgbClr val="FFFF00"/>
                </a:highlight>
                <a:latin typeface="字制区喜脉体" panose="02000603000000000000" pitchFamily="2" charset="-122"/>
                <a:ea typeface="字制区喜脉体" panose="02000603000000000000" pitchFamily="2" charset="-122"/>
              </a:rPr>
              <a:t>从</a:t>
            </a:r>
            <a:r>
              <a:rPr lang="en-US" altLang="zh-CN" sz="1100">
                <a:highlight>
                  <a:srgbClr val="FFFF00"/>
                </a:highlight>
                <a:latin typeface="字制区喜脉体" panose="02000603000000000000" pitchFamily="2" charset="-122"/>
                <a:ea typeface="字制区喜脉体" panose="02000603000000000000" pitchFamily="2" charset="-122"/>
              </a:rPr>
              <a:t>L1TEX</a:t>
            </a:r>
            <a:r>
              <a:rPr lang="zh-CN" altLang="en-US" sz="1100">
                <a:highlight>
                  <a:srgbClr val="FFFF00"/>
                </a:highlight>
                <a:latin typeface="字制区喜脉体" panose="02000603000000000000" pitchFamily="2" charset="-122"/>
                <a:ea typeface="字制区喜脉体" panose="02000603000000000000" pitchFamily="2" charset="-122"/>
              </a:rPr>
              <a:t>到</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的加载的内存访问模式不是最优的。</a:t>
            </a:r>
            <a:r>
              <a:rPr lang="en-US" altLang="zh-CN" sz="1100">
                <a:highlight>
                  <a:srgbClr val="FFFF00"/>
                </a:highlight>
                <a:latin typeface="字制区喜脉体" panose="02000603000000000000" pitchFamily="2" charset="-122"/>
                <a:ea typeface="字制区喜脉体" panose="02000603000000000000" pitchFamily="2" charset="-122"/>
              </a:rPr>
              <a:t>L1TEX</a:t>
            </a:r>
            <a:r>
              <a:rPr lang="zh-CN" altLang="en-US" sz="1100">
                <a:highlight>
                  <a:srgbClr val="FFFF00"/>
                </a:highlight>
                <a:latin typeface="字制区喜脉体" panose="02000603000000000000" pitchFamily="2" charset="-122"/>
                <a:ea typeface="字制区喜脉体" panose="02000603000000000000" pitchFamily="2" charset="-122"/>
              </a:rPr>
              <a:t>对</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的请求的粒度是一个</a:t>
            </a:r>
            <a:r>
              <a:rPr lang="en-US" altLang="zh-CN" sz="1100">
                <a:highlight>
                  <a:srgbClr val="FFFF00"/>
                </a:highlight>
                <a:latin typeface="字制区喜脉体" panose="02000603000000000000" pitchFamily="2" charset="-122"/>
                <a:ea typeface="字制区喜脉体" panose="02000603000000000000" pitchFamily="2" charset="-122"/>
              </a:rPr>
              <a:t>128</a:t>
            </a:r>
            <a:r>
              <a:rPr lang="zh-CN" altLang="en-US" sz="1100">
                <a:highlight>
                  <a:srgbClr val="FFFF00"/>
                </a:highlight>
                <a:latin typeface="字制区喜脉体" panose="02000603000000000000" pitchFamily="2" charset="-122"/>
                <a:ea typeface="字制区喜脉体" panose="02000603000000000000" pitchFamily="2" charset="-122"/>
              </a:rPr>
              <a:t>字节的缓存行。也就是说，每个</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请求有</a:t>
            </a:r>
            <a:r>
              <a:rPr lang="en-US" altLang="zh-CN" sz="1100">
                <a:highlight>
                  <a:srgbClr val="FFFF00"/>
                </a:highlight>
                <a:latin typeface="字制区喜脉体" panose="02000603000000000000" pitchFamily="2" charset="-122"/>
                <a:ea typeface="字制区喜脉体" panose="02000603000000000000" pitchFamily="2" charset="-122"/>
              </a:rPr>
              <a:t>4</a:t>
            </a:r>
            <a:r>
              <a:rPr lang="zh-CN" altLang="en-US" sz="1100">
                <a:highlight>
                  <a:srgbClr val="FFFF00"/>
                </a:highlight>
                <a:latin typeface="字制区喜脉体" panose="02000603000000000000" pitchFamily="2" charset="-122"/>
                <a:ea typeface="字制区喜脉体" panose="02000603000000000000" pitchFamily="2" charset="-122"/>
              </a:rPr>
              <a:t>个连续的</a:t>
            </a:r>
            <a:r>
              <a:rPr lang="en-US" altLang="zh-CN" sz="1100">
                <a:highlight>
                  <a:srgbClr val="FFFF00"/>
                </a:highlight>
                <a:latin typeface="字制区喜脉体" panose="02000603000000000000" pitchFamily="2" charset="-122"/>
                <a:ea typeface="字制区喜脉体" panose="02000603000000000000" pitchFamily="2" charset="-122"/>
              </a:rPr>
              <a:t>32</a:t>
            </a:r>
            <a:r>
              <a:rPr lang="zh-CN" altLang="en-US" sz="1100">
                <a:highlight>
                  <a:srgbClr val="FFFF00"/>
                </a:highlight>
                <a:latin typeface="字制区喜脉体" panose="02000603000000000000" pitchFamily="2" charset="-122"/>
                <a:ea typeface="字制区喜脉体" panose="02000603000000000000" pitchFamily="2" charset="-122"/>
              </a:rPr>
              <a:t>字节扇区。然而，此内核平均只访问了每个缓存行中可能的</a:t>
            </a:r>
            <a:r>
              <a:rPr lang="en-US" altLang="zh-CN" sz="1100">
                <a:highlight>
                  <a:srgbClr val="FFFF00"/>
                </a:highlight>
                <a:latin typeface="字制区喜脉体" panose="02000603000000000000" pitchFamily="2" charset="-122"/>
                <a:ea typeface="字制区喜脉体" panose="02000603000000000000" pitchFamily="2" charset="-122"/>
              </a:rPr>
              <a:t>4</a:t>
            </a:r>
            <a:r>
              <a:rPr lang="zh-CN" altLang="en-US" sz="1100">
                <a:highlight>
                  <a:srgbClr val="FFFF00"/>
                </a:highlight>
                <a:latin typeface="字制区喜脉体" panose="02000603000000000000" pitchFamily="2" charset="-122"/>
                <a:ea typeface="字制区喜脉体" panose="02000603000000000000" pitchFamily="2" charset="-122"/>
              </a:rPr>
              <a:t>个扇区中的</a:t>
            </a:r>
            <a:r>
              <a:rPr lang="en-US" altLang="zh-CN" sz="1100">
                <a:highlight>
                  <a:srgbClr val="FFFF00"/>
                </a:highlight>
                <a:latin typeface="字制区喜脉体" panose="02000603000000000000" pitchFamily="2" charset="-122"/>
                <a:ea typeface="字制区喜脉体" panose="02000603000000000000" pitchFamily="2" charset="-122"/>
              </a:rPr>
              <a:t>3.0</a:t>
            </a:r>
            <a:r>
              <a:rPr lang="zh-CN" altLang="en-US" sz="1100">
                <a:highlight>
                  <a:srgbClr val="FFFF00"/>
                </a:highlight>
                <a:latin typeface="字制区喜脉体" panose="02000603000000000000" pitchFamily="2" charset="-122"/>
                <a:ea typeface="字制区喜脉体" panose="02000603000000000000" pitchFamily="2" charset="-122"/>
              </a:rPr>
              <a:t>个扇区。检查“源计数器”部分以获取未合并的加载信息，并尽量减少每个内存请求需要访问的缓存行数量。</a:t>
            </a:r>
          </a:p>
        </p:txBody>
      </p:sp>
      <p:sp>
        <p:nvSpPr>
          <p:cNvPr id="13" name="文本框 12">
            <a:extLst>
              <a:ext uri="{FF2B5EF4-FFF2-40B4-BE49-F238E27FC236}">
                <a16:creationId xmlns:a16="http://schemas.microsoft.com/office/drawing/2014/main" id="{42374D9C-5312-87A6-5EFA-E0967D2C8774}"/>
              </a:ext>
            </a:extLst>
          </p:cNvPr>
          <p:cNvSpPr txBox="1"/>
          <p:nvPr/>
        </p:nvSpPr>
        <p:spPr>
          <a:xfrm>
            <a:off x="731520" y="4245728"/>
            <a:ext cx="11028570" cy="600164"/>
          </a:xfrm>
          <a:prstGeom prst="rect">
            <a:avLst/>
          </a:prstGeom>
          <a:noFill/>
        </p:spPr>
        <p:txBody>
          <a:bodyPr wrap="square">
            <a:spAutoFit/>
          </a:bodyPr>
          <a:lstStyle/>
          <a:p>
            <a:r>
              <a:rPr lang="zh-CN" altLang="en-US" sz="1100">
                <a:highlight>
                  <a:srgbClr val="FFFF00"/>
                </a:highlight>
                <a:latin typeface="字制区喜脉体" panose="02000603000000000000" pitchFamily="2" charset="-122"/>
                <a:ea typeface="字制区喜脉体" panose="02000603000000000000" pitchFamily="2" charset="-122"/>
              </a:rPr>
              <a:t>从设备内存加载数据的内存访问模式导致从</a:t>
            </a:r>
            <a:r>
              <a:rPr lang="en-US" altLang="zh-CN" sz="1100">
                <a:highlight>
                  <a:srgbClr val="FFFF00"/>
                </a:highlight>
                <a:latin typeface="字制区喜脉体" panose="02000603000000000000" pitchFamily="2" charset="-122"/>
                <a:ea typeface="字制区喜脉体" panose="02000603000000000000" pitchFamily="2" charset="-122"/>
              </a:rPr>
              <a:t>DRAM</a:t>
            </a:r>
            <a:r>
              <a:rPr lang="zh-CN" altLang="en-US" sz="1100">
                <a:highlight>
                  <a:srgbClr val="FFFF00"/>
                </a:highlight>
                <a:latin typeface="字制区喜脉体" panose="02000603000000000000" pitchFamily="2" charset="-122"/>
                <a:ea typeface="字制区喜脉体" panose="02000603000000000000" pitchFamily="2" charset="-122"/>
              </a:rPr>
              <a:t>中读取了</a:t>
            </a:r>
            <a:r>
              <a:rPr lang="en-US" altLang="zh-CN" sz="1100">
                <a:highlight>
                  <a:srgbClr val="FFFF00"/>
                </a:highlight>
                <a:latin typeface="字制区喜脉体" panose="02000603000000000000" pitchFamily="2" charset="-122"/>
                <a:ea typeface="字制区喜脉体" panose="02000603000000000000" pitchFamily="2" charset="-122"/>
              </a:rPr>
              <a:t>2,097,154</a:t>
            </a:r>
            <a:r>
              <a:rPr lang="zh-CN" altLang="en-US" sz="1100">
                <a:highlight>
                  <a:srgbClr val="FFFF00"/>
                </a:highlight>
                <a:latin typeface="字制区喜脉体" panose="02000603000000000000" pitchFamily="2" charset="-122"/>
                <a:ea typeface="字制区喜脉体" panose="02000603000000000000" pitchFamily="2" charset="-122"/>
              </a:rPr>
              <a:t>个扇区，这是导致</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缓存未命中的</a:t>
            </a:r>
            <a:r>
              <a:rPr lang="en-US" altLang="zh-CN" sz="1100">
                <a:highlight>
                  <a:srgbClr val="FFFF00"/>
                </a:highlight>
                <a:latin typeface="字制区喜脉体" panose="02000603000000000000" pitchFamily="2" charset="-122"/>
                <a:ea typeface="字制区喜脉体" panose="02000603000000000000" pitchFamily="2" charset="-122"/>
              </a:rPr>
              <a:t>2,096,186</a:t>
            </a:r>
            <a:r>
              <a:rPr lang="zh-CN" altLang="en-US" sz="1100">
                <a:highlight>
                  <a:srgbClr val="FFFF00"/>
                </a:highlight>
                <a:latin typeface="字制区喜脉体" panose="02000603000000000000" pitchFamily="2" charset="-122"/>
                <a:ea typeface="字制区喜脉体" panose="02000603000000000000" pitchFamily="2" charset="-122"/>
              </a:rPr>
              <a:t>个扇区的</a:t>
            </a:r>
            <a:r>
              <a:rPr lang="en-US" altLang="zh-CN" sz="1100">
                <a:highlight>
                  <a:srgbClr val="FFFF00"/>
                </a:highlight>
                <a:latin typeface="字制区喜脉体" panose="02000603000000000000" pitchFamily="2" charset="-122"/>
                <a:ea typeface="字制区喜脉体" panose="02000603000000000000" pitchFamily="2" charset="-122"/>
              </a:rPr>
              <a:t>1.0</a:t>
            </a:r>
            <a:r>
              <a:rPr lang="zh-CN" altLang="en-US" sz="1100">
                <a:highlight>
                  <a:srgbClr val="FFFF00"/>
                </a:highlight>
                <a:latin typeface="字制区喜脉体" panose="02000603000000000000" pitchFamily="2" charset="-122"/>
                <a:ea typeface="字制区喜脉体" panose="02000603000000000000" pitchFamily="2" charset="-122"/>
              </a:rPr>
              <a:t>倍。</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缓存中读未命中的</a:t>
            </a:r>
            <a:r>
              <a:rPr lang="en-US" altLang="zh-CN" sz="1100">
                <a:highlight>
                  <a:srgbClr val="FFFF00"/>
                </a:highlight>
                <a:latin typeface="字制区喜脉体" panose="02000603000000000000" pitchFamily="2" charset="-122"/>
                <a:ea typeface="字制区喜脉体" panose="02000603000000000000" pitchFamily="2" charset="-122"/>
              </a:rPr>
              <a:t>DRAM</a:t>
            </a:r>
            <a:r>
              <a:rPr lang="zh-CN" altLang="en-US" sz="1100">
                <a:highlight>
                  <a:srgbClr val="FFFF00"/>
                </a:highlight>
                <a:latin typeface="字制区喜脉体" panose="02000603000000000000" pitchFamily="2" charset="-122"/>
                <a:ea typeface="字制区喜脉体" panose="02000603000000000000" pitchFamily="2" charset="-122"/>
              </a:rPr>
              <a:t>提取粒度是</a:t>
            </a:r>
            <a:r>
              <a:rPr lang="en-US" altLang="zh-CN" sz="1100">
                <a:highlight>
                  <a:srgbClr val="FFFF00"/>
                </a:highlight>
                <a:latin typeface="字制区喜脉体" panose="02000603000000000000" pitchFamily="2" charset="-122"/>
                <a:ea typeface="字制区喜脉体" panose="02000603000000000000" pitchFamily="2" charset="-122"/>
              </a:rPr>
              <a:t>64</a:t>
            </a:r>
            <a:r>
              <a:rPr lang="zh-CN" altLang="en-US" sz="1100">
                <a:highlight>
                  <a:srgbClr val="FFFF00"/>
                </a:highlight>
                <a:latin typeface="字制区喜脉体" panose="02000603000000000000" pitchFamily="2" charset="-122"/>
                <a:ea typeface="字制区喜脉体" panose="02000603000000000000" pitchFamily="2" charset="-122"/>
              </a:rPr>
              <a:t>字节，即</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缓存行的上半部分或下半部分。尝试更改您的访问模式，以充分利用</a:t>
            </a:r>
            <a:r>
              <a:rPr lang="en-US" altLang="zh-CN" sz="1100">
                <a:highlight>
                  <a:srgbClr val="FFFF00"/>
                </a:highlight>
                <a:latin typeface="字制区喜脉体" panose="02000603000000000000" pitchFamily="2" charset="-122"/>
                <a:ea typeface="字制区喜脉体" panose="02000603000000000000" pitchFamily="2" charset="-122"/>
              </a:rPr>
              <a:t>DRAM</a:t>
            </a:r>
            <a:r>
              <a:rPr lang="zh-CN" altLang="en-US" sz="1100">
                <a:highlight>
                  <a:srgbClr val="FFFF00"/>
                </a:highlight>
                <a:latin typeface="字制区喜脉体" panose="02000603000000000000" pitchFamily="2" charset="-122"/>
                <a:ea typeface="字制区喜脉体" panose="02000603000000000000" pitchFamily="2" charset="-122"/>
              </a:rPr>
              <a:t>读取请求返回的两个扇区，以实现</a:t>
            </a:r>
            <a:r>
              <a:rPr lang="en-US" altLang="zh-CN" sz="1100">
                <a:highlight>
                  <a:srgbClr val="FFFF00"/>
                </a:highlight>
                <a:latin typeface="字制区喜脉体" panose="02000603000000000000" pitchFamily="2" charset="-122"/>
                <a:ea typeface="字制区喜脉体" panose="02000603000000000000" pitchFamily="2" charset="-122"/>
              </a:rPr>
              <a:t>DRAM</a:t>
            </a:r>
            <a:r>
              <a:rPr lang="zh-CN" altLang="en-US" sz="1100">
                <a:highlight>
                  <a:srgbClr val="FFFF00"/>
                </a:highlight>
                <a:latin typeface="字制区喜脉体" panose="02000603000000000000" pitchFamily="2" charset="-122"/>
                <a:ea typeface="字制区喜脉体" panose="02000603000000000000" pitchFamily="2" charset="-122"/>
              </a:rPr>
              <a:t>吞吐量的最佳使用。对于跨步内存读取，避免使用</a:t>
            </a:r>
            <a:r>
              <a:rPr lang="en-US" altLang="zh-CN" sz="1100">
                <a:highlight>
                  <a:srgbClr val="FFFF00"/>
                </a:highlight>
                <a:latin typeface="字制区喜脉体" panose="02000603000000000000" pitchFamily="2" charset="-122"/>
                <a:ea typeface="字制区喜脉体" panose="02000603000000000000" pitchFamily="2" charset="-122"/>
              </a:rPr>
              <a:t>64</a:t>
            </a:r>
            <a:r>
              <a:rPr lang="zh-CN" altLang="en-US" sz="1100">
                <a:highlight>
                  <a:srgbClr val="FFFF00"/>
                </a:highlight>
                <a:latin typeface="字制区喜脉体" panose="02000603000000000000" pitchFamily="2" charset="-122"/>
                <a:ea typeface="字制区喜脉体" panose="02000603000000000000" pitchFamily="2" charset="-122"/>
              </a:rPr>
              <a:t>字节或更大的步长，以避免将未使用的扇区从</a:t>
            </a:r>
            <a:r>
              <a:rPr lang="en-US" altLang="zh-CN" sz="1100">
                <a:highlight>
                  <a:srgbClr val="FFFF00"/>
                </a:highlight>
                <a:latin typeface="字制区喜脉体" panose="02000603000000000000" pitchFamily="2" charset="-122"/>
                <a:ea typeface="字制区喜脉体" panose="02000603000000000000" pitchFamily="2" charset="-122"/>
              </a:rPr>
              <a:t>DRAM</a:t>
            </a:r>
            <a:r>
              <a:rPr lang="zh-CN" altLang="en-US" sz="1100">
                <a:highlight>
                  <a:srgbClr val="FFFF00"/>
                </a:highlight>
                <a:latin typeface="字制区喜脉体" panose="02000603000000000000" pitchFamily="2" charset="-122"/>
                <a:ea typeface="字制区喜脉体" panose="02000603000000000000" pitchFamily="2" charset="-122"/>
              </a:rPr>
              <a:t>移动到</a:t>
            </a:r>
            <a:r>
              <a:rPr lang="en-US" altLang="zh-CN" sz="1100">
                <a:highlight>
                  <a:srgbClr val="FFFF00"/>
                </a:highlight>
                <a:latin typeface="字制区喜脉体" panose="02000603000000000000" pitchFamily="2" charset="-122"/>
                <a:ea typeface="字制区喜脉体" panose="02000603000000000000" pitchFamily="2" charset="-122"/>
              </a:rPr>
              <a:t>L2</a:t>
            </a:r>
            <a:r>
              <a:rPr lang="zh-CN" altLang="en-US" sz="1100">
                <a:highlight>
                  <a:srgbClr val="FFFF00"/>
                </a:highlight>
                <a:latin typeface="字制区喜脉体" panose="02000603000000000000" pitchFamily="2" charset="-122"/>
                <a:ea typeface="字制区喜脉体" panose="02000603000000000000" pitchFamily="2" charset="-122"/>
              </a:rPr>
              <a:t>。</a:t>
            </a:r>
          </a:p>
        </p:txBody>
      </p:sp>
    </p:spTree>
    <p:extLst>
      <p:ext uri="{BB962C8B-B14F-4D97-AF65-F5344CB8AC3E}">
        <p14:creationId xmlns:p14="http://schemas.microsoft.com/office/powerpoint/2010/main" val="3139762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937260" y="1387292"/>
            <a:ext cx="2777490" cy="15557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threads</a:t>
            </a:r>
          </a:p>
        </p:txBody>
      </p:sp>
      <p:sp>
        <p:nvSpPr>
          <p:cNvPr id="29" name="矩形 28"/>
          <p:cNvSpPr/>
          <p:nvPr/>
        </p:nvSpPr>
        <p:spPr>
          <a:xfrm>
            <a:off x="937260" y="1407612"/>
            <a:ext cx="598170" cy="1155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warp</a:t>
            </a:r>
          </a:p>
        </p:txBody>
      </p:sp>
      <p:sp>
        <p:nvSpPr>
          <p:cNvPr id="5" name="矩形 4"/>
          <p:cNvSpPr/>
          <p:nvPr/>
        </p:nvSpPr>
        <p:spPr>
          <a:xfrm>
            <a:off x="1358265" y="2360112"/>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kernel</a:t>
            </a:r>
          </a:p>
        </p:txBody>
      </p:sp>
      <p:sp>
        <p:nvSpPr>
          <p:cNvPr id="6" name="矩形 5"/>
          <p:cNvSpPr/>
          <p:nvPr/>
        </p:nvSpPr>
        <p:spPr>
          <a:xfrm>
            <a:off x="3627755" y="2360112"/>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Global</a:t>
            </a:r>
          </a:p>
        </p:txBody>
      </p:sp>
      <p:cxnSp>
        <p:nvCxnSpPr>
          <p:cNvPr id="7" name="直接箭头连接符 6"/>
          <p:cNvCxnSpPr>
            <a:stCxn id="5" idx="3"/>
            <a:endCxn id="6" idx="1"/>
          </p:cNvCxnSpPr>
          <p:nvPr/>
        </p:nvCxnSpPr>
        <p:spPr>
          <a:xfrm>
            <a:off x="2513330" y="2515687"/>
            <a:ext cx="11144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1077595" y="2687772"/>
            <a:ext cx="1882140" cy="553998"/>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Load 8*1024*1024</a:t>
            </a:r>
            <a:r>
              <a:rPr lang="zh-CN" altLang="en-US" sz="1000" b="1">
                <a:latin typeface="字制区喜脉体" panose="02000603000000000000" pitchFamily="2" charset="-122"/>
                <a:ea typeface="字制区喜脉体" panose="02000603000000000000" pitchFamily="2" charset="-122"/>
              </a:rPr>
              <a:t>个</a:t>
            </a:r>
            <a:r>
              <a:rPr lang="en-US" altLang="zh-CN" sz="1000" b="1">
                <a:latin typeface="字制区喜脉体" panose="02000603000000000000" pitchFamily="2" charset="-122"/>
                <a:ea typeface="字制区喜脉体" panose="02000603000000000000" pitchFamily="2" charset="-122"/>
              </a:rPr>
              <a:t>float</a:t>
            </a:r>
          </a:p>
          <a:p>
            <a:r>
              <a:rPr lang="en-US" altLang="zh-CN" sz="1000" b="1">
                <a:latin typeface="字制区喜脉体" panose="02000603000000000000" pitchFamily="2" charset="-122"/>
                <a:ea typeface="字制区喜脉体" panose="02000603000000000000" pitchFamily="2" charset="-122"/>
                <a:sym typeface="+mn-ea"/>
              </a:rPr>
              <a:t>Load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a:p>
            <a:r>
              <a:rPr lang="en-US" altLang="zh-CN" sz="1000" b="1">
                <a:latin typeface="字制区喜脉体" panose="02000603000000000000" pitchFamily="2" charset="-122"/>
                <a:ea typeface="字制区喜脉体" panose="02000603000000000000" pitchFamily="2" charset="-122"/>
                <a:sym typeface="+mn-ea"/>
              </a:rPr>
              <a:t>Store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654300" y="2316932"/>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786432 Inst</a:t>
            </a:r>
          </a:p>
        </p:txBody>
      </p:sp>
      <p:sp>
        <p:nvSpPr>
          <p:cNvPr id="12" name="文本框 11"/>
          <p:cNvSpPr txBox="1"/>
          <p:nvPr/>
        </p:nvSpPr>
        <p:spPr>
          <a:xfrm>
            <a:off x="2512694" y="2515687"/>
            <a:ext cx="1176655" cy="39878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3*8*1024*1024/32</a:t>
            </a:r>
          </a:p>
        </p:txBody>
      </p:sp>
      <p:sp>
        <p:nvSpPr>
          <p:cNvPr id="13" name="矩形 12"/>
          <p:cNvSpPr/>
          <p:nvPr/>
        </p:nvSpPr>
        <p:spPr>
          <a:xfrm>
            <a:off x="5608320" y="2254702"/>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L1</a:t>
            </a:r>
          </a:p>
        </p:txBody>
      </p:sp>
      <p:cxnSp>
        <p:nvCxnSpPr>
          <p:cNvPr id="14" name="直接箭头连接符 13"/>
          <p:cNvCxnSpPr/>
          <p:nvPr/>
        </p:nvCxnSpPr>
        <p:spPr>
          <a:xfrm>
            <a:off x="4782820" y="2439487"/>
            <a:ext cx="841375"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4747260" y="2254702"/>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Req</a:t>
            </a:r>
          </a:p>
        </p:txBody>
      </p:sp>
      <p:sp>
        <p:nvSpPr>
          <p:cNvPr id="17" name="矩形 16"/>
          <p:cNvSpPr/>
          <p:nvPr/>
        </p:nvSpPr>
        <p:spPr>
          <a:xfrm>
            <a:off x="7588885" y="2254702"/>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L2</a:t>
            </a:r>
          </a:p>
        </p:txBody>
      </p:sp>
      <p:sp>
        <p:nvSpPr>
          <p:cNvPr id="18" name="矩形 17"/>
          <p:cNvSpPr/>
          <p:nvPr/>
        </p:nvSpPr>
        <p:spPr>
          <a:xfrm>
            <a:off x="9551035" y="2254702"/>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Device</a:t>
            </a:r>
          </a:p>
          <a:p>
            <a:pPr algn="ctr"/>
            <a:r>
              <a:rPr lang="en-US" altLang="zh-CN" b="1">
                <a:latin typeface="字制区喜脉体" panose="02000603000000000000" pitchFamily="2" charset="-122"/>
                <a:ea typeface="字制区喜脉体" panose="02000603000000000000" pitchFamily="2" charset="-122"/>
              </a:rPr>
              <a:t>Memory</a:t>
            </a:r>
          </a:p>
        </p:txBody>
      </p:sp>
      <p:sp>
        <p:nvSpPr>
          <p:cNvPr id="19" name="文本框 18"/>
          <p:cNvSpPr txBox="1"/>
          <p:nvPr/>
        </p:nvSpPr>
        <p:spPr>
          <a:xfrm>
            <a:off x="4308475" y="3044007"/>
            <a:ext cx="1882140" cy="398780"/>
          </a:xfrm>
          <a:prstGeom prst="rect">
            <a:avLst/>
          </a:prstGeom>
          <a:noFill/>
        </p:spPr>
        <p:txBody>
          <a:bodyPr wrap="square" rtlCol="0" anchor="t">
            <a:spAutoFit/>
          </a:bodyPr>
          <a:lstStyle/>
          <a:p>
            <a:pPr algn="ctr"/>
            <a:r>
              <a:rPr lang="zh-CN" altLang="en-US" sz="1000" b="1">
                <a:latin typeface="字制区喜脉体" panose="02000603000000000000" pitchFamily="2" charset="-122"/>
                <a:ea typeface="字制区喜脉体" panose="02000603000000000000" pitchFamily="2" charset="-122"/>
                <a:sym typeface="+mn-ea"/>
              </a:rPr>
              <a:t>虽然你希望访问的是</a:t>
            </a:r>
            <a:r>
              <a:rPr lang="en-US" altLang="zh-CN" sz="1000" b="1">
                <a:latin typeface="字制区喜脉体" panose="02000603000000000000" pitchFamily="2" charset="-122"/>
                <a:ea typeface="字制区喜脉体" panose="02000603000000000000" pitchFamily="2" charset="-122"/>
                <a:sym typeface="+mn-ea"/>
              </a:rPr>
              <a:t>Global Memory</a:t>
            </a:r>
            <a:r>
              <a:rPr lang="zh-CN" altLang="en-US" sz="1000" b="1">
                <a:latin typeface="字制区喜脉体" panose="02000603000000000000" pitchFamily="2" charset="-122"/>
                <a:ea typeface="字制区喜脉体" panose="02000603000000000000" pitchFamily="2" charset="-122"/>
                <a:sym typeface="+mn-ea"/>
              </a:rPr>
              <a:t>，但是还是要过</a:t>
            </a:r>
            <a:r>
              <a:rPr lang="en-US" altLang="zh-CN" sz="1000" b="1">
                <a:latin typeface="字制区喜脉体" panose="02000603000000000000" pitchFamily="2" charset="-122"/>
                <a:ea typeface="字制区喜脉体" panose="02000603000000000000" pitchFamily="2" charset="-122"/>
                <a:sym typeface="+mn-ea"/>
              </a:rPr>
              <a:t>L1 L2</a:t>
            </a:r>
          </a:p>
        </p:txBody>
      </p:sp>
      <p:cxnSp>
        <p:nvCxnSpPr>
          <p:cNvPr id="20" name="直接箭头连接符 19"/>
          <p:cNvCxnSpPr/>
          <p:nvPr/>
        </p:nvCxnSpPr>
        <p:spPr>
          <a:xfrm flipH="1" flipV="1">
            <a:off x="4782820" y="2589347"/>
            <a:ext cx="825500" cy="6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747260" y="2567757"/>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Req</a:t>
            </a:r>
          </a:p>
        </p:txBody>
      </p:sp>
      <p:sp>
        <p:nvSpPr>
          <p:cNvPr id="4" name="文本框 3"/>
          <p:cNvSpPr txBox="1"/>
          <p:nvPr/>
        </p:nvSpPr>
        <p:spPr>
          <a:xfrm>
            <a:off x="5046980" y="6438900"/>
            <a:ext cx="7028815"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学习</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二</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矩阵转置及优化</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合并访问、共享内存、</a:t>
            </a:r>
            <a:r>
              <a:rPr lang="en-US" altLang="zh-CN" sz="1600">
                <a:latin typeface="字制区喜脉体" panose="02000603000000000000" pitchFamily="2" charset="-122"/>
                <a:ea typeface="字制区喜脉体" panose="02000603000000000000" pitchFamily="2" charset="-122"/>
                <a:hlinkClick r:id="rId2"/>
              </a:rPr>
              <a:t>bank conflict) -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16" name="矩形 15"/>
          <p:cNvSpPr/>
          <p:nvPr/>
        </p:nvSpPr>
        <p:spPr>
          <a:xfrm>
            <a:off x="937260" y="490672"/>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937260" y="938982"/>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p:cNvSpPr/>
          <p:nvPr/>
        </p:nvSpPr>
        <p:spPr>
          <a:xfrm>
            <a:off x="937260" y="1836237"/>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p:cNvCxnSpPr/>
          <p:nvPr/>
        </p:nvCxnSpPr>
        <p:spPr>
          <a:xfrm>
            <a:off x="930275" y="651327"/>
            <a:ext cx="136525" cy="1203960"/>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a:off x="936625" y="646247"/>
            <a:ext cx="142875" cy="120840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flipH="1">
            <a:off x="3562350" y="642437"/>
            <a:ext cx="127000" cy="1200150"/>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422265" y="205557"/>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32*1024*1024</a:t>
            </a:r>
          </a:p>
        </p:txBody>
      </p:sp>
      <p:sp>
        <p:nvSpPr>
          <p:cNvPr id="30" name="文本框 29"/>
          <p:cNvSpPr txBox="1"/>
          <p:nvPr/>
        </p:nvSpPr>
        <p:spPr>
          <a:xfrm>
            <a:off x="1545590" y="1546042"/>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8*1024*1024</a:t>
            </a:r>
          </a:p>
        </p:txBody>
      </p:sp>
      <p:cxnSp>
        <p:nvCxnSpPr>
          <p:cNvPr id="32" name="直接箭头连接符 31"/>
          <p:cNvCxnSpPr/>
          <p:nvPr/>
        </p:nvCxnSpPr>
        <p:spPr>
          <a:xfrm flipH="1">
            <a:off x="6763385" y="2427422"/>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a:off x="8743950" y="2427422"/>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6583045" y="2223587"/>
            <a:ext cx="1293495"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 4 sector </a:t>
            </a:r>
          </a:p>
        </p:txBody>
      </p:sp>
      <p:sp>
        <p:nvSpPr>
          <p:cNvPr id="35" name="文本框 34"/>
          <p:cNvSpPr txBox="1"/>
          <p:nvPr/>
        </p:nvSpPr>
        <p:spPr>
          <a:xfrm>
            <a:off x="6514465" y="3044007"/>
            <a:ext cx="1430020" cy="398780"/>
          </a:xfrm>
          <a:prstGeom prst="rect">
            <a:avLst/>
          </a:prstGeom>
          <a:noFill/>
        </p:spPr>
        <p:txBody>
          <a:bodyPr wrap="square" rtlCol="0" anchor="t">
            <a:spAutoFit/>
          </a:bodyPr>
          <a:lstStyle/>
          <a:p>
            <a:r>
              <a:rPr lang="zh-CN" altLang="en-US" sz="1000" b="1">
                <a:latin typeface="字制区喜脉体" panose="02000603000000000000" pitchFamily="2" charset="-122"/>
                <a:ea typeface="字制区喜脉体" panose="02000603000000000000" pitchFamily="2" charset="-122"/>
                <a:sym typeface="+mn-ea"/>
              </a:rPr>
              <a:t>一个</a:t>
            </a:r>
            <a:r>
              <a:rPr lang="en-US" altLang="zh-CN" sz="1000" b="1">
                <a:latin typeface="字制区喜脉体" panose="02000603000000000000" pitchFamily="2" charset="-122"/>
                <a:ea typeface="字制区喜脉体" panose="02000603000000000000" pitchFamily="2" charset="-122"/>
                <a:sym typeface="+mn-ea"/>
              </a:rPr>
              <a:t>sector</a:t>
            </a:r>
            <a:r>
              <a:rPr lang="zh-CN" altLang="en-US" sz="1000" b="1">
                <a:latin typeface="字制区喜脉体" panose="02000603000000000000" pitchFamily="2" charset="-122"/>
                <a:ea typeface="字制区喜脉体" panose="02000603000000000000" pitchFamily="2" charset="-122"/>
                <a:sym typeface="+mn-ea"/>
              </a:rPr>
              <a:t>是</a:t>
            </a:r>
            <a:r>
              <a:rPr lang="en-US" altLang="zh-CN" sz="1000" b="1">
                <a:latin typeface="字制区喜脉体" panose="02000603000000000000" pitchFamily="2" charset="-122"/>
                <a:ea typeface="字制区喜脉体" panose="02000603000000000000" pitchFamily="2" charset="-122"/>
                <a:sym typeface="+mn-ea"/>
              </a:rPr>
              <a:t>32Byte</a:t>
            </a:r>
          </a:p>
          <a:p>
            <a:r>
              <a:rPr lang="zh-CN" altLang="en-US" sz="1000" b="1">
                <a:latin typeface="字制区喜脉体" panose="02000603000000000000" pitchFamily="2" charset="-122"/>
                <a:ea typeface="字制区喜脉体" panose="02000603000000000000" pitchFamily="2" charset="-122"/>
                <a:sym typeface="+mn-ea"/>
              </a:rPr>
              <a:t>（最小的读取单位）</a:t>
            </a:r>
          </a:p>
        </p:txBody>
      </p:sp>
      <p:cxnSp>
        <p:nvCxnSpPr>
          <p:cNvPr id="37" name="直接箭头连接符 36"/>
          <p:cNvCxnSpPr/>
          <p:nvPr/>
        </p:nvCxnSpPr>
        <p:spPr>
          <a:xfrm flipH="1" flipV="1">
            <a:off x="6763385" y="2586172"/>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8743950" y="2589982"/>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583045" y="2573472"/>
            <a:ext cx="130937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 4 sector </a:t>
            </a:r>
          </a:p>
        </p:txBody>
      </p:sp>
      <p:sp>
        <p:nvSpPr>
          <p:cNvPr id="2" name="矩形 1"/>
          <p:cNvSpPr/>
          <p:nvPr/>
        </p:nvSpPr>
        <p:spPr>
          <a:xfrm>
            <a:off x="937260" y="1523182"/>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 name="矩形 2"/>
          <p:cNvSpPr/>
          <p:nvPr/>
        </p:nvSpPr>
        <p:spPr>
          <a:xfrm>
            <a:off x="1092835" y="1523182"/>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8" name="矩形 37"/>
          <p:cNvSpPr/>
          <p:nvPr/>
        </p:nvSpPr>
        <p:spPr>
          <a:xfrm>
            <a:off x="1388110" y="1523182"/>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0" name="矩形 39"/>
          <p:cNvSpPr/>
          <p:nvPr/>
        </p:nvSpPr>
        <p:spPr>
          <a:xfrm>
            <a:off x="1247140" y="1523182"/>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3" name="矩形 42"/>
          <p:cNvSpPr/>
          <p:nvPr/>
        </p:nvSpPr>
        <p:spPr>
          <a:xfrm>
            <a:off x="1388110" y="1523182"/>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pic>
        <p:nvPicPr>
          <p:cNvPr id="10" name="图片 9"/>
          <p:cNvPicPr>
            <a:picLocks noChangeAspect="1"/>
          </p:cNvPicPr>
          <p:nvPr/>
        </p:nvPicPr>
        <p:blipFill>
          <a:blip r:embed="rId3"/>
          <a:stretch>
            <a:fillRect/>
          </a:stretch>
        </p:blipFill>
        <p:spPr>
          <a:xfrm>
            <a:off x="1143000" y="3442787"/>
            <a:ext cx="10141585" cy="1162050"/>
          </a:xfrm>
          <a:prstGeom prst="rect">
            <a:avLst/>
          </a:prstGeom>
        </p:spPr>
      </p:pic>
      <p:sp>
        <p:nvSpPr>
          <p:cNvPr id="44" name="文本框 43">
            <a:extLst>
              <a:ext uri="{FF2B5EF4-FFF2-40B4-BE49-F238E27FC236}">
                <a16:creationId xmlns:a16="http://schemas.microsoft.com/office/drawing/2014/main" id="{649E1C7B-130C-06B5-88CA-019B6A695E87}"/>
              </a:ext>
            </a:extLst>
          </p:cNvPr>
          <p:cNvSpPr txBox="1"/>
          <p:nvPr/>
        </p:nvSpPr>
        <p:spPr>
          <a:xfrm>
            <a:off x="836476" y="4835169"/>
            <a:ext cx="4771844" cy="1631216"/>
          </a:xfrm>
          <a:prstGeom prst="rect">
            <a:avLst/>
          </a:prstGeom>
          <a:noFill/>
        </p:spPr>
        <p:txBody>
          <a:bodyPr wrap="square">
            <a:spAutoFit/>
          </a:bodyPr>
          <a:lstStyle/>
          <a:p>
            <a:pPr>
              <a:lnSpc>
                <a:spcPts val="2025"/>
              </a:lnSpc>
            </a:pPr>
            <a:r>
              <a:rPr lang="en-US" altLang="zh-CN" sz="1400" b="0">
                <a:solidFill>
                  <a:srgbClr val="569CD6"/>
                </a:solidFill>
                <a:effectLst/>
                <a:latin typeface="字制区喜脉体" panose="02000603000000000000" pitchFamily="2" charset="-122"/>
                <a:ea typeface="字制区喜脉体" panose="02000603000000000000" pitchFamily="2" charset="-122"/>
              </a:rPr>
              <a:t>void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CDCAA"/>
                </a:solidFill>
                <a:effectLst/>
                <a:latin typeface="字制区喜脉体" panose="02000603000000000000" pitchFamily="2" charset="-122"/>
                <a:ea typeface="字制区喜脉体" panose="02000603000000000000" pitchFamily="2" charset="-122"/>
              </a:rPr>
              <a:t>add3</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tid_permuted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threadIdx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0x1</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tid_permuted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blockDim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p:txBody>
      </p:sp>
      <p:pic>
        <p:nvPicPr>
          <p:cNvPr id="1026" name="Picture 2">
            <a:extLst>
              <a:ext uri="{FF2B5EF4-FFF2-40B4-BE49-F238E27FC236}">
                <a16:creationId xmlns:a16="http://schemas.microsoft.com/office/drawing/2014/main" id="{82390291-7562-F0B9-5736-1C0BDC0EC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57" y="4954292"/>
            <a:ext cx="5464752" cy="1005429"/>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4">
            <a:extLst>
              <a:ext uri="{FF2B5EF4-FFF2-40B4-BE49-F238E27FC236}">
                <a16:creationId xmlns:a16="http://schemas.microsoft.com/office/drawing/2014/main" id="{3A521B59-87D9-A02B-2906-9EBDA0714D4B}"/>
              </a:ext>
            </a:extLst>
          </p:cNvPr>
          <p:cNvSpPr txBox="1"/>
          <p:nvPr/>
        </p:nvSpPr>
        <p:spPr>
          <a:xfrm>
            <a:off x="8033341" y="6057938"/>
            <a:ext cx="3712210" cy="338554"/>
          </a:xfrm>
          <a:prstGeom prst="rect">
            <a:avLst/>
          </a:prstGeom>
          <a:noFill/>
        </p:spPr>
        <p:txBody>
          <a:bodyPr wrap="square">
            <a:spAutoFit/>
          </a:bodyPr>
          <a:lstStyle/>
          <a:p>
            <a:r>
              <a:rPr lang="en-US" altLang="zh-CN"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CUDA</a:t>
            </a:r>
            <a:r>
              <a:rPr lang="zh-CN" altLang="en-US"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编程学习笔记</a:t>
            </a:r>
            <a:r>
              <a:rPr lang="en-US" altLang="zh-CN"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-03(</a:t>
            </a:r>
            <a:r>
              <a:rPr lang="zh-CN" altLang="en-US"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内存访问</a:t>
            </a:r>
            <a:r>
              <a:rPr lang="en-US" altLang="zh-CN"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 - </a:t>
            </a:r>
            <a:r>
              <a:rPr lang="zh-CN" altLang="en-US" sz="1600">
                <a:solidFill>
                  <a:schemeClr val="accent1"/>
                </a:solidFill>
                <a:latin typeface="字制区喜脉体" panose="02000603000000000000" pitchFamily="2" charset="-122"/>
                <a:ea typeface="字制区喜脉体" panose="02000603000000000000" pitchFamily="2" charset="-122"/>
                <a:hlinkClick r:id="rId5">
                  <a:extLst>
                    <a:ext uri="{A12FA001-AC4F-418D-AE19-62706E023703}">
                      <ahyp:hlinkClr xmlns:ahyp="http://schemas.microsoft.com/office/drawing/2018/hyperlinkcolor" val="tx"/>
                    </a:ext>
                  </a:extLst>
                </a:hlinkClick>
              </a:rPr>
              <a:t>知乎</a:t>
            </a:r>
            <a:endParaRPr lang="zh-CN" altLang="en-US" sz="1600">
              <a:solidFill>
                <a:schemeClr val="accent1"/>
              </a:solidFill>
              <a:latin typeface="字制区喜脉体" panose="02000603000000000000" pitchFamily="2" charset="-122"/>
              <a:ea typeface="字制区喜脉体" panose="02000603000000000000" pitchFamily="2" charset="-122"/>
            </a:endParaRPr>
          </a:p>
        </p:txBody>
      </p:sp>
      <p:pic>
        <p:nvPicPr>
          <p:cNvPr id="47" name="图片 46">
            <a:extLst>
              <a:ext uri="{FF2B5EF4-FFF2-40B4-BE49-F238E27FC236}">
                <a16:creationId xmlns:a16="http://schemas.microsoft.com/office/drawing/2014/main" id="{AB6BCBEF-A945-B508-F25C-77893E5497AC}"/>
              </a:ext>
            </a:extLst>
          </p:cNvPr>
          <p:cNvPicPr>
            <a:picLocks noChangeAspect="1"/>
          </p:cNvPicPr>
          <p:nvPr/>
        </p:nvPicPr>
        <p:blipFill>
          <a:blip r:embed="rId6"/>
          <a:stretch>
            <a:fillRect/>
          </a:stretch>
        </p:blipFill>
        <p:spPr>
          <a:xfrm>
            <a:off x="9670341" y="5684058"/>
            <a:ext cx="1512009" cy="140479"/>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928552" y="1378585"/>
            <a:ext cx="2777490" cy="15557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threads</a:t>
            </a:r>
          </a:p>
        </p:txBody>
      </p:sp>
      <p:sp>
        <p:nvSpPr>
          <p:cNvPr id="29" name="矩形 28"/>
          <p:cNvSpPr/>
          <p:nvPr/>
        </p:nvSpPr>
        <p:spPr>
          <a:xfrm>
            <a:off x="928552" y="1398905"/>
            <a:ext cx="598170" cy="1155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warp</a:t>
            </a:r>
          </a:p>
        </p:txBody>
      </p:sp>
      <p:sp>
        <p:nvSpPr>
          <p:cNvPr id="5" name="矩形 4"/>
          <p:cNvSpPr/>
          <p:nvPr/>
        </p:nvSpPr>
        <p:spPr>
          <a:xfrm>
            <a:off x="1349557" y="2351405"/>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kernel</a:t>
            </a:r>
          </a:p>
        </p:txBody>
      </p:sp>
      <p:sp>
        <p:nvSpPr>
          <p:cNvPr id="6" name="矩形 5"/>
          <p:cNvSpPr/>
          <p:nvPr/>
        </p:nvSpPr>
        <p:spPr>
          <a:xfrm>
            <a:off x="3619047" y="2351405"/>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Global</a:t>
            </a:r>
          </a:p>
        </p:txBody>
      </p:sp>
      <p:cxnSp>
        <p:nvCxnSpPr>
          <p:cNvPr id="7" name="直接箭头连接符 6"/>
          <p:cNvCxnSpPr>
            <a:stCxn id="5" idx="3"/>
            <a:endCxn id="6" idx="1"/>
          </p:cNvCxnSpPr>
          <p:nvPr/>
        </p:nvCxnSpPr>
        <p:spPr>
          <a:xfrm>
            <a:off x="2504622" y="2506980"/>
            <a:ext cx="11144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1068887" y="2679065"/>
            <a:ext cx="1882140" cy="553998"/>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Load 8*1024*1024</a:t>
            </a:r>
            <a:r>
              <a:rPr lang="zh-CN" altLang="en-US" sz="1000" b="1">
                <a:latin typeface="字制区喜脉体" panose="02000603000000000000" pitchFamily="2" charset="-122"/>
                <a:ea typeface="字制区喜脉体" panose="02000603000000000000" pitchFamily="2" charset="-122"/>
              </a:rPr>
              <a:t>个</a:t>
            </a:r>
            <a:r>
              <a:rPr lang="en-US" altLang="zh-CN" sz="1000" b="1">
                <a:latin typeface="字制区喜脉体" panose="02000603000000000000" pitchFamily="2" charset="-122"/>
                <a:ea typeface="字制区喜脉体" panose="02000603000000000000" pitchFamily="2" charset="-122"/>
              </a:rPr>
              <a:t>float</a:t>
            </a:r>
          </a:p>
          <a:p>
            <a:r>
              <a:rPr lang="en-US" altLang="zh-CN" sz="1000" b="1">
                <a:latin typeface="字制区喜脉体" panose="02000603000000000000" pitchFamily="2" charset="-122"/>
                <a:ea typeface="字制区喜脉体" panose="02000603000000000000" pitchFamily="2" charset="-122"/>
                <a:sym typeface="+mn-ea"/>
              </a:rPr>
              <a:t>Load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a:p>
            <a:r>
              <a:rPr lang="en-US" altLang="zh-CN" sz="1000" b="1">
                <a:latin typeface="字制区喜脉体" panose="02000603000000000000" pitchFamily="2" charset="-122"/>
                <a:ea typeface="字制区喜脉体" panose="02000603000000000000" pitchFamily="2" charset="-122"/>
                <a:sym typeface="+mn-ea"/>
              </a:rPr>
              <a:t>Store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645592" y="2308225"/>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786432 Inst</a:t>
            </a:r>
          </a:p>
        </p:txBody>
      </p:sp>
      <p:sp>
        <p:nvSpPr>
          <p:cNvPr id="12" name="文本框 11"/>
          <p:cNvSpPr txBox="1"/>
          <p:nvPr/>
        </p:nvSpPr>
        <p:spPr>
          <a:xfrm>
            <a:off x="2503987" y="2506980"/>
            <a:ext cx="1155064" cy="39878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3*8*1024*1024/32</a:t>
            </a:r>
          </a:p>
        </p:txBody>
      </p:sp>
      <p:sp>
        <p:nvSpPr>
          <p:cNvPr id="13" name="矩形 12"/>
          <p:cNvSpPr/>
          <p:nvPr/>
        </p:nvSpPr>
        <p:spPr>
          <a:xfrm>
            <a:off x="5599612" y="2245995"/>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L1</a:t>
            </a:r>
          </a:p>
        </p:txBody>
      </p:sp>
      <p:cxnSp>
        <p:nvCxnSpPr>
          <p:cNvPr id="14" name="直接箭头连接符 13"/>
          <p:cNvCxnSpPr/>
          <p:nvPr/>
        </p:nvCxnSpPr>
        <p:spPr>
          <a:xfrm>
            <a:off x="4774112" y="2430780"/>
            <a:ext cx="841375"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4738552" y="2245995"/>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Req</a:t>
            </a:r>
          </a:p>
        </p:txBody>
      </p:sp>
      <p:sp>
        <p:nvSpPr>
          <p:cNvPr id="17" name="矩形 16"/>
          <p:cNvSpPr/>
          <p:nvPr/>
        </p:nvSpPr>
        <p:spPr>
          <a:xfrm>
            <a:off x="7580177" y="2245995"/>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L2</a:t>
            </a:r>
          </a:p>
        </p:txBody>
      </p:sp>
      <p:sp>
        <p:nvSpPr>
          <p:cNvPr id="18" name="矩形 17"/>
          <p:cNvSpPr/>
          <p:nvPr/>
        </p:nvSpPr>
        <p:spPr>
          <a:xfrm>
            <a:off x="9542327" y="2245995"/>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Device</a:t>
            </a:r>
          </a:p>
          <a:p>
            <a:pPr algn="ctr"/>
            <a:r>
              <a:rPr lang="en-US" altLang="zh-CN" b="1">
                <a:latin typeface="字制区喜脉体" panose="02000603000000000000" pitchFamily="2" charset="-122"/>
                <a:ea typeface="字制区喜脉体" panose="02000603000000000000" pitchFamily="2" charset="-122"/>
              </a:rPr>
              <a:t>Memory</a:t>
            </a:r>
          </a:p>
        </p:txBody>
      </p:sp>
      <p:sp>
        <p:nvSpPr>
          <p:cNvPr id="19" name="文本框 18"/>
          <p:cNvSpPr txBox="1"/>
          <p:nvPr/>
        </p:nvSpPr>
        <p:spPr>
          <a:xfrm>
            <a:off x="4299767" y="3035300"/>
            <a:ext cx="1882140" cy="398780"/>
          </a:xfrm>
          <a:prstGeom prst="rect">
            <a:avLst/>
          </a:prstGeom>
          <a:noFill/>
        </p:spPr>
        <p:txBody>
          <a:bodyPr wrap="square" rtlCol="0" anchor="t">
            <a:spAutoFit/>
          </a:bodyPr>
          <a:lstStyle/>
          <a:p>
            <a:pPr algn="ctr"/>
            <a:r>
              <a:rPr lang="zh-CN" altLang="en-US" sz="1000" b="1">
                <a:latin typeface="字制区喜脉体" panose="02000603000000000000" pitchFamily="2" charset="-122"/>
                <a:ea typeface="字制区喜脉体" panose="02000603000000000000" pitchFamily="2" charset="-122"/>
                <a:sym typeface="+mn-ea"/>
              </a:rPr>
              <a:t>虽然你希望访问的是</a:t>
            </a:r>
            <a:r>
              <a:rPr lang="en-US" altLang="zh-CN" sz="1000" b="1">
                <a:latin typeface="字制区喜脉体" panose="02000603000000000000" pitchFamily="2" charset="-122"/>
                <a:ea typeface="字制区喜脉体" panose="02000603000000000000" pitchFamily="2" charset="-122"/>
                <a:sym typeface="+mn-ea"/>
              </a:rPr>
              <a:t>Global Memory</a:t>
            </a:r>
            <a:r>
              <a:rPr lang="zh-CN" altLang="en-US" sz="1000" b="1">
                <a:latin typeface="字制区喜脉体" panose="02000603000000000000" pitchFamily="2" charset="-122"/>
                <a:ea typeface="字制区喜脉体" panose="02000603000000000000" pitchFamily="2" charset="-122"/>
                <a:sym typeface="+mn-ea"/>
              </a:rPr>
              <a:t>，但是还是要过</a:t>
            </a:r>
            <a:r>
              <a:rPr lang="en-US" altLang="zh-CN" sz="1000" b="1">
                <a:latin typeface="字制区喜脉体" panose="02000603000000000000" pitchFamily="2" charset="-122"/>
                <a:ea typeface="字制区喜脉体" panose="02000603000000000000" pitchFamily="2" charset="-122"/>
                <a:sym typeface="+mn-ea"/>
              </a:rPr>
              <a:t>L1 L2</a:t>
            </a:r>
          </a:p>
        </p:txBody>
      </p:sp>
      <p:cxnSp>
        <p:nvCxnSpPr>
          <p:cNvPr id="20" name="直接箭头连接符 19"/>
          <p:cNvCxnSpPr/>
          <p:nvPr/>
        </p:nvCxnSpPr>
        <p:spPr>
          <a:xfrm flipH="1" flipV="1">
            <a:off x="4774112" y="2580640"/>
            <a:ext cx="825500" cy="6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738552" y="2559050"/>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Req</a:t>
            </a:r>
          </a:p>
        </p:txBody>
      </p:sp>
      <p:sp>
        <p:nvSpPr>
          <p:cNvPr id="4" name="文本框 3"/>
          <p:cNvSpPr txBox="1"/>
          <p:nvPr/>
        </p:nvSpPr>
        <p:spPr>
          <a:xfrm>
            <a:off x="5046980" y="6438900"/>
            <a:ext cx="7028815"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学习</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二</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矩阵转置及优化</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合并访问、共享内存、</a:t>
            </a:r>
            <a:r>
              <a:rPr lang="en-US" altLang="zh-CN" sz="1600">
                <a:latin typeface="字制区喜脉体" panose="02000603000000000000" pitchFamily="2" charset="-122"/>
                <a:ea typeface="字制区喜脉体" panose="02000603000000000000" pitchFamily="2" charset="-122"/>
                <a:hlinkClick r:id="rId2"/>
              </a:rPr>
              <a:t>bank conflict) -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16" name="矩形 15"/>
          <p:cNvSpPr/>
          <p:nvPr/>
        </p:nvSpPr>
        <p:spPr>
          <a:xfrm>
            <a:off x="928552" y="481965"/>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928552" y="930275"/>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p:cNvSpPr/>
          <p:nvPr/>
        </p:nvSpPr>
        <p:spPr>
          <a:xfrm>
            <a:off x="928552" y="1827530"/>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p:cNvCxnSpPr/>
          <p:nvPr/>
        </p:nvCxnSpPr>
        <p:spPr>
          <a:xfrm flipH="1">
            <a:off x="1007927" y="637540"/>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a:off x="1472112" y="643255"/>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flipH="1">
            <a:off x="3626032" y="643255"/>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413557" y="196850"/>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32*1024*1024</a:t>
            </a:r>
          </a:p>
        </p:txBody>
      </p:sp>
      <p:sp>
        <p:nvSpPr>
          <p:cNvPr id="30" name="文本框 29"/>
          <p:cNvSpPr txBox="1"/>
          <p:nvPr/>
        </p:nvSpPr>
        <p:spPr>
          <a:xfrm>
            <a:off x="1536882" y="1537335"/>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8*1024*1024</a:t>
            </a:r>
          </a:p>
        </p:txBody>
      </p:sp>
      <p:cxnSp>
        <p:nvCxnSpPr>
          <p:cNvPr id="32" name="直接箭头连接符 31"/>
          <p:cNvCxnSpPr/>
          <p:nvPr/>
        </p:nvCxnSpPr>
        <p:spPr>
          <a:xfrm flipH="1">
            <a:off x="6754677" y="2418715"/>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a:off x="8735242" y="2418715"/>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6574337" y="2214880"/>
            <a:ext cx="1293495"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 1 sector </a:t>
            </a:r>
          </a:p>
        </p:txBody>
      </p:sp>
      <p:sp>
        <p:nvSpPr>
          <p:cNvPr id="35" name="文本框 34"/>
          <p:cNvSpPr txBox="1"/>
          <p:nvPr/>
        </p:nvSpPr>
        <p:spPr>
          <a:xfrm>
            <a:off x="6505757" y="3035300"/>
            <a:ext cx="1430020" cy="398780"/>
          </a:xfrm>
          <a:prstGeom prst="rect">
            <a:avLst/>
          </a:prstGeom>
          <a:noFill/>
        </p:spPr>
        <p:txBody>
          <a:bodyPr wrap="square" rtlCol="0" anchor="t">
            <a:spAutoFit/>
          </a:bodyPr>
          <a:lstStyle/>
          <a:p>
            <a:r>
              <a:rPr lang="zh-CN" altLang="en-US" sz="1000" b="1">
                <a:latin typeface="字制区喜脉体" panose="02000603000000000000" pitchFamily="2" charset="-122"/>
                <a:ea typeface="字制区喜脉体" panose="02000603000000000000" pitchFamily="2" charset="-122"/>
                <a:sym typeface="+mn-ea"/>
              </a:rPr>
              <a:t>一个</a:t>
            </a:r>
            <a:r>
              <a:rPr lang="en-US" altLang="zh-CN" sz="1000" b="1">
                <a:latin typeface="字制区喜脉体" panose="02000603000000000000" pitchFamily="2" charset="-122"/>
                <a:ea typeface="字制区喜脉体" panose="02000603000000000000" pitchFamily="2" charset="-122"/>
                <a:sym typeface="+mn-ea"/>
              </a:rPr>
              <a:t>sector</a:t>
            </a:r>
            <a:r>
              <a:rPr lang="zh-CN" altLang="en-US" sz="1000" b="1">
                <a:latin typeface="字制区喜脉体" panose="02000603000000000000" pitchFamily="2" charset="-122"/>
                <a:ea typeface="字制区喜脉体" panose="02000603000000000000" pitchFamily="2" charset="-122"/>
                <a:sym typeface="+mn-ea"/>
              </a:rPr>
              <a:t>是</a:t>
            </a:r>
            <a:r>
              <a:rPr lang="en-US" altLang="zh-CN" sz="1000" b="1">
                <a:latin typeface="字制区喜脉体" panose="02000603000000000000" pitchFamily="2" charset="-122"/>
                <a:ea typeface="字制区喜脉体" panose="02000603000000000000" pitchFamily="2" charset="-122"/>
                <a:sym typeface="+mn-ea"/>
              </a:rPr>
              <a:t>32Byte</a:t>
            </a:r>
          </a:p>
          <a:p>
            <a:r>
              <a:rPr lang="zh-CN" altLang="en-US" sz="1000" b="1">
                <a:latin typeface="字制区喜脉体" panose="02000603000000000000" pitchFamily="2" charset="-122"/>
                <a:ea typeface="字制区喜脉体" panose="02000603000000000000" pitchFamily="2" charset="-122"/>
                <a:sym typeface="+mn-ea"/>
              </a:rPr>
              <a:t>（最小的读取单位）</a:t>
            </a:r>
          </a:p>
        </p:txBody>
      </p:sp>
      <p:cxnSp>
        <p:nvCxnSpPr>
          <p:cNvPr id="37" name="直接箭头连接符 36"/>
          <p:cNvCxnSpPr/>
          <p:nvPr/>
        </p:nvCxnSpPr>
        <p:spPr>
          <a:xfrm flipH="1" flipV="1">
            <a:off x="6754677" y="2577465"/>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8735242" y="2581275"/>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574337" y="2564765"/>
            <a:ext cx="130937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 1 sector </a:t>
            </a:r>
          </a:p>
        </p:txBody>
      </p:sp>
      <p:sp>
        <p:nvSpPr>
          <p:cNvPr id="2" name="矩形 1"/>
          <p:cNvSpPr/>
          <p:nvPr/>
        </p:nvSpPr>
        <p:spPr>
          <a:xfrm>
            <a:off x="928552" y="1514475"/>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pic>
        <p:nvPicPr>
          <p:cNvPr id="10" name="图片 9"/>
          <p:cNvPicPr>
            <a:picLocks noChangeAspect="1"/>
          </p:cNvPicPr>
          <p:nvPr/>
        </p:nvPicPr>
        <p:blipFill>
          <a:blip r:embed="rId3"/>
          <a:stretch>
            <a:fillRect/>
          </a:stretch>
        </p:blipFill>
        <p:spPr>
          <a:xfrm>
            <a:off x="1084127" y="3474720"/>
            <a:ext cx="9321800" cy="1155700"/>
          </a:xfrm>
          <a:prstGeom prst="rect">
            <a:avLst/>
          </a:prstGeom>
        </p:spPr>
      </p:pic>
      <p:sp>
        <p:nvSpPr>
          <p:cNvPr id="36" name="文本框 35">
            <a:extLst>
              <a:ext uri="{FF2B5EF4-FFF2-40B4-BE49-F238E27FC236}">
                <a16:creationId xmlns:a16="http://schemas.microsoft.com/office/drawing/2014/main" id="{E41391FA-9F81-72F2-87BE-5E47B6348D24}"/>
              </a:ext>
            </a:extLst>
          </p:cNvPr>
          <p:cNvSpPr txBox="1"/>
          <p:nvPr/>
        </p:nvSpPr>
        <p:spPr>
          <a:xfrm>
            <a:off x="857251" y="4750715"/>
            <a:ext cx="4489812" cy="1631216"/>
          </a:xfrm>
          <a:prstGeom prst="rect">
            <a:avLst/>
          </a:prstGeom>
          <a:noFill/>
        </p:spPr>
        <p:txBody>
          <a:bodyPr wrap="square">
            <a:spAutoFit/>
          </a:bodyPr>
          <a:lstStyle/>
          <a:p>
            <a:pPr>
              <a:lnSpc>
                <a:spcPts val="2025"/>
              </a:lnSpc>
            </a:pPr>
            <a:r>
              <a:rPr lang="en-US" altLang="zh-CN" sz="1400" b="0">
                <a:solidFill>
                  <a:srgbClr val="569CD6"/>
                </a:solidFill>
                <a:effectLst/>
                <a:latin typeface="字制区喜脉体" panose="02000603000000000000" pitchFamily="2" charset="-122"/>
                <a:ea typeface="字制区喜脉体" panose="02000603000000000000" pitchFamily="2" charset="-122"/>
              </a:rPr>
              <a:t>void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CDCAA"/>
                </a:solidFill>
                <a:effectLst/>
                <a:latin typeface="字制区喜脉体" panose="02000603000000000000" pitchFamily="2" charset="-122"/>
                <a:ea typeface="字制区喜脉体" panose="02000603000000000000" pitchFamily="2" charset="-122"/>
              </a:rPr>
              <a:t>add4</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threadIdx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blockDim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warp_idx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32</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warp_idx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warp_idx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warp_idx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p:txBody>
      </p:sp>
      <p:pic>
        <p:nvPicPr>
          <p:cNvPr id="38" name="Picture 2">
            <a:extLst>
              <a:ext uri="{FF2B5EF4-FFF2-40B4-BE49-F238E27FC236}">
                <a16:creationId xmlns:a16="http://schemas.microsoft.com/office/drawing/2014/main" id="{7CCD2945-AD07-8A0C-B1A2-6A6998A8B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57" y="4954292"/>
            <a:ext cx="5464752" cy="1005429"/>
          </a:xfrm>
          <a:prstGeom prst="rect">
            <a:avLst/>
          </a:prstGeom>
          <a:noFill/>
          <a:extLst>
            <a:ext uri="{909E8E84-426E-40DD-AFC4-6F175D3DCCD1}">
              <a14:hiddenFill xmlns:a14="http://schemas.microsoft.com/office/drawing/2010/main">
                <a:solidFill>
                  <a:srgbClr val="FFFFFF"/>
                </a:solidFill>
              </a14:hiddenFill>
            </a:ext>
          </a:extLst>
        </p:spPr>
      </p:pic>
      <p:pic>
        <p:nvPicPr>
          <p:cNvPr id="43" name="图片 42">
            <a:extLst>
              <a:ext uri="{FF2B5EF4-FFF2-40B4-BE49-F238E27FC236}">
                <a16:creationId xmlns:a16="http://schemas.microsoft.com/office/drawing/2014/main" id="{206062FB-03F2-8E55-BF83-66D1061FD344}"/>
              </a:ext>
            </a:extLst>
          </p:cNvPr>
          <p:cNvPicPr>
            <a:picLocks noChangeAspect="1"/>
          </p:cNvPicPr>
          <p:nvPr/>
        </p:nvPicPr>
        <p:blipFill>
          <a:blip r:embed="rId5"/>
          <a:stretch>
            <a:fillRect/>
          </a:stretch>
        </p:blipFill>
        <p:spPr>
          <a:xfrm>
            <a:off x="7229021" y="5199380"/>
            <a:ext cx="2313305" cy="190523"/>
          </a:xfrm>
          <a:prstGeom prst="rect">
            <a:avLst/>
          </a:prstGeom>
        </p:spPr>
      </p:pic>
      <p:pic>
        <p:nvPicPr>
          <p:cNvPr id="45" name="图片 44">
            <a:extLst>
              <a:ext uri="{FF2B5EF4-FFF2-40B4-BE49-F238E27FC236}">
                <a16:creationId xmlns:a16="http://schemas.microsoft.com/office/drawing/2014/main" id="{00B7C1D8-EF2F-4625-54FC-B6520DAE8CE7}"/>
              </a:ext>
            </a:extLst>
          </p:cNvPr>
          <p:cNvPicPr>
            <a:picLocks noChangeAspect="1"/>
          </p:cNvPicPr>
          <p:nvPr/>
        </p:nvPicPr>
        <p:blipFill>
          <a:blip r:embed="rId6"/>
          <a:stretch>
            <a:fillRect/>
          </a:stretch>
        </p:blipFill>
        <p:spPr>
          <a:xfrm>
            <a:off x="8090221" y="5410199"/>
            <a:ext cx="429207" cy="130969"/>
          </a:xfrm>
          <a:prstGeom prst="rect">
            <a:avLst/>
          </a:prstGeom>
        </p:spPr>
      </p:pic>
      <p:pic>
        <p:nvPicPr>
          <p:cNvPr id="46" name="图片 45">
            <a:extLst>
              <a:ext uri="{FF2B5EF4-FFF2-40B4-BE49-F238E27FC236}">
                <a16:creationId xmlns:a16="http://schemas.microsoft.com/office/drawing/2014/main" id="{825143F2-3384-DBBE-27DB-3AFB6486E9CB}"/>
              </a:ext>
            </a:extLst>
          </p:cNvPr>
          <p:cNvPicPr>
            <a:picLocks noChangeAspect="1"/>
          </p:cNvPicPr>
          <p:nvPr/>
        </p:nvPicPr>
        <p:blipFill>
          <a:blip r:embed="rId6"/>
          <a:stretch>
            <a:fillRect/>
          </a:stretch>
        </p:blipFill>
        <p:spPr>
          <a:xfrm>
            <a:off x="8965722" y="5410244"/>
            <a:ext cx="429207" cy="130969"/>
          </a:xfrm>
          <a:prstGeom prst="rect">
            <a:avLst/>
          </a:prstGeom>
        </p:spPr>
      </p:pic>
      <p:pic>
        <p:nvPicPr>
          <p:cNvPr id="47" name="图片 46">
            <a:extLst>
              <a:ext uri="{FF2B5EF4-FFF2-40B4-BE49-F238E27FC236}">
                <a16:creationId xmlns:a16="http://schemas.microsoft.com/office/drawing/2014/main" id="{2D0ED818-0623-AF81-A67F-96AD0113FCA2}"/>
              </a:ext>
            </a:extLst>
          </p:cNvPr>
          <p:cNvPicPr>
            <a:picLocks noChangeAspect="1"/>
          </p:cNvPicPr>
          <p:nvPr/>
        </p:nvPicPr>
        <p:blipFill>
          <a:blip r:embed="rId6"/>
          <a:stretch>
            <a:fillRect/>
          </a:stretch>
        </p:blipFill>
        <p:spPr>
          <a:xfrm>
            <a:off x="8528533" y="5410199"/>
            <a:ext cx="429207" cy="130969"/>
          </a:xfrm>
          <a:prstGeom prst="rect">
            <a:avLst/>
          </a:prstGeom>
        </p:spPr>
      </p:pic>
      <p:cxnSp>
        <p:nvCxnSpPr>
          <p:cNvPr id="48" name="直接箭头连接符 47">
            <a:extLst>
              <a:ext uri="{FF2B5EF4-FFF2-40B4-BE49-F238E27FC236}">
                <a16:creationId xmlns:a16="http://schemas.microsoft.com/office/drawing/2014/main" id="{7D56CD1B-5B9A-3756-A2B0-CACB332405B3}"/>
              </a:ext>
            </a:extLst>
          </p:cNvPr>
          <p:cNvCxnSpPr>
            <a:cxnSpLocks/>
          </p:cNvCxnSpPr>
          <p:nvPr/>
        </p:nvCxnSpPr>
        <p:spPr>
          <a:xfrm>
            <a:off x="7697545" y="5189231"/>
            <a:ext cx="0" cy="210819"/>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50" name="直接箭头连接符 49">
            <a:extLst>
              <a:ext uri="{FF2B5EF4-FFF2-40B4-BE49-F238E27FC236}">
                <a16:creationId xmlns:a16="http://schemas.microsoft.com/office/drawing/2014/main" id="{420352CD-A3BC-FB80-A2DD-3941193C8CC2}"/>
              </a:ext>
            </a:extLst>
          </p:cNvPr>
          <p:cNvCxnSpPr>
            <a:cxnSpLocks/>
          </p:cNvCxnSpPr>
          <p:nvPr/>
        </p:nvCxnSpPr>
        <p:spPr>
          <a:xfrm flipH="1">
            <a:off x="7697545" y="5189231"/>
            <a:ext cx="59532" cy="200672"/>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52" name="直接箭头连接符 51">
            <a:extLst>
              <a:ext uri="{FF2B5EF4-FFF2-40B4-BE49-F238E27FC236}">
                <a16:creationId xmlns:a16="http://schemas.microsoft.com/office/drawing/2014/main" id="{EEC8F70C-07FB-14D4-9E24-310ADDE7DB59}"/>
              </a:ext>
            </a:extLst>
          </p:cNvPr>
          <p:cNvCxnSpPr>
            <a:cxnSpLocks/>
          </p:cNvCxnSpPr>
          <p:nvPr/>
        </p:nvCxnSpPr>
        <p:spPr>
          <a:xfrm flipH="1">
            <a:off x="7697544" y="5187984"/>
            <a:ext cx="119065" cy="201919"/>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54" name="直接箭头连接符 53">
            <a:extLst>
              <a:ext uri="{FF2B5EF4-FFF2-40B4-BE49-F238E27FC236}">
                <a16:creationId xmlns:a16="http://schemas.microsoft.com/office/drawing/2014/main" id="{BF6EFE0B-95B6-C669-11AF-A1E01707268A}"/>
              </a:ext>
            </a:extLst>
          </p:cNvPr>
          <p:cNvCxnSpPr>
            <a:cxnSpLocks/>
          </p:cNvCxnSpPr>
          <p:nvPr/>
        </p:nvCxnSpPr>
        <p:spPr>
          <a:xfrm flipH="1">
            <a:off x="7697543" y="5182573"/>
            <a:ext cx="1674723" cy="207330"/>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pic>
        <p:nvPicPr>
          <p:cNvPr id="57" name="图片 56">
            <a:extLst>
              <a:ext uri="{FF2B5EF4-FFF2-40B4-BE49-F238E27FC236}">
                <a16:creationId xmlns:a16="http://schemas.microsoft.com/office/drawing/2014/main" id="{0E3E524E-8375-46FE-480A-89410F1364F9}"/>
              </a:ext>
            </a:extLst>
          </p:cNvPr>
          <p:cNvPicPr>
            <a:picLocks noChangeAspect="1"/>
          </p:cNvPicPr>
          <p:nvPr/>
        </p:nvPicPr>
        <p:blipFill>
          <a:blip r:embed="rId7"/>
          <a:stretch>
            <a:fillRect/>
          </a:stretch>
        </p:blipFill>
        <p:spPr>
          <a:xfrm>
            <a:off x="9542326" y="5673833"/>
            <a:ext cx="1582874" cy="342857"/>
          </a:xfrm>
          <a:prstGeom prst="rect">
            <a:avLst/>
          </a:prstGeom>
        </p:spPr>
      </p:pic>
      <p:sp>
        <p:nvSpPr>
          <p:cNvPr id="58" name="文本框 57">
            <a:extLst>
              <a:ext uri="{FF2B5EF4-FFF2-40B4-BE49-F238E27FC236}">
                <a16:creationId xmlns:a16="http://schemas.microsoft.com/office/drawing/2014/main" id="{B034F999-EC03-0A83-144A-0614BABFD012}"/>
              </a:ext>
            </a:extLst>
          </p:cNvPr>
          <p:cNvSpPr txBox="1"/>
          <p:nvPr/>
        </p:nvSpPr>
        <p:spPr>
          <a:xfrm>
            <a:off x="8033341" y="6057938"/>
            <a:ext cx="3712210" cy="338554"/>
          </a:xfrm>
          <a:prstGeom prst="rect">
            <a:avLst/>
          </a:prstGeom>
          <a:noFill/>
        </p:spPr>
        <p:txBody>
          <a:bodyPr wrap="square">
            <a:spAutoFit/>
          </a:bodyPr>
          <a:lstStyle/>
          <a:p>
            <a:r>
              <a:rPr lang="en-US" altLang="zh-CN"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CUDA</a:t>
            </a:r>
            <a:r>
              <a:rPr lang="zh-CN" altLang="en-US"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编程学习笔记</a:t>
            </a:r>
            <a:r>
              <a:rPr lang="en-US" altLang="zh-CN"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-03(</a:t>
            </a:r>
            <a:r>
              <a:rPr lang="zh-CN" altLang="en-US"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内存访问</a:t>
            </a:r>
            <a:r>
              <a:rPr lang="en-US" altLang="zh-CN"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 - </a:t>
            </a:r>
            <a:r>
              <a:rPr lang="zh-CN" altLang="en-US" sz="1600">
                <a:solidFill>
                  <a:schemeClr val="accent1"/>
                </a:solidFill>
                <a:latin typeface="字制区喜脉体" panose="02000603000000000000" pitchFamily="2" charset="-122"/>
                <a:ea typeface="字制区喜脉体" panose="02000603000000000000" pitchFamily="2" charset="-122"/>
                <a:hlinkClick r:id="rId8">
                  <a:extLst>
                    <a:ext uri="{A12FA001-AC4F-418D-AE19-62706E023703}">
                      <ahyp:hlinkClr xmlns:ahyp="http://schemas.microsoft.com/office/drawing/2018/hyperlinkcolor" val="tx"/>
                    </a:ext>
                  </a:extLst>
                </a:hlinkClick>
              </a:rPr>
              <a:t>知乎</a:t>
            </a:r>
            <a:endParaRPr lang="zh-CN" altLang="en-US" sz="1600">
              <a:solidFill>
                <a:schemeClr val="accent1"/>
              </a:solidFill>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76300" y="1404711"/>
            <a:ext cx="2777490" cy="15557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threads</a:t>
            </a:r>
          </a:p>
        </p:txBody>
      </p:sp>
      <p:sp>
        <p:nvSpPr>
          <p:cNvPr id="29" name="矩形 28"/>
          <p:cNvSpPr/>
          <p:nvPr/>
        </p:nvSpPr>
        <p:spPr>
          <a:xfrm>
            <a:off x="876300" y="1425031"/>
            <a:ext cx="598170" cy="115570"/>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1200" b="1">
                <a:latin typeface="字制区喜脉体" panose="02000603000000000000" pitchFamily="2" charset="-122"/>
                <a:ea typeface="字制区喜脉体" panose="02000603000000000000" pitchFamily="2" charset="-122"/>
              </a:rPr>
              <a:t>warp</a:t>
            </a:r>
          </a:p>
        </p:txBody>
      </p:sp>
      <p:sp>
        <p:nvSpPr>
          <p:cNvPr id="5" name="矩形 4"/>
          <p:cNvSpPr/>
          <p:nvPr/>
        </p:nvSpPr>
        <p:spPr>
          <a:xfrm>
            <a:off x="1297305" y="2377531"/>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kernel</a:t>
            </a:r>
          </a:p>
        </p:txBody>
      </p:sp>
      <p:sp>
        <p:nvSpPr>
          <p:cNvPr id="6" name="矩形 5"/>
          <p:cNvSpPr/>
          <p:nvPr/>
        </p:nvSpPr>
        <p:spPr>
          <a:xfrm>
            <a:off x="3566795" y="2377531"/>
            <a:ext cx="1155065" cy="310515"/>
          </a:xfrm>
          <a:prstGeom prst="rect">
            <a:avLst/>
          </a:prstGeom>
          <a:solidFill>
            <a:srgbClr val="92D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Global</a:t>
            </a:r>
          </a:p>
        </p:txBody>
      </p:sp>
      <p:cxnSp>
        <p:nvCxnSpPr>
          <p:cNvPr id="7" name="直接箭头连接符 6"/>
          <p:cNvCxnSpPr>
            <a:stCxn id="5" idx="3"/>
            <a:endCxn id="6" idx="1"/>
          </p:cNvCxnSpPr>
          <p:nvPr/>
        </p:nvCxnSpPr>
        <p:spPr>
          <a:xfrm>
            <a:off x="2452370" y="2533106"/>
            <a:ext cx="11144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876301" y="2705191"/>
            <a:ext cx="1846580" cy="553998"/>
          </a:xfrm>
          <a:prstGeom prst="rect">
            <a:avLst/>
          </a:prstGeom>
          <a:noFill/>
        </p:spPr>
        <p:txBody>
          <a:bodyPr wrap="square" rtlCol="0">
            <a:spAutoFit/>
          </a:bodyPr>
          <a:lstStyle/>
          <a:p>
            <a:r>
              <a:rPr lang="en-US" altLang="zh-CN" sz="1000" b="1">
                <a:latin typeface="字制区喜脉体" panose="02000603000000000000" pitchFamily="2" charset="-122"/>
                <a:ea typeface="字制区喜脉体" panose="02000603000000000000" pitchFamily="2" charset="-122"/>
              </a:rPr>
              <a:t>Load 8*1024*1024</a:t>
            </a:r>
            <a:r>
              <a:rPr lang="zh-CN" altLang="en-US" sz="1000" b="1">
                <a:latin typeface="字制区喜脉体" panose="02000603000000000000" pitchFamily="2" charset="-122"/>
                <a:ea typeface="字制区喜脉体" panose="02000603000000000000" pitchFamily="2" charset="-122"/>
              </a:rPr>
              <a:t>个</a:t>
            </a:r>
            <a:r>
              <a:rPr lang="en-US" altLang="zh-CN" sz="1000" b="1">
                <a:latin typeface="字制区喜脉体" panose="02000603000000000000" pitchFamily="2" charset="-122"/>
                <a:ea typeface="字制区喜脉体" panose="02000603000000000000" pitchFamily="2" charset="-122"/>
              </a:rPr>
              <a:t>float</a:t>
            </a:r>
          </a:p>
          <a:p>
            <a:r>
              <a:rPr lang="en-US" altLang="zh-CN" sz="1000" b="1">
                <a:latin typeface="字制区喜脉体" panose="02000603000000000000" pitchFamily="2" charset="-122"/>
                <a:ea typeface="字制区喜脉体" panose="02000603000000000000" pitchFamily="2" charset="-122"/>
                <a:sym typeface="+mn-ea"/>
              </a:rPr>
              <a:t>Load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a:p>
            <a:r>
              <a:rPr lang="en-US" altLang="zh-CN" sz="1000" b="1">
                <a:latin typeface="字制区喜脉体" panose="02000603000000000000" pitchFamily="2" charset="-122"/>
                <a:ea typeface="字制区喜脉体" panose="02000603000000000000" pitchFamily="2" charset="-122"/>
                <a:sym typeface="+mn-ea"/>
              </a:rPr>
              <a:t>Store 8*1024*1024</a:t>
            </a:r>
            <a:r>
              <a:rPr lang="zh-CN" altLang="en-US" sz="1000" b="1">
                <a:latin typeface="字制区喜脉体" panose="02000603000000000000" pitchFamily="2" charset="-122"/>
                <a:ea typeface="字制区喜脉体" panose="02000603000000000000" pitchFamily="2" charset="-122"/>
                <a:sym typeface="+mn-ea"/>
              </a:rPr>
              <a:t>个</a:t>
            </a:r>
            <a:r>
              <a:rPr lang="en-US" altLang="zh-CN" sz="1000" b="1">
                <a:latin typeface="字制区喜脉体" panose="02000603000000000000" pitchFamily="2" charset="-122"/>
                <a:ea typeface="字制区喜脉体" panose="02000603000000000000" pitchFamily="2" charset="-122"/>
                <a:sym typeface="+mn-ea"/>
              </a:rPr>
              <a:t>float</a:t>
            </a:r>
            <a:endParaRPr lang="en-US" altLang="zh-CN" sz="1000" b="1">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2593340" y="2334351"/>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786432 Inst</a:t>
            </a:r>
          </a:p>
        </p:txBody>
      </p:sp>
      <p:sp>
        <p:nvSpPr>
          <p:cNvPr id="12" name="文本框 11"/>
          <p:cNvSpPr txBox="1"/>
          <p:nvPr/>
        </p:nvSpPr>
        <p:spPr>
          <a:xfrm>
            <a:off x="2451735" y="2533106"/>
            <a:ext cx="1155064" cy="39878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3*8*1024*1024/32</a:t>
            </a:r>
          </a:p>
        </p:txBody>
      </p:sp>
      <p:sp>
        <p:nvSpPr>
          <p:cNvPr id="13" name="矩形 12"/>
          <p:cNvSpPr/>
          <p:nvPr/>
        </p:nvSpPr>
        <p:spPr>
          <a:xfrm>
            <a:off x="5547360" y="2272121"/>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L1</a:t>
            </a:r>
          </a:p>
        </p:txBody>
      </p:sp>
      <p:cxnSp>
        <p:nvCxnSpPr>
          <p:cNvPr id="14" name="直接箭头连接符 13"/>
          <p:cNvCxnSpPr/>
          <p:nvPr/>
        </p:nvCxnSpPr>
        <p:spPr>
          <a:xfrm>
            <a:off x="4721860" y="2456906"/>
            <a:ext cx="841375" cy="31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4686300" y="2272121"/>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Req</a:t>
            </a:r>
          </a:p>
        </p:txBody>
      </p:sp>
      <p:sp>
        <p:nvSpPr>
          <p:cNvPr id="17" name="矩形 16"/>
          <p:cNvSpPr/>
          <p:nvPr/>
        </p:nvSpPr>
        <p:spPr>
          <a:xfrm>
            <a:off x="7527925" y="2272121"/>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L2</a:t>
            </a:r>
          </a:p>
        </p:txBody>
      </p:sp>
      <p:sp>
        <p:nvSpPr>
          <p:cNvPr id="18" name="矩形 17"/>
          <p:cNvSpPr/>
          <p:nvPr/>
        </p:nvSpPr>
        <p:spPr>
          <a:xfrm>
            <a:off x="9490075" y="2272121"/>
            <a:ext cx="1155065" cy="522605"/>
          </a:xfrm>
          <a:prstGeom prst="rect">
            <a:avLst/>
          </a:prstGeom>
          <a:solidFill>
            <a:schemeClr val="accent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a:latin typeface="字制区喜脉体" panose="02000603000000000000" pitchFamily="2" charset="-122"/>
                <a:ea typeface="字制区喜脉体" panose="02000603000000000000" pitchFamily="2" charset="-122"/>
              </a:rPr>
              <a:t>Device</a:t>
            </a:r>
          </a:p>
          <a:p>
            <a:pPr algn="ctr"/>
            <a:r>
              <a:rPr lang="en-US" altLang="zh-CN" b="1">
                <a:latin typeface="字制区喜脉体" panose="02000603000000000000" pitchFamily="2" charset="-122"/>
                <a:ea typeface="字制区喜脉体" panose="02000603000000000000" pitchFamily="2" charset="-122"/>
              </a:rPr>
              <a:t>Memory</a:t>
            </a:r>
          </a:p>
        </p:txBody>
      </p:sp>
      <p:sp>
        <p:nvSpPr>
          <p:cNvPr id="19" name="文本框 18"/>
          <p:cNvSpPr txBox="1"/>
          <p:nvPr/>
        </p:nvSpPr>
        <p:spPr>
          <a:xfrm>
            <a:off x="4247515" y="3061426"/>
            <a:ext cx="1882140" cy="398780"/>
          </a:xfrm>
          <a:prstGeom prst="rect">
            <a:avLst/>
          </a:prstGeom>
          <a:noFill/>
        </p:spPr>
        <p:txBody>
          <a:bodyPr wrap="square" rtlCol="0" anchor="t">
            <a:spAutoFit/>
          </a:bodyPr>
          <a:lstStyle/>
          <a:p>
            <a:pPr algn="ctr"/>
            <a:r>
              <a:rPr lang="zh-CN" altLang="en-US" sz="1000" b="1">
                <a:latin typeface="字制区喜脉体" panose="02000603000000000000" pitchFamily="2" charset="-122"/>
                <a:ea typeface="字制区喜脉体" panose="02000603000000000000" pitchFamily="2" charset="-122"/>
                <a:sym typeface="+mn-ea"/>
              </a:rPr>
              <a:t>虽然你希望访问的是</a:t>
            </a:r>
            <a:r>
              <a:rPr lang="en-US" altLang="zh-CN" sz="1000" b="1">
                <a:latin typeface="字制区喜脉体" panose="02000603000000000000" pitchFamily="2" charset="-122"/>
                <a:ea typeface="字制区喜脉体" panose="02000603000000000000" pitchFamily="2" charset="-122"/>
                <a:sym typeface="+mn-ea"/>
              </a:rPr>
              <a:t>Global Memory</a:t>
            </a:r>
            <a:r>
              <a:rPr lang="zh-CN" altLang="en-US" sz="1000" b="1">
                <a:latin typeface="字制区喜脉体" panose="02000603000000000000" pitchFamily="2" charset="-122"/>
                <a:ea typeface="字制区喜脉体" panose="02000603000000000000" pitchFamily="2" charset="-122"/>
                <a:sym typeface="+mn-ea"/>
              </a:rPr>
              <a:t>，但是还是要过</a:t>
            </a:r>
            <a:r>
              <a:rPr lang="en-US" altLang="zh-CN" sz="1000" b="1">
                <a:latin typeface="字制区喜脉体" panose="02000603000000000000" pitchFamily="2" charset="-122"/>
                <a:ea typeface="字制区喜脉体" panose="02000603000000000000" pitchFamily="2" charset="-122"/>
                <a:sym typeface="+mn-ea"/>
              </a:rPr>
              <a:t>L1 L2</a:t>
            </a:r>
          </a:p>
        </p:txBody>
      </p:sp>
      <p:cxnSp>
        <p:nvCxnSpPr>
          <p:cNvPr id="20" name="直接箭头连接符 19"/>
          <p:cNvCxnSpPr/>
          <p:nvPr/>
        </p:nvCxnSpPr>
        <p:spPr>
          <a:xfrm flipH="1" flipV="1">
            <a:off x="4721860" y="2606766"/>
            <a:ext cx="825500" cy="635"/>
          </a:xfrm>
          <a:prstGeom prst="straightConnector1">
            <a:avLst/>
          </a:prstGeom>
          <a:ln>
            <a:solidFill>
              <a:schemeClr val="accent2"/>
            </a:solidFill>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686300" y="2585176"/>
            <a:ext cx="913130" cy="245110"/>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Req</a:t>
            </a:r>
          </a:p>
        </p:txBody>
      </p:sp>
      <p:sp>
        <p:nvSpPr>
          <p:cNvPr id="4" name="文本框 3"/>
          <p:cNvSpPr txBox="1"/>
          <p:nvPr/>
        </p:nvSpPr>
        <p:spPr>
          <a:xfrm>
            <a:off x="5046980" y="6438900"/>
            <a:ext cx="7028815" cy="337185"/>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a:t>
            </a:r>
            <a:r>
              <a:rPr lang="zh-CN" altLang="en-US" sz="1600">
                <a:latin typeface="字制区喜脉体" panose="02000603000000000000" pitchFamily="2" charset="-122"/>
                <a:ea typeface="字制区喜脉体" panose="02000603000000000000" pitchFamily="2" charset="-122"/>
                <a:hlinkClick r:id="rId2"/>
              </a:rPr>
              <a:t>学习</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二</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矩阵转置及优化</a:t>
            </a:r>
            <a:r>
              <a:rPr lang="en-US" altLang="zh-CN" sz="1600">
                <a:latin typeface="字制区喜脉体" panose="02000603000000000000" pitchFamily="2" charset="-122"/>
                <a:ea typeface="字制区喜脉体" panose="02000603000000000000" pitchFamily="2" charset="-122"/>
                <a:hlinkClick r:id="rId2"/>
              </a:rPr>
              <a:t>(</a:t>
            </a:r>
            <a:r>
              <a:rPr lang="zh-CN" altLang="en-US" sz="1600">
                <a:latin typeface="字制区喜脉体" panose="02000603000000000000" pitchFamily="2" charset="-122"/>
                <a:ea typeface="字制区喜脉体" panose="02000603000000000000" pitchFamily="2" charset="-122"/>
                <a:hlinkClick r:id="rId2"/>
              </a:rPr>
              <a:t>合并访问、共享内存、</a:t>
            </a:r>
            <a:r>
              <a:rPr lang="en-US" altLang="zh-CN" sz="1600">
                <a:latin typeface="字制区喜脉体" panose="02000603000000000000" pitchFamily="2" charset="-122"/>
                <a:ea typeface="字制区喜脉体" panose="02000603000000000000" pitchFamily="2" charset="-122"/>
                <a:hlinkClick r:id="rId2"/>
              </a:rPr>
              <a:t>bank conflict) - </a:t>
            </a:r>
            <a:r>
              <a:rPr lang="zh-CN" altLang="en-US" sz="1600">
                <a:latin typeface="字制区喜脉体" panose="02000603000000000000" pitchFamily="2" charset="-122"/>
                <a:ea typeface="字制区喜脉体" panose="02000603000000000000" pitchFamily="2" charset="-122"/>
                <a:hlinkClick r:id="rId2"/>
              </a:rPr>
              <a:t>知乎</a:t>
            </a:r>
          </a:p>
        </p:txBody>
      </p:sp>
      <p:sp>
        <p:nvSpPr>
          <p:cNvPr id="16" name="矩形 15"/>
          <p:cNvSpPr/>
          <p:nvPr/>
        </p:nvSpPr>
        <p:spPr>
          <a:xfrm>
            <a:off x="876300" y="508091"/>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2" name="矩形 21"/>
          <p:cNvSpPr/>
          <p:nvPr/>
        </p:nvSpPr>
        <p:spPr>
          <a:xfrm>
            <a:off x="876300" y="956401"/>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23" name="矩形 22"/>
          <p:cNvSpPr/>
          <p:nvPr/>
        </p:nvSpPr>
        <p:spPr>
          <a:xfrm>
            <a:off x="876300" y="1853656"/>
            <a:ext cx="10591800" cy="1555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cxnSp>
        <p:nvCxnSpPr>
          <p:cNvPr id="25" name="直接箭头连接符 24"/>
          <p:cNvCxnSpPr/>
          <p:nvPr/>
        </p:nvCxnSpPr>
        <p:spPr>
          <a:xfrm flipH="1">
            <a:off x="955675" y="663666"/>
            <a:ext cx="1905" cy="1184275"/>
          </a:xfrm>
          <a:prstGeom prst="straightConnector1">
            <a:avLst/>
          </a:prstGeom>
          <a:ln w="41275">
            <a:tailEnd type="stealth"/>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5361305" y="222976"/>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32*1024*1024</a:t>
            </a:r>
          </a:p>
        </p:txBody>
      </p:sp>
      <p:sp>
        <p:nvSpPr>
          <p:cNvPr id="30" name="文本框 29"/>
          <p:cNvSpPr txBox="1"/>
          <p:nvPr/>
        </p:nvSpPr>
        <p:spPr>
          <a:xfrm>
            <a:off x="3739515" y="1350736"/>
            <a:ext cx="1621790" cy="243785"/>
          </a:xfrm>
          <a:prstGeom prst="rect">
            <a:avLst/>
          </a:prstGeom>
        </p:spPr>
        <p:txBody>
          <a:bodyPr wrap="square">
            <a:spAutoFit/>
          </a:bodyPr>
          <a:lstStyle/>
          <a:p>
            <a:pPr algn="ctr">
              <a:lnSpc>
                <a:spcPts val="950"/>
              </a:lnSpc>
            </a:pPr>
            <a:r>
              <a:rPr lang="en-US" altLang="zh-CN" sz="1600" b="1">
                <a:solidFill>
                  <a:schemeClr val="tx1"/>
                </a:solidFill>
                <a:latin typeface="字制区喜脉体" panose="02000603000000000000" pitchFamily="2" charset="-122"/>
                <a:ea typeface="字制区喜脉体" panose="02000603000000000000" pitchFamily="2" charset="-122"/>
              </a:rPr>
              <a:t>8*1024*1024</a:t>
            </a:r>
          </a:p>
        </p:txBody>
      </p:sp>
      <p:cxnSp>
        <p:nvCxnSpPr>
          <p:cNvPr id="32" name="直接箭头连接符 31"/>
          <p:cNvCxnSpPr/>
          <p:nvPr/>
        </p:nvCxnSpPr>
        <p:spPr>
          <a:xfrm flipH="1">
            <a:off x="6702425" y="2444841"/>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flipH="1">
            <a:off x="8682990" y="2444841"/>
            <a:ext cx="8255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6522085" y="2241006"/>
            <a:ext cx="1437549" cy="246221"/>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524288 * 16 sector </a:t>
            </a:r>
          </a:p>
        </p:txBody>
      </p:sp>
      <p:sp>
        <p:nvSpPr>
          <p:cNvPr id="35" name="文本框 34"/>
          <p:cNvSpPr txBox="1"/>
          <p:nvPr/>
        </p:nvSpPr>
        <p:spPr>
          <a:xfrm>
            <a:off x="6453505" y="3061426"/>
            <a:ext cx="1430020" cy="398780"/>
          </a:xfrm>
          <a:prstGeom prst="rect">
            <a:avLst/>
          </a:prstGeom>
          <a:noFill/>
        </p:spPr>
        <p:txBody>
          <a:bodyPr wrap="square" rtlCol="0" anchor="t">
            <a:spAutoFit/>
          </a:bodyPr>
          <a:lstStyle/>
          <a:p>
            <a:r>
              <a:rPr lang="zh-CN" altLang="en-US" sz="1000" b="1">
                <a:latin typeface="字制区喜脉体" panose="02000603000000000000" pitchFamily="2" charset="-122"/>
                <a:ea typeface="字制区喜脉体" panose="02000603000000000000" pitchFamily="2" charset="-122"/>
                <a:sym typeface="+mn-ea"/>
              </a:rPr>
              <a:t>一个</a:t>
            </a:r>
            <a:r>
              <a:rPr lang="en-US" altLang="zh-CN" sz="1000" b="1">
                <a:latin typeface="字制区喜脉体" panose="02000603000000000000" pitchFamily="2" charset="-122"/>
                <a:ea typeface="字制区喜脉体" panose="02000603000000000000" pitchFamily="2" charset="-122"/>
                <a:sym typeface="+mn-ea"/>
              </a:rPr>
              <a:t>sector</a:t>
            </a:r>
            <a:r>
              <a:rPr lang="zh-CN" altLang="en-US" sz="1000" b="1">
                <a:latin typeface="字制区喜脉体" panose="02000603000000000000" pitchFamily="2" charset="-122"/>
                <a:ea typeface="字制区喜脉体" panose="02000603000000000000" pitchFamily="2" charset="-122"/>
                <a:sym typeface="+mn-ea"/>
              </a:rPr>
              <a:t>是</a:t>
            </a:r>
            <a:r>
              <a:rPr lang="en-US" altLang="zh-CN" sz="1000" b="1">
                <a:latin typeface="字制区喜脉体" panose="02000603000000000000" pitchFamily="2" charset="-122"/>
                <a:ea typeface="字制区喜脉体" panose="02000603000000000000" pitchFamily="2" charset="-122"/>
                <a:sym typeface="+mn-ea"/>
              </a:rPr>
              <a:t>32Byte</a:t>
            </a:r>
          </a:p>
          <a:p>
            <a:r>
              <a:rPr lang="zh-CN" altLang="en-US" sz="1000" b="1">
                <a:latin typeface="字制区喜脉体" panose="02000603000000000000" pitchFamily="2" charset="-122"/>
                <a:ea typeface="字制区喜脉体" panose="02000603000000000000" pitchFamily="2" charset="-122"/>
                <a:sym typeface="+mn-ea"/>
              </a:rPr>
              <a:t>（最小的读取单位）</a:t>
            </a:r>
          </a:p>
        </p:txBody>
      </p:sp>
      <p:cxnSp>
        <p:nvCxnSpPr>
          <p:cNvPr id="37" name="直接箭头连接符 36"/>
          <p:cNvCxnSpPr/>
          <p:nvPr/>
        </p:nvCxnSpPr>
        <p:spPr>
          <a:xfrm flipH="1" flipV="1">
            <a:off x="6702425" y="2603591"/>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cxnSp>
        <p:nvCxnSpPr>
          <p:cNvPr id="39" name="直接箭头连接符 38"/>
          <p:cNvCxnSpPr/>
          <p:nvPr/>
        </p:nvCxnSpPr>
        <p:spPr>
          <a:xfrm flipH="1" flipV="1">
            <a:off x="8682990" y="2607401"/>
            <a:ext cx="825500" cy="635"/>
          </a:xfrm>
          <a:prstGeom prst="straightConnector1">
            <a:avLst/>
          </a:prstGeom>
          <a:ln>
            <a:solidFill>
              <a:schemeClr val="accent2"/>
            </a:solidFill>
            <a:headEnd type="arrow"/>
            <a:tailEnd type="none"/>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522085" y="2590891"/>
            <a:ext cx="1437548" cy="246221"/>
          </a:xfrm>
          <a:prstGeom prst="rect">
            <a:avLst/>
          </a:prstGeom>
          <a:noFill/>
        </p:spPr>
        <p:txBody>
          <a:bodyPr wrap="square" rtlCol="0" anchor="t">
            <a:spAutoFit/>
          </a:bodyPr>
          <a:lstStyle/>
          <a:p>
            <a:r>
              <a:rPr lang="en-US" altLang="zh-CN" sz="1000" b="1">
                <a:latin typeface="字制区喜脉体" panose="02000603000000000000" pitchFamily="2" charset="-122"/>
                <a:ea typeface="字制区喜脉体" panose="02000603000000000000" pitchFamily="2" charset="-122"/>
                <a:sym typeface="+mn-ea"/>
              </a:rPr>
              <a:t>262144 * 16 sector </a:t>
            </a:r>
          </a:p>
        </p:txBody>
      </p:sp>
      <p:pic>
        <p:nvPicPr>
          <p:cNvPr id="36" name="图片 35"/>
          <p:cNvPicPr>
            <a:picLocks noChangeAspect="1"/>
          </p:cNvPicPr>
          <p:nvPr/>
        </p:nvPicPr>
        <p:blipFill>
          <a:blip r:embed="rId3"/>
          <a:stretch>
            <a:fillRect/>
          </a:stretch>
        </p:blipFill>
        <p:spPr>
          <a:xfrm>
            <a:off x="1297305" y="3406231"/>
            <a:ext cx="9550400" cy="1320800"/>
          </a:xfrm>
          <a:prstGeom prst="rect">
            <a:avLst/>
          </a:prstGeom>
        </p:spPr>
      </p:pic>
      <p:sp>
        <p:nvSpPr>
          <p:cNvPr id="45" name="矩形 44"/>
          <p:cNvSpPr/>
          <p:nvPr/>
        </p:nvSpPr>
        <p:spPr>
          <a:xfrm>
            <a:off x="876300" y="1540601"/>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6" name="矩形 45"/>
          <p:cNvSpPr/>
          <p:nvPr/>
        </p:nvSpPr>
        <p:spPr>
          <a:xfrm>
            <a:off x="1031875" y="1540601"/>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7" name="矩形 46"/>
          <p:cNvSpPr/>
          <p:nvPr/>
        </p:nvSpPr>
        <p:spPr>
          <a:xfrm>
            <a:off x="1327150" y="1540601"/>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8" name="矩形 47"/>
          <p:cNvSpPr/>
          <p:nvPr/>
        </p:nvSpPr>
        <p:spPr>
          <a:xfrm>
            <a:off x="1186180" y="1540601"/>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49" name="矩形 48"/>
          <p:cNvSpPr/>
          <p:nvPr/>
        </p:nvSpPr>
        <p:spPr>
          <a:xfrm>
            <a:off x="1327150" y="1540601"/>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0" name="矩形 49"/>
          <p:cNvSpPr/>
          <p:nvPr/>
        </p:nvSpPr>
        <p:spPr>
          <a:xfrm>
            <a:off x="1475105" y="1535521"/>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1" name="矩形 50"/>
          <p:cNvSpPr/>
          <p:nvPr/>
        </p:nvSpPr>
        <p:spPr>
          <a:xfrm>
            <a:off x="1630680" y="1535521"/>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2" name="矩形 51"/>
          <p:cNvSpPr/>
          <p:nvPr/>
        </p:nvSpPr>
        <p:spPr>
          <a:xfrm>
            <a:off x="1925955" y="1535521"/>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3" name="矩形 52"/>
          <p:cNvSpPr/>
          <p:nvPr/>
        </p:nvSpPr>
        <p:spPr>
          <a:xfrm>
            <a:off x="1784985" y="1535521"/>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4" name="矩形 53"/>
          <p:cNvSpPr/>
          <p:nvPr/>
        </p:nvSpPr>
        <p:spPr>
          <a:xfrm>
            <a:off x="1925955" y="1535521"/>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5" name="矩形 54"/>
          <p:cNvSpPr/>
          <p:nvPr/>
        </p:nvSpPr>
        <p:spPr>
          <a:xfrm>
            <a:off x="2065655" y="1547586"/>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6" name="矩形 55"/>
          <p:cNvSpPr/>
          <p:nvPr/>
        </p:nvSpPr>
        <p:spPr>
          <a:xfrm>
            <a:off x="2221230" y="1547586"/>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7" name="矩形 56"/>
          <p:cNvSpPr/>
          <p:nvPr/>
        </p:nvSpPr>
        <p:spPr>
          <a:xfrm>
            <a:off x="2516505" y="1547586"/>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8" name="矩形 57"/>
          <p:cNvSpPr/>
          <p:nvPr/>
        </p:nvSpPr>
        <p:spPr>
          <a:xfrm>
            <a:off x="2375535" y="1547586"/>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59" name="矩形 58"/>
          <p:cNvSpPr/>
          <p:nvPr/>
        </p:nvSpPr>
        <p:spPr>
          <a:xfrm>
            <a:off x="2516505" y="1547586"/>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60" name="矩形 59"/>
          <p:cNvSpPr/>
          <p:nvPr/>
        </p:nvSpPr>
        <p:spPr>
          <a:xfrm>
            <a:off x="2664460" y="1542506"/>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61" name="矩形 60"/>
          <p:cNvSpPr/>
          <p:nvPr/>
        </p:nvSpPr>
        <p:spPr>
          <a:xfrm>
            <a:off x="2820035" y="1542506"/>
            <a:ext cx="15557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62" name="矩形 61"/>
          <p:cNvSpPr/>
          <p:nvPr/>
        </p:nvSpPr>
        <p:spPr>
          <a:xfrm>
            <a:off x="3115310" y="1542506"/>
            <a:ext cx="147320" cy="11557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63" name="矩形 62"/>
          <p:cNvSpPr/>
          <p:nvPr/>
        </p:nvSpPr>
        <p:spPr>
          <a:xfrm>
            <a:off x="2974340" y="1542506"/>
            <a:ext cx="147320"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64" name="矩形 63"/>
          <p:cNvSpPr/>
          <p:nvPr/>
        </p:nvSpPr>
        <p:spPr>
          <a:xfrm>
            <a:off x="3115310" y="1542506"/>
            <a:ext cx="146685" cy="11557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1200" b="1">
              <a:latin typeface="字制区喜脉体" panose="02000603000000000000" pitchFamily="2" charset="-122"/>
              <a:ea typeface="字制区喜脉体" panose="02000603000000000000" pitchFamily="2" charset="-122"/>
            </a:endParaRPr>
          </a:p>
        </p:txBody>
      </p:sp>
      <p:sp>
        <p:nvSpPr>
          <p:cNvPr id="3" name="文本框 2">
            <a:extLst>
              <a:ext uri="{FF2B5EF4-FFF2-40B4-BE49-F238E27FC236}">
                <a16:creationId xmlns:a16="http://schemas.microsoft.com/office/drawing/2014/main" id="{102E0560-FCDD-A89B-2088-1D40AB88DD85}"/>
              </a:ext>
            </a:extLst>
          </p:cNvPr>
          <p:cNvSpPr txBox="1"/>
          <p:nvPr/>
        </p:nvSpPr>
        <p:spPr>
          <a:xfrm>
            <a:off x="954087" y="4874073"/>
            <a:ext cx="4927601" cy="1374735"/>
          </a:xfrm>
          <a:prstGeom prst="rect">
            <a:avLst/>
          </a:prstGeom>
          <a:noFill/>
        </p:spPr>
        <p:txBody>
          <a:bodyPr wrap="square">
            <a:spAutoFit/>
          </a:bodyPr>
          <a:lstStyle/>
          <a:p>
            <a:pPr>
              <a:lnSpc>
                <a:spcPts val="2025"/>
              </a:lnSpc>
            </a:pPr>
            <a:r>
              <a:rPr lang="en-US" altLang="zh-CN" sz="1400" b="0">
                <a:solidFill>
                  <a:srgbClr val="569CD6"/>
                </a:solidFill>
                <a:effectLst/>
                <a:latin typeface="字制区喜脉体" panose="02000603000000000000" pitchFamily="2" charset="-122"/>
                <a:ea typeface="字制区喜脉体" panose="02000603000000000000" pitchFamily="2" charset="-122"/>
              </a:rPr>
              <a:t>void</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CDCAA"/>
                </a:solidFill>
                <a:effectLst/>
                <a:latin typeface="字制区喜脉体" panose="02000603000000000000" pitchFamily="2" charset="-122"/>
                <a:ea typeface="字制区喜脉体" panose="02000603000000000000" pitchFamily="2" charset="-122"/>
              </a:rPr>
              <a:t>add5</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float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569CD6"/>
                </a:solidFill>
                <a:effectLst/>
                <a:latin typeface="字制区喜脉体" panose="02000603000000000000" pitchFamily="2" charset="-122"/>
                <a:ea typeface="字制区喜脉体" panose="02000603000000000000" pitchFamily="2" charset="-122"/>
              </a:rPr>
              <a:t>int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threadIdx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blockIdx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blockDim</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B5CEA8"/>
                </a:solidFill>
                <a:effectLst/>
                <a:latin typeface="字制区喜脉体" panose="02000603000000000000" pitchFamily="2" charset="-122"/>
                <a:ea typeface="字制区喜脉体" panose="02000603000000000000" pitchFamily="2" charset="-122"/>
              </a:rPr>
              <a:t>4</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z</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x</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D4D4D4"/>
                </a:solidFill>
                <a:effectLst/>
                <a:latin typeface="字制区喜脉体" panose="02000603000000000000" pitchFamily="2" charset="-122"/>
                <a:ea typeface="字制区喜脉体" panose="02000603000000000000" pitchFamily="2" charset="-122"/>
              </a:rPr>
              <a:t>+</a:t>
            </a:r>
            <a:r>
              <a:rPr lang="en-US" altLang="zh-CN" sz="1400" b="0">
                <a:solidFill>
                  <a:srgbClr val="CCCCCC"/>
                </a:solidFill>
                <a:effectLst/>
                <a:latin typeface="字制区喜脉体" panose="02000603000000000000" pitchFamily="2" charset="-122"/>
                <a:ea typeface="字制区喜脉体" panose="02000603000000000000" pitchFamily="2" charset="-122"/>
              </a:rPr>
              <a:t> </a:t>
            </a:r>
            <a:r>
              <a:rPr lang="en-US" altLang="zh-CN" sz="1400" b="0">
                <a:solidFill>
                  <a:srgbClr val="9CDCFE"/>
                </a:solidFill>
                <a:effectLst/>
                <a:latin typeface="字制区喜脉体" panose="02000603000000000000" pitchFamily="2" charset="-122"/>
                <a:ea typeface="字制区喜脉体" panose="02000603000000000000" pitchFamily="2" charset="-122"/>
              </a:rPr>
              <a:t>y</a:t>
            </a:r>
            <a:r>
              <a:rPr lang="en-US" altLang="zh-CN" sz="1400" b="0">
                <a:solidFill>
                  <a:srgbClr val="CCCCCC"/>
                </a:solidFill>
                <a:effectLst/>
                <a:latin typeface="字制区喜脉体" panose="02000603000000000000" pitchFamily="2" charset="-122"/>
                <a:ea typeface="字制区喜脉体" panose="02000603000000000000" pitchFamily="2" charset="-122"/>
              </a:rPr>
              <a:t>[</a:t>
            </a:r>
            <a:r>
              <a:rPr lang="en-US" altLang="zh-CN" sz="1400" b="0">
                <a:solidFill>
                  <a:srgbClr val="9CDCFE"/>
                </a:solidFill>
                <a:effectLst/>
                <a:latin typeface="字制区喜脉体" panose="02000603000000000000" pitchFamily="2" charset="-122"/>
                <a:ea typeface="字制区喜脉体" panose="02000603000000000000" pitchFamily="2" charset="-122"/>
              </a:rPr>
              <a:t>n</a:t>
            </a:r>
            <a:r>
              <a:rPr lang="en-US" altLang="zh-CN" sz="14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400" b="0">
                <a:solidFill>
                  <a:srgbClr val="CCCCCC"/>
                </a:solidFill>
                <a:effectLst/>
                <a:latin typeface="字制区喜脉体" panose="02000603000000000000" pitchFamily="2" charset="-122"/>
                <a:ea typeface="字制区喜脉体" panose="02000603000000000000" pitchFamily="2" charset="-122"/>
              </a:rPr>
              <a:t>}</a:t>
            </a:r>
          </a:p>
        </p:txBody>
      </p:sp>
      <p:pic>
        <p:nvPicPr>
          <p:cNvPr id="10" name="Picture 2">
            <a:extLst>
              <a:ext uri="{FF2B5EF4-FFF2-40B4-BE49-F238E27FC236}">
                <a16:creationId xmlns:a16="http://schemas.microsoft.com/office/drawing/2014/main" id="{BBAD2BBC-C7F5-7D0D-6C68-739CDF25A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57" y="4954292"/>
            <a:ext cx="5464752" cy="1005429"/>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a:extLst>
              <a:ext uri="{FF2B5EF4-FFF2-40B4-BE49-F238E27FC236}">
                <a16:creationId xmlns:a16="http://schemas.microsoft.com/office/drawing/2014/main" id="{9609CAB7-3F91-AC19-EB4D-ACFF8566CB6C}"/>
              </a:ext>
            </a:extLst>
          </p:cNvPr>
          <p:cNvPicPr>
            <a:picLocks noChangeAspect="1"/>
          </p:cNvPicPr>
          <p:nvPr/>
        </p:nvPicPr>
        <p:blipFill>
          <a:blip r:embed="rId5"/>
          <a:stretch>
            <a:fillRect/>
          </a:stretch>
        </p:blipFill>
        <p:spPr>
          <a:xfrm>
            <a:off x="7527925" y="5199427"/>
            <a:ext cx="2097088" cy="190476"/>
          </a:xfrm>
          <a:prstGeom prst="rect">
            <a:avLst/>
          </a:prstGeom>
        </p:spPr>
      </p:pic>
      <p:cxnSp>
        <p:nvCxnSpPr>
          <p:cNvPr id="38" name="直接箭头连接符 37">
            <a:extLst>
              <a:ext uri="{FF2B5EF4-FFF2-40B4-BE49-F238E27FC236}">
                <a16:creationId xmlns:a16="http://schemas.microsoft.com/office/drawing/2014/main" id="{D3278B87-BD60-0956-75C8-9055AA1272CA}"/>
              </a:ext>
            </a:extLst>
          </p:cNvPr>
          <p:cNvCxnSpPr>
            <a:cxnSpLocks/>
          </p:cNvCxnSpPr>
          <p:nvPr/>
        </p:nvCxnSpPr>
        <p:spPr>
          <a:xfrm>
            <a:off x="7697543" y="5199427"/>
            <a:ext cx="0" cy="190476"/>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43" name="直接箭头连接符 42">
            <a:extLst>
              <a:ext uri="{FF2B5EF4-FFF2-40B4-BE49-F238E27FC236}">
                <a16:creationId xmlns:a16="http://schemas.microsoft.com/office/drawing/2014/main" id="{D39F7200-A95B-A7B0-2244-533BFD7C48D8}"/>
              </a:ext>
            </a:extLst>
          </p:cNvPr>
          <p:cNvCxnSpPr>
            <a:cxnSpLocks/>
          </p:cNvCxnSpPr>
          <p:nvPr/>
        </p:nvCxnSpPr>
        <p:spPr>
          <a:xfrm>
            <a:off x="7767393" y="5199427"/>
            <a:ext cx="138357" cy="190476"/>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65" name="直接箭头连接符 64">
            <a:extLst>
              <a:ext uri="{FF2B5EF4-FFF2-40B4-BE49-F238E27FC236}">
                <a16:creationId xmlns:a16="http://schemas.microsoft.com/office/drawing/2014/main" id="{828FA734-0229-2C88-6C5D-BBBF6ED8D237}"/>
              </a:ext>
            </a:extLst>
          </p:cNvPr>
          <p:cNvCxnSpPr>
            <a:cxnSpLocks/>
          </p:cNvCxnSpPr>
          <p:nvPr/>
        </p:nvCxnSpPr>
        <p:spPr>
          <a:xfrm>
            <a:off x="7859468" y="5199427"/>
            <a:ext cx="268532" cy="190476"/>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69" name="直接箭头连接符 68">
            <a:extLst>
              <a:ext uri="{FF2B5EF4-FFF2-40B4-BE49-F238E27FC236}">
                <a16:creationId xmlns:a16="http://schemas.microsoft.com/office/drawing/2014/main" id="{DEE112AC-40C0-1D8F-4760-70CEF5503A61}"/>
              </a:ext>
            </a:extLst>
          </p:cNvPr>
          <p:cNvCxnSpPr>
            <a:cxnSpLocks/>
          </p:cNvCxnSpPr>
          <p:nvPr/>
        </p:nvCxnSpPr>
        <p:spPr>
          <a:xfrm>
            <a:off x="7951543" y="5199427"/>
            <a:ext cx="360241" cy="190476"/>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pic>
        <p:nvPicPr>
          <p:cNvPr id="74" name="图片 73">
            <a:extLst>
              <a:ext uri="{FF2B5EF4-FFF2-40B4-BE49-F238E27FC236}">
                <a16:creationId xmlns:a16="http://schemas.microsoft.com/office/drawing/2014/main" id="{2A826706-BEB1-A000-5995-7C04B6E154C3}"/>
              </a:ext>
            </a:extLst>
          </p:cNvPr>
          <p:cNvPicPr>
            <a:picLocks noChangeAspect="1"/>
          </p:cNvPicPr>
          <p:nvPr/>
        </p:nvPicPr>
        <p:blipFill>
          <a:blip r:embed="rId6"/>
          <a:stretch>
            <a:fillRect/>
          </a:stretch>
        </p:blipFill>
        <p:spPr>
          <a:xfrm>
            <a:off x="9405746" y="5399529"/>
            <a:ext cx="1725804" cy="147790"/>
          </a:xfrm>
          <a:prstGeom prst="rect">
            <a:avLst/>
          </a:prstGeom>
        </p:spPr>
      </p:pic>
      <p:pic>
        <p:nvPicPr>
          <p:cNvPr id="76" name="图片 75">
            <a:extLst>
              <a:ext uri="{FF2B5EF4-FFF2-40B4-BE49-F238E27FC236}">
                <a16:creationId xmlns:a16="http://schemas.microsoft.com/office/drawing/2014/main" id="{7B6A8432-7C59-7226-85B5-C4059CC12387}"/>
              </a:ext>
            </a:extLst>
          </p:cNvPr>
          <p:cNvPicPr>
            <a:picLocks noChangeAspect="1"/>
          </p:cNvPicPr>
          <p:nvPr/>
        </p:nvPicPr>
        <p:blipFill>
          <a:blip r:embed="rId7"/>
          <a:stretch>
            <a:fillRect/>
          </a:stretch>
        </p:blipFill>
        <p:spPr>
          <a:xfrm>
            <a:off x="9464151" y="5676119"/>
            <a:ext cx="1796758" cy="257143"/>
          </a:xfrm>
          <a:prstGeom prst="rect">
            <a:avLst/>
          </a:prstGeom>
        </p:spPr>
      </p:pic>
      <p:pic>
        <p:nvPicPr>
          <p:cNvPr id="78" name="图片 77">
            <a:extLst>
              <a:ext uri="{FF2B5EF4-FFF2-40B4-BE49-F238E27FC236}">
                <a16:creationId xmlns:a16="http://schemas.microsoft.com/office/drawing/2014/main" id="{67F0A250-34FC-CF53-2266-D7DE471B1017}"/>
              </a:ext>
            </a:extLst>
          </p:cNvPr>
          <p:cNvPicPr>
            <a:picLocks noChangeAspect="1"/>
          </p:cNvPicPr>
          <p:nvPr/>
        </p:nvPicPr>
        <p:blipFill>
          <a:blip r:embed="rId8"/>
          <a:stretch>
            <a:fillRect/>
          </a:stretch>
        </p:blipFill>
        <p:spPr>
          <a:xfrm>
            <a:off x="7672705" y="5854832"/>
            <a:ext cx="3458846" cy="157507"/>
          </a:xfrm>
          <a:prstGeom prst="rect">
            <a:avLst/>
          </a:prstGeom>
        </p:spPr>
      </p:pic>
      <p:sp>
        <p:nvSpPr>
          <p:cNvPr id="79" name="文本框 78">
            <a:extLst>
              <a:ext uri="{FF2B5EF4-FFF2-40B4-BE49-F238E27FC236}">
                <a16:creationId xmlns:a16="http://schemas.microsoft.com/office/drawing/2014/main" id="{6BCE5C0F-72AB-C055-103D-AEF00E01576A}"/>
              </a:ext>
            </a:extLst>
          </p:cNvPr>
          <p:cNvSpPr txBox="1"/>
          <p:nvPr/>
        </p:nvSpPr>
        <p:spPr>
          <a:xfrm>
            <a:off x="8033341" y="6057938"/>
            <a:ext cx="3712210" cy="338554"/>
          </a:xfrm>
          <a:prstGeom prst="rect">
            <a:avLst/>
          </a:prstGeom>
          <a:noFill/>
        </p:spPr>
        <p:txBody>
          <a:bodyPr wrap="square">
            <a:spAutoFit/>
          </a:bodyPr>
          <a:lstStyle/>
          <a:p>
            <a:r>
              <a:rPr lang="en-US" altLang="zh-CN" sz="1600">
                <a:solidFill>
                  <a:schemeClr val="accent1"/>
                </a:solidFill>
                <a:latin typeface="字制区喜脉体" panose="02000603000000000000" pitchFamily="2" charset="-122"/>
                <a:ea typeface="字制区喜脉体" panose="02000603000000000000" pitchFamily="2" charset="-122"/>
                <a:hlinkClick r:id="rId9">
                  <a:extLst>
                    <a:ext uri="{A12FA001-AC4F-418D-AE19-62706E023703}">
                      <ahyp:hlinkClr xmlns:ahyp="http://schemas.microsoft.com/office/drawing/2018/hyperlinkcolor" val="tx"/>
                    </a:ext>
                  </a:extLst>
                </a:hlinkClick>
              </a:rPr>
              <a:t>CUDA</a:t>
            </a:r>
            <a:r>
              <a:rPr lang="zh-CN" altLang="en-US" sz="1600">
                <a:solidFill>
                  <a:schemeClr val="accent1"/>
                </a:solidFill>
                <a:latin typeface="字制区喜脉体" panose="02000603000000000000" pitchFamily="2" charset="-122"/>
                <a:ea typeface="字制区喜脉体" panose="02000603000000000000" pitchFamily="2" charset="-122"/>
                <a:hlinkClick r:id="rId9">
                  <a:extLst>
                    <a:ext uri="{A12FA001-AC4F-418D-AE19-62706E023703}">
                      <ahyp:hlinkClr xmlns:ahyp="http://schemas.microsoft.com/office/drawing/2018/hyperlinkcolor" val="tx"/>
                    </a:ext>
                  </a:extLst>
                </a:hlinkClick>
              </a:rPr>
              <a:t>编程学习笔记</a:t>
            </a:r>
            <a:r>
              <a:rPr lang="en-US" altLang="zh-CN" sz="1600">
                <a:solidFill>
                  <a:schemeClr val="accent1"/>
                </a:solidFill>
                <a:latin typeface="字制区喜脉体" panose="02000603000000000000" pitchFamily="2" charset="-122"/>
                <a:ea typeface="字制区喜脉体" panose="02000603000000000000" pitchFamily="2" charset="-122"/>
                <a:hlinkClick r:id="rId9">
                  <a:extLst>
                    <a:ext uri="{A12FA001-AC4F-418D-AE19-62706E023703}">
                      <ahyp:hlinkClr xmlns:ahyp="http://schemas.microsoft.com/office/drawing/2018/hyperlinkcolor" val="tx"/>
                    </a:ext>
                  </a:extLst>
                </a:hlinkClick>
              </a:rPr>
              <a:t>-03(</a:t>
            </a:r>
            <a:r>
              <a:rPr lang="zh-CN" altLang="en-US" sz="1600">
                <a:solidFill>
                  <a:schemeClr val="accent1"/>
                </a:solidFill>
                <a:latin typeface="字制区喜脉体" panose="02000603000000000000" pitchFamily="2" charset="-122"/>
                <a:ea typeface="字制区喜脉体" panose="02000603000000000000" pitchFamily="2" charset="-122"/>
                <a:hlinkClick r:id="rId9">
                  <a:extLst>
                    <a:ext uri="{A12FA001-AC4F-418D-AE19-62706E023703}">
                      <ahyp:hlinkClr xmlns:ahyp="http://schemas.microsoft.com/office/drawing/2018/hyperlinkcolor" val="tx"/>
                    </a:ext>
                  </a:extLst>
                </a:hlinkClick>
              </a:rPr>
              <a:t>内存访问</a:t>
            </a:r>
            <a:r>
              <a:rPr lang="en-US" altLang="zh-CN" sz="1600">
                <a:solidFill>
                  <a:schemeClr val="accent1"/>
                </a:solidFill>
                <a:latin typeface="字制区喜脉体" panose="02000603000000000000" pitchFamily="2" charset="-122"/>
                <a:ea typeface="字制区喜脉体" panose="02000603000000000000" pitchFamily="2" charset="-122"/>
                <a:hlinkClick r:id="rId9">
                  <a:extLst>
                    <a:ext uri="{A12FA001-AC4F-418D-AE19-62706E023703}">
                      <ahyp:hlinkClr xmlns:ahyp="http://schemas.microsoft.com/office/drawing/2018/hyperlinkcolor" val="tx"/>
                    </a:ext>
                  </a:extLst>
                </a:hlinkClick>
              </a:rPr>
              <a:t>) - </a:t>
            </a:r>
            <a:r>
              <a:rPr lang="zh-CN" altLang="en-US" sz="1600">
                <a:solidFill>
                  <a:schemeClr val="accent1"/>
                </a:solidFill>
                <a:latin typeface="字制区喜脉体" panose="02000603000000000000" pitchFamily="2" charset="-122"/>
                <a:ea typeface="字制区喜脉体" panose="02000603000000000000" pitchFamily="2" charset="-122"/>
                <a:hlinkClick r:id="rId9">
                  <a:extLst>
                    <a:ext uri="{A12FA001-AC4F-418D-AE19-62706E023703}">
                      <ahyp:hlinkClr xmlns:ahyp="http://schemas.microsoft.com/office/drawing/2018/hyperlinkcolor" val="tx"/>
                    </a:ext>
                  </a:extLst>
                </a:hlinkClick>
              </a:rPr>
              <a:t>知乎</a:t>
            </a:r>
            <a:endParaRPr lang="zh-CN" altLang="en-US" sz="1600">
              <a:solidFill>
                <a:schemeClr val="accent1"/>
              </a:solidFill>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E1E321-2379-BFA7-CF08-19675CA1CE46}"/>
              </a:ext>
            </a:extLst>
          </p:cNvPr>
          <p:cNvPicPr>
            <a:picLocks noChangeAspect="1"/>
          </p:cNvPicPr>
          <p:nvPr/>
        </p:nvPicPr>
        <p:blipFill>
          <a:blip r:embed="rId2"/>
          <a:stretch>
            <a:fillRect/>
          </a:stretch>
        </p:blipFill>
        <p:spPr>
          <a:xfrm>
            <a:off x="191238" y="2005190"/>
            <a:ext cx="11809524" cy="2847619"/>
          </a:xfrm>
          <a:prstGeom prst="rect">
            <a:avLst/>
          </a:prstGeom>
        </p:spPr>
      </p:pic>
      <p:sp>
        <p:nvSpPr>
          <p:cNvPr id="7" name="文本框 6">
            <a:extLst>
              <a:ext uri="{FF2B5EF4-FFF2-40B4-BE49-F238E27FC236}">
                <a16:creationId xmlns:a16="http://schemas.microsoft.com/office/drawing/2014/main" id="{FB185DA5-3EBD-5935-1C1E-949C6C59F50E}"/>
              </a:ext>
            </a:extLst>
          </p:cNvPr>
          <p:cNvSpPr txBox="1"/>
          <p:nvPr/>
        </p:nvSpPr>
        <p:spPr>
          <a:xfrm>
            <a:off x="1390650" y="442436"/>
            <a:ext cx="9944100" cy="1200329"/>
          </a:xfrm>
          <a:prstGeom prst="rect">
            <a:avLst/>
          </a:prstGeom>
          <a:noFill/>
        </p:spPr>
        <p:txBody>
          <a:bodyPr wrap="square">
            <a:spAutoFit/>
          </a:bodyPr>
          <a:lstStyle/>
          <a:p>
            <a:br>
              <a:rPr lang="zh-CN" altLang="en-US">
                <a:latin typeface="字制区喜脉体" panose="02000603000000000000" pitchFamily="2" charset="-122"/>
                <a:ea typeface="字制区喜脉体" panose="02000603000000000000" pitchFamily="2" charset="-122"/>
              </a:rPr>
            </a:br>
            <a:r>
              <a:rPr lang="zh-CN" altLang="en-US" b="0" i="0">
                <a:solidFill>
                  <a:srgbClr val="1A2029"/>
                </a:solidFill>
                <a:effectLst/>
                <a:latin typeface="字制区喜脉体" panose="02000603000000000000" pitchFamily="2" charset="-122"/>
                <a:ea typeface="字制区喜脉体" panose="02000603000000000000" pitchFamily="2" charset="-122"/>
              </a:rPr>
              <a:t>这个内核存在未合并的全局访问，导致总共出现了</a:t>
            </a:r>
            <a:r>
              <a:rPr lang="en-US" altLang="zh-CN" b="0" i="0">
                <a:solidFill>
                  <a:srgbClr val="1A2029"/>
                </a:solidFill>
                <a:effectLst/>
                <a:latin typeface="字制区喜脉体" panose="02000603000000000000" pitchFamily="2" charset="-122"/>
                <a:ea typeface="字制区喜脉体" panose="02000603000000000000" pitchFamily="2" charset="-122"/>
              </a:rPr>
              <a:t>9437184</a:t>
            </a:r>
            <a:r>
              <a:rPr lang="zh-CN" altLang="en-US" b="0" i="0">
                <a:solidFill>
                  <a:srgbClr val="1A2029"/>
                </a:solidFill>
                <a:effectLst/>
                <a:latin typeface="字制区喜脉体" panose="02000603000000000000" pitchFamily="2" charset="-122"/>
                <a:ea typeface="字制区喜脉体" panose="02000603000000000000" pitchFamily="2" charset="-122"/>
              </a:rPr>
              <a:t>个过度扇区（占总扇区数</a:t>
            </a:r>
            <a:r>
              <a:rPr lang="en-US" altLang="zh-CN" b="0" i="0">
                <a:solidFill>
                  <a:srgbClr val="1A2029"/>
                </a:solidFill>
                <a:effectLst/>
                <a:latin typeface="字制区喜脉体" panose="02000603000000000000" pitchFamily="2" charset="-122"/>
                <a:ea typeface="字制区喜脉体" panose="02000603000000000000" pitchFamily="2" charset="-122"/>
              </a:rPr>
              <a:t>12582912</a:t>
            </a:r>
            <a:r>
              <a:rPr lang="zh-CN" altLang="en-US" b="0" i="0">
                <a:solidFill>
                  <a:srgbClr val="1A2029"/>
                </a:solidFill>
                <a:effectLst/>
                <a:latin typeface="字制区喜脉体" panose="02000603000000000000" pitchFamily="2" charset="-122"/>
                <a:ea typeface="字制区喜脉体" panose="02000603000000000000" pitchFamily="2" charset="-122"/>
              </a:rPr>
              <a:t>的</a:t>
            </a:r>
            <a:r>
              <a:rPr lang="en-US" altLang="zh-CN" b="0" i="0">
                <a:solidFill>
                  <a:srgbClr val="1A2029"/>
                </a:solidFill>
                <a:effectLst/>
                <a:latin typeface="字制区喜脉体" panose="02000603000000000000" pitchFamily="2" charset="-122"/>
                <a:ea typeface="字制区喜脉体" panose="02000603000000000000" pitchFamily="2" charset="-122"/>
              </a:rPr>
              <a:t>75%</a:t>
            </a:r>
            <a:r>
              <a:rPr lang="zh-CN" altLang="en-US" b="0" i="0">
                <a:solidFill>
                  <a:srgbClr val="1A2029"/>
                </a:solidFill>
                <a:effectLst/>
                <a:latin typeface="字制区喜脉体" panose="02000603000000000000" pitchFamily="2" charset="-122"/>
                <a:ea typeface="字制区喜脉体" panose="02000603000000000000" pitchFamily="2" charset="-122"/>
              </a:rPr>
              <a:t>）。请检查</a:t>
            </a:r>
            <a:r>
              <a:rPr lang="en-US" altLang="zh-CN" b="0" i="0">
                <a:solidFill>
                  <a:srgbClr val="1A2029"/>
                </a:solidFill>
                <a:effectLst/>
                <a:latin typeface="字制区喜脉体" panose="02000603000000000000" pitchFamily="2" charset="-122"/>
                <a:ea typeface="字制区喜脉体" panose="02000603000000000000" pitchFamily="2" charset="-122"/>
              </a:rPr>
              <a:t>L2</a:t>
            </a:r>
            <a:r>
              <a:rPr lang="zh-CN" altLang="en-US" b="0" i="0">
                <a:solidFill>
                  <a:srgbClr val="1A2029"/>
                </a:solidFill>
                <a:effectLst/>
                <a:latin typeface="字制区喜脉体" panose="02000603000000000000" pitchFamily="2" charset="-122"/>
                <a:ea typeface="字制区喜脉体" panose="02000603000000000000" pitchFamily="2" charset="-122"/>
              </a:rPr>
              <a:t>理论扇区全局过度表格以了解主要源位置。</a:t>
            </a:r>
            <a:r>
              <a:rPr lang="en-US" altLang="zh-CN" b="0" i="0">
                <a:solidFill>
                  <a:srgbClr val="1A2029"/>
                </a:solidFill>
                <a:effectLst/>
                <a:latin typeface="字制区喜脉体" panose="02000603000000000000" pitchFamily="2" charset="-122"/>
                <a:ea typeface="字制区喜脉体" panose="02000603000000000000" pitchFamily="2" charset="-122"/>
              </a:rPr>
              <a:t>CUDA</a:t>
            </a:r>
            <a:r>
              <a:rPr lang="zh-CN" altLang="en-US" b="0" i="0">
                <a:solidFill>
                  <a:srgbClr val="1A2029"/>
                </a:solidFill>
                <a:effectLst/>
                <a:latin typeface="字制区喜脉体" panose="02000603000000000000" pitchFamily="2" charset="-122"/>
                <a:ea typeface="字制区喜脉体" panose="02000603000000000000" pitchFamily="2" charset="-122"/>
              </a:rPr>
              <a:t>编程指南中有关于减少未合并设备内存访问的额外信息。</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264302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0D32F-2CAA-D998-68F0-015968DA84C4}"/>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5E2B16AD-9E05-B9B9-15EE-FE2208C6D89E}"/>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2EEBF451-521F-2507-0931-475023B07996}"/>
              </a:ext>
            </a:extLst>
          </p:cNvPr>
          <p:cNvSpPr txBox="1"/>
          <p:nvPr/>
        </p:nvSpPr>
        <p:spPr>
          <a:xfrm>
            <a:off x="5044145" y="557775"/>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7" name="文本框 6">
            <a:extLst>
              <a:ext uri="{FF2B5EF4-FFF2-40B4-BE49-F238E27FC236}">
                <a16:creationId xmlns:a16="http://schemas.microsoft.com/office/drawing/2014/main" id="{F4A959BB-44B6-26E8-A27E-28E061718E97}"/>
              </a:ext>
            </a:extLst>
          </p:cNvPr>
          <p:cNvSpPr txBox="1"/>
          <p:nvPr/>
        </p:nvSpPr>
        <p:spPr>
          <a:xfrm>
            <a:off x="4589417" y="4151812"/>
            <a:ext cx="6949440" cy="1587742"/>
          </a:xfrm>
          <a:prstGeom prst="rect">
            <a:avLst/>
          </a:prstGeom>
          <a:noFill/>
        </p:spPr>
        <p:txBody>
          <a:bodyPr wrap="square">
            <a:spAutoFit/>
          </a:bodyPr>
          <a:lstStyle/>
          <a:p>
            <a:pPr algn="ctr">
              <a:lnSpc>
                <a:spcPct val="150000"/>
              </a:lnSpc>
            </a:pPr>
            <a:r>
              <a:rPr lang="zh-CN" altLang="en-US" sz="7200">
                <a:latin typeface="字制区喜脉体" panose="02000603000000000000" pitchFamily="2" charset="-122"/>
                <a:ea typeface="字制区喜脉体" panose="02000603000000000000" pitchFamily="2" charset="-122"/>
              </a:rPr>
              <a:t>缓存</a:t>
            </a:r>
            <a:r>
              <a:rPr lang="en-US" altLang="zh-CN" sz="7200">
                <a:latin typeface="字制区喜脉体" panose="02000603000000000000" pitchFamily="2" charset="-122"/>
                <a:ea typeface="字制区喜脉体" panose="02000603000000000000" pitchFamily="2" charset="-122"/>
              </a:rPr>
              <a:t>&amp;</a:t>
            </a:r>
            <a:r>
              <a:rPr lang="zh-CN" altLang="en-US" sz="7200">
                <a:latin typeface="字制区喜脉体" panose="02000603000000000000" pitchFamily="2" charset="-122"/>
                <a:ea typeface="字制区喜脉体" panose="02000603000000000000" pitchFamily="2" charset="-122"/>
              </a:rPr>
              <a:t>访存流程</a:t>
            </a:r>
          </a:p>
        </p:txBody>
      </p:sp>
    </p:spTree>
    <p:extLst>
      <p:ext uri="{BB962C8B-B14F-4D97-AF65-F5344CB8AC3E}">
        <p14:creationId xmlns:p14="http://schemas.microsoft.com/office/powerpoint/2010/main" val="30763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40630" y="226695"/>
            <a:ext cx="211074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loss</a:t>
            </a:r>
            <a:endParaRPr lang="en-US" altLang="zh-CN" sz="1000" b="1"/>
          </a:p>
          <a:p>
            <a:pPr algn="ctr"/>
            <a:r>
              <a:rPr lang="en-US" altLang="zh-CN" sz="1000" b="1"/>
              <a:t>[1,1,1,1]</a:t>
            </a:r>
          </a:p>
          <a:p>
            <a:pPr algn="ctr"/>
            <a:r>
              <a:rPr lang="en-US" altLang="zh-CN" sz="1000" b="1"/>
              <a:t>OP_CROSS_ENTROPY_LOSS</a:t>
            </a:r>
          </a:p>
        </p:txBody>
      </p:sp>
      <p:sp>
        <p:nvSpPr>
          <p:cNvPr id="5" name="矩形 4"/>
          <p:cNvSpPr/>
          <p:nvPr/>
        </p:nvSpPr>
        <p:spPr>
          <a:xfrm>
            <a:off x="3931920" y="1059180"/>
            <a:ext cx="130302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logits</a:t>
            </a:r>
            <a:endParaRPr lang="en-US" altLang="zh-CN" sz="1000" b="1"/>
          </a:p>
          <a:p>
            <a:pPr algn="ctr"/>
            <a:r>
              <a:rPr lang="en-US" altLang="zh-CN" sz="1000" b="1"/>
              <a:t>[10,500,1,1]</a:t>
            </a:r>
          </a:p>
          <a:p>
            <a:pPr algn="ctr"/>
            <a:r>
              <a:rPr lang="en-US" altLang="zh-CN" sz="1000" b="1"/>
              <a:t>OP_ADD</a:t>
            </a:r>
          </a:p>
        </p:txBody>
      </p:sp>
      <p:cxnSp>
        <p:nvCxnSpPr>
          <p:cNvPr id="6" name="直接箭头连接符 5"/>
          <p:cNvCxnSpPr>
            <a:stCxn id="4" idx="2"/>
            <a:endCxn id="5" idx="0"/>
          </p:cNvCxnSpPr>
          <p:nvPr/>
        </p:nvCxnSpPr>
        <p:spPr>
          <a:xfrm flipH="1">
            <a:off x="4583430" y="829310"/>
            <a:ext cx="1512570" cy="22987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2737485" y="1878330"/>
            <a:ext cx="134620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_(node_6)</a:t>
            </a:r>
            <a:endParaRPr lang="en-US" altLang="zh-CN" sz="1000" b="1"/>
          </a:p>
          <a:p>
            <a:pPr algn="ctr"/>
            <a:r>
              <a:rPr lang="en-US" altLang="zh-CN" sz="1000" b="1"/>
              <a:t>[10,500,1,1]</a:t>
            </a:r>
          </a:p>
          <a:p>
            <a:pPr algn="ctr"/>
            <a:r>
              <a:rPr lang="en-US" altLang="zh-CN" sz="1000" b="1"/>
              <a:t>OP_MUL_MAT</a:t>
            </a:r>
          </a:p>
        </p:txBody>
      </p:sp>
      <p:cxnSp>
        <p:nvCxnSpPr>
          <p:cNvPr id="9" name="直接箭头连接符 8"/>
          <p:cNvCxnSpPr>
            <a:stCxn id="5" idx="2"/>
            <a:endCxn id="7" idx="0"/>
          </p:cNvCxnSpPr>
          <p:nvPr/>
        </p:nvCxnSpPr>
        <p:spPr>
          <a:xfrm flipH="1">
            <a:off x="3410585" y="1661795"/>
            <a:ext cx="1172845" cy="21653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a:off x="2292350" y="2480945"/>
            <a:ext cx="1091565" cy="63754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grpSp>
        <p:nvGrpSpPr>
          <p:cNvPr id="16" name="组合 15"/>
          <p:cNvGrpSpPr/>
          <p:nvPr/>
        </p:nvGrpSpPr>
        <p:grpSpPr>
          <a:xfrm>
            <a:off x="614680" y="2880995"/>
            <a:ext cx="2451735" cy="839470"/>
            <a:chOff x="226" y="5739"/>
            <a:chExt cx="3861" cy="1322"/>
          </a:xfrm>
        </p:grpSpPr>
        <p:sp>
          <p:nvSpPr>
            <p:cNvPr id="8" name="矩形 7"/>
            <p:cNvSpPr/>
            <p:nvPr/>
          </p:nvSpPr>
          <p:spPr>
            <a:xfrm>
              <a:off x="1759" y="6113"/>
              <a:ext cx="2328" cy="949"/>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fc2.weight</a:t>
              </a:r>
              <a:endParaRPr lang="en-US" altLang="zh-CN" sz="1000" b="1"/>
            </a:p>
            <a:p>
              <a:pPr algn="ctr"/>
              <a:r>
                <a:rPr lang="en-US" altLang="zh-CN" sz="1000" b="1"/>
                <a:t>[500,10,1,1]</a:t>
              </a:r>
            </a:p>
            <a:p>
              <a:pPr algn="ctr"/>
              <a:r>
                <a:rPr lang="en-US" altLang="zh-CN" sz="1000" b="1"/>
                <a:t>OP_NONE</a:t>
              </a:r>
            </a:p>
          </p:txBody>
        </p:sp>
        <p:sp>
          <p:nvSpPr>
            <p:cNvPr id="11" name="文本框 10"/>
            <p:cNvSpPr txBox="1"/>
            <p:nvPr/>
          </p:nvSpPr>
          <p:spPr>
            <a:xfrm>
              <a:off x="226" y="5739"/>
              <a:ext cx="2797" cy="374"/>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cgraph-&gt;nodes[0]</a:t>
              </a:r>
            </a:p>
          </p:txBody>
        </p:sp>
      </p:grpSp>
      <p:sp>
        <p:nvSpPr>
          <p:cNvPr id="12" name="矩形 11"/>
          <p:cNvSpPr/>
          <p:nvPr/>
        </p:nvSpPr>
        <p:spPr>
          <a:xfrm>
            <a:off x="3448050" y="2826385"/>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_(node_5)</a:t>
            </a:r>
            <a:endParaRPr lang="en-US" altLang="zh-CN" sz="1000" b="1"/>
          </a:p>
          <a:p>
            <a:pPr algn="ctr"/>
            <a:r>
              <a:rPr lang="en-US" altLang="zh-CN" sz="1000" b="1"/>
              <a:t>[500,500,1,1]</a:t>
            </a:r>
          </a:p>
          <a:p>
            <a:pPr algn="ctr"/>
            <a:r>
              <a:rPr lang="en-US" altLang="zh-CN" sz="1000" b="1"/>
              <a:t>OP_UNARY</a:t>
            </a:r>
          </a:p>
        </p:txBody>
      </p:sp>
      <p:cxnSp>
        <p:nvCxnSpPr>
          <p:cNvPr id="13" name="直接箭头连接符 12"/>
          <p:cNvCxnSpPr>
            <a:stCxn id="7" idx="2"/>
            <a:endCxn id="12" idx="0"/>
          </p:cNvCxnSpPr>
          <p:nvPr/>
        </p:nvCxnSpPr>
        <p:spPr>
          <a:xfrm>
            <a:off x="3410585" y="2480945"/>
            <a:ext cx="776605" cy="34544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14" name="矩形 13"/>
          <p:cNvSpPr/>
          <p:nvPr/>
        </p:nvSpPr>
        <p:spPr>
          <a:xfrm>
            <a:off x="2292350" y="3970655"/>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_(node_4)</a:t>
            </a:r>
            <a:endParaRPr lang="en-US" altLang="zh-CN" sz="1000" b="1"/>
          </a:p>
          <a:p>
            <a:pPr algn="ctr"/>
            <a:r>
              <a:rPr lang="en-US" altLang="zh-CN" sz="1000" b="1"/>
              <a:t>[500,500,1,1]</a:t>
            </a:r>
          </a:p>
          <a:p>
            <a:pPr algn="ctr"/>
            <a:r>
              <a:rPr lang="en-US" altLang="zh-CN" sz="1000" b="1"/>
              <a:t>OP_ADD</a:t>
            </a:r>
          </a:p>
        </p:txBody>
      </p:sp>
      <p:cxnSp>
        <p:nvCxnSpPr>
          <p:cNvPr id="15" name="直接箭头连接符 14"/>
          <p:cNvCxnSpPr>
            <a:endCxn id="14" idx="0"/>
          </p:cNvCxnSpPr>
          <p:nvPr/>
        </p:nvCxnSpPr>
        <p:spPr>
          <a:xfrm flipH="1">
            <a:off x="3031490" y="3429000"/>
            <a:ext cx="1225550" cy="54165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17" name="矩形 16"/>
          <p:cNvSpPr/>
          <p:nvPr/>
        </p:nvSpPr>
        <p:spPr>
          <a:xfrm>
            <a:off x="1433195" y="4966335"/>
            <a:ext cx="147828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_(node_2)</a:t>
            </a:r>
            <a:endParaRPr lang="en-US" altLang="zh-CN" sz="1000" b="1"/>
          </a:p>
          <a:p>
            <a:pPr algn="ctr"/>
            <a:r>
              <a:rPr lang="en-US" altLang="zh-CN" sz="1000" b="1"/>
              <a:t>[500,500,1,1]</a:t>
            </a:r>
          </a:p>
          <a:p>
            <a:pPr algn="ctr"/>
            <a:r>
              <a:rPr lang="en-US" altLang="zh-CN" sz="1000" b="1"/>
              <a:t>OP_MUT_MAT</a:t>
            </a:r>
          </a:p>
        </p:txBody>
      </p:sp>
      <p:cxnSp>
        <p:nvCxnSpPr>
          <p:cNvPr id="18" name="直接箭头连接符 17"/>
          <p:cNvCxnSpPr/>
          <p:nvPr/>
        </p:nvCxnSpPr>
        <p:spPr>
          <a:xfrm flipH="1">
            <a:off x="2192020" y="4573270"/>
            <a:ext cx="719455" cy="37782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grpSp>
        <p:nvGrpSpPr>
          <p:cNvPr id="19" name="组合 18"/>
          <p:cNvGrpSpPr/>
          <p:nvPr/>
        </p:nvGrpSpPr>
        <p:grpSpPr>
          <a:xfrm>
            <a:off x="-113030" y="5724525"/>
            <a:ext cx="2305050" cy="840105"/>
            <a:chOff x="457" y="5739"/>
            <a:chExt cx="3630" cy="1323"/>
          </a:xfrm>
        </p:grpSpPr>
        <p:sp>
          <p:nvSpPr>
            <p:cNvPr id="20" name="矩形 19"/>
            <p:cNvSpPr/>
            <p:nvPr/>
          </p:nvSpPr>
          <p:spPr>
            <a:xfrm>
              <a:off x="1759" y="6113"/>
              <a:ext cx="2328" cy="949"/>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fc1.weight</a:t>
              </a:r>
              <a:endParaRPr lang="en-US" altLang="zh-CN" sz="1000" b="1"/>
            </a:p>
            <a:p>
              <a:pPr algn="ctr"/>
              <a:r>
                <a:rPr lang="en-US" altLang="zh-CN" sz="1000" b="1"/>
                <a:t>[784,500,1,1]</a:t>
              </a:r>
            </a:p>
            <a:p>
              <a:pPr algn="ctr"/>
              <a:r>
                <a:rPr lang="en-US" altLang="zh-CN" sz="1000" b="1"/>
                <a:t>OP_NONE</a:t>
              </a:r>
            </a:p>
          </p:txBody>
        </p:sp>
        <p:sp>
          <p:nvSpPr>
            <p:cNvPr id="21" name="文本框 20"/>
            <p:cNvSpPr txBox="1"/>
            <p:nvPr/>
          </p:nvSpPr>
          <p:spPr>
            <a:xfrm>
              <a:off x="457" y="5739"/>
              <a:ext cx="2797" cy="374"/>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cgraph-&gt;nodes[1]</a:t>
              </a:r>
            </a:p>
          </p:txBody>
        </p:sp>
      </p:grpSp>
      <p:cxnSp>
        <p:nvCxnSpPr>
          <p:cNvPr id="22" name="直接箭头连接符 21"/>
          <p:cNvCxnSpPr>
            <a:stCxn id="17" idx="2"/>
          </p:cNvCxnSpPr>
          <p:nvPr/>
        </p:nvCxnSpPr>
        <p:spPr>
          <a:xfrm flipH="1">
            <a:off x="1472565" y="5568950"/>
            <a:ext cx="699770" cy="39306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grpSp>
        <p:nvGrpSpPr>
          <p:cNvPr id="23" name="组合 22"/>
          <p:cNvGrpSpPr/>
          <p:nvPr/>
        </p:nvGrpSpPr>
        <p:grpSpPr>
          <a:xfrm>
            <a:off x="2488565" y="5716905"/>
            <a:ext cx="2226945" cy="840105"/>
            <a:chOff x="1759" y="5739"/>
            <a:chExt cx="3507" cy="1323"/>
          </a:xfrm>
        </p:grpSpPr>
        <p:sp>
          <p:nvSpPr>
            <p:cNvPr id="24" name="矩形 23"/>
            <p:cNvSpPr/>
            <p:nvPr/>
          </p:nvSpPr>
          <p:spPr>
            <a:xfrm>
              <a:off x="1759" y="6113"/>
              <a:ext cx="2328" cy="949"/>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images</a:t>
              </a:r>
              <a:endParaRPr lang="en-US" altLang="zh-CN" sz="1000" b="1"/>
            </a:p>
            <a:p>
              <a:pPr algn="ctr"/>
              <a:r>
                <a:rPr lang="en-US" altLang="zh-CN" sz="1000" b="1"/>
                <a:t>[784,500,1,1]</a:t>
              </a:r>
            </a:p>
            <a:p>
              <a:pPr algn="ctr"/>
              <a:r>
                <a:rPr lang="en-US" altLang="zh-CN" sz="1000" b="1"/>
                <a:t>OP_NONE</a:t>
              </a:r>
            </a:p>
          </p:txBody>
        </p:sp>
        <p:sp>
          <p:nvSpPr>
            <p:cNvPr id="25" name="文本框 24"/>
            <p:cNvSpPr txBox="1"/>
            <p:nvPr/>
          </p:nvSpPr>
          <p:spPr>
            <a:xfrm>
              <a:off x="2469" y="5739"/>
              <a:ext cx="2797" cy="374"/>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cgraph-&gt;leaf[0]</a:t>
              </a:r>
            </a:p>
          </p:txBody>
        </p:sp>
      </p:grpSp>
      <p:cxnSp>
        <p:nvCxnSpPr>
          <p:cNvPr id="26" name="直接箭头连接符 25"/>
          <p:cNvCxnSpPr/>
          <p:nvPr/>
        </p:nvCxnSpPr>
        <p:spPr>
          <a:xfrm>
            <a:off x="2192020" y="5565775"/>
            <a:ext cx="776605" cy="345440"/>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503555" y="346710"/>
            <a:ext cx="3093720" cy="583565"/>
          </a:xfrm>
          <a:prstGeom prst="rect">
            <a:avLst/>
          </a:prstGeom>
          <a:noFill/>
        </p:spPr>
        <p:txBody>
          <a:bodyPr wrap="square" rtlCol="0" anchor="t">
            <a:spAutoFit/>
          </a:bodyPr>
          <a:lstStyle/>
          <a:p>
            <a:r>
              <a:rPr lang="zh-CN" altLang="en-US"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判断是</a:t>
            </a:r>
            <a:r>
              <a:rPr lang="en-US" altLang="zh-CN"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node</a:t>
            </a:r>
            <a:r>
              <a:rPr lang="zh-CN" altLang="en-US"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还是</a:t>
            </a:r>
            <a:r>
              <a:rPr lang="en-US" altLang="zh-CN"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leaf</a:t>
            </a:r>
            <a:r>
              <a:rPr lang="zh-CN" altLang="en-US"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就是看</a:t>
            </a:r>
            <a:r>
              <a:rPr lang="en-US" altLang="zh-CN"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tensor</a:t>
            </a:r>
            <a:r>
              <a:rPr lang="zh-CN" altLang="en-US"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是否存在</a:t>
            </a:r>
            <a:r>
              <a:rPr lang="en-US" altLang="zh-CN"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grad</a:t>
            </a:r>
          </a:p>
        </p:txBody>
      </p:sp>
      <p:sp>
        <p:nvSpPr>
          <p:cNvPr id="28" name="文本框 27"/>
          <p:cNvSpPr txBox="1"/>
          <p:nvPr/>
        </p:nvSpPr>
        <p:spPr>
          <a:xfrm>
            <a:off x="492125" y="4765675"/>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a:t>
            </a:r>
            <a:r>
              <a:rPr lang="en-US" altLang="zh-CN" sz="1600">
                <a:solidFill>
                  <a:srgbClr val="FF0000"/>
                </a:solidFill>
                <a:latin typeface="Times New Roman" panose="02020603050405020304" pitchFamily="18" charset="0"/>
                <a:ea typeface="Consolas" panose="020B0609020204030204"/>
                <a:cs typeface="Times New Roman" panose="02020603050405020304" pitchFamily="18" charset="0"/>
                <a:sym typeface="+mn-ea"/>
              </a:rPr>
              <a:t>nodes</a:t>
            </a: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[2]</a:t>
            </a:r>
          </a:p>
        </p:txBody>
      </p:sp>
      <p:grpSp>
        <p:nvGrpSpPr>
          <p:cNvPr id="29" name="组合 28"/>
          <p:cNvGrpSpPr/>
          <p:nvPr/>
        </p:nvGrpSpPr>
        <p:grpSpPr>
          <a:xfrm>
            <a:off x="3145790" y="4725035"/>
            <a:ext cx="2400935" cy="840105"/>
            <a:chOff x="1759" y="5739"/>
            <a:chExt cx="3781" cy="1323"/>
          </a:xfrm>
        </p:grpSpPr>
        <p:sp>
          <p:nvSpPr>
            <p:cNvPr id="30" name="矩形 29"/>
            <p:cNvSpPr/>
            <p:nvPr/>
          </p:nvSpPr>
          <p:spPr>
            <a:xfrm>
              <a:off x="1759" y="6113"/>
              <a:ext cx="2328" cy="949"/>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fc1.bias</a:t>
              </a:r>
              <a:endParaRPr lang="en-US" altLang="zh-CN" sz="1000" b="1"/>
            </a:p>
            <a:p>
              <a:pPr algn="ctr"/>
              <a:r>
                <a:rPr lang="en-US" altLang="zh-CN" sz="1000" b="1"/>
                <a:t>[500,1,1,1]</a:t>
              </a:r>
            </a:p>
            <a:p>
              <a:pPr algn="ctr"/>
              <a:r>
                <a:rPr lang="en-US" altLang="zh-CN" sz="1000" b="1"/>
                <a:t>OP_NONE</a:t>
              </a:r>
            </a:p>
          </p:txBody>
        </p:sp>
        <p:sp>
          <p:nvSpPr>
            <p:cNvPr id="31" name="文本框 30"/>
            <p:cNvSpPr txBox="1"/>
            <p:nvPr/>
          </p:nvSpPr>
          <p:spPr>
            <a:xfrm>
              <a:off x="2743" y="5739"/>
              <a:ext cx="2797" cy="374"/>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cgraph-&gt;nodes[3]</a:t>
              </a:r>
            </a:p>
          </p:txBody>
        </p:sp>
      </p:grpSp>
      <p:cxnSp>
        <p:nvCxnSpPr>
          <p:cNvPr id="32" name="直接箭头连接符 31"/>
          <p:cNvCxnSpPr>
            <a:stCxn id="14" idx="2"/>
            <a:endCxn id="30" idx="0"/>
          </p:cNvCxnSpPr>
          <p:nvPr/>
        </p:nvCxnSpPr>
        <p:spPr>
          <a:xfrm>
            <a:off x="3031490" y="4573270"/>
            <a:ext cx="853440" cy="38925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1369695" y="3799205"/>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cgraph-&gt;nodes[4]</a:t>
            </a:r>
          </a:p>
        </p:txBody>
      </p:sp>
      <p:sp>
        <p:nvSpPr>
          <p:cNvPr id="34" name="文本框 33"/>
          <p:cNvSpPr txBox="1"/>
          <p:nvPr/>
        </p:nvSpPr>
        <p:spPr>
          <a:xfrm>
            <a:off x="4083685" y="2609850"/>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cgraph-&gt;nodes[5]</a:t>
            </a:r>
          </a:p>
        </p:txBody>
      </p:sp>
      <p:sp>
        <p:nvSpPr>
          <p:cNvPr id="35" name="文本框 34"/>
          <p:cNvSpPr txBox="1"/>
          <p:nvPr/>
        </p:nvSpPr>
        <p:spPr>
          <a:xfrm>
            <a:off x="1821180" y="1670050"/>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cgraph-&gt;nodes[6]</a:t>
            </a:r>
          </a:p>
        </p:txBody>
      </p:sp>
      <p:sp>
        <p:nvSpPr>
          <p:cNvPr id="36" name="矩形 35"/>
          <p:cNvSpPr/>
          <p:nvPr/>
        </p:nvSpPr>
        <p:spPr>
          <a:xfrm>
            <a:off x="5040630" y="1868170"/>
            <a:ext cx="134620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sym typeface="+mn-ea"/>
              </a:rPr>
              <a:t>fc2.bias</a:t>
            </a:r>
            <a:endParaRPr lang="en-US" altLang="zh-CN" sz="1000" b="1"/>
          </a:p>
          <a:p>
            <a:pPr algn="ctr"/>
            <a:r>
              <a:rPr lang="en-US" altLang="zh-CN" sz="1000" b="1"/>
              <a:t>[10,1,1,1]</a:t>
            </a:r>
          </a:p>
          <a:p>
            <a:pPr algn="ctr"/>
            <a:r>
              <a:rPr lang="en-US" altLang="zh-CN" sz="1000" b="1"/>
              <a:t>OP_</a:t>
            </a:r>
            <a:r>
              <a:rPr lang="en-US" altLang="zh-CN" sz="1000" b="1">
                <a:sym typeface="+mn-ea"/>
              </a:rPr>
              <a:t>NONE</a:t>
            </a:r>
            <a:endParaRPr lang="en-US" altLang="zh-CN" sz="1000" b="1"/>
          </a:p>
        </p:txBody>
      </p:sp>
      <p:sp>
        <p:nvSpPr>
          <p:cNvPr id="37" name="文本框 36"/>
          <p:cNvSpPr txBox="1"/>
          <p:nvPr/>
        </p:nvSpPr>
        <p:spPr>
          <a:xfrm>
            <a:off x="5480685" y="1671320"/>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cgraph-&gt;nodes[7]</a:t>
            </a:r>
          </a:p>
        </p:txBody>
      </p:sp>
      <p:cxnSp>
        <p:nvCxnSpPr>
          <p:cNvPr id="39" name="直接箭头连接符 38"/>
          <p:cNvCxnSpPr>
            <a:endCxn id="36" idx="0"/>
          </p:cNvCxnSpPr>
          <p:nvPr/>
        </p:nvCxnSpPr>
        <p:spPr>
          <a:xfrm>
            <a:off x="4583430" y="1655445"/>
            <a:ext cx="1130300" cy="21272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2911475" y="821690"/>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cgraph-&gt;nodes[8]</a:t>
            </a:r>
          </a:p>
        </p:txBody>
      </p:sp>
      <p:sp>
        <p:nvSpPr>
          <p:cNvPr id="41" name="矩形 40"/>
          <p:cNvSpPr/>
          <p:nvPr/>
        </p:nvSpPr>
        <p:spPr>
          <a:xfrm>
            <a:off x="7116445" y="1052830"/>
            <a:ext cx="1303020" cy="60261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000" b="1">
                <a:highlight>
                  <a:srgbClr val="000080"/>
                </a:highlight>
              </a:rPr>
              <a:t>labels</a:t>
            </a:r>
            <a:endParaRPr lang="en-US" altLang="zh-CN" sz="1000" b="1"/>
          </a:p>
          <a:p>
            <a:pPr algn="ctr"/>
            <a:r>
              <a:rPr lang="en-US" altLang="zh-CN" sz="1000" b="1"/>
              <a:t>[10,500,1,1]</a:t>
            </a:r>
          </a:p>
          <a:p>
            <a:pPr algn="ctr"/>
            <a:r>
              <a:rPr lang="en-US" altLang="zh-CN" sz="1000" b="1"/>
              <a:t>OP_NONE</a:t>
            </a:r>
          </a:p>
        </p:txBody>
      </p:sp>
      <p:cxnSp>
        <p:nvCxnSpPr>
          <p:cNvPr id="42" name="直接箭头连接符 41"/>
          <p:cNvCxnSpPr/>
          <p:nvPr/>
        </p:nvCxnSpPr>
        <p:spPr>
          <a:xfrm>
            <a:off x="6021070" y="840105"/>
            <a:ext cx="1683385" cy="150495"/>
          </a:xfrm>
          <a:prstGeom prst="straightConnector1">
            <a:avLst/>
          </a:prstGeom>
          <a:ln w="28575" cmpd="sng">
            <a:solidFill>
              <a:srgbClr val="FF0000"/>
            </a:solidFill>
            <a:prstDash val="solid"/>
            <a:tailEnd type="stealth"/>
          </a:ln>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7653655" y="784225"/>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cgraph-&gt;leaf[1]</a:t>
            </a:r>
          </a:p>
        </p:txBody>
      </p:sp>
      <p:sp>
        <p:nvSpPr>
          <p:cNvPr id="44" name="文本框 43"/>
          <p:cNvSpPr txBox="1"/>
          <p:nvPr/>
        </p:nvSpPr>
        <p:spPr>
          <a:xfrm>
            <a:off x="4451985" y="-21590"/>
            <a:ext cx="1776095" cy="237490"/>
          </a:xfrm>
          <a:prstGeom prst="rect">
            <a:avLst/>
          </a:prstGeom>
        </p:spPr>
        <p:txBody>
          <a:bodyPr wrap="square">
            <a:spAutoFit/>
          </a:bodyPr>
          <a:lstStyle/>
          <a:p>
            <a:pPr>
              <a:lnSpc>
                <a:spcPts val="1140"/>
              </a:lnSpc>
            </a:pPr>
            <a:r>
              <a:rPr lang="en-US" altLang="zh-CN" sz="1600" b="0">
                <a:solidFill>
                  <a:srgbClr val="FF0000"/>
                </a:solidFill>
                <a:latin typeface="Times New Roman" panose="02020603050405020304" pitchFamily="18" charset="0"/>
                <a:ea typeface="Consolas" panose="020B0609020204030204"/>
                <a:cs typeface="Times New Roman" panose="02020603050405020304" pitchFamily="18" charset="0"/>
              </a:rPr>
              <a:t>  cgraph-&gt;nodes[9]</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15E729E-1C80-3949-9BE8-6DEC6DE8331A}"/>
              </a:ext>
            </a:extLst>
          </p:cNvPr>
          <p:cNvSpPr txBox="1"/>
          <p:nvPr/>
        </p:nvSpPr>
        <p:spPr>
          <a:xfrm>
            <a:off x="973454" y="414655"/>
            <a:ext cx="10342245" cy="1569660"/>
          </a:xfrm>
          <a:prstGeom prst="rect">
            <a:avLst/>
          </a:prstGeom>
        </p:spPr>
        <p:txBody>
          <a:bodyPr wrap="square">
            <a:spAutoFit/>
          </a:bodyPr>
          <a:lstStyle/>
          <a:p>
            <a:pPr marL="0" indent="0"/>
            <a:r>
              <a:rPr lang="zh-CN" altLang="en-US" sz="2400" b="0" i="0">
                <a:solidFill>
                  <a:srgbClr val="191B1F"/>
                </a:solidFill>
                <a:latin typeface="字制区喜脉体" panose="02000603000000000000" pitchFamily="2" charset="-122"/>
                <a:ea typeface="字制区喜脉体" panose="02000603000000000000" pitchFamily="2" charset="-122"/>
              </a:rPr>
              <a:t>数据从全局内存到</a:t>
            </a:r>
            <a:r>
              <a:rPr lang="en-US" altLang="zh-CN" sz="2400" b="0" i="0">
                <a:solidFill>
                  <a:srgbClr val="191B1F"/>
                </a:solidFill>
                <a:latin typeface="字制区喜脉体" panose="02000603000000000000" pitchFamily="2" charset="-122"/>
                <a:ea typeface="字制区喜脉体" panose="02000603000000000000" pitchFamily="2" charset="-122"/>
              </a:rPr>
              <a:t>SM</a:t>
            </a:r>
            <a:r>
              <a:rPr lang="zh-CN" altLang="en-US" sz="2400" b="0" i="0">
                <a:solidFill>
                  <a:srgbClr val="191B1F"/>
                </a:solidFill>
                <a:latin typeface="字制区喜脉体" panose="02000603000000000000" pitchFamily="2" charset="-122"/>
                <a:ea typeface="字制区喜脉体" panose="02000603000000000000" pitchFamily="2" charset="-122"/>
              </a:rPr>
              <a:t>的传输过程中，会去</a:t>
            </a:r>
            <a:r>
              <a:rPr lang="en-US" altLang="zh-CN" sz="2400" b="0" i="0">
                <a:solidFill>
                  <a:srgbClr val="191B1F"/>
                </a:solidFill>
                <a:latin typeface="字制区喜脉体" panose="02000603000000000000" pitchFamily="2" charset="-122"/>
                <a:ea typeface="字制区喜脉体" panose="02000603000000000000" pitchFamily="2" charset="-122"/>
              </a:rPr>
              <a:t>cache</a:t>
            </a:r>
            <a:r>
              <a:rPr lang="zh-CN" altLang="en-US" sz="2400" b="0" i="0">
                <a:solidFill>
                  <a:srgbClr val="191B1F"/>
                </a:solidFill>
                <a:latin typeface="字制区喜脉体" panose="02000603000000000000" pitchFamily="2" charset="-122"/>
                <a:ea typeface="字制区喜脉体" panose="02000603000000000000" pitchFamily="2" charset="-122"/>
              </a:rPr>
              <a:t>中查询是否有缓存。如果</a:t>
            </a:r>
            <a:r>
              <a:rPr lang="en-US" altLang="zh-CN" sz="2400" b="0" i="0">
                <a:solidFill>
                  <a:srgbClr val="191B1F"/>
                </a:solidFill>
                <a:latin typeface="字制区喜脉体" panose="02000603000000000000" pitchFamily="2" charset="-122"/>
                <a:ea typeface="字制区喜脉体" panose="02000603000000000000" pitchFamily="2" charset="-122"/>
              </a:rPr>
              <a:t>cache</a:t>
            </a:r>
            <a:r>
              <a:rPr lang="zh-CN" altLang="en-US" sz="2400" b="0" i="0">
                <a:solidFill>
                  <a:srgbClr val="191B1F"/>
                </a:solidFill>
                <a:latin typeface="字制区喜脉体" panose="02000603000000000000" pitchFamily="2" charset="-122"/>
                <a:ea typeface="字制区喜脉体" panose="02000603000000000000" pitchFamily="2" charset="-122"/>
              </a:rPr>
              <a:t>命中，则下一次的访问时间会大幅减少。在启用了</a:t>
            </a:r>
            <a:r>
              <a:rPr lang="en-US" altLang="zh-CN" sz="2400" b="0" i="0">
                <a:solidFill>
                  <a:srgbClr val="191B1F"/>
                </a:solidFill>
                <a:latin typeface="字制区喜脉体" panose="02000603000000000000" pitchFamily="2" charset="-122"/>
                <a:ea typeface="字制区喜脉体" panose="02000603000000000000" pitchFamily="2" charset="-122"/>
              </a:rPr>
              <a:t>L1</a:t>
            </a:r>
            <a:r>
              <a:rPr lang="zh-CN" altLang="en-US" sz="2400" b="0" i="0">
                <a:solidFill>
                  <a:srgbClr val="191B1F"/>
                </a:solidFill>
                <a:latin typeface="字制区喜脉体" panose="02000603000000000000" pitchFamily="2" charset="-122"/>
                <a:ea typeface="字制区喜脉体" panose="02000603000000000000" pitchFamily="2" charset="-122"/>
              </a:rPr>
              <a:t>缓存的情况下，对全局内存的访问将经过</a:t>
            </a:r>
            <a:r>
              <a:rPr lang="en-US" altLang="zh-CN" sz="2400" b="0" i="0">
                <a:solidFill>
                  <a:srgbClr val="191B1F"/>
                </a:solidFill>
                <a:latin typeface="字制区喜脉体" panose="02000603000000000000" pitchFamily="2" charset="-122"/>
                <a:ea typeface="字制区喜脉体" panose="02000603000000000000" pitchFamily="2" charset="-122"/>
              </a:rPr>
              <a:t>L1 Cache</a:t>
            </a:r>
            <a:r>
              <a:rPr lang="zh-CN" altLang="en-US" sz="2400" b="0" i="0">
                <a:solidFill>
                  <a:srgbClr val="191B1F"/>
                </a:solidFill>
                <a:latin typeface="字制区喜脉体" panose="02000603000000000000" pitchFamily="2" charset="-122"/>
                <a:ea typeface="字制区喜脉体" panose="02000603000000000000" pitchFamily="2" charset="-122"/>
              </a:rPr>
              <a:t>；如果未命中，则会接着从</a:t>
            </a:r>
            <a:r>
              <a:rPr lang="en-US" altLang="zh-CN" sz="2400" b="0" i="0">
                <a:solidFill>
                  <a:srgbClr val="191B1F"/>
                </a:solidFill>
                <a:latin typeface="字制区喜脉体" panose="02000603000000000000" pitchFamily="2" charset="-122"/>
                <a:ea typeface="字制区喜脉体" panose="02000603000000000000" pitchFamily="2" charset="-122"/>
              </a:rPr>
              <a:t>L2</a:t>
            </a:r>
            <a:r>
              <a:rPr lang="zh-CN" altLang="en-US" sz="2400" b="0" i="0">
                <a:solidFill>
                  <a:srgbClr val="191B1F"/>
                </a:solidFill>
                <a:latin typeface="字制区喜脉体" panose="02000603000000000000" pitchFamily="2" charset="-122"/>
                <a:ea typeface="字制区喜脉体" panose="02000603000000000000" pitchFamily="2" charset="-122"/>
              </a:rPr>
              <a:t>缓存中查找；如果再次未命中，则会从全局内存</a:t>
            </a:r>
            <a:r>
              <a:rPr lang="en-US" altLang="zh-CN" sz="2400" b="0" i="0">
                <a:solidFill>
                  <a:srgbClr val="191B1F"/>
                </a:solidFill>
                <a:latin typeface="字制区喜脉体" panose="02000603000000000000" pitchFamily="2" charset="-122"/>
                <a:ea typeface="字制区喜脉体" panose="02000603000000000000" pitchFamily="2" charset="-122"/>
              </a:rPr>
              <a:t>DRAM</a:t>
            </a:r>
            <a:r>
              <a:rPr lang="zh-CN" altLang="en-US" sz="2400" b="0" i="0">
                <a:solidFill>
                  <a:srgbClr val="191B1F"/>
                </a:solidFill>
                <a:latin typeface="字制区喜脉体" panose="02000603000000000000" pitchFamily="2" charset="-122"/>
                <a:ea typeface="字制区喜脉体" panose="02000603000000000000" pitchFamily="2" charset="-122"/>
              </a:rPr>
              <a:t>中读取。</a:t>
            </a:r>
          </a:p>
        </p:txBody>
      </p:sp>
      <p:sp>
        <p:nvSpPr>
          <p:cNvPr id="6" name="文本框 5">
            <a:extLst>
              <a:ext uri="{FF2B5EF4-FFF2-40B4-BE49-F238E27FC236}">
                <a16:creationId xmlns:a16="http://schemas.microsoft.com/office/drawing/2014/main" id="{C3C9991E-135D-BE07-5B6D-CC0004D6580D}"/>
              </a:ext>
            </a:extLst>
          </p:cNvPr>
          <p:cNvSpPr txBox="1"/>
          <p:nvPr/>
        </p:nvSpPr>
        <p:spPr>
          <a:xfrm>
            <a:off x="8863330" y="6362938"/>
            <a:ext cx="317627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笔记 内存合并访问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7" name="图片 6"/>
          <p:cNvPicPr>
            <a:picLocks noChangeAspect="1"/>
          </p:cNvPicPr>
          <p:nvPr/>
        </p:nvPicPr>
        <p:blipFill>
          <a:blip r:embed="rId3"/>
          <a:stretch>
            <a:fillRect/>
          </a:stretch>
        </p:blipFill>
        <p:spPr>
          <a:xfrm>
            <a:off x="1676582" y="2024946"/>
            <a:ext cx="8701857" cy="3799967"/>
          </a:xfrm>
          <a:prstGeom prst="rect">
            <a:avLst/>
          </a:prstGeom>
        </p:spPr>
      </p:pic>
      <p:sp>
        <p:nvSpPr>
          <p:cNvPr id="9" name="文本框 8">
            <a:extLst>
              <a:ext uri="{FF2B5EF4-FFF2-40B4-BE49-F238E27FC236}">
                <a16:creationId xmlns:a16="http://schemas.microsoft.com/office/drawing/2014/main" id="{79AF1F27-0760-1EB7-40F7-51E015F231B0}"/>
              </a:ext>
            </a:extLst>
          </p:cNvPr>
          <p:cNvSpPr txBox="1"/>
          <p:nvPr/>
        </p:nvSpPr>
        <p:spPr>
          <a:xfrm>
            <a:off x="4974590" y="6004255"/>
            <a:ext cx="7128510" cy="369332"/>
          </a:xfrm>
          <a:prstGeom prst="rect">
            <a:avLst/>
          </a:prstGeom>
          <a:noFill/>
        </p:spPr>
        <p:txBody>
          <a:bodyPr wrap="square">
            <a:spAutoFit/>
          </a:bodyPr>
          <a:lstStyle/>
          <a:p>
            <a:r>
              <a:rPr lang="it-IT" altLang="zh-CN">
                <a:latin typeface="字制区喜脉体" panose="02000603000000000000" pitchFamily="2" charset="-122"/>
                <a:ea typeface="字制区喜脉体" panose="02000603000000000000" pitchFamily="2" charset="-122"/>
                <a:hlinkClick r:id="rId4"/>
              </a:rPr>
              <a:t>2. Kernel Profiling Guide — NsightCompute 12.6 documentation</a:t>
            </a:r>
            <a:endParaRPr lang="zh-CN" altLang="en-US">
              <a:latin typeface="字制区喜脉体" panose="02000603000000000000" pitchFamily="2" charset="-122"/>
              <a:ea typeface="字制区喜脉体" panose="02000603000000000000" pitchFamily="2" charset="-122"/>
            </a:endParaRPr>
          </a:p>
        </p:txBody>
      </p:sp>
      <p:sp>
        <p:nvSpPr>
          <p:cNvPr id="11" name="文本框 10">
            <a:extLst>
              <a:ext uri="{FF2B5EF4-FFF2-40B4-BE49-F238E27FC236}">
                <a16:creationId xmlns:a16="http://schemas.microsoft.com/office/drawing/2014/main" id="{29F9D7A8-EFC1-E8C1-163D-A56FC90D0306}"/>
              </a:ext>
            </a:extLst>
          </p:cNvPr>
          <p:cNvSpPr txBox="1"/>
          <p:nvPr/>
        </p:nvSpPr>
        <p:spPr>
          <a:xfrm>
            <a:off x="4069715" y="3275111"/>
            <a:ext cx="1809750" cy="307777"/>
          </a:xfrm>
          <a:prstGeom prst="rect">
            <a:avLst/>
          </a:prstGeom>
          <a:noFill/>
        </p:spPr>
        <p:txBody>
          <a:bodyPr wrap="square">
            <a:spAutoFit/>
          </a:bodyPr>
          <a:lstStyle/>
          <a:p>
            <a:r>
              <a:rPr lang="en-US" altLang="zh-CN" sz="1400" b="0" i="0">
                <a:solidFill>
                  <a:srgbClr val="1A2029"/>
                </a:solidFill>
                <a:latin typeface="-apple-system"/>
                <a:ea typeface="-apple-system"/>
              </a:rPr>
              <a:t>Load/Store Unit</a:t>
            </a:r>
            <a:endParaRPr lang="zh-CN" altLang="en-US"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D541B-928A-8E42-3467-DB04348235FE}"/>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55FCF3AA-9482-61AD-F921-434EEDE39A9E}"/>
              </a:ext>
            </a:extLst>
          </p:cNvPr>
          <p:cNvSpPr txBox="1"/>
          <p:nvPr/>
        </p:nvSpPr>
        <p:spPr>
          <a:xfrm>
            <a:off x="973454" y="414655"/>
            <a:ext cx="10342245" cy="1569660"/>
          </a:xfrm>
          <a:prstGeom prst="rect">
            <a:avLst/>
          </a:prstGeom>
        </p:spPr>
        <p:txBody>
          <a:bodyPr wrap="square">
            <a:spAutoFit/>
          </a:bodyPr>
          <a:lstStyle/>
          <a:p>
            <a:pPr marL="0" indent="0"/>
            <a:r>
              <a:rPr lang="zh-CN" altLang="en-US" sz="2400" b="0" i="0">
                <a:solidFill>
                  <a:srgbClr val="191B1F"/>
                </a:solidFill>
                <a:latin typeface="字制区喜脉体" panose="02000603000000000000" pitchFamily="2" charset="-122"/>
                <a:ea typeface="字制区喜脉体" panose="02000603000000000000" pitchFamily="2" charset="-122"/>
              </a:rPr>
              <a:t>数据从全局内存到</a:t>
            </a:r>
            <a:r>
              <a:rPr lang="en-US" altLang="zh-CN" sz="2400" b="0" i="0">
                <a:solidFill>
                  <a:srgbClr val="191B1F"/>
                </a:solidFill>
                <a:latin typeface="字制区喜脉体" panose="02000603000000000000" pitchFamily="2" charset="-122"/>
                <a:ea typeface="字制区喜脉体" panose="02000603000000000000" pitchFamily="2" charset="-122"/>
              </a:rPr>
              <a:t>SM</a:t>
            </a:r>
            <a:r>
              <a:rPr lang="zh-CN" altLang="en-US" sz="2400" b="0" i="0">
                <a:solidFill>
                  <a:srgbClr val="191B1F"/>
                </a:solidFill>
                <a:latin typeface="字制区喜脉体" panose="02000603000000000000" pitchFamily="2" charset="-122"/>
                <a:ea typeface="字制区喜脉体" panose="02000603000000000000" pitchFamily="2" charset="-122"/>
              </a:rPr>
              <a:t>的传输过程中，会去</a:t>
            </a:r>
            <a:r>
              <a:rPr lang="en-US" altLang="zh-CN" sz="2400" b="0" i="0">
                <a:solidFill>
                  <a:srgbClr val="191B1F"/>
                </a:solidFill>
                <a:latin typeface="字制区喜脉体" panose="02000603000000000000" pitchFamily="2" charset="-122"/>
                <a:ea typeface="字制区喜脉体" panose="02000603000000000000" pitchFamily="2" charset="-122"/>
              </a:rPr>
              <a:t>cache</a:t>
            </a:r>
            <a:r>
              <a:rPr lang="zh-CN" altLang="en-US" sz="2400" b="0" i="0">
                <a:solidFill>
                  <a:srgbClr val="191B1F"/>
                </a:solidFill>
                <a:latin typeface="字制区喜脉体" panose="02000603000000000000" pitchFamily="2" charset="-122"/>
                <a:ea typeface="字制区喜脉体" panose="02000603000000000000" pitchFamily="2" charset="-122"/>
              </a:rPr>
              <a:t>中查询是否有缓存。如果</a:t>
            </a:r>
            <a:r>
              <a:rPr lang="en-US" altLang="zh-CN" sz="2400" b="0" i="0">
                <a:solidFill>
                  <a:srgbClr val="191B1F"/>
                </a:solidFill>
                <a:latin typeface="字制区喜脉体" panose="02000603000000000000" pitchFamily="2" charset="-122"/>
                <a:ea typeface="字制区喜脉体" panose="02000603000000000000" pitchFamily="2" charset="-122"/>
              </a:rPr>
              <a:t>cache</a:t>
            </a:r>
            <a:r>
              <a:rPr lang="zh-CN" altLang="en-US" sz="2400" b="0" i="0">
                <a:solidFill>
                  <a:srgbClr val="191B1F"/>
                </a:solidFill>
                <a:latin typeface="字制区喜脉体" panose="02000603000000000000" pitchFamily="2" charset="-122"/>
                <a:ea typeface="字制区喜脉体" panose="02000603000000000000" pitchFamily="2" charset="-122"/>
              </a:rPr>
              <a:t>命中，则下一次的访问时间会大幅减少。在启用了</a:t>
            </a:r>
            <a:r>
              <a:rPr lang="en-US" altLang="zh-CN" sz="2400" b="0" i="0">
                <a:solidFill>
                  <a:srgbClr val="191B1F"/>
                </a:solidFill>
                <a:latin typeface="字制区喜脉体" panose="02000603000000000000" pitchFamily="2" charset="-122"/>
                <a:ea typeface="字制区喜脉体" panose="02000603000000000000" pitchFamily="2" charset="-122"/>
              </a:rPr>
              <a:t>L1</a:t>
            </a:r>
            <a:r>
              <a:rPr lang="zh-CN" altLang="en-US" sz="2400" b="0" i="0">
                <a:solidFill>
                  <a:srgbClr val="191B1F"/>
                </a:solidFill>
                <a:latin typeface="字制区喜脉体" panose="02000603000000000000" pitchFamily="2" charset="-122"/>
                <a:ea typeface="字制区喜脉体" panose="02000603000000000000" pitchFamily="2" charset="-122"/>
              </a:rPr>
              <a:t>缓存的情况下，对全局内存的访问将经过</a:t>
            </a:r>
            <a:r>
              <a:rPr lang="en-US" altLang="zh-CN" sz="2400" b="0" i="0">
                <a:solidFill>
                  <a:srgbClr val="191B1F"/>
                </a:solidFill>
                <a:latin typeface="字制区喜脉体" panose="02000603000000000000" pitchFamily="2" charset="-122"/>
                <a:ea typeface="字制区喜脉体" panose="02000603000000000000" pitchFamily="2" charset="-122"/>
              </a:rPr>
              <a:t>L1 Cache</a:t>
            </a:r>
            <a:r>
              <a:rPr lang="zh-CN" altLang="en-US" sz="2400" b="0" i="0">
                <a:solidFill>
                  <a:srgbClr val="191B1F"/>
                </a:solidFill>
                <a:latin typeface="字制区喜脉体" panose="02000603000000000000" pitchFamily="2" charset="-122"/>
                <a:ea typeface="字制区喜脉体" panose="02000603000000000000" pitchFamily="2" charset="-122"/>
              </a:rPr>
              <a:t>；如果未命中，则会接着从</a:t>
            </a:r>
            <a:r>
              <a:rPr lang="en-US" altLang="zh-CN" sz="2400" b="0" i="0">
                <a:solidFill>
                  <a:srgbClr val="191B1F"/>
                </a:solidFill>
                <a:latin typeface="字制区喜脉体" panose="02000603000000000000" pitchFamily="2" charset="-122"/>
                <a:ea typeface="字制区喜脉体" panose="02000603000000000000" pitchFamily="2" charset="-122"/>
              </a:rPr>
              <a:t>L2</a:t>
            </a:r>
            <a:r>
              <a:rPr lang="zh-CN" altLang="en-US" sz="2400" b="0" i="0">
                <a:solidFill>
                  <a:srgbClr val="191B1F"/>
                </a:solidFill>
                <a:latin typeface="字制区喜脉体" panose="02000603000000000000" pitchFamily="2" charset="-122"/>
                <a:ea typeface="字制区喜脉体" panose="02000603000000000000" pitchFamily="2" charset="-122"/>
              </a:rPr>
              <a:t>缓存中查找；如果再次未命中，则会从全局内存</a:t>
            </a:r>
            <a:r>
              <a:rPr lang="en-US" altLang="zh-CN" sz="2400" b="0" i="0">
                <a:solidFill>
                  <a:srgbClr val="191B1F"/>
                </a:solidFill>
                <a:latin typeface="字制区喜脉体" panose="02000603000000000000" pitchFamily="2" charset="-122"/>
                <a:ea typeface="字制区喜脉体" panose="02000603000000000000" pitchFamily="2" charset="-122"/>
              </a:rPr>
              <a:t>DRAM</a:t>
            </a:r>
            <a:r>
              <a:rPr lang="zh-CN" altLang="en-US" sz="2400" b="0" i="0">
                <a:solidFill>
                  <a:srgbClr val="191B1F"/>
                </a:solidFill>
                <a:latin typeface="字制区喜脉体" panose="02000603000000000000" pitchFamily="2" charset="-122"/>
                <a:ea typeface="字制区喜脉体" panose="02000603000000000000" pitchFamily="2" charset="-122"/>
              </a:rPr>
              <a:t>中读取。</a:t>
            </a:r>
          </a:p>
        </p:txBody>
      </p:sp>
      <p:sp>
        <p:nvSpPr>
          <p:cNvPr id="6" name="文本框 5">
            <a:extLst>
              <a:ext uri="{FF2B5EF4-FFF2-40B4-BE49-F238E27FC236}">
                <a16:creationId xmlns:a16="http://schemas.microsoft.com/office/drawing/2014/main" id="{410C7799-B990-9959-1299-942681FA3EB8}"/>
              </a:ext>
            </a:extLst>
          </p:cNvPr>
          <p:cNvSpPr txBox="1"/>
          <p:nvPr/>
        </p:nvSpPr>
        <p:spPr>
          <a:xfrm>
            <a:off x="8863330" y="6362938"/>
            <a:ext cx="3176270"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笔记 内存合并访问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pic>
        <p:nvPicPr>
          <p:cNvPr id="3" name="图片 2">
            <a:extLst>
              <a:ext uri="{FF2B5EF4-FFF2-40B4-BE49-F238E27FC236}">
                <a16:creationId xmlns:a16="http://schemas.microsoft.com/office/drawing/2014/main" id="{E946D1D9-E605-37DE-A8F4-6B7B32B30DBF}"/>
              </a:ext>
            </a:extLst>
          </p:cNvPr>
          <p:cNvPicPr>
            <a:picLocks noChangeAspect="1"/>
          </p:cNvPicPr>
          <p:nvPr/>
        </p:nvPicPr>
        <p:blipFill>
          <a:blip r:embed="rId3"/>
          <a:stretch>
            <a:fillRect/>
          </a:stretch>
        </p:blipFill>
        <p:spPr>
          <a:xfrm>
            <a:off x="1828747" y="2199242"/>
            <a:ext cx="8534506" cy="3559605"/>
          </a:xfrm>
          <a:prstGeom prst="rect">
            <a:avLst/>
          </a:prstGeom>
        </p:spPr>
      </p:pic>
      <p:sp>
        <p:nvSpPr>
          <p:cNvPr id="9" name="文本框 8">
            <a:extLst>
              <a:ext uri="{FF2B5EF4-FFF2-40B4-BE49-F238E27FC236}">
                <a16:creationId xmlns:a16="http://schemas.microsoft.com/office/drawing/2014/main" id="{497F8BCC-D65B-EB6E-0B6E-A01A4BF52641}"/>
              </a:ext>
            </a:extLst>
          </p:cNvPr>
          <p:cNvSpPr txBox="1"/>
          <p:nvPr/>
        </p:nvSpPr>
        <p:spPr>
          <a:xfrm>
            <a:off x="4974590" y="6004255"/>
            <a:ext cx="7128510" cy="369332"/>
          </a:xfrm>
          <a:prstGeom prst="rect">
            <a:avLst/>
          </a:prstGeom>
          <a:noFill/>
        </p:spPr>
        <p:txBody>
          <a:bodyPr wrap="square">
            <a:spAutoFit/>
          </a:bodyPr>
          <a:lstStyle/>
          <a:p>
            <a:r>
              <a:rPr lang="it-IT" altLang="zh-CN">
                <a:latin typeface="字制区喜脉体" panose="02000603000000000000" pitchFamily="2" charset="-122"/>
                <a:ea typeface="字制区喜脉体" panose="02000603000000000000" pitchFamily="2" charset="-122"/>
                <a:hlinkClick r:id="rId4"/>
              </a:rPr>
              <a:t>2. Kernel Profiling Guide — NsightCompute 12.6 documentation</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7689434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5C1C211-BA47-C839-C8E8-3C191E972AE3}"/>
              </a:ext>
            </a:extLst>
          </p:cNvPr>
          <p:cNvPicPr>
            <a:picLocks noChangeAspect="1"/>
          </p:cNvPicPr>
          <p:nvPr/>
        </p:nvPicPr>
        <p:blipFill>
          <a:blip r:embed="rId2"/>
          <a:stretch>
            <a:fillRect/>
          </a:stretch>
        </p:blipFill>
        <p:spPr>
          <a:xfrm>
            <a:off x="1810572" y="613596"/>
            <a:ext cx="8701857" cy="3799967"/>
          </a:xfrm>
          <a:prstGeom prst="rect">
            <a:avLst/>
          </a:prstGeom>
        </p:spPr>
      </p:pic>
      <p:sp>
        <p:nvSpPr>
          <p:cNvPr id="5" name="矩形 4">
            <a:extLst>
              <a:ext uri="{FF2B5EF4-FFF2-40B4-BE49-F238E27FC236}">
                <a16:creationId xmlns:a16="http://schemas.microsoft.com/office/drawing/2014/main" id="{65339ED1-1C3C-5EFF-B11E-E526BBE2FEA1}"/>
              </a:ext>
            </a:extLst>
          </p:cNvPr>
          <p:cNvSpPr/>
          <p:nvPr/>
        </p:nvSpPr>
        <p:spPr>
          <a:xfrm>
            <a:off x="2134421" y="1364239"/>
            <a:ext cx="673101" cy="369332"/>
          </a:xfrm>
          <a:prstGeom prst="rect">
            <a:avLst/>
          </a:prstGeom>
          <a:noFill/>
          <a:ln w="317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7EA2FEC-15CA-C438-012D-CD706562B1D5}"/>
              </a:ext>
            </a:extLst>
          </p:cNvPr>
          <p:cNvSpPr txBox="1"/>
          <p:nvPr/>
        </p:nvSpPr>
        <p:spPr>
          <a:xfrm>
            <a:off x="2196142" y="957504"/>
            <a:ext cx="831273" cy="369332"/>
          </a:xfrm>
          <a:prstGeom prst="rect">
            <a:avLst/>
          </a:prstGeom>
          <a:noFill/>
        </p:spPr>
        <p:txBody>
          <a:bodyPr wrap="square" rtlCol="0">
            <a:spAutoFit/>
          </a:bodyPr>
          <a:lstStyle/>
          <a:p>
            <a:r>
              <a:rPr lang="en-US" altLang="zh-CN">
                <a:highlight>
                  <a:srgbClr val="FFFF00"/>
                </a:highlight>
                <a:latin typeface="字制区喜脉体" panose="02000603000000000000" pitchFamily="2" charset="-122"/>
                <a:ea typeface="字制区喜脉体" panose="02000603000000000000" pitchFamily="2" charset="-122"/>
              </a:rPr>
              <a:t>add6</a:t>
            </a:r>
            <a:endParaRPr lang="zh-CN" altLang="en-US">
              <a:highlight>
                <a:srgbClr val="FFFF00"/>
              </a:highlight>
              <a:latin typeface="字制区喜脉体" panose="02000603000000000000" pitchFamily="2" charset="-122"/>
              <a:ea typeface="字制区喜脉体" panose="02000603000000000000" pitchFamily="2" charset="-122"/>
            </a:endParaRPr>
          </a:p>
        </p:txBody>
      </p:sp>
      <p:sp>
        <p:nvSpPr>
          <p:cNvPr id="7" name="文本框 6">
            <a:extLst>
              <a:ext uri="{FF2B5EF4-FFF2-40B4-BE49-F238E27FC236}">
                <a16:creationId xmlns:a16="http://schemas.microsoft.com/office/drawing/2014/main" id="{F3BCFA05-1134-930D-DF1E-C529FAA294DD}"/>
              </a:ext>
            </a:extLst>
          </p:cNvPr>
          <p:cNvSpPr txBox="1"/>
          <p:nvPr/>
        </p:nvSpPr>
        <p:spPr>
          <a:xfrm>
            <a:off x="2727185" y="1323281"/>
            <a:ext cx="465907" cy="230832"/>
          </a:xfrm>
          <a:prstGeom prst="rect">
            <a:avLst/>
          </a:prstGeom>
          <a:noFill/>
        </p:spPr>
        <p:txBody>
          <a:bodyPr wrap="square" rtlCol="0">
            <a:spAutoFit/>
          </a:bodyPr>
          <a:lstStyle/>
          <a:p>
            <a:r>
              <a:rPr lang="en-US" altLang="zh-CN" sz="900">
                <a:highlight>
                  <a:srgbClr val="FFFF00"/>
                </a:highlight>
                <a:latin typeface="字制区喜脉体" panose="02000603000000000000" pitchFamily="2" charset="-122"/>
                <a:ea typeface="字制区喜脉体" panose="02000603000000000000" pitchFamily="2" charset="-122"/>
              </a:rPr>
              <a:t>2Ins</a:t>
            </a:r>
            <a:endParaRPr lang="zh-CN" altLang="en-US" sz="900">
              <a:highlight>
                <a:srgbClr val="FFFF00"/>
              </a:highlight>
              <a:latin typeface="字制区喜脉体" panose="02000603000000000000" pitchFamily="2" charset="-122"/>
              <a:ea typeface="字制区喜脉体" panose="02000603000000000000" pitchFamily="2" charset="-122"/>
            </a:endParaRPr>
          </a:p>
        </p:txBody>
      </p:sp>
      <p:cxnSp>
        <p:nvCxnSpPr>
          <p:cNvPr id="9" name="直接箭头连接符 8">
            <a:extLst>
              <a:ext uri="{FF2B5EF4-FFF2-40B4-BE49-F238E27FC236}">
                <a16:creationId xmlns:a16="http://schemas.microsoft.com/office/drawing/2014/main" id="{50146A17-8CD7-C283-0781-A77395085A6F}"/>
              </a:ext>
            </a:extLst>
          </p:cNvPr>
          <p:cNvCxnSpPr>
            <a:cxnSpLocks/>
          </p:cNvCxnSpPr>
          <p:nvPr/>
        </p:nvCxnSpPr>
        <p:spPr>
          <a:xfrm>
            <a:off x="2807522" y="1550558"/>
            <a:ext cx="202406"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D6C7B24-6BF6-3502-71A8-DC87C9E7E1DA}"/>
              </a:ext>
            </a:extLst>
          </p:cNvPr>
          <p:cNvCxnSpPr>
            <a:cxnSpLocks/>
          </p:cNvCxnSpPr>
          <p:nvPr/>
        </p:nvCxnSpPr>
        <p:spPr>
          <a:xfrm>
            <a:off x="3379022" y="1794398"/>
            <a:ext cx="1183481"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9C94882-1911-8A64-E4D9-4AA180715E7D}"/>
              </a:ext>
            </a:extLst>
          </p:cNvPr>
          <p:cNvSpPr txBox="1"/>
          <p:nvPr/>
        </p:nvSpPr>
        <p:spPr>
          <a:xfrm>
            <a:off x="2769735" y="1542390"/>
            <a:ext cx="277981" cy="230832"/>
          </a:xfrm>
          <a:prstGeom prst="rect">
            <a:avLst/>
          </a:prstGeom>
          <a:noFill/>
        </p:spPr>
        <p:txBody>
          <a:bodyPr wrap="square" rtlCol="0">
            <a:spAutoFit/>
          </a:bodyPr>
          <a:lstStyle/>
          <a:p>
            <a:r>
              <a:rPr lang="zh-CN" altLang="en-US" sz="900">
                <a:highlight>
                  <a:srgbClr val="FFFF00"/>
                </a:highlight>
                <a:latin typeface="字制区喜脉体" panose="02000603000000000000" pitchFamily="2" charset="-122"/>
                <a:ea typeface="字制区喜脉体" panose="02000603000000000000" pitchFamily="2" charset="-122"/>
              </a:rPr>
              <a:t>①</a:t>
            </a:r>
          </a:p>
        </p:txBody>
      </p:sp>
      <p:sp>
        <p:nvSpPr>
          <p:cNvPr id="14" name="文本框 13">
            <a:extLst>
              <a:ext uri="{FF2B5EF4-FFF2-40B4-BE49-F238E27FC236}">
                <a16:creationId xmlns:a16="http://schemas.microsoft.com/office/drawing/2014/main" id="{F447265D-B6E4-C670-0C8D-BD170621B93B}"/>
              </a:ext>
            </a:extLst>
          </p:cNvPr>
          <p:cNvSpPr txBox="1"/>
          <p:nvPr/>
        </p:nvSpPr>
        <p:spPr>
          <a:xfrm>
            <a:off x="3818821" y="1773222"/>
            <a:ext cx="277981" cy="230832"/>
          </a:xfrm>
          <a:prstGeom prst="rect">
            <a:avLst/>
          </a:prstGeom>
          <a:noFill/>
        </p:spPr>
        <p:txBody>
          <a:bodyPr wrap="square" rtlCol="0">
            <a:spAutoFit/>
          </a:bodyPr>
          <a:lstStyle/>
          <a:p>
            <a:r>
              <a:rPr lang="zh-CN" altLang="en-US" sz="900">
                <a:highlight>
                  <a:srgbClr val="FFFF00"/>
                </a:highlight>
                <a:latin typeface="字制区喜脉体" panose="02000603000000000000" pitchFamily="2" charset="-122"/>
                <a:ea typeface="字制区喜脉体" panose="02000603000000000000" pitchFamily="2" charset="-122"/>
              </a:rPr>
              <a:t>②</a:t>
            </a:r>
          </a:p>
        </p:txBody>
      </p:sp>
      <p:sp>
        <p:nvSpPr>
          <p:cNvPr id="15" name="文本框 14">
            <a:extLst>
              <a:ext uri="{FF2B5EF4-FFF2-40B4-BE49-F238E27FC236}">
                <a16:creationId xmlns:a16="http://schemas.microsoft.com/office/drawing/2014/main" id="{B0BAAFB2-A661-E710-21D3-3DFA1392D270}"/>
              </a:ext>
            </a:extLst>
          </p:cNvPr>
          <p:cNvSpPr txBox="1"/>
          <p:nvPr/>
        </p:nvSpPr>
        <p:spPr>
          <a:xfrm>
            <a:off x="3528295" y="1425259"/>
            <a:ext cx="903710" cy="400110"/>
          </a:xfrm>
          <a:prstGeom prst="rect">
            <a:avLst/>
          </a:prstGeom>
          <a:noFill/>
        </p:spPr>
        <p:txBody>
          <a:bodyPr wrap="square" rtlCol="0">
            <a:spAutoFit/>
          </a:bodyPr>
          <a:lstStyle/>
          <a:p>
            <a:pPr algn="ctr"/>
            <a:r>
              <a:rPr lang="en-US" altLang="zh-CN" sz="1000">
                <a:highlight>
                  <a:srgbClr val="FFFF00"/>
                </a:highlight>
                <a:latin typeface="字制区喜脉体" panose="02000603000000000000" pitchFamily="2" charset="-122"/>
                <a:ea typeface="字制区喜脉体" panose="02000603000000000000" pitchFamily="2" charset="-122"/>
              </a:rPr>
              <a:t>Global Load 2 req</a:t>
            </a:r>
            <a:endParaRPr lang="zh-CN" altLang="en-US" sz="1000">
              <a:highlight>
                <a:srgbClr val="FFFF00"/>
              </a:highlight>
              <a:latin typeface="字制区喜脉体" panose="02000603000000000000" pitchFamily="2" charset="-122"/>
              <a:ea typeface="字制区喜脉体" panose="02000603000000000000" pitchFamily="2" charset="-122"/>
            </a:endParaRPr>
          </a:p>
        </p:txBody>
      </p:sp>
      <p:cxnSp>
        <p:nvCxnSpPr>
          <p:cNvPr id="16" name="直接箭头连接符 15">
            <a:extLst>
              <a:ext uri="{FF2B5EF4-FFF2-40B4-BE49-F238E27FC236}">
                <a16:creationId xmlns:a16="http://schemas.microsoft.com/office/drawing/2014/main" id="{52A4C789-FA6A-C6BF-6660-8FB45CABC886}"/>
              </a:ext>
            </a:extLst>
          </p:cNvPr>
          <p:cNvCxnSpPr>
            <a:cxnSpLocks/>
          </p:cNvCxnSpPr>
          <p:nvPr/>
        </p:nvCxnSpPr>
        <p:spPr>
          <a:xfrm>
            <a:off x="5017322" y="1794398"/>
            <a:ext cx="754856"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2B5EEBB-0C94-CC38-064A-0D722C2D2722}"/>
              </a:ext>
            </a:extLst>
          </p:cNvPr>
          <p:cNvCxnSpPr>
            <a:cxnSpLocks/>
          </p:cNvCxnSpPr>
          <p:nvPr/>
        </p:nvCxnSpPr>
        <p:spPr>
          <a:xfrm>
            <a:off x="5772178" y="1794398"/>
            <a:ext cx="0" cy="143379"/>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E983681-D8AD-717C-A91E-4F7115348D48}"/>
              </a:ext>
            </a:extLst>
          </p:cNvPr>
          <p:cNvCxnSpPr>
            <a:cxnSpLocks/>
          </p:cNvCxnSpPr>
          <p:nvPr/>
        </p:nvCxnSpPr>
        <p:spPr>
          <a:xfrm>
            <a:off x="5995539" y="2549298"/>
            <a:ext cx="519589"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B6D0DAE-960C-7E10-FA06-472BE2266FCE}"/>
              </a:ext>
            </a:extLst>
          </p:cNvPr>
          <p:cNvCxnSpPr>
            <a:cxnSpLocks/>
          </p:cNvCxnSpPr>
          <p:nvPr/>
        </p:nvCxnSpPr>
        <p:spPr>
          <a:xfrm>
            <a:off x="6741347" y="3670866"/>
            <a:ext cx="3362325"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F4C171D-A836-F406-B917-26AE4E910C15}"/>
              </a:ext>
            </a:extLst>
          </p:cNvPr>
          <p:cNvCxnSpPr>
            <a:cxnSpLocks/>
          </p:cNvCxnSpPr>
          <p:nvPr/>
        </p:nvCxnSpPr>
        <p:spPr>
          <a:xfrm flipV="1">
            <a:off x="10082241" y="3493193"/>
            <a:ext cx="0" cy="177673"/>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53821048-F44B-E833-FBB6-97EDB6D87DB8}"/>
              </a:ext>
            </a:extLst>
          </p:cNvPr>
          <p:cNvSpPr txBox="1"/>
          <p:nvPr/>
        </p:nvSpPr>
        <p:spPr>
          <a:xfrm>
            <a:off x="6367182" y="3651086"/>
            <a:ext cx="1544345" cy="246221"/>
          </a:xfrm>
          <a:prstGeom prst="rect">
            <a:avLst/>
          </a:prstGeom>
          <a:noFill/>
        </p:spPr>
        <p:txBody>
          <a:bodyPr wrap="square" rtlCol="0">
            <a:spAutoFit/>
          </a:bodyPr>
          <a:lstStyle/>
          <a:p>
            <a:pPr algn="ctr"/>
            <a:r>
              <a:rPr lang="en-US" altLang="zh-CN" sz="1000">
                <a:highlight>
                  <a:srgbClr val="FFFF00"/>
                </a:highlight>
                <a:latin typeface="字制区喜脉体" panose="02000603000000000000" pitchFamily="2" charset="-122"/>
                <a:ea typeface="字制区喜脉体" panose="02000603000000000000" pitchFamily="2" charset="-122"/>
              </a:rPr>
              <a:t>L1 Load 4 req</a:t>
            </a:r>
            <a:endParaRPr lang="zh-CN" altLang="en-US" sz="1000">
              <a:highlight>
                <a:srgbClr val="FFFF00"/>
              </a:highlight>
              <a:latin typeface="字制区喜脉体" panose="02000603000000000000" pitchFamily="2" charset="-122"/>
              <a:ea typeface="字制区喜脉体" panose="02000603000000000000" pitchFamily="2" charset="-122"/>
            </a:endParaRPr>
          </a:p>
        </p:txBody>
      </p:sp>
      <p:sp>
        <p:nvSpPr>
          <p:cNvPr id="34" name="文本框 33">
            <a:extLst>
              <a:ext uri="{FF2B5EF4-FFF2-40B4-BE49-F238E27FC236}">
                <a16:creationId xmlns:a16="http://schemas.microsoft.com/office/drawing/2014/main" id="{55910524-D64A-707C-9827-41F218065438}"/>
              </a:ext>
            </a:extLst>
          </p:cNvPr>
          <p:cNvSpPr txBox="1"/>
          <p:nvPr/>
        </p:nvSpPr>
        <p:spPr>
          <a:xfrm>
            <a:off x="6950128" y="3447972"/>
            <a:ext cx="277981" cy="230832"/>
          </a:xfrm>
          <a:prstGeom prst="rect">
            <a:avLst/>
          </a:prstGeom>
          <a:noFill/>
        </p:spPr>
        <p:txBody>
          <a:bodyPr wrap="square" rtlCol="0">
            <a:spAutoFit/>
          </a:bodyPr>
          <a:lstStyle/>
          <a:p>
            <a:r>
              <a:rPr lang="zh-CN" altLang="en-US" sz="900">
                <a:highlight>
                  <a:srgbClr val="FFFF00"/>
                </a:highlight>
                <a:latin typeface="字制区喜脉体" panose="02000603000000000000" pitchFamily="2" charset="-122"/>
                <a:ea typeface="字制区喜脉体" panose="02000603000000000000" pitchFamily="2" charset="-122"/>
              </a:rPr>
              <a:t>③</a:t>
            </a:r>
          </a:p>
        </p:txBody>
      </p:sp>
      <p:pic>
        <p:nvPicPr>
          <p:cNvPr id="3" name="图片 2">
            <a:extLst>
              <a:ext uri="{FF2B5EF4-FFF2-40B4-BE49-F238E27FC236}">
                <a16:creationId xmlns:a16="http://schemas.microsoft.com/office/drawing/2014/main" id="{81F918E6-D4A6-715A-DD56-44BAF5CF359B}"/>
              </a:ext>
            </a:extLst>
          </p:cNvPr>
          <p:cNvPicPr>
            <a:picLocks noChangeAspect="1"/>
          </p:cNvPicPr>
          <p:nvPr/>
        </p:nvPicPr>
        <p:blipFill>
          <a:blip r:embed="rId3"/>
          <a:stretch>
            <a:fillRect/>
          </a:stretch>
        </p:blipFill>
        <p:spPr>
          <a:xfrm>
            <a:off x="3047551" y="4030612"/>
            <a:ext cx="6005196" cy="404127"/>
          </a:xfrm>
          <a:prstGeom prst="rect">
            <a:avLst/>
          </a:prstGeom>
        </p:spPr>
      </p:pic>
      <p:sp>
        <p:nvSpPr>
          <p:cNvPr id="10" name="文本框 9">
            <a:extLst>
              <a:ext uri="{FF2B5EF4-FFF2-40B4-BE49-F238E27FC236}">
                <a16:creationId xmlns:a16="http://schemas.microsoft.com/office/drawing/2014/main" id="{7481DB6A-DBE5-C7D2-212D-2A155E8D9729}"/>
              </a:ext>
            </a:extLst>
          </p:cNvPr>
          <p:cNvSpPr txBox="1"/>
          <p:nvPr/>
        </p:nvSpPr>
        <p:spPr>
          <a:xfrm>
            <a:off x="773213" y="3370855"/>
            <a:ext cx="4508452" cy="2382704"/>
          </a:xfrm>
          <a:prstGeom prst="rect">
            <a:avLst/>
          </a:prstGeom>
          <a:noFill/>
        </p:spPr>
        <p:txBody>
          <a:bodyPr wrap="square">
            <a:spAutoFit/>
          </a:bodyPr>
          <a:lstStyle/>
          <a:p>
            <a:pPr>
              <a:lnSpc>
                <a:spcPts val="2025"/>
              </a:lnSpc>
            </a:pPr>
            <a:br>
              <a:rPr lang="en-US" altLang="zh-CN" sz="1200" b="0">
                <a:solidFill>
                  <a:srgbClr val="CCCCCC"/>
                </a:solidFill>
                <a:effectLst/>
                <a:latin typeface="字制区喜脉体" panose="02000603000000000000" pitchFamily="2" charset="-122"/>
                <a:ea typeface="字制区喜脉体" panose="02000603000000000000" pitchFamily="2" charset="-122"/>
              </a:rPr>
            </a:br>
            <a:r>
              <a:rPr lang="en-US" altLang="zh-CN" sz="1200" b="0">
                <a:solidFill>
                  <a:srgbClr val="569CD6"/>
                </a:solidFill>
                <a:effectLst/>
                <a:latin typeface="字制区喜脉体" panose="02000603000000000000" pitchFamily="2" charset="-122"/>
                <a:ea typeface="字制区喜脉体" panose="02000603000000000000" pitchFamily="2" charset="-122"/>
              </a:rPr>
              <a:t>void</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569CD6"/>
                </a:solidFill>
                <a:effectLst/>
                <a:latin typeface="字制区喜脉体" panose="02000603000000000000" pitchFamily="2" charset="-122"/>
                <a:ea typeface="字制区喜脉体" panose="02000603000000000000" pitchFamily="2" charset="-122"/>
              </a:rPr>
              <a:t>__global__</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CDCAA"/>
                </a:solidFill>
                <a:effectLst/>
                <a:latin typeface="字制区喜脉体" panose="02000603000000000000" pitchFamily="2" charset="-122"/>
                <a:ea typeface="字制区喜脉体" panose="02000603000000000000" pitchFamily="2" charset="-122"/>
              </a:rPr>
              <a:t>add6</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569CD6"/>
                </a:solidFill>
                <a:effectLst/>
                <a:latin typeface="字制区喜脉体" panose="02000603000000000000" pitchFamily="2" charset="-122"/>
                <a:ea typeface="字制区喜脉体" panose="02000603000000000000" pitchFamily="2" charset="-122"/>
              </a:rPr>
              <a:t>float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569CD6"/>
                </a:solidFill>
                <a:effectLst/>
                <a:latin typeface="字制区喜脉体" panose="02000603000000000000" pitchFamily="2" charset="-122"/>
                <a:ea typeface="字制区喜脉体" panose="02000603000000000000" pitchFamily="2" charset="-122"/>
              </a:rPr>
              <a:t>float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y</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569CD6"/>
                </a:solidFill>
                <a:effectLst/>
                <a:latin typeface="字制区喜脉体" panose="02000603000000000000" pitchFamily="2" charset="-122"/>
                <a:ea typeface="字制区喜脉体" panose="02000603000000000000" pitchFamily="2" charset="-122"/>
              </a:rPr>
              <a:t>float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z</a:t>
            </a:r>
            <a:r>
              <a:rPr lang="en-US" altLang="zh-CN" sz="12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C586C0"/>
                </a:solidFill>
                <a:effectLst/>
                <a:latin typeface="字制区喜脉体" panose="02000603000000000000" pitchFamily="2" charset="-122"/>
                <a:ea typeface="字制区喜脉体" panose="02000603000000000000" pitchFamily="2" charset="-122"/>
              </a:rPr>
              <a:t>if</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blockIdx</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B5CEA8"/>
                </a:solidFill>
                <a:effectLst/>
                <a:latin typeface="字制区喜脉体" panose="02000603000000000000" pitchFamily="2" charset="-122"/>
                <a:ea typeface="字制区喜脉体" panose="02000603000000000000" pitchFamily="2" charset="-122"/>
              </a:rPr>
              <a:t>0</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&amp;&amp;</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threadIdx</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&lt;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B5CEA8"/>
                </a:solidFill>
                <a:effectLst/>
                <a:latin typeface="字制区喜脉体" panose="02000603000000000000" pitchFamily="2" charset="-122"/>
                <a:ea typeface="字制区喜脉体" panose="02000603000000000000" pitchFamily="2" charset="-122"/>
              </a:rPr>
              <a:t>32</a:t>
            </a:r>
            <a:r>
              <a:rPr lang="en-US" altLang="zh-CN" sz="12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    {</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569CD6"/>
                </a:solidFill>
                <a:effectLst/>
                <a:latin typeface="字制区喜脉体" panose="02000603000000000000" pitchFamily="2" charset="-122"/>
                <a:ea typeface="字制区喜脉体" panose="02000603000000000000" pitchFamily="2" charset="-122"/>
              </a:rPr>
              <a:t>int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n</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threadIdx</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blockIdx</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blockDim</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B5CEA8"/>
                </a:solidFill>
                <a:effectLst/>
                <a:latin typeface="字制区喜脉体" panose="02000603000000000000" pitchFamily="2" charset="-122"/>
                <a:ea typeface="字制区喜脉体" panose="02000603000000000000" pitchFamily="2" charset="-122"/>
              </a:rPr>
              <a:t>1</a:t>
            </a:r>
            <a:r>
              <a:rPr lang="en-US" altLang="zh-CN" sz="12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z</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n</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x</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n</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D4D4D4"/>
                </a:solidFill>
                <a:effectLst/>
                <a:latin typeface="字制区喜脉体" panose="02000603000000000000" pitchFamily="2" charset="-122"/>
                <a:ea typeface="字制区喜脉体" panose="02000603000000000000" pitchFamily="2" charset="-122"/>
              </a:rPr>
              <a:t>+</a:t>
            </a:r>
            <a:r>
              <a:rPr lang="en-US" altLang="zh-CN" sz="1200" b="0">
                <a:solidFill>
                  <a:srgbClr val="CCCCCC"/>
                </a:solidFill>
                <a:effectLst/>
                <a:latin typeface="字制区喜脉体" panose="02000603000000000000" pitchFamily="2" charset="-122"/>
                <a:ea typeface="字制区喜脉体" panose="02000603000000000000" pitchFamily="2" charset="-122"/>
              </a:rPr>
              <a:t> </a:t>
            </a:r>
            <a:r>
              <a:rPr lang="en-US" altLang="zh-CN" sz="1200" b="0">
                <a:solidFill>
                  <a:srgbClr val="9CDCFE"/>
                </a:solidFill>
                <a:effectLst/>
                <a:latin typeface="字制区喜脉体" panose="02000603000000000000" pitchFamily="2" charset="-122"/>
                <a:ea typeface="字制区喜脉体" panose="02000603000000000000" pitchFamily="2" charset="-122"/>
              </a:rPr>
              <a:t>y</a:t>
            </a:r>
            <a:r>
              <a:rPr lang="en-US" altLang="zh-CN" sz="1200" b="0">
                <a:solidFill>
                  <a:srgbClr val="CCCCCC"/>
                </a:solidFill>
                <a:effectLst/>
                <a:latin typeface="字制区喜脉体" panose="02000603000000000000" pitchFamily="2" charset="-122"/>
                <a:ea typeface="字制区喜脉体" panose="02000603000000000000" pitchFamily="2" charset="-122"/>
              </a:rPr>
              <a:t>[</a:t>
            </a:r>
            <a:r>
              <a:rPr lang="en-US" altLang="zh-CN" sz="1200" b="0">
                <a:solidFill>
                  <a:srgbClr val="9CDCFE"/>
                </a:solidFill>
                <a:effectLst/>
                <a:latin typeface="字制区喜脉体" panose="02000603000000000000" pitchFamily="2" charset="-122"/>
                <a:ea typeface="字制区喜脉体" panose="02000603000000000000" pitchFamily="2" charset="-122"/>
              </a:rPr>
              <a:t>n</a:t>
            </a:r>
            <a:r>
              <a:rPr lang="en-US" altLang="zh-CN" sz="1200" b="0">
                <a:solidFill>
                  <a:srgbClr val="CCCCCC"/>
                </a:solidFill>
                <a:effectLst/>
                <a:latin typeface="字制区喜脉体" panose="02000603000000000000" pitchFamily="2" charset="-122"/>
                <a:ea typeface="字制区喜脉体" panose="02000603000000000000" pitchFamily="2" charset="-122"/>
              </a:rPr>
              <a:t>];</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    }</a:t>
            </a:r>
          </a:p>
          <a:p>
            <a:pPr>
              <a:lnSpc>
                <a:spcPts val="2025"/>
              </a:lnSpc>
            </a:pPr>
            <a:r>
              <a:rPr lang="en-US" altLang="zh-CN" sz="1200" b="0">
                <a:solidFill>
                  <a:srgbClr val="CCCCCC"/>
                </a:solidFill>
                <a:effectLst/>
                <a:latin typeface="字制区喜脉体" panose="02000603000000000000" pitchFamily="2" charset="-122"/>
                <a:ea typeface="字制区喜脉体" panose="02000603000000000000" pitchFamily="2" charset="-122"/>
              </a:rPr>
              <a:t>}</a:t>
            </a:r>
          </a:p>
        </p:txBody>
      </p:sp>
      <p:sp>
        <p:nvSpPr>
          <p:cNvPr id="37" name="文本框 36">
            <a:extLst>
              <a:ext uri="{FF2B5EF4-FFF2-40B4-BE49-F238E27FC236}">
                <a16:creationId xmlns:a16="http://schemas.microsoft.com/office/drawing/2014/main" id="{9961872D-17E9-6A74-A955-0625084C52A2}"/>
              </a:ext>
            </a:extLst>
          </p:cNvPr>
          <p:cNvSpPr txBox="1"/>
          <p:nvPr/>
        </p:nvSpPr>
        <p:spPr>
          <a:xfrm>
            <a:off x="6161500" y="4177922"/>
            <a:ext cx="4943932" cy="830997"/>
          </a:xfrm>
          <a:prstGeom prst="rect">
            <a:avLst/>
          </a:prstGeom>
          <a:noFill/>
        </p:spPr>
        <p:txBody>
          <a:bodyPr wrap="square">
            <a:spAutoFit/>
          </a:bodyPr>
          <a:lstStyle/>
          <a:p>
            <a:r>
              <a:rPr lang="zh-CN" altLang="en-US" sz="1600" b="1">
                <a:latin typeface="字制区喜脉体" panose="02000603000000000000" pitchFamily="2" charset="-122"/>
                <a:ea typeface="字制区喜脉体" panose="02000603000000000000" pitchFamily="2" charset="-122"/>
              </a:rPr>
              <a:t>对于每种访问类型，向L2缓存发起的总请求数量。这与L1缓存的扇区缺失到L2的相关。每个请求</a:t>
            </a:r>
            <a:r>
              <a:rPr lang="zh-CN" altLang="en-US" sz="1600" b="1">
                <a:highlight>
                  <a:srgbClr val="FFFF00"/>
                </a:highlight>
                <a:latin typeface="字制区喜脉体" panose="02000603000000000000" pitchFamily="2" charset="-122"/>
                <a:ea typeface="字制区喜脉体" panose="02000603000000000000" pitchFamily="2" charset="-122"/>
              </a:rPr>
              <a:t>最多</a:t>
            </a:r>
            <a:r>
              <a:rPr lang="zh-CN" altLang="en-US" sz="1600" b="1">
                <a:latin typeface="字制区喜脉体" panose="02000603000000000000" pitchFamily="2" charset="-122"/>
                <a:ea typeface="字制区喜脉体" panose="02000603000000000000" pitchFamily="2" charset="-122"/>
              </a:rPr>
              <a:t>访问来自单个</a:t>
            </a:r>
            <a:r>
              <a:rPr lang="zh-CN" altLang="en-US" sz="1600" b="1">
                <a:highlight>
                  <a:srgbClr val="FFFF00"/>
                </a:highlight>
                <a:latin typeface="字制区喜脉体" panose="02000603000000000000" pitchFamily="2" charset="-122"/>
                <a:ea typeface="字制区喜脉体" panose="02000603000000000000" pitchFamily="2" charset="-122"/>
              </a:rPr>
              <a:t>128字节缓存行</a:t>
            </a:r>
            <a:r>
              <a:rPr lang="zh-CN" altLang="en-US" sz="1600" b="1">
                <a:latin typeface="字制区喜脉体" panose="02000603000000000000" pitchFamily="2" charset="-122"/>
                <a:ea typeface="字制区喜脉体" panose="02000603000000000000" pitchFamily="2" charset="-122"/>
              </a:rPr>
              <a:t>的四个扇区。</a:t>
            </a:r>
          </a:p>
        </p:txBody>
      </p:sp>
      <p:pic>
        <p:nvPicPr>
          <p:cNvPr id="19" name="图片 18">
            <a:extLst>
              <a:ext uri="{FF2B5EF4-FFF2-40B4-BE49-F238E27FC236}">
                <a16:creationId xmlns:a16="http://schemas.microsoft.com/office/drawing/2014/main" id="{CA26E0CA-A82F-D2B9-386E-E949B8831A52}"/>
              </a:ext>
            </a:extLst>
          </p:cNvPr>
          <p:cNvPicPr>
            <a:picLocks noChangeAspect="1"/>
          </p:cNvPicPr>
          <p:nvPr/>
        </p:nvPicPr>
        <p:blipFill>
          <a:blip r:embed="rId4"/>
          <a:stretch>
            <a:fillRect/>
          </a:stretch>
        </p:blipFill>
        <p:spPr>
          <a:xfrm>
            <a:off x="6644510" y="2825970"/>
            <a:ext cx="193674" cy="102855"/>
          </a:xfrm>
          <a:prstGeom prst="rect">
            <a:avLst/>
          </a:prstGeom>
        </p:spPr>
      </p:pic>
      <p:cxnSp>
        <p:nvCxnSpPr>
          <p:cNvPr id="24" name="直接箭头连接符 23">
            <a:extLst>
              <a:ext uri="{FF2B5EF4-FFF2-40B4-BE49-F238E27FC236}">
                <a16:creationId xmlns:a16="http://schemas.microsoft.com/office/drawing/2014/main" id="{5505D402-B497-01F6-A49A-7A319A2C8B38}"/>
              </a:ext>
            </a:extLst>
          </p:cNvPr>
          <p:cNvCxnSpPr>
            <a:cxnSpLocks/>
          </p:cNvCxnSpPr>
          <p:nvPr/>
        </p:nvCxnSpPr>
        <p:spPr>
          <a:xfrm>
            <a:off x="6741376" y="2781300"/>
            <a:ext cx="0" cy="897504"/>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861C2AEF-BC91-2FCF-3AC2-C24E6CB4947D}"/>
              </a:ext>
            </a:extLst>
          </p:cNvPr>
          <p:cNvPicPr>
            <a:picLocks noChangeAspect="1"/>
          </p:cNvPicPr>
          <p:nvPr/>
        </p:nvPicPr>
        <p:blipFill>
          <a:blip r:embed="rId5"/>
          <a:stretch>
            <a:fillRect/>
          </a:stretch>
        </p:blipFill>
        <p:spPr>
          <a:xfrm>
            <a:off x="2692184" y="5107333"/>
            <a:ext cx="9071849" cy="643125"/>
          </a:xfrm>
          <a:prstGeom prst="rect">
            <a:avLst/>
          </a:prstGeom>
        </p:spPr>
      </p:pic>
      <p:sp>
        <p:nvSpPr>
          <p:cNvPr id="32" name="矩形 31">
            <a:extLst>
              <a:ext uri="{FF2B5EF4-FFF2-40B4-BE49-F238E27FC236}">
                <a16:creationId xmlns:a16="http://schemas.microsoft.com/office/drawing/2014/main" id="{324BAD2B-C3F7-F53C-BCBC-766E42ED5748}"/>
              </a:ext>
            </a:extLst>
          </p:cNvPr>
          <p:cNvSpPr/>
          <p:nvPr/>
        </p:nvSpPr>
        <p:spPr>
          <a:xfrm>
            <a:off x="6541371" y="3496488"/>
            <a:ext cx="1154827" cy="369332"/>
          </a:xfrm>
          <a:prstGeom prst="rect">
            <a:avLst/>
          </a:prstGeom>
          <a:noFill/>
          <a:ln w="31750">
            <a:solidFill>
              <a:schemeClr val="accent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8973DC6-4AEF-07B9-F2A1-A1053A9C7FB6}"/>
              </a:ext>
            </a:extLst>
          </p:cNvPr>
          <p:cNvSpPr/>
          <p:nvPr/>
        </p:nvSpPr>
        <p:spPr>
          <a:xfrm>
            <a:off x="6152058" y="4174820"/>
            <a:ext cx="4782642" cy="792785"/>
          </a:xfrm>
          <a:prstGeom prst="rect">
            <a:avLst/>
          </a:prstGeom>
          <a:noFill/>
          <a:ln w="31750">
            <a:solidFill>
              <a:schemeClr val="accent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227FFCE-0AC0-D536-25FF-558A3C3F3F45}"/>
              </a:ext>
            </a:extLst>
          </p:cNvPr>
          <p:cNvSpPr/>
          <p:nvPr/>
        </p:nvSpPr>
        <p:spPr>
          <a:xfrm>
            <a:off x="3704679" y="5437520"/>
            <a:ext cx="1114971" cy="156845"/>
          </a:xfrm>
          <a:prstGeom prst="rect">
            <a:avLst/>
          </a:prstGeom>
          <a:noFill/>
          <a:ln w="31750">
            <a:solidFill>
              <a:schemeClr val="accent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1A88D3B-5362-C287-E293-1D2ECBCE5428}"/>
              </a:ext>
            </a:extLst>
          </p:cNvPr>
          <p:cNvSpPr txBox="1"/>
          <p:nvPr/>
        </p:nvSpPr>
        <p:spPr>
          <a:xfrm>
            <a:off x="5017322" y="6465110"/>
            <a:ext cx="7128510" cy="369332"/>
          </a:xfrm>
          <a:prstGeom prst="rect">
            <a:avLst/>
          </a:prstGeom>
          <a:noFill/>
        </p:spPr>
        <p:txBody>
          <a:bodyPr wrap="square">
            <a:spAutoFit/>
          </a:bodyPr>
          <a:lstStyle/>
          <a:p>
            <a:r>
              <a:rPr lang="it-IT" altLang="zh-CN">
                <a:latin typeface="字制区喜脉体" panose="02000603000000000000" pitchFamily="2" charset="-122"/>
                <a:ea typeface="字制区喜脉体" panose="02000603000000000000" pitchFamily="2" charset="-122"/>
                <a:hlinkClick r:id="rId6"/>
              </a:rPr>
              <a:t>2. Kernel Profiling Guide — NsightCompute 12.6 documentation</a:t>
            </a:r>
            <a:endParaRPr lang="zh-CN" altLang="en-US">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3108009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5BA97F-2A45-C7D1-CAE3-5DB9C0484E9C}"/>
              </a:ext>
            </a:extLst>
          </p:cNvPr>
          <p:cNvPicPr>
            <a:picLocks noChangeAspect="1"/>
          </p:cNvPicPr>
          <p:nvPr/>
        </p:nvPicPr>
        <p:blipFill>
          <a:blip r:embed="rId2"/>
          <a:stretch>
            <a:fillRect/>
          </a:stretch>
        </p:blipFill>
        <p:spPr>
          <a:xfrm>
            <a:off x="565650" y="948059"/>
            <a:ext cx="5294029" cy="3988955"/>
          </a:xfrm>
          <a:prstGeom prst="rect">
            <a:avLst/>
          </a:prstGeom>
        </p:spPr>
      </p:pic>
      <p:pic>
        <p:nvPicPr>
          <p:cNvPr id="7" name="图片 6">
            <a:extLst>
              <a:ext uri="{FF2B5EF4-FFF2-40B4-BE49-F238E27FC236}">
                <a16:creationId xmlns:a16="http://schemas.microsoft.com/office/drawing/2014/main" id="{770222B4-FD5D-AB38-F4D0-084DA542E9C0}"/>
              </a:ext>
            </a:extLst>
          </p:cNvPr>
          <p:cNvPicPr>
            <a:picLocks noChangeAspect="1"/>
          </p:cNvPicPr>
          <p:nvPr/>
        </p:nvPicPr>
        <p:blipFill>
          <a:blip r:embed="rId3"/>
          <a:stretch>
            <a:fillRect/>
          </a:stretch>
        </p:blipFill>
        <p:spPr>
          <a:xfrm>
            <a:off x="6202216" y="1307217"/>
            <a:ext cx="5201666" cy="1250186"/>
          </a:xfrm>
          <a:prstGeom prst="rect">
            <a:avLst/>
          </a:prstGeom>
        </p:spPr>
      </p:pic>
      <p:sp>
        <p:nvSpPr>
          <p:cNvPr id="8" name="文本框 7">
            <a:extLst>
              <a:ext uri="{FF2B5EF4-FFF2-40B4-BE49-F238E27FC236}">
                <a16:creationId xmlns:a16="http://schemas.microsoft.com/office/drawing/2014/main" id="{FDE6EE79-12B6-E7BE-190E-D921D3ECB891}"/>
              </a:ext>
            </a:extLst>
          </p:cNvPr>
          <p:cNvSpPr txBox="1"/>
          <p:nvPr/>
        </p:nvSpPr>
        <p:spPr>
          <a:xfrm>
            <a:off x="8310432" y="6418156"/>
            <a:ext cx="3712210" cy="338554"/>
          </a:xfrm>
          <a:prstGeom prst="rect">
            <a:avLst/>
          </a:prstGeom>
          <a:noFill/>
        </p:spPr>
        <p:txBody>
          <a:bodyPr wrap="square">
            <a:spAutoFit/>
          </a:bodyPr>
          <a:lstStyle/>
          <a:p>
            <a:r>
              <a:rPr lang="en-US" altLang="zh-CN" sz="1600">
                <a:solidFill>
                  <a:schemeClr val="accent1"/>
                </a:solidFill>
                <a:latin typeface="字制区喜脉体" panose="02000603000000000000" pitchFamily="2" charset="-122"/>
                <a:ea typeface="字制区喜脉体" panose="02000603000000000000" pitchFamily="2" charset="-122"/>
                <a:hlinkClick r:id="rId4">
                  <a:extLst>
                    <a:ext uri="{A12FA001-AC4F-418D-AE19-62706E023703}">
                      <ahyp:hlinkClr xmlns:ahyp="http://schemas.microsoft.com/office/drawing/2018/hyperlinkcolor" val="tx"/>
                    </a:ext>
                  </a:extLst>
                </a:hlinkClick>
              </a:rPr>
              <a:t>CUDA</a:t>
            </a:r>
            <a:r>
              <a:rPr lang="zh-CN" altLang="en-US" sz="1600">
                <a:solidFill>
                  <a:schemeClr val="accent1"/>
                </a:solidFill>
                <a:latin typeface="字制区喜脉体" panose="02000603000000000000" pitchFamily="2" charset="-122"/>
                <a:ea typeface="字制区喜脉体" panose="02000603000000000000" pitchFamily="2" charset="-122"/>
                <a:hlinkClick r:id="rId4">
                  <a:extLst>
                    <a:ext uri="{A12FA001-AC4F-418D-AE19-62706E023703}">
                      <ahyp:hlinkClr xmlns:ahyp="http://schemas.microsoft.com/office/drawing/2018/hyperlinkcolor" val="tx"/>
                    </a:ext>
                  </a:extLst>
                </a:hlinkClick>
              </a:rPr>
              <a:t>编程学习笔记</a:t>
            </a:r>
            <a:r>
              <a:rPr lang="en-US" altLang="zh-CN" sz="1600">
                <a:solidFill>
                  <a:schemeClr val="accent1"/>
                </a:solidFill>
                <a:latin typeface="字制区喜脉体" panose="02000603000000000000" pitchFamily="2" charset="-122"/>
                <a:ea typeface="字制区喜脉体" panose="02000603000000000000" pitchFamily="2" charset="-122"/>
                <a:hlinkClick r:id="rId4">
                  <a:extLst>
                    <a:ext uri="{A12FA001-AC4F-418D-AE19-62706E023703}">
                      <ahyp:hlinkClr xmlns:ahyp="http://schemas.microsoft.com/office/drawing/2018/hyperlinkcolor" val="tx"/>
                    </a:ext>
                  </a:extLst>
                </a:hlinkClick>
              </a:rPr>
              <a:t>-03(</a:t>
            </a:r>
            <a:r>
              <a:rPr lang="zh-CN" altLang="en-US" sz="1600">
                <a:solidFill>
                  <a:schemeClr val="accent1"/>
                </a:solidFill>
                <a:latin typeface="字制区喜脉体" panose="02000603000000000000" pitchFamily="2" charset="-122"/>
                <a:ea typeface="字制区喜脉体" panose="02000603000000000000" pitchFamily="2" charset="-122"/>
                <a:hlinkClick r:id="rId4">
                  <a:extLst>
                    <a:ext uri="{A12FA001-AC4F-418D-AE19-62706E023703}">
                      <ahyp:hlinkClr xmlns:ahyp="http://schemas.microsoft.com/office/drawing/2018/hyperlinkcolor" val="tx"/>
                    </a:ext>
                  </a:extLst>
                </a:hlinkClick>
              </a:rPr>
              <a:t>内存访问</a:t>
            </a:r>
            <a:r>
              <a:rPr lang="en-US" altLang="zh-CN" sz="1600">
                <a:solidFill>
                  <a:schemeClr val="accent1"/>
                </a:solidFill>
                <a:latin typeface="字制区喜脉体" panose="02000603000000000000" pitchFamily="2" charset="-122"/>
                <a:ea typeface="字制区喜脉体" panose="02000603000000000000" pitchFamily="2" charset="-122"/>
                <a:hlinkClick r:id="rId4">
                  <a:extLst>
                    <a:ext uri="{A12FA001-AC4F-418D-AE19-62706E023703}">
                      <ahyp:hlinkClr xmlns:ahyp="http://schemas.microsoft.com/office/drawing/2018/hyperlinkcolor" val="tx"/>
                    </a:ext>
                  </a:extLst>
                </a:hlinkClick>
              </a:rPr>
              <a:t>) - </a:t>
            </a:r>
            <a:r>
              <a:rPr lang="zh-CN" altLang="en-US" sz="1600">
                <a:solidFill>
                  <a:schemeClr val="accent1"/>
                </a:solidFill>
                <a:latin typeface="字制区喜脉体" panose="02000603000000000000" pitchFamily="2" charset="-122"/>
                <a:ea typeface="字制区喜脉体" panose="02000603000000000000" pitchFamily="2" charset="-122"/>
                <a:hlinkClick r:id="rId4">
                  <a:extLst>
                    <a:ext uri="{A12FA001-AC4F-418D-AE19-62706E023703}">
                      <ahyp:hlinkClr xmlns:ahyp="http://schemas.microsoft.com/office/drawing/2018/hyperlinkcolor" val="tx"/>
                    </a:ext>
                  </a:extLst>
                </a:hlinkClick>
              </a:rPr>
              <a:t>知乎</a:t>
            </a:r>
            <a:endParaRPr lang="zh-CN" altLang="en-US" sz="1600">
              <a:solidFill>
                <a:schemeClr val="accent1"/>
              </a:solidFill>
              <a:latin typeface="字制区喜脉体" panose="02000603000000000000" pitchFamily="2" charset="-122"/>
              <a:ea typeface="字制区喜脉体" panose="02000603000000000000" pitchFamily="2" charset="-122"/>
            </a:endParaRPr>
          </a:p>
        </p:txBody>
      </p:sp>
      <p:sp>
        <p:nvSpPr>
          <p:cNvPr id="9" name="文本框 8">
            <a:extLst>
              <a:ext uri="{FF2B5EF4-FFF2-40B4-BE49-F238E27FC236}">
                <a16:creationId xmlns:a16="http://schemas.microsoft.com/office/drawing/2014/main" id="{8459EFA9-9885-D0D1-9D8B-D152D7DE9140}"/>
              </a:ext>
            </a:extLst>
          </p:cNvPr>
          <p:cNvSpPr txBox="1"/>
          <p:nvPr/>
        </p:nvSpPr>
        <p:spPr>
          <a:xfrm>
            <a:off x="6332322" y="3360939"/>
            <a:ext cx="4941455" cy="707886"/>
          </a:xfrm>
          <a:prstGeom prst="rect">
            <a:avLst/>
          </a:prstGeom>
          <a:noFill/>
        </p:spPr>
        <p:txBody>
          <a:bodyPr wrap="square" rtlCol="0">
            <a:spAutoFit/>
          </a:bodyPr>
          <a:lstStyle/>
          <a:p>
            <a:r>
              <a:rPr lang="zh-CN" altLang="en-US" sz="4000" b="1">
                <a:latin typeface="字制区喜脉体" panose="02000603000000000000" pitchFamily="2" charset="-122"/>
                <a:ea typeface="字制区喜脉体" panose="02000603000000000000" pitchFamily="2" charset="-122"/>
              </a:rPr>
              <a:t>当前似乎已经无效了</a:t>
            </a:r>
          </a:p>
        </p:txBody>
      </p:sp>
    </p:spTree>
    <p:extLst>
      <p:ext uri="{BB962C8B-B14F-4D97-AF65-F5344CB8AC3E}">
        <p14:creationId xmlns:p14="http://schemas.microsoft.com/office/powerpoint/2010/main" val="770870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944B-C655-5042-EA8E-A01FDE4D25B9}"/>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6DF6FA8F-E40B-96D1-96E1-98374157B115}"/>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C22E2ACF-DE7C-1DA9-7FB1-9E1A0C3F2E93}"/>
              </a:ext>
            </a:extLst>
          </p:cNvPr>
          <p:cNvSpPr txBox="1"/>
          <p:nvPr/>
        </p:nvSpPr>
        <p:spPr>
          <a:xfrm>
            <a:off x="5044145" y="557775"/>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7" name="文本框 6">
            <a:extLst>
              <a:ext uri="{FF2B5EF4-FFF2-40B4-BE49-F238E27FC236}">
                <a16:creationId xmlns:a16="http://schemas.microsoft.com/office/drawing/2014/main" id="{D6E5DB2A-D100-E9BD-FFB8-8B857DD6299D}"/>
              </a:ext>
            </a:extLst>
          </p:cNvPr>
          <p:cNvSpPr txBox="1"/>
          <p:nvPr/>
        </p:nvSpPr>
        <p:spPr>
          <a:xfrm>
            <a:off x="4015178" y="4273731"/>
            <a:ext cx="6487359" cy="2308324"/>
          </a:xfrm>
          <a:prstGeom prst="rect">
            <a:avLst/>
          </a:prstGeom>
          <a:noFill/>
        </p:spPr>
        <p:txBody>
          <a:bodyPr wrap="square">
            <a:spAutoFit/>
          </a:bodyPr>
          <a:lstStyle/>
          <a:p>
            <a:pPr algn="ctr"/>
            <a:r>
              <a:rPr lang="zh-CN" altLang="en-US" sz="7200">
                <a:latin typeface="字制区喜脉体" panose="02000603000000000000" pitchFamily="2" charset="-122"/>
                <a:ea typeface="字制区喜脉体" panose="02000603000000000000" pitchFamily="2" charset="-122"/>
              </a:rPr>
              <a:t>合并访存与</a:t>
            </a:r>
            <a:endParaRPr lang="en-US" altLang="zh-CN" sz="7200">
              <a:latin typeface="字制区喜脉体" panose="02000603000000000000" pitchFamily="2" charset="-122"/>
              <a:ea typeface="字制区喜脉体" panose="02000603000000000000" pitchFamily="2" charset="-122"/>
            </a:endParaRPr>
          </a:p>
          <a:p>
            <a:pPr algn="ctr"/>
            <a:r>
              <a:rPr lang="en-US" altLang="zh-CN" sz="7200">
                <a:latin typeface="字制区喜脉体" panose="02000603000000000000" pitchFamily="2" charset="-122"/>
                <a:ea typeface="字制区喜脉体" panose="02000603000000000000" pitchFamily="2" charset="-122"/>
              </a:rPr>
              <a:t>Transpose</a:t>
            </a:r>
            <a:endParaRPr lang="zh-CN" altLang="en-US" sz="7200">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04353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2175" y="1099185"/>
            <a:ext cx="1925955" cy="4472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254635" y="301244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5" name="文本框 4"/>
          <p:cNvSpPr txBox="1"/>
          <p:nvPr/>
        </p:nvSpPr>
        <p:spPr>
          <a:xfrm>
            <a:off x="1453515" y="47561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6" name="矩形 5"/>
          <p:cNvSpPr/>
          <p:nvPr/>
        </p:nvSpPr>
        <p:spPr>
          <a:xfrm>
            <a:off x="1540510" y="1092835"/>
            <a:ext cx="593090" cy="17272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1467485" y="1230630"/>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8" name="文本框 7"/>
          <p:cNvSpPr txBox="1"/>
          <p:nvPr/>
        </p:nvSpPr>
        <p:spPr>
          <a:xfrm>
            <a:off x="1219200" y="106489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8</a:t>
            </a:r>
          </a:p>
        </p:txBody>
      </p:sp>
      <p:sp>
        <p:nvSpPr>
          <p:cNvPr id="9" name="矩形 8"/>
          <p:cNvSpPr/>
          <p:nvPr/>
        </p:nvSpPr>
        <p:spPr>
          <a:xfrm>
            <a:off x="3853180" y="109918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 name="文本框 9"/>
          <p:cNvSpPr txBox="1"/>
          <p:nvPr/>
        </p:nvSpPr>
        <p:spPr>
          <a:xfrm>
            <a:off x="4735830" y="880745"/>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11" name="文本框 10"/>
          <p:cNvSpPr txBox="1"/>
          <p:nvPr/>
        </p:nvSpPr>
        <p:spPr>
          <a:xfrm>
            <a:off x="3542030" y="1323340"/>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8</a:t>
            </a:r>
          </a:p>
        </p:txBody>
      </p:sp>
      <p:sp>
        <p:nvSpPr>
          <p:cNvPr id="12" name="矩形 11"/>
          <p:cNvSpPr/>
          <p:nvPr/>
        </p:nvSpPr>
        <p:spPr>
          <a:xfrm rot="5400000">
            <a:off x="8608060" y="2317115"/>
            <a:ext cx="1925955" cy="44723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9264015" y="294513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14" name="文本框 13"/>
          <p:cNvSpPr txBox="1"/>
          <p:nvPr/>
        </p:nvSpPr>
        <p:spPr>
          <a:xfrm>
            <a:off x="6701155" y="423100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15" name="矩形 14"/>
          <p:cNvSpPr/>
          <p:nvPr/>
        </p:nvSpPr>
        <p:spPr>
          <a:xfrm rot="5400000">
            <a:off x="3853180" y="397319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rot="5400000">
            <a:off x="7125970" y="4388485"/>
            <a:ext cx="593090" cy="17272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cxnSp>
        <p:nvCxnSpPr>
          <p:cNvPr id="141" name="直接连接符 140"/>
          <p:cNvCxnSpPr/>
          <p:nvPr/>
        </p:nvCxnSpPr>
        <p:spPr>
          <a:xfrm>
            <a:off x="2143709" y="1098956"/>
            <a:ext cx="1729740" cy="1778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39460" y="1261974"/>
            <a:ext cx="1713865" cy="52641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5481465" y="4775429"/>
            <a:ext cx="1843405" cy="79629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51424" y="3073806"/>
            <a:ext cx="1873250" cy="109156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853180" y="1099185"/>
            <a:ext cx="2503805" cy="14541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32 thread(warp)</a:t>
            </a:r>
          </a:p>
        </p:txBody>
      </p:sp>
      <p:sp>
        <p:nvSpPr>
          <p:cNvPr id="18" name="矩形 17"/>
          <p:cNvSpPr/>
          <p:nvPr/>
        </p:nvSpPr>
        <p:spPr>
          <a:xfrm rot="5400000">
            <a:off x="3579495" y="4246880"/>
            <a:ext cx="2503805" cy="14541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32 thread(warp)</a:t>
            </a:r>
          </a:p>
        </p:txBody>
      </p:sp>
      <p:sp>
        <p:nvSpPr>
          <p:cNvPr id="19" name="文本框 18"/>
          <p:cNvSpPr txBox="1"/>
          <p:nvPr/>
        </p:nvSpPr>
        <p:spPr>
          <a:xfrm>
            <a:off x="1584960" y="6102350"/>
            <a:ext cx="371094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block_size(32,8)</a:t>
            </a:r>
          </a:p>
        </p:txBody>
      </p:sp>
      <p:sp>
        <p:nvSpPr>
          <p:cNvPr id="20" name="文本框 19"/>
          <p:cNvSpPr txBox="1"/>
          <p:nvPr/>
        </p:nvSpPr>
        <p:spPr>
          <a:xfrm>
            <a:off x="4416425" y="2064385"/>
            <a:ext cx="466598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read: 1req -&gt; 4 Sector -&gt; 4*32Byte</a:t>
            </a:r>
          </a:p>
          <a:p>
            <a:r>
              <a:rPr lang="en-US" altLang="zh-CN" b="1">
                <a:latin typeface="字制区喜脉体" panose="02000603000000000000" pitchFamily="2" charset="-122"/>
                <a:ea typeface="字制区喜脉体" panose="02000603000000000000" pitchFamily="2" charset="-122"/>
              </a:rPr>
              <a:t>write: 1req -&gt; 32 </a:t>
            </a:r>
            <a:r>
              <a:rPr lang="en-US" altLang="zh-CN" b="1">
                <a:latin typeface="字制区喜脉体" panose="02000603000000000000" pitchFamily="2" charset="-122"/>
                <a:ea typeface="字制区喜脉体" panose="02000603000000000000" pitchFamily="2" charset="-122"/>
                <a:sym typeface="+mn-ea"/>
              </a:rPr>
              <a:t>Sector </a:t>
            </a:r>
            <a:r>
              <a:rPr lang="en-US" altLang="zh-CN" b="1">
                <a:latin typeface="字制区喜脉体" panose="02000603000000000000" pitchFamily="2" charset="-122"/>
                <a:ea typeface="字制区喜脉体" panose="02000603000000000000" pitchFamily="2" charset="-122"/>
              </a:rPr>
              <a:t>-&gt; 32*32 </a:t>
            </a:r>
            <a:r>
              <a:rPr lang="en-US" altLang="zh-CN" b="1">
                <a:latin typeface="字制区喜脉体" panose="02000603000000000000" pitchFamily="2" charset="-122"/>
                <a:ea typeface="字制区喜脉体" panose="02000603000000000000" pitchFamily="2" charset="-122"/>
                <a:sym typeface="+mn-ea"/>
              </a:rPr>
              <a:t>Byte</a:t>
            </a:r>
            <a:endParaRPr lang="en-US" altLang="zh-CN" b="1">
              <a:latin typeface="字制区喜脉体" panose="02000603000000000000" pitchFamily="2" charset="-122"/>
              <a:ea typeface="字制区喜脉体" panose="02000603000000000000" pitchFamily="2" charset="-122"/>
            </a:endParaRPr>
          </a:p>
        </p:txBody>
      </p:sp>
      <p:sp>
        <p:nvSpPr>
          <p:cNvPr id="21" name="矩形 20"/>
          <p:cNvSpPr/>
          <p:nvPr/>
        </p:nvSpPr>
        <p:spPr>
          <a:xfrm>
            <a:off x="7098665" y="109918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 name="文本框 21"/>
          <p:cNvSpPr txBox="1"/>
          <p:nvPr/>
        </p:nvSpPr>
        <p:spPr>
          <a:xfrm>
            <a:off x="7981315" y="880745"/>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23" name="矩形 22"/>
          <p:cNvSpPr/>
          <p:nvPr/>
        </p:nvSpPr>
        <p:spPr>
          <a:xfrm>
            <a:off x="7098665" y="1099185"/>
            <a:ext cx="2503805" cy="14541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32 thread(warp)</a:t>
            </a:r>
          </a:p>
        </p:txBody>
      </p:sp>
      <p:sp>
        <p:nvSpPr>
          <p:cNvPr id="24" name="矩形 23"/>
          <p:cNvSpPr/>
          <p:nvPr/>
        </p:nvSpPr>
        <p:spPr>
          <a:xfrm>
            <a:off x="7098665" y="1099185"/>
            <a:ext cx="64516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25" name="矩形 24"/>
          <p:cNvSpPr/>
          <p:nvPr/>
        </p:nvSpPr>
        <p:spPr>
          <a:xfrm>
            <a:off x="7743825" y="1099185"/>
            <a:ext cx="64516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26" name="矩形 25"/>
          <p:cNvSpPr/>
          <p:nvPr/>
        </p:nvSpPr>
        <p:spPr>
          <a:xfrm>
            <a:off x="8996045" y="1099185"/>
            <a:ext cx="60706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27" name="矩形 26"/>
          <p:cNvSpPr/>
          <p:nvPr/>
        </p:nvSpPr>
        <p:spPr>
          <a:xfrm>
            <a:off x="8388985" y="1099185"/>
            <a:ext cx="60706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2" name="矩形 31"/>
          <p:cNvSpPr/>
          <p:nvPr/>
        </p:nvSpPr>
        <p:spPr>
          <a:xfrm rot="5400000">
            <a:off x="2508885" y="397319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3" name="矩形 32"/>
          <p:cNvSpPr/>
          <p:nvPr/>
        </p:nvSpPr>
        <p:spPr>
          <a:xfrm rot="5400000">
            <a:off x="2235200" y="4246880"/>
            <a:ext cx="2503805" cy="14541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32 thread(warp)</a:t>
            </a:r>
          </a:p>
        </p:txBody>
      </p:sp>
      <p:sp>
        <p:nvSpPr>
          <p:cNvPr id="34" name="矩形 33"/>
          <p:cNvSpPr/>
          <p:nvPr/>
        </p:nvSpPr>
        <p:spPr>
          <a:xfrm>
            <a:off x="3414395" y="3067685"/>
            <a:ext cx="69215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5" name="矩形 34"/>
          <p:cNvSpPr/>
          <p:nvPr/>
        </p:nvSpPr>
        <p:spPr>
          <a:xfrm>
            <a:off x="3414395" y="3213100"/>
            <a:ext cx="69215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6" name="矩形 35"/>
          <p:cNvSpPr/>
          <p:nvPr/>
        </p:nvSpPr>
        <p:spPr>
          <a:xfrm>
            <a:off x="3414395" y="5263515"/>
            <a:ext cx="69215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7" name="矩形 36"/>
          <p:cNvSpPr/>
          <p:nvPr/>
        </p:nvSpPr>
        <p:spPr>
          <a:xfrm>
            <a:off x="3414395" y="5408930"/>
            <a:ext cx="692150" cy="14541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1" name="文本框 30">
            <a:extLst>
              <a:ext uri="{FF2B5EF4-FFF2-40B4-BE49-F238E27FC236}">
                <a16:creationId xmlns:a16="http://schemas.microsoft.com/office/drawing/2014/main" id="{12722880-0B0E-B033-5058-BED9D768C0DE}"/>
              </a:ext>
            </a:extLst>
          </p:cNvPr>
          <p:cNvSpPr txBox="1"/>
          <p:nvPr/>
        </p:nvSpPr>
        <p:spPr>
          <a:xfrm>
            <a:off x="7098665" y="6470650"/>
            <a:ext cx="49278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性能优化笔记</a:t>
            </a:r>
            <a:r>
              <a:rPr lang="en-US" altLang="zh-CN">
                <a:latin typeface="字制区喜脉体" panose="02000603000000000000" pitchFamily="2" charset="-122"/>
                <a:ea typeface="字制区喜脉体" panose="02000603000000000000" pitchFamily="2" charset="-122"/>
                <a:hlinkClick r:id="rId2"/>
              </a:rPr>
              <a:t>--Transpose</a:t>
            </a:r>
            <a:r>
              <a:rPr lang="zh-CN" altLang="en-US">
                <a:latin typeface="字制区喜脉体" panose="02000603000000000000" pitchFamily="2" charset="-122"/>
                <a:ea typeface="字制区喜脉体" panose="02000603000000000000" pitchFamily="2" charset="-122"/>
                <a:hlinkClick r:id="rId2"/>
              </a:rPr>
              <a:t>性能优化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38" name="文本框 37">
            <a:extLst>
              <a:ext uri="{FF2B5EF4-FFF2-40B4-BE49-F238E27FC236}">
                <a16:creationId xmlns:a16="http://schemas.microsoft.com/office/drawing/2014/main" id="{E394C121-882C-A367-7F08-C2716265B414}"/>
              </a:ext>
            </a:extLst>
          </p:cNvPr>
          <p:cNvSpPr txBox="1"/>
          <p:nvPr/>
        </p:nvSpPr>
        <p:spPr>
          <a:xfrm>
            <a:off x="52251" y="-1567"/>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Transpose_v1_naive</a:t>
            </a:r>
            <a:endParaRPr lang="zh-CN" altLang="en-US" sz="2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2175" y="1099185"/>
            <a:ext cx="1925955" cy="4472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254635" y="301244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5" name="文本框 4"/>
          <p:cNvSpPr txBox="1"/>
          <p:nvPr/>
        </p:nvSpPr>
        <p:spPr>
          <a:xfrm>
            <a:off x="1453515" y="47561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6" name="矩形 5"/>
          <p:cNvSpPr/>
          <p:nvPr/>
        </p:nvSpPr>
        <p:spPr>
          <a:xfrm>
            <a:off x="1540510" y="1092835"/>
            <a:ext cx="318770" cy="30924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1330325" y="1402080"/>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8" name="文本框 7"/>
          <p:cNvSpPr txBox="1"/>
          <p:nvPr/>
        </p:nvSpPr>
        <p:spPr>
          <a:xfrm>
            <a:off x="1219200" y="106489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9" name="矩形 8"/>
          <p:cNvSpPr/>
          <p:nvPr/>
        </p:nvSpPr>
        <p:spPr>
          <a:xfrm>
            <a:off x="3853180" y="1099185"/>
            <a:ext cx="760730" cy="78422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 name="文本框 9"/>
          <p:cNvSpPr txBox="1"/>
          <p:nvPr/>
        </p:nvSpPr>
        <p:spPr>
          <a:xfrm>
            <a:off x="3875405" y="872490"/>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1" name="文本框 10"/>
          <p:cNvSpPr txBox="1"/>
          <p:nvPr/>
        </p:nvSpPr>
        <p:spPr>
          <a:xfrm>
            <a:off x="3542030" y="1323340"/>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12" name="矩形 11"/>
          <p:cNvSpPr/>
          <p:nvPr/>
        </p:nvSpPr>
        <p:spPr>
          <a:xfrm rot="5400000">
            <a:off x="8608060" y="2317115"/>
            <a:ext cx="1925955" cy="44723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9264015" y="294513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14" name="文本框 13"/>
          <p:cNvSpPr txBox="1"/>
          <p:nvPr/>
        </p:nvSpPr>
        <p:spPr>
          <a:xfrm>
            <a:off x="6767830" y="347535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cxnSp>
        <p:nvCxnSpPr>
          <p:cNvPr id="141" name="直接连接符 140"/>
          <p:cNvCxnSpPr/>
          <p:nvPr/>
        </p:nvCxnSpPr>
        <p:spPr>
          <a:xfrm>
            <a:off x="1847799" y="1098321"/>
            <a:ext cx="2025650" cy="1841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1874665" y="1397229"/>
            <a:ext cx="2000885" cy="48196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5480830" y="4569054"/>
            <a:ext cx="1851660" cy="37020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73649" y="4176166"/>
            <a:ext cx="1880870" cy="4445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853180" y="1099185"/>
            <a:ext cx="760095" cy="22415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p:txBody>
      </p:sp>
      <p:sp>
        <p:nvSpPr>
          <p:cNvPr id="19" name="文本框 18"/>
          <p:cNvSpPr txBox="1"/>
          <p:nvPr/>
        </p:nvSpPr>
        <p:spPr>
          <a:xfrm>
            <a:off x="1584960" y="6102350"/>
            <a:ext cx="371094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block_size(16,16)</a:t>
            </a:r>
          </a:p>
        </p:txBody>
      </p:sp>
      <p:cxnSp>
        <p:nvCxnSpPr>
          <p:cNvPr id="20" name="直接连接符 19"/>
          <p:cNvCxnSpPr>
            <a:endCxn id="17" idx="3"/>
          </p:cNvCxnSpPr>
          <p:nvPr/>
        </p:nvCxnSpPr>
        <p:spPr>
          <a:xfrm>
            <a:off x="3873500" y="1209040"/>
            <a:ext cx="739775" cy="254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21" name="矩形 20"/>
          <p:cNvSpPr/>
          <p:nvPr/>
        </p:nvSpPr>
        <p:spPr>
          <a:xfrm>
            <a:off x="4695825" y="4165600"/>
            <a:ext cx="760730" cy="78422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2" name="文本框 21"/>
          <p:cNvSpPr txBox="1"/>
          <p:nvPr/>
        </p:nvSpPr>
        <p:spPr>
          <a:xfrm>
            <a:off x="4677410" y="3938905"/>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23" name="文本框 22"/>
          <p:cNvSpPr txBox="1"/>
          <p:nvPr/>
        </p:nvSpPr>
        <p:spPr>
          <a:xfrm>
            <a:off x="4370070" y="438975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24" name="矩形 23"/>
          <p:cNvSpPr/>
          <p:nvPr/>
        </p:nvSpPr>
        <p:spPr>
          <a:xfrm rot="5400000">
            <a:off x="4415790" y="4445635"/>
            <a:ext cx="784860" cy="22415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p:txBody>
      </p:sp>
      <p:cxnSp>
        <p:nvCxnSpPr>
          <p:cNvPr id="25" name="直接连接符 24"/>
          <p:cNvCxnSpPr>
            <a:stCxn id="24" idx="1"/>
            <a:endCxn id="24" idx="3"/>
          </p:cNvCxnSpPr>
          <p:nvPr/>
        </p:nvCxnSpPr>
        <p:spPr>
          <a:xfrm>
            <a:off x="4808220" y="4165600"/>
            <a:ext cx="0" cy="78486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26" name="矩形 25"/>
          <p:cNvSpPr/>
          <p:nvPr/>
        </p:nvSpPr>
        <p:spPr>
          <a:xfrm>
            <a:off x="7334250" y="4231005"/>
            <a:ext cx="318770" cy="30924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 name="文本框 26"/>
          <p:cNvSpPr txBox="1"/>
          <p:nvPr/>
        </p:nvSpPr>
        <p:spPr>
          <a:xfrm>
            <a:off x="3763010" y="2348230"/>
            <a:ext cx="466598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read: 1req </a:t>
            </a:r>
            <a:r>
              <a:rPr lang="en-US" altLang="zh-CN" b="1">
                <a:latin typeface="字制区喜脉体" panose="02000603000000000000" pitchFamily="2" charset="-122"/>
                <a:ea typeface="字制区喜脉体" panose="02000603000000000000" pitchFamily="2" charset="-122"/>
                <a:sym typeface="+mn-ea"/>
              </a:rPr>
              <a:t>-&gt; 4 Sector </a:t>
            </a:r>
            <a:r>
              <a:rPr lang="en-US" altLang="zh-CN" b="1">
                <a:latin typeface="字制区喜脉体" panose="02000603000000000000" pitchFamily="2" charset="-122"/>
                <a:ea typeface="字制区喜脉体" panose="02000603000000000000" pitchFamily="2" charset="-122"/>
              </a:rPr>
              <a:t>-&gt; 32*4 Byte </a:t>
            </a:r>
          </a:p>
          <a:p>
            <a:r>
              <a:rPr lang="en-US" altLang="zh-CN" b="1">
                <a:latin typeface="字制区喜脉体" panose="02000603000000000000" pitchFamily="2" charset="-122"/>
                <a:ea typeface="字制区喜脉体" panose="02000603000000000000" pitchFamily="2" charset="-122"/>
              </a:rPr>
              <a:t>write: 1req </a:t>
            </a:r>
            <a:r>
              <a:rPr lang="en-US" altLang="zh-CN" b="1">
                <a:latin typeface="字制区喜脉体" panose="02000603000000000000" pitchFamily="2" charset="-122"/>
                <a:ea typeface="字制区喜脉体" panose="02000603000000000000" pitchFamily="2" charset="-122"/>
                <a:sym typeface="+mn-ea"/>
              </a:rPr>
              <a:t>-&gt; 16 Sector </a:t>
            </a:r>
            <a:r>
              <a:rPr lang="en-US" altLang="zh-CN" b="1">
                <a:latin typeface="字制区喜脉体" panose="02000603000000000000" pitchFamily="2" charset="-122"/>
                <a:ea typeface="字制区喜脉体" panose="02000603000000000000" pitchFamily="2" charset="-122"/>
              </a:rPr>
              <a:t>-&gt; 32*16 Byte </a:t>
            </a:r>
          </a:p>
        </p:txBody>
      </p:sp>
      <p:sp>
        <p:nvSpPr>
          <p:cNvPr id="28" name="矩形 27"/>
          <p:cNvSpPr/>
          <p:nvPr/>
        </p:nvSpPr>
        <p:spPr>
          <a:xfrm>
            <a:off x="5342890" y="1101725"/>
            <a:ext cx="760730" cy="78422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30" name="矩形 29"/>
          <p:cNvSpPr/>
          <p:nvPr/>
        </p:nvSpPr>
        <p:spPr>
          <a:xfrm>
            <a:off x="5342890" y="1101725"/>
            <a:ext cx="760095" cy="22415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p:txBody>
      </p:sp>
      <p:cxnSp>
        <p:nvCxnSpPr>
          <p:cNvPr id="31" name="直接连接符 30"/>
          <p:cNvCxnSpPr>
            <a:endCxn id="30" idx="3"/>
          </p:cNvCxnSpPr>
          <p:nvPr/>
        </p:nvCxnSpPr>
        <p:spPr>
          <a:xfrm>
            <a:off x="5363210" y="1211580"/>
            <a:ext cx="739775" cy="254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32" name="矩形 31"/>
          <p:cNvSpPr/>
          <p:nvPr/>
        </p:nvSpPr>
        <p:spPr>
          <a:xfrm>
            <a:off x="5342890" y="1109980"/>
            <a:ext cx="384810"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 b="1">
                <a:solidFill>
                  <a:schemeClr val="tx1"/>
                </a:solidFill>
                <a:latin typeface="字制区喜脉体" panose="02000603000000000000" pitchFamily="2" charset="-122"/>
                <a:ea typeface="字制区喜脉体" panose="02000603000000000000" pitchFamily="2" charset="-122"/>
              </a:rPr>
              <a:t>Sector</a:t>
            </a:r>
          </a:p>
        </p:txBody>
      </p:sp>
      <p:sp>
        <p:nvSpPr>
          <p:cNvPr id="33" name="矩形 32"/>
          <p:cNvSpPr/>
          <p:nvPr/>
        </p:nvSpPr>
        <p:spPr>
          <a:xfrm>
            <a:off x="5728335" y="1110615"/>
            <a:ext cx="374650"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 b="1">
                <a:solidFill>
                  <a:schemeClr val="tx1"/>
                </a:solidFill>
                <a:latin typeface="字制区喜脉体" panose="02000603000000000000" pitchFamily="2" charset="-122"/>
                <a:ea typeface="字制区喜脉体" panose="02000603000000000000" pitchFamily="2" charset="-122"/>
              </a:rPr>
              <a:t>Sector</a:t>
            </a:r>
          </a:p>
        </p:txBody>
      </p:sp>
      <p:cxnSp>
        <p:nvCxnSpPr>
          <p:cNvPr id="34" name="直接连接符 33"/>
          <p:cNvCxnSpPr/>
          <p:nvPr/>
        </p:nvCxnSpPr>
        <p:spPr>
          <a:xfrm>
            <a:off x="5363845" y="1318895"/>
            <a:ext cx="739775" cy="254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5343525" y="1217295"/>
            <a:ext cx="384810"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 b="1">
                <a:solidFill>
                  <a:schemeClr val="tx1"/>
                </a:solidFill>
                <a:latin typeface="字制区喜脉体" panose="02000603000000000000" pitchFamily="2" charset="-122"/>
                <a:ea typeface="字制区喜脉体" panose="02000603000000000000" pitchFamily="2" charset="-122"/>
              </a:rPr>
              <a:t>Sector</a:t>
            </a:r>
          </a:p>
        </p:txBody>
      </p:sp>
      <p:sp>
        <p:nvSpPr>
          <p:cNvPr id="36" name="矩形 35"/>
          <p:cNvSpPr/>
          <p:nvPr/>
        </p:nvSpPr>
        <p:spPr>
          <a:xfrm>
            <a:off x="5728970" y="1217930"/>
            <a:ext cx="374650"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400" b="1">
                <a:solidFill>
                  <a:schemeClr val="tx1"/>
                </a:solidFill>
                <a:latin typeface="字制区喜脉体" panose="02000603000000000000" pitchFamily="2" charset="-122"/>
                <a:ea typeface="字制区喜脉体" panose="02000603000000000000" pitchFamily="2" charset="-122"/>
              </a:rPr>
              <a:t>Sector</a:t>
            </a:r>
          </a:p>
        </p:txBody>
      </p:sp>
      <p:sp>
        <p:nvSpPr>
          <p:cNvPr id="39" name="矩形 38"/>
          <p:cNvSpPr/>
          <p:nvPr/>
        </p:nvSpPr>
        <p:spPr>
          <a:xfrm>
            <a:off x="3440430" y="4182110"/>
            <a:ext cx="760730" cy="78422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0" name="文本框 39"/>
          <p:cNvSpPr txBox="1"/>
          <p:nvPr/>
        </p:nvSpPr>
        <p:spPr>
          <a:xfrm>
            <a:off x="3422015" y="3955415"/>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41" name="文本框 40"/>
          <p:cNvSpPr txBox="1"/>
          <p:nvPr/>
        </p:nvSpPr>
        <p:spPr>
          <a:xfrm>
            <a:off x="3114675" y="440626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16</a:t>
            </a:r>
          </a:p>
        </p:txBody>
      </p:sp>
      <p:sp>
        <p:nvSpPr>
          <p:cNvPr id="42" name="矩形 41"/>
          <p:cNvSpPr/>
          <p:nvPr/>
        </p:nvSpPr>
        <p:spPr>
          <a:xfrm rot="5400000">
            <a:off x="3160395" y="4462145"/>
            <a:ext cx="784860" cy="22415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16 thread</a:t>
            </a:r>
          </a:p>
        </p:txBody>
      </p:sp>
      <p:cxnSp>
        <p:nvCxnSpPr>
          <p:cNvPr id="43" name="直接连接符 42"/>
          <p:cNvCxnSpPr>
            <a:stCxn id="42" idx="1"/>
            <a:endCxn id="42" idx="3"/>
          </p:cNvCxnSpPr>
          <p:nvPr/>
        </p:nvCxnSpPr>
        <p:spPr>
          <a:xfrm>
            <a:off x="3552825" y="4182110"/>
            <a:ext cx="0" cy="78486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44" name="矩形 43"/>
          <p:cNvSpPr/>
          <p:nvPr/>
        </p:nvSpPr>
        <p:spPr>
          <a:xfrm>
            <a:off x="3441065" y="4189730"/>
            <a:ext cx="622935"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Sector</a:t>
            </a:r>
          </a:p>
        </p:txBody>
      </p:sp>
      <p:sp>
        <p:nvSpPr>
          <p:cNvPr id="45" name="矩形 44"/>
          <p:cNvSpPr/>
          <p:nvPr/>
        </p:nvSpPr>
        <p:spPr>
          <a:xfrm>
            <a:off x="3441065" y="4292600"/>
            <a:ext cx="622935"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Sector</a:t>
            </a:r>
          </a:p>
        </p:txBody>
      </p:sp>
      <p:sp>
        <p:nvSpPr>
          <p:cNvPr id="46" name="矩形 45"/>
          <p:cNvSpPr/>
          <p:nvPr/>
        </p:nvSpPr>
        <p:spPr>
          <a:xfrm>
            <a:off x="3441065" y="4759960"/>
            <a:ext cx="622935"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Sector</a:t>
            </a:r>
          </a:p>
        </p:txBody>
      </p:sp>
      <p:sp>
        <p:nvSpPr>
          <p:cNvPr id="47" name="矩形 46"/>
          <p:cNvSpPr/>
          <p:nvPr/>
        </p:nvSpPr>
        <p:spPr>
          <a:xfrm>
            <a:off x="3441065" y="4862830"/>
            <a:ext cx="622935" cy="97155"/>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Sector</a:t>
            </a:r>
          </a:p>
        </p:txBody>
      </p:sp>
      <p:sp>
        <p:nvSpPr>
          <p:cNvPr id="16" name="文本框 15">
            <a:extLst>
              <a:ext uri="{FF2B5EF4-FFF2-40B4-BE49-F238E27FC236}">
                <a16:creationId xmlns:a16="http://schemas.microsoft.com/office/drawing/2014/main" id="{0E7291AB-AE75-27AA-85F0-29687476FFB0}"/>
              </a:ext>
            </a:extLst>
          </p:cNvPr>
          <p:cNvSpPr txBox="1"/>
          <p:nvPr/>
        </p:nvSpPr>
        <p:spPr>
          <a:xfrm>
            <a:off x="7098665" y="6470650"/>
            <a:ext cx="49278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性能优化笔记</a:t>
            </a:r>
            <a:r>
              <a:rPr lang="en-US" altLang="zh-CN">
                <a:latin typeface="字制区喜脉体" panose="02000603000000000000" pitchFamily="2" charset="-122"/>
                <a:ea typeface="字制区喜脉体" panose="02000603000000000000" pitchFamily="2" charset="-122"/>
                <a:hlinkClick r:id="rId2"/>
              </a:rPr>
              <a:t>--Transpose</a:t>
            </a:r>
            <a:r>
              <a:rPr lang="zh-CN" altLang="en-US">
                <a:latin typeface="字制区喜脉体" panose="02000603000000000000" pitchFamily="2" charset="-122"/>
                <a:ea typeface="字制区喜脉体" panose="02000603000000000000" pitchFamily="2" charset="-122"/>
                <a:hlinkClick r:id="rId2"/>
              </a:rPr>
              <a:t>性能优化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18" name="文本框 17">
            <a:extLst>
              <a:ext uri="{FF2B5EF4-FFF2-40B4-BE49-F238E27FC236}">
                <a16:creationId xmlns:a16="http://schemas.microsoft.com/office/drawing/2014/main" id="{A695212D-5DE9-359D-6C72-616D7C0B7416}"/>
              </a:ext>
            </a:extLst>
          </p:cNvPr>
          <p:cNvSpPr txBox="1"/>
          <p:nvPr/>
        </p:nvSpPr>
        <p:spPr>
          <a:xfrm>
            <a:off x="52251" y="-1567"/>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Transpose_v1_naive</a:t>
            </a:r>
            <a:endParaRPr lang="zh-CN" altLang="en-US"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2175" y="1099185"/>
            <a:ext cx="1925955" cy="4472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254635" y="301244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5" name="文本框 4"/>
          <p:cNvSpPr txBox="1"/>
          <p:nvPr/>
        </p:nvSpPr>
        <p:spPr>
          <a:xfrm>
            <a:off x="1453515" y="47561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6" name="矩形 5"/>
          <p:cNvSpPr/>
          <p:nvPr/>
        </p:nvSpPr>
        <p:spPr>
          <a:xfrm>
            <a:off x="1540510" y="1092835"/>
            <a:ext cx="255270" cy="79375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1298575" y="1878965"/>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8</a:t>
            </a:r>
          </a:p>
        </p:txBody>
      </p:sp>
      <p:sp>
        <p:nvSpPr>
          <p:cNvPr id="8" name="文本框 7"/>
          <p:cNvSpPr txBox="1"/>
          <p:nvPr/>
        </p:nvSpPr>
        <p:spPr>
          <a:xfrm>
            <a:off x="1228725" y="131000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12" name="矩形 11"/>
          <p:cNvSpPr/>
          <p:nvPr/>
        </p:nvSpPr>
        <p:spPr>
          <a:xfrm rot="5400000">
            <a:off x="8608060" y="2317115"/>
            <a:ext cx="1925955" cy="44723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9264015" y="294513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14" name="文本框 13"/>
          <p:cNvSpPr txBox="1"/>
          <p:nvPr/>
        </p:nvSpPr>
        <p:spPr>
          <a:xfrm>
            <a:off x="6767830" y="347535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cxnSp>
        <p:nvCxnSpPr>
          <p:cNvPr id="141" name="直接连接符 140"/>
          <p:cNvCxnSpPr/>
          <p:nvPr/>
        </p:nvCxnSpPr>
        <p:spPr>
          <a:xfrm>
            <a:off x="1847799" y="1098321"/>
            <a:ext cx="2025650" cy="1841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1847360" y="1862684"/>
            <a:ext cx="2073910" cy="169799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5481465" y="4569054"/>
            <a:ext cx="1851025" cy="29273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73649" y="4176166"/>
            <a:ext cx="1880870" cy="4445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584960" y="6102350"/>
            <a:ext cx="2288489"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block_size(8,32)</a:t>
            </a:r>
          </a:p>
        </p:txBody>
      </p:sp>
      <p:sp>
        <p:nvSpPr>
          <p:cNvPr id="27" name="文本框 26"/>
          <p:cNvSpPr txBox="1"/>
          <p:nvPr/>
        </p:nvSpPr>
        <p:spPr>
          <a:xfrm>
            <a:off x="6934200" y="1795780"/>
            <a:ext cx="466598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read: 1req </a:t>
            </a:r>
            <a:r>
              <a:rPr lang="en-US" altLang="zh-CN" b="1">
                <a:latin typeface="字制区喜脉体" panose="02000603000000000000" pitchFamily="2" charset="-122"/>
                <a:ea typeface="字制区喜脉体" panose="02000603000000000000" pitchFamily="2" charset="-122"/>
                <a:sym typeface="+mn-ea"/>
              </a:rPr>
              <a:t>-&gt; 4 Sector</a:t>
            </a:r>
            <a:r>
              <a:rPr lang="en-US" altLang="zh-CN" b="1">
                <a:latin typeface="字制区喜脉体" panose="02000603000000000000" pitchFamily="2" charset="-122"/>
                <a:ea typeface="字制区喜脉体" panose="02000603000000000000" pitchFamily="2" charset="-122"/>
              </a:rPr>
              <a:t>-&gt; 32*4 Byte </a:t>
            </a:r>
          </a:p>
          <a:p>
            <a:r>
              <a:rPr lang="en-US" altLang="zh-CN" b="1">
                <a:latin typeface="字制区喜脉体" panose="02000603000000000000" pitchFamily="2" charset="-122"/>
                <a:ea typeface="字制区喜脉体" panose="02000603000000000000" pitchFamily="2" charset="-122"/>
              </a:rPr>
              <a:t>write: 1req </a:t>
            </a:r>
            <a:r>
              <a:rPr lang="en-US" altLang="zh-CN" b="1">
                <a:latin typeface="字制区喜脉体" panose="02000603000000000000" pitchFamily="2" charset="-122"/>
                <a:ea typeface="字制区喜脉体" panose="02000603000000000000" pitchFamily="2" charset="-122"/>
                <a:sym typeface="+mn-ea"/>
              </a:rPr>
              <a:t>-&gt; 8 Sector </a:t>
            </a:r>
            <a:r>
              <a:rPr lang="en-US" altLang="zh-CN" b="1">
                <a:latin typeface="字制区喜脉体" panose="02000603000000000000" pitchFamily="2" charset="-122"/>
                <a:ea typeface="字制区喜脉体" panose="02000603000000000000" pitchFamily="2" charset="-122"/>
              </a:rPr>
              <a:t>-&gt; 32*8 Byte </a:t>
            </a:r>
          </a:p>
        </p:txBody>
      </p:sp>
      <p:sp>
        <p:nvSpPr>
          <p:cNvPr id="15" name="矩形 14"/>
          <p:cNvSpPr/>
          <p:nvPr/>
        </p:nvSpPr>
        <p:spPr>
          <a:xfrm rot="16200000">
            <a:off x="7611110" y="3951605"/>
            <a:ext cx="255270" cy="79375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 name="矩形 8"/>
          <p:cNvSpPr/>
          <p:nvPr/>
        </p:nvSpPr>
        <p:spPr>
          <a:xfrm rot="5400000">
            <a:off x="3048635" y="197040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7" name="矩形 16"/>
          <p:cNvSpPr/>
          <p:nvPr/>
        </p:nvSpPr>
        <p:spPr>
          <a:xfrm>
            <a:off x="3959225" y="1064895"/>
            <a:ext cx="687705" cy="44704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p:txBody>
      </p:sp>
      <p:cxnSp>
        <p:nvCxnSpPr>
          <p:cNvPr id="20" name="直接连接符 19"/>
          <p:cNvCxnSpPr/>
          <p:nvPr/>
        </p:nvCxnSpPr>
        <p:spPr>
          <a:xfrm>
            <a:off x="3954145" y="1179830"/>
            <a:ext cx="693420" cy="127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V="1">
            <a:off x="3949065" y="1290320"/>
            <a:ext cx="692150" cy="1270"/>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3949065" y="1398270"/>
            <a:ext cx="682625" cy="3175"/>
          </a:xfrm>
          <a:prstGeom prst="line">
            <a:avLst/>
          </a:prstGeom>
          <a:ln>
            <a:solidFill>
              <a:schemeClr val="accent6"/>
            </a:solidFill>
            <a:prstDash val="dash"/>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2957830" y="417639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8" name="文本框 17"/>
          <p:cNvSpPr txBox="1"/>
          <p:nvPr/>
        </p:nvSpPr>
        <p:spPr>
          <a:xfrm>
            <a:off x="3597275" y="199580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21" name="文本框 20"/>
          <p:cNvSpPr txBox="1"/>
          <p:nvPr/>
        </p:nvSpPr>
        <p:spPr>
          <a:xfrm>
            <a:off x="3908425" y="825500"/>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8</a:t>
            </a:r>
          </a:p>
        </p:txBody>
      </p:sp>
      <p:sp>
        <p:nvSpPr>
          <p:cNvPr id="22" name="矩形 21"/>
          <p:cNvSpPr/>
          <p:nvPr/>
        </p:nvSpPr>
        <p:spPr>
          <a:xfrm rot="16200000">
            <a:off x="2791460" y="4342130"/>
            <a:ext cx="687705" cy="35560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p:txBody>
      </p:sp>
      <p:sp>
        <p:nvSpPr>
          <p:cNvPr id="26" name="矩形 25"/>
          <p:cNvSpPr/>
          <p:nvPr/>
        </p:nvSpPr>
        <p:spPr>
          <a:xfrm rot="5400000">
            <a:off x="4390390" y="197040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8" name="矩形 27"/>
          <p:cNvSpPr/>
          <p:nvPr/>
        </p:nvSpPr>
        <p:spPr>
          <a:xfrm>
            <a:off x="5300980" y="1064895"/>
            <a:ext cx="687705" cy="44704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700" b="1">
                <a:solidFill>
                  <a:schemeClr val="tx1"/>
                </a:solidFill>
                <a:latin typeface="字制区喜脉体" panose="02000603000000000000" pitchFamily="2" charset="-122"/>
                <a:ea typeface="字制区喜脉体" panose="02000603000000000000" pitchFamily="2" charset="-122"/>
              </a:rPr>
              <a:t>8 thread</a:t>
            </a:r>
          </a:p>
        </p:txBody>
      </p:sp>
      <p:sp>
        <p:nvSpPr>
          <p:cNvPr id="34" name="矩形 33"/>
          <p:cNvSpPr/>
          <p:nvPr/>
        </p:nvSpPr>
        <p:spPr>
          <a:xfrm>
            <a:off x="5295900" y="1070610"/>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2" name="矩形 31"/>
          <p:cNvSpPr/>
          <p:nvPr/>
        </p:nvSpPr>
        <p:spPr>
          <a:xfrm>
            <a:off x="5295900" y="1182370"/>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3" name="矩形 32"/>
          <p:cNvSpPr/>
          <p:nvPr/>
        </p:nvSpPr>
        <p:spPr>
          <a:xfrm>
            <a:off x="5293995" y="1290320"/>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35" name="矩形 34"/>
          <p:cNvSpPr/>
          <p:nvPr/>
        </p:nvSpPr>
        <p:spPr>
          <a:xfrm>
            <a:off x="5293995" y="1401445"/>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44" name="矩形 43"/>
          <p:cNvSpPr/>
          <p:nvPr/>
        </p:nvSpPr>
        <p:spPr>
          <a:xfrm>
            <a:off x="2957830" y="509587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5" name="矩形 44"/>
          <p:cNvSpPr/>
          <p:nvPr/>
        </p:nvSpPr>
        <p:spPr>
          <a:xfrm rot="16200000">
            <a:off x="2791460" y="5261610"/>
            <a:ext cx="687705" cy="355600"/>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a:p>
            <a:pPr algn="ctr"/>
            <a:r>
              <a:rPr lang="en-US" altLang="zh-CN" sz="600" b="1">
                <a:solidFill>
                  <a:schemeClr val="tx1"/>
                </a:solidFill>
                <a:latin typeface="字制区喜脉体" panose="02000603000000000000" pitchFamily="2" charset="-122"/>
                <a:ea typeface="字制区喜脉体" panose="02000603000000000000" pitchFamily="2" charset="-122"/>
              </a:rPr>
              <a:t>8 thread</a:t>
            </a:r>
          </a:p>
        </p:txBody>
      </p:sp>
      <p:sp>
        <p:nvSpPr>
          <p:cNvPr id="46" name="矩形 45"/>
          <p:cNvSpPr/>
          <p:nvPr/>
        </p:nvSpPr>
        <p:spPr>
          <a:xfrm>
            <a:off x="2957830" y="5095875"/>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47" name="矩形 46"/>
          <p:cNvSpPr/>
          <p:nvPr/>
        </p:nvSpPr>
        <p:spPr>
          <a:xfrm>
            <a:off x="2957830" y="5203825"/>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48" name="矩形 47"/>
          <p:cNvSpPr/>
          <p:nvPr/>
        </p:nvSpPr>
        <p:spPr>
          <a:xfrm>
            <a:off x="2957830" y="5673090"/>
            <a:ext cx="687070" cy="10795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Sector</a:t>
            </a:r>
          </a:p>
        </p:txBody>
      </p:sp>
      <p:sp>
        <p:nvSpPr>
          <p:cNvPr id="23" name="文本框 22">
            <a:extLst>
              <a:ext uri="{FF2B5EF4-FFF2-40B4-BE49-F238E27FC236}">
                <a16:creationId xmlns:a16="http://schemas.microsoft.com/office/drawing/2014/main" id="{0F020AA4-2ED5-5D49-54E2-348F90AE92AC}"/>
              </a:ext>
            </a:extLst>
          </p:cNvPr>
          <p:cNvSpPr txBox="1"/>
          <p:nvPr/>
        </p:nvSpPr>
        <p:spPr>
          <a:xfrm>
            <a:off x="52251" y="-1567"/>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Transpose_v1_naive</a:t>
            </a:r>
            <a:endParaRPr lang="zh-CN" altLang="en-US" sz="2800"/>
          </a:p>
        </p:txBody>
      </p:sp>
      <p:sp>
        <p:nvSpPr>
          <p:cNvPr id="24" name="文本框 23">
            <a:extLst>
              <a:ext uri="{FF2B5EF4-FFF2-40B4-BE49-F238E27FC236}">
                <a16:creationId xmlns:a16="http://schemas.microsoft.com/office/drawing/2014/main" id="{3792D3E1-2D60-398E-B0B9-6E2CE2C419BF}"/>
              </a:ext>
            </a:extLst>
          </p:cNvPr>
          <p:cNvSpPr txBox="1"/>
          <p:nvPr/>
        </p:nvSpPr>
        <p:spPr>
          <a:xfrm>
            <a:off x="7098665" y="6470650"/>
            <a:ext cx="49278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性能优化笔记</a:t>
            </a:r>
            <a:r>
              <a:rPr lang="en-US" altLang="zh-CN">
                <a:latin typeface="字制区喜脉体" panose="02000603000000000000" pitchFamily="2" charset="-122"/>
                <a:ea typeface="字制区喜脉体" panose="02000603000000000000" pitchFamily="2" charset="-122"/>
                <a:hlinkClick r:id="rId2"/>
              </a:rPr>
              <a:t>--Transpose</a:t>
            </a:r>
            <a:r>
              <a:rPr lang="zh-CN" altLang="en-US">
                <a:latin typeface="字制区喜脉体" panose="02000603000000000000" pitchFamily="2" charset="-122"/>
                <a:ea typeface="字制区喜脉体" panose="02000603000000000000" pitchFamily="2" charset="-122"/>
                <a:hlinkClick r:id="rId2"/>
              </a:rPr>
              <a:t>性能优化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2175" y="1099185"/>
            <a:ext cx="1925955" cy="4472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254635" y="301244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5" name="文本框 4"/>
          <p:cNvSpPr txBox="1"/>
          <p:nvPr/>
        </p:nvSpPr>
        <p:spPr>
          <a:xfrm>
            <a:off x="1453515" y="47561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6" name="矩形 5"/>
          <p:cNvSpPr/>
          <p:nvPr/>
        </p:nvSpPr>
        <p:spPr>
          <a:xfrm>
            <a:off x="1540510" y="1092835"/>
            <a:ext cx="593090" cy="17272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1467485" y="1230630"/>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128</a:t>
            </a:r>
          </a:p>
        </p:txBody>
      </p:sp>
      <p:sp>
        <p:nvSpPr>
          <p:cNvPr id="8" name="文本框 7"/>
          <p:cNvSpPr txBox="1"/>
          <p:nvPr/>
        </p:nvSpPr>
        <p:spPr>
          <a:xfrm>
            <a:off x="1219200" y="106489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9" name="矩形 8"/>
          <p:cNvSpPr/>
          <p:nvPr/>
        </p:nvSpPr>
        <p:spPr>
          <a:xfrm>
            <a:off x="3853180" y="109918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0" name="文本框 9"/>
          <p:cNvSpPr txBox="1"/>
          <p:nvPr/>
        </p:nvSpPr>
        <p:spPr>
          <a:xfrm>
            <a:off x="4735830" y="880745"/>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128</a:t>
            </a:r>
          </a:p>
        </p:txBody>
      </p:sp>
      <p:sp>
        <p:nvSpPr>
          <p:cNvPr id="11" name="文本框 10"/>
          <p:cNvSpPr txBox="1"/>
          <p:nvPr/>
        </p:nvSpPr>
        <p:spPr>
          <a:xfrm>
            <a:off x="3542030" y="1323340"/>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32</a:t>
            </a:r>
          </a:p>
        </p:txBody>
      </p:sp>
      <p:sp>
        <p:nvSpPr>
          <p:cNvPr id="12" name="矩形 11"/>
          <p:cNvSpPr/>
          <p:nvPr/>
        </p:nvSpPr>
        <p:spPr>
          <a:xfrm rot="5400000">
            <a:off x="8608060" y="2317115"/>
            <a:ext cx="1925955" cy="44723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9264015" y="294513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14" name="文本框 13"/>
          <p:cNvSpPr txBox="1"/>
          <p:nvPr/>
        </p:nvSpPr>
        <p:spPr>
          <a:xfrm>
            <a:off x="6701155" y="423100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15" name="矩形 14"/>
          <p:cNvSpPr/>
          <p:nvPr/>
        </p:nvSpPr>
        <p:spPr>
          <a:xfrm rot="5400000">
            <a:off x="3853180" y="397319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6" name="矩形 15"/>
          <p:cNvSpPr/>
          <p:nvPr/>
        </p:nvSpPr>
        <p:spPr>
          <a:xfrm rot="5400000">
            <a:off x="7125970" y="4388485"/>
            <a:ext cx="593090" cy="17272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cxnSp>
        <p:nvCxnSpPr>
          <p:cNvPr id="141" name="直接连接符 140"/>
          <p:cNvCxnSpPr/>
          <p:nvPr/>
        </p:nvCxnSpPr>
        <p:spPr>
          <a:xfrm>
            <a:off x="2143709" y="1098956"/>
            <a:ext cx="1729740" cy="1778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139460" y="1261974"/>
            <a:ext cx="1713865" cy="52641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V="1">
            <a:off x="5481465" y="4775429"/>
            <a:ext cx="1843405" cy="79629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451424" y="3073806"/>
            <a:ext cx="1873250" cy="109156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853180" y="109918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19" name="文本框 18"/>
          <p:cNvSpPr txBox="1"/>
          <p:nvPr/>
        </p:nvSpPr>
        <p:spPr>
          <a:xfrm>
            <a:off x="1092835" y="6113780"/>
            <a:ext cx="2385695" cy="368300"/>
          </a:xfrm>
          <a:prstGeom prst="rect">
            <a:avLst/>
          </a:prstGeom>
          <a:noFill/>
        </p:spPr>
        <p:txBody>
          <a:bodyPr wrap="square" rtlCol="0" anchor="t">
            <a:spAutoFit/>
          </a:bodyPr>
          <a:lstStyle/>
          <a:p>
            <a:r>
              <a:rPr lang="en-US" altLang="zh-CN" b="1">
                <a:latin typeface="字制区喜脉体" panose="02000603000000000000" pitchFamily="2" charset="-122"/>
                <a:ea typeface="字制区喜脉体" panose="02000603000000000000" pitchFamily="2" charset="-122"/>
                <a:sym typeface="+mn-ea"/>
              </a:rPr>
              <a:t>block_size(32,8)</a:t>
            </a:r>
          </a:p>
        </p:txBody>
      </p:sp>
      <p:sp>
        <p:nvSpPr>
          <p:cNvPr id="21" name="矩形 20"/>
          <p:cNvSpPr/>
          <p:nvPr/>
        </p:nvSpPr>
        <p:spPr>
          <a:xfrm>
            <a:off x="4140835" y="109918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2" name="矩形 21"/>
          <p:cNvSpPr/>
          <p:nvPr/>
        </p:nvSpPr>
        <p:spPr>
          <a:xfrm>
            <a:off x="4428490" y="1099185"/>
            <a:ext cx="1921510"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23" name="文本框 22"/>
          <p:cNvSpPr txBox="1"/>
          <p:nvPr/>
        </p:nvSpPr>
        <p:spPr>
          <a:xfrm>
            <a:off x="3698240" y="1099185"/>
            <a:ext cx="20447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4</a:t>
            </a:r>
          </a:p>
        </p:txBody>
      </p:sp>
      <p:sp>
        <p:nvSpPr>
          <p:cNvPr id="24" name="文本框 23"/>
          <p:cNvSpPr txBox="1"/>
          <p:nvPr/>
        </p:nvSpPr>
        <p:spPr>
          <a:xfrm>
            <a:off x="3884930" y="916305"/>
            <a:ext cx="20447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4</a:t>
            </a:r>
          </a:p>
        </p:txBody>
      </p:sp>
      <p:sp>
        <p:nvSpPr>
          <p:cNvPr id="25" name="矩形 24"/>
          <p:cNvSpPr/>
          <p:nvPr/>
        </p:nvSpPr>
        <p:spPr>
          <a:xfrm>
            <a:off x="3651885" y="241617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8" name="矩形 27"/>
          <p:cNvSpPr/>
          <p:nvPr/>
        </p:nvSpPr>
        <p:spPr>
          <a:xfrm>
            <a:off x="4392930" y="241617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31" name="矩形 30"/>
          <p:cNvSpPr/>
          <p:nvPr/>
        </p:nvSpPr>
        <p:spPr>
          <a:xfrm>
            <a:off x="4760595" y="307784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32" name="矩形 31"/>
          <p:cNvSpPr/>
          <p:nvPr/>
        </p:nvSpPr>
        <p:spPr>
          <a:xfrm>
            <a:off x="4760595" y="334962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18" name="矩形 17"/>
          <p:cNvSpPr/>
          <p:nvPr/>
        </p:nvSpPr>
        <p:spPr>
          <a:xfrm>
            <a:off x="3858895" y="110299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0" name="矩形 19"/>
          <p:cNvSpPr/>
          <p:nvPr/>
        </p:nvSpPr>
        <p:spPr>
          <a:xfrm>
            <a:off x="4144010" y="110299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33" name="矩形 32"/>
          <p:cNvSpPr/>
          <p:nvPr/>
        </p:nvSpPr>
        <p:spPr>
          <a:xfrm>
            <a:off x="6069330" y="109982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34" name="矩形 33"/>
          <p:cNvSpPr/>
          <p:nvPr/>
        </p:nvSpPr>
        <p:spPr>
          <a:xfrm>
            <a:off x="6075680" y="110553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cxnSp>
        <p:nvCxnSpPr>
          <p:cNvPr id="36" name="直接箭头连接符 35"/>
          <p:cNvCxnSpPr>
            <a:stCxn id="25" idx="3"/>
            <a:endCxn id="28" idx="1"/>
          </p:cNvCxnSpPr>
          <p:nvPr/>
        </p:nvCxnSpPr>
        <p:spPr>
          <a:xfrm>
            <a:off x="3939540" y="2552065"/>
            <a:ext cx="453390" cy="0"/>
          </a:xfrm>
          <a:prstGeom prst="straightConnector1">
            <a:avLst/>
          </a:prstGeom>
          <a:ln w="31750">
            <a:tailEnd type="stealth"/>
          </a:ln>
        </p:spPr>
        <p:style>
          <a:lnRef idx="2">
            <a:schemeClr val="accent1"/>
          </a:lnRef>
          <a:fillRef idx="0">
            <a:srgbClr val="FFFFFF"/>
          </a:fillRef>
          <a:effectRef idx="0">
            <a:srgbClr val="FFFFFF"/>
          </a:effectRef>
          <a:fontRef idx="minor">
            <a:schemeClr val="tx1"/>
          </a:fontRef>
        </p:style>
      </p:cxnSp>
      <p:sp>
        <p:nvSpPr>
          <p:cNvPr id="37" name="文本框 36"/>
          <p:cNvSpPr txBox="1"/>
          <p:nvPr/>
        </p:nvSpPr>
        <p:spPr>
          <a:xfrm>
            <a:off x="3930015" y="230695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T</a:t>
            </a:r>
          </a:p>
        </p:txBody>
      </p:sp>
      <p:sp>
        <p:nvSpPr>
          <p:cNvPr id="38" name="矩形 37"/>
          <p:cNvSpPr/>
          <p:nvPr/>
        </p:nvSpPr>
        <p:spPr>
          <a:xfrm rot="5400000">
            <a:off x="3928110" y="4451985"/>
            <a:ext cx="1950720" cy="288925"/>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cxnSp>
        <p:nvCxnSpPr>
          <p:cNvPr id="39" name="直接箭头连接符 38"/>
          <p:cNvCxnSpPr>
            <a:stCxn id="21" idx="2"/>
            <a:endCxn id="25" idx="0"/>
          </p:cNvCxnSpPr>
          <p:nvPr/>
        </p:nvCxnSpPr>
        <p:spPr>
          <a:xfrm flipH="1">
            <a:off x="3796030" y="1370965"/>
            <a:ext cx="488950" cy="1045210"/>
          </a:xfrm>
          <a:prstGeom prst="straightConnector1">
            <a:avLst/>
          </a:prstGeom>
          <a:ln w="31750">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40" name="直接箭头连接符 39"/>
          <p:cNvCxnSpPr>
            <a:endCxn id="32" idx="0"/>
          </p:cNvCxnSpPr>
          <p:nvPr/>
        </p:nvCxnSpPr>
        <p:spPr>
          <a:xfrm>
            <a:off x="4578350" y="2687955"/>
            <a:ext cx="326390" cy="661670"/>
          </a:xfrm>
          <a:prstGeom prst="straightConnector1">
            <a:avLst/>
          </a:prstGeom>
          <a:ln w="31750">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5875020" y="2045970"/>
            <a:ext cx="532638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read: 4 req -&gt; 4 * 32*16 Byte -&gt; 4 * 16 Sector</a:t>
            </a:r>
          </a:p>
          <a:p>
            <a:r>
              <a:rPr lang="en-US" altLang="zh-CN" b="1">
                <a:latin typeface="字制区喜脉体" panose="02000603000000000000" pitchFamily="2" charset="-122"/>
                <a:ea typeface="字制区喜脉体" panose="02000603000000000000" pitchFamily="2" charset="-122"/>
              </a:rPr>
              <a:t>write: 4 req -&gt; 4 * 32*32 Byte -&gt; 4 * 32 Sector</a:t>
            </a:r>
          </a:p>
        </p:txBody>
      </p:sp>
      <p:sp>
        <p:nvSpPr>
          <p:cNvPr id="42" name="矩形 41"/>
          <p:cNvSpPr/>
          <p:nvPr/>
        </p:nvSpPr>
        <p:spPr>
          <a:xfrm>
            <a:off x="7336155" y="110553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44" name="矩形 43"/>
          <p:cNvSpPr/>
          <p:nvPr/>
        </p:nvSpPr>
        <p:spPr>
          <a:xfrm>
            <a:off x="7336155" y="110553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45" name="矩形 44"/>
          <p:cNvSpPr/>
          <p:nvPr/>
        </p:nvSpPr>
        <p:spPr>
          <a:xfrm>
            <a:off x="7623810" y="110553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46" name="矩形 45"/>
          <p:cNvSpPr/>
          <p:nvPr/>
        </p:nvSpPr>
        <p:spPr>
          <a:xfrm>
            <a:off x="7911465" y="1105535"/>
            <a:ext cx="1921510"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50" name="矩形 49"/>
          <p:cNvSpPr/>
          <p:nvPr/>
        </p:nvSpPr>
        <p:spPr>
          <a:xfrm>
            <a:off x="9552305" y="110617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2" name="矩形 51"/>
          <p:cNvSpPr/>
          <p:nvPr/>
        </p:nvSpPr>
        <p:spPr>
          <a:xfrm>
            <a:off x="7336155" y="1106170"/>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53" name="矩形 52"/>
          <p:cNvSpPr/>
          <p:nvPr/>
        </p:nvSpPr>
        <p:spPr>
          <a:xfrm>
            <a:off x="9260205" y="1106170"/>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58" name="矩形 57"/>
          <p:cNvSpPr/>
          <p:nvPr/>
        </p:nvSpPr>
        <p:spPr>
          <a:xfrm rot="5400000">
            <a:off x="2626360" y="3983355"/>
            <a:ext cx="2503805" cy="69278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9" name="矩形 58"/>
          <p:cNvSpPr/>
          <p:nvPr/>
        </p:nvSpPr>
        <p:spPr>
          <a:xfrm>
            <a:off x="3533775" y="308800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0" name="矩形 59"/>
          <p:cNvSpPr/>
          <p:nvPr/>
        </p:nvSpPr>
        <p:spPr>
          <a:xfrm>
            <a:off x="3533775" y="335978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1" name="矩形 60"/>
          <p:cNvSpPr/>
          <p:nvPr/>
        </p:nvSpPr>
        <p:spPr>
          <a:xfrm rot="5400000">
            <a:off x="2701290" y="4462145"/>
            <a:ext cx="1950720" cy="288925"/>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62" name="矩形 61"/>
          <p:cNvSpPr/>
          <p:nvPr/>
        </p:nvSpPr>
        <p:spPr>
          <a:xfrm>
            <a:off x="3533775" y="308419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63" name="矩形 62"/>
          <p:cNvSpPr/>
          <p:nvPr/>
        </p:nvSpPr>
        <p:spPr>
          <a:xfrm>
            <a:off x="3533775" y="335978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64" name="矩形 63"/>
          <p:cNvSpPr/>
          <p:nvPr/>
        </p:nvSpPr>
        <p:spPr>
          <a:xfrm>
            <a:off x="3533775" y="363156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65" name="矩形 64"/>
          <p:cNvSpPr/>
          <p:nvPr/>
        </p:nvSpPr>
        <p:spPr>
          <a:xfrm>
            <a:off x="3533775" y="533971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26" name="文本框 25">
            <a:extLst>
              <a:ext uri="{FF2B5EF4-FFF2-40B4-BE49-F238E27FC236}">
                <a16:creationId xmlns:a16="http://schemas.microsoft.com/office/drawing/2014/main" id="{1A146D8A-CA19-C371-70F7-CA67E542741D}"/>
              </a:ext>
            </a:extLst>
          </p:cNvPr>
          <p:cNvSpPr txBox="1"/>
          <p:nvPr/>
        </p:nvSpPr>
        <p:spPr>
          <a:xfrm>
            <a:off x="7098665" y="6470650"/>
            <a:ext cx="49278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性能优化笔记</a:t>
            </a:r>
            <a:r>
              <a:rPr lang="en-US" altLang="zh-CN">
                <a:latin typeface="字制区喜脉体" panose="02000603000000000000" pitchFamily="2" charset="-122"/>
                <a:ea typeface="字制区喜脉体" panose="02000603000000000000" pitchFamily="2" charset="-122"/>
                <a:hlinkClick r:id="rId2"/>
              </a:rPr>
              <a:t>--Transpose</a:t>
            </a:r>
            <a:r>
              <a:rPr lang="zh-CN" altLang="en-US">
                <a:latin typeface="字制区喜脉体" panose="02000603000000000000" pitchFamily="2" charset="-122"/>
                <a:ea typeface="字制区喜脉体" panose="02000603000000000000" pitchFamily="2" charset="-122"/>
                <a:hlinkClick r:id="rId2"/>
              </a:rPr>
              <a:t>性能优化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27" name="文本框 26">
            <a:extLst>
              <a:ext uri="{FF2B5EF4-FFF2-40B4-BE49-F238E27FC236}">
                <a16:creationId xmlns:a16="http://schemas.microsoft.com/office/drawing/2014/main" id="{6F65BA7E-6E53-D2D3-25E6-E8D6DCA8ADFC}"/>
              </a:ext>
            </a:extLst>
          </p:cNvPr>
          <p:cNvSpPr txBox="1"/>
          <p:nvPr/>
        </p:nvSpPr>
        <p:spPr>
          <a:xfrm>
            <a:off x="52251" y="-1567"/>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Transpose_v2_float4</a:t>
            </a:r>
            <a:endParaRPr lang="zh-CN" altLang="en-US" sz="2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890645" y="1093470"/>
            <a:ext cx="1328420" cy="12807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9" name="矩形 28"/>
          <p:cNvSpPr/>
          <p:nvPr/>
        </p:nvSpPr>
        <p:spPr>
          <a:xfrm>
            <a:off x="4175125" y="1099185"/>
            <a:ext cx="751840"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4" name="矩形 3"/>
          <p:cNvSpPr/>
          <p:nvPr/>
        </p:nvSpPr>
        <p:spPr>
          <a:xfrm>
            <a:off x="892175" y="1099185"/>
            <a:ext cx="1925955" cy="44723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69" name="文本框 68"/>
          <p:cNvSpPr txBox="1"/>
          <p:nvPr/>
        </p:nvSpPr>
        <p:spPr>
          <a:xfrm>
            <a:off x="254635" y="3012440"/>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5" name="文本框 4"/>
          <p:cNvSpPr txBox="1"/>
          <p:nvPr/>
        </p:nvSpPr>
        <p:spPr>
          <a:xfrm>
            <a:off x="1453515" y="47561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sp>
        <p:nvSpPr>
          <p:cNvPr id="6" name="矩形 5"/>
          <p:cNvSpPr/>
          <p:nvPr/>
        </p:nvSpPr>
        <p:spPr>
          <a:xfrm>
            <a:off x="1540510" y="1092835"/>
            <a:ext cx="318770" cy="30924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1330325" y="1357630"/>
            <a:ext cx="738505"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64</a:t>
            </a:r>
          </a:p>
        </p:txBody>
      </p:sp>
      <p:sp>
        <p:nvSpPr>
          <p:cNvPr id="8" name="文本框 7"/>
          <p:cNvSpPr txBox="1"/>
          <p:nvPr/>
        </p:nvSpPr>
        <p:spPr>
          <a:xfrm>
            <a:off x="1219200" y="1115695"/>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64</a:t>
            </a:r>
          </a:p>
        </p:txBody>
      </p:sp>
      <p:sp>
        <p:nvSpPr>
          <p:cNvPr id="12" name="矩形 11"/>
          <p:cNvSpPr/>
          <p:nvPr/>
        </p:nvSpPr>
        <p:spPr>
          <a:xfrm rot="5400000">
            <a:off x="8608060" y="2317115"/>
            <a:ext cx="1925955" cy="44723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9264015" y="307530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M</a:t>
            </a:r>
          </a:p>
          <a:p>
            <a:pPr algn="ctr"/>
            <a:r>
              <a:rPr lang="en-US" altLang="zh-CN" b="1">
                <a:latin typeface="字制区喜脉体" panose="02000603000000000000" pitchFamily="2" charset="-122"/>
                <a:ea typeface="字制区喜脉体" panose="02000603000000000000" pitchFamily="2" charset="-122"/>
              </a:rPr>
              <a:t>2048</a:t>
            </a:r>
          </a:p>
        </p:txBody>
      </p:sp>
      <p:sp>
        <p:nvSpPr>
          <p:cNvPr id="14" name="文本框 13"/>
          <p:cNvSpPr txBox="1"/>
          <p:nvPr/>
        </p:nvSpPr>
        <p:spPr>
          <a:xfrm>
            <a:off x="6767830" y="3475355"/>
            <a:ext cx="738505" cy="645160"/>
          </a:xfrm>
          <a:prstGeom prst="rect">
            <a:avLst/>
          </a:prstGeom>
          <a:noFill/>
        </p:spPr>
        <p:txBody>
          <a:bodyPr wrap="square" rtlCol="0">
            <a:spAutoFit/>
          </a:bodyPr>
          <a:lstStyle/>
          <a:p>
            <a:pPr algn="ctr"/>
            <a:r>
              <a:rPr lang="en-US" altLang="zh-CN" b="1">
                <a:latin typeface="字制区喜脉体" panose="02000603000000000000" pitchFamily="2" charset="-122"/>
                <a:ea typeface="字制区喜脉体" panose="02000603000000000000" pitchFamily="2" charset="-122"/>
              </a:rPr>
              <a:t>N</a:t>
            </a:r>
          </a:p>
          <a:p>
            <a:pPr algn="ctr"/>
            <a:r>
              <a:rPr lang="en-US" altLang="zh-CN" b="1">
                <a:latin typeface="字制区喜脉体" panose="02000603000000000000" pitchFamily="2" charset="-122"/>
                <a:ea typeface="字制区喜脉体" panose="02000603000000000000" pitchFamily="2" charset="-122"/>
              </a:rPr>
              <a:t>512</a:t>
            </a:r>
          </a:p>
        </p:txBody>
      </p:sp>
      <p:cxnSp>
        <p:nvCxnSpPr>
          <p:cNvPr id="141" name="直接连接符 140"/>
          <p:cNvCxnSpPr/>
          <p:nvPr/>
        </p:nvCxnSpPr>
        <p:spPr>
          <a:xfrm>
            <a:off x="1847799" y="1098321"/>
            <a:ext cx="2025650" cy="18415"/>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1874665" y="1397229"/>
            <a:ext cx="2008505" cy="939800"/>
          </a:xfrm>
          <a:prstGeom prst="line">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584960" y="6102350"/>
            <a:ext cx="3710940" cy="36830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block_size(16,16)</a:t>
            </a:r>
          </a:p>
        </p:txBody>
      </p:sp>
      <p:sp>
        <p:nvSpPr>
          <p:cNvPr id="26" name="矩形 25"/>
          <p:cNvSpPr/>
          <p:nvPr/>
        </p:nvSpPr>
        <p:spPr>
          <a:xfrm>
            <a:off x="7334250" y="4231005"/>
            <a:ext cx="318770" cy="30924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27" name="文本框 26"/>
          <p:cNvSpPr txBox="1"/>
          <p:nvPr/>
        </p:nvSpPr>
        <p:spPr>
          <a:xfrm>
            <a:off x="5595620" y="2573020"/>
            <a:ext cx="5770880" cy="645160"/>
          </a:xfrm>
          <a:prstGeom prst="rect">
            <a:avLst/>
          </a:prstGeom>
          <a:noFill/>
        </p:spPr>
        <p:txBody>
          <a:bodyPr wrap="square" rtlCol="0">
            <a:spAutoFit/>
          </a:bodyPr>
          <a:lstStyle/>
          <a:p>
            <a:r>
              <a:rPr lang="en-US" altLang="zh-CN" b="1">
                <a:latin typeface="字制区喜脉体" panose="02000603000000000000" pitchFamily="2" charset="-122"/>
                <a:ea typeface="字制区喜脉体" panose="02000603000000000000" pitchFamily="2" charset="-122"/>
              </a:rPr>
              <a:t>read: 4req  -&gt; 4 * 8 * 2 Sector </a:t>
            </a:r>
            <a:r>
              <a:rPr lang="en-US" altLang="zh-CN" b="1">
                <a:latin typeface="字制区喜脉体" panose="02000603000000000000" pitchFamily="2" charset="-122"/>
                <a:ea typeface="字制区喜脉体" panose="02000603000000000000" pitchFamily="2" charset="-122"/>
                <a:sym typeface="+mn-ea"/>
              </a:rPr>
              <a:t>-&gt; 4*32*16 Byte</a:t>
            </a:r>
            <a:endParaRPr lang="en-US" altLang="zh-CN" b="1">
              <a:latin typeface="字制区喜脉体" panose="02000603000000000000" pitchFamily="2" charset="-122"/>
              <a:ea typeface="字制区喜脉体" panose="02000603000000000000" pitchFamily="2" charset="-122"/>
            </a:endParaRPr>
          </a:p>
          <a:p>
            <a:r>
              <a:rPr lang="en-US" altLang="zh-CN" b="1">
                <a:latin typeface="字制区喜脉体" panose="02000603000000000000" pitchFamily="2" charset="-122"/>
                <a:ea typeface="字制区喜脉体" panose="02000603000000000000" pitchFamily="2" charset="-122"/>
              </a:rPr>
              <a:t>write: 4req -&gt; 4 * 1 * 16 </a:t>
            </a:r>
            <a:r>
              <a:rPr lang="en-US" altLang="zh-CN" b="1">
                <a:latin typeface="字制区喜脉体" panose="02000603000000000000" pitchFamily="2" charset="-122"/>
                <a:ea typeface="字制区喜脉体" panose="02000603000000000000" pitchFamily="2" charset="-122"/>
                <a:sym typeface="+mn-ea"/>
              </a:rPr>
              <a:t>Sector</a:t>
            </a:r>
            <a:r>
              <a:rPr lang="en-US" altLang="zh-CN" b="1">
                <a:latin typeface="字制区喜脉体" panose="02000603000000000000" pitchFamily="2" charset="-122"/>
                <a:ea typeface="字制区喜脉体" panose="02000603000000000000" pitchFamily="2" charset="-122"/>
              </a:rPr>
              <a:t>-&gt; 4*32*16 Sector</a:t>
            </a:r>
          </a:p>
        </p:txBody>
      </p:sp>
      <p:sp>
        <p:nvSpPr>
          <p:cNvPr id="16" name="矩形 15"/>
          <p:cNvSpPr/>
          <p:nvPr/>
        </p:nvSpPr>
        <p:spPr>
          <a:xfrm>
            <a:off x="3886835" y="109918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18" name="矩形 17"/>
          <p:cNvSpPr/>
          <p:nvPr/>
        </p:nvSpPr>
        <p:spPr>
          <a:xfrm>
            <a:off x="4931410" y="109918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37" name="矩形 36"/>
          <p:cNvSpPr/>
          <p:nvPr/>
        </p:nvSpPr>
        <p:spPr>
          <a:xfrm>
            <a:off x="4175125" y="1376045"/>
            <a:ext cx="751840"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38" name="矩形 37"/>
          <p:cNvSpPr/>
          <p:nvPr/>
        </p:nvSpPr>
        <p:spPr>
          <a:xfrm>
            <a:off x="3886835" y="137604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48" name="矩形 47"/>
          <p:cNvSpPr/>
          <p:nvPr/>
        </p:nvSpPr>
        <p:spPr>
          <a:xfrm>
            <a:off x="4931410" y="137604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49" name="矩形 48"/>
          <p:cNvSpPr/>
          <p:nvPr/>
        </p:nvSpPr>
        <p:spPr>
          <a:xfrm>
            <a:off x="3893185" y="110553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0" name="矩形 49"/>
          <p:cNvSpPr/>
          <p:nvPr/>
        </p:nvSpPr>
        <p:spPr>
          <a:xfrm>
            <a:off x="3893185" y="138239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1" name="矩形 50"/>
          <p:cNvSpPr/>
          <p:nvPr/>
        </p:nvSpPr>
        <p:spPr>
          <a:xfrm>
            <a:off x="4938395" y="110680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2" name="矩形 51"/>
          <p:cNvSpPr/>
          <p:nvPr/>
        </p:nvSpPr>
        <p:spPr>
          <a:xfrm>
            <a:off x="4938395" y="138366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3" name="文本框 52"/>
          <p:cNvSpPr txBox="1"/>
          <p:nvPr/>
        </p:nvSpPr>
        <p:spPr>
          <a:xfrm>
            <a:off x="4173220" y="847725"/>
            <a:ext cx="654685"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64</a:t>
            </a:r>
          </a:p>
        </p:txBody>
      </p:sp>
      <p:sp>
        <p:nvSpPr>
          <p:cNvPr id="54" name="文本框 53"/>
          <p:cNvSpPr txBox="1"/>
          <p:nvPr/>
        </p:nvSpPr>
        <p:spPr>
          <a:xfrm>
            <a:off x="5143500" y="1247775"/>
            <a:ext cx="356235"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8</a:t>
            </a:r>
          </a:p>
        </p:txBody>
      </p:sp>
      <p:sp>
        <p:nvSpPr>
          <p:cNvPr id="55" name="矩形 54"/>
          <p:cNvSpPr/>
          <p:nvPr/>
        </p:nvSpPr>
        <p:spPr>
          <a:xfrm>
            <a:off x="5295900" y="3745230"/>
            <a:ext cx="1328420" cy="12807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56" name="矩形 55"/>
          <p:cNvSpPr/>
          <p:nvPr/>
        </p:nvSpPr>
        <p:spPr>
          <a:xfrm rot="5400000">
            <a:off x="5356225" y="4255135"/>
            <a:ext cx="751840" cy="28702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57" name="矩形 56"/>
          <p:cNvSpPr/>
          <p:nvPr/>
        </p:nvSpPr>
        <p:spPr>
          <a:xfrm>
            <a:off x="5298440" y="375094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8" name="矩形 57"/>
          <p:cNvSpPr/>
          <p:nvPr/>
        </p:nvSpPr>
        <p:spPr>
          <a:xfrm>
            <a:off x="5300980" y="474916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59" name="矩形 58"/>
          <p:cNvSpPr/>
          <p:nvPr/>
        </p:nvSpPr>
        <p:spPr>
          <a:xfrm rot="5400000">
            <a:off x="5079365" y="4242435"/>
            <a:ext cx="727075" cy="287655"/>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60" name="矩形 59"/>
          <p:cNvSpPr/>
          <p:nvPr/>
        </p:nvSpPr>
        <p:spPr>
          <a:xfrm>
            <a:off x="5586095" y="375094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1" name="矩形 60"/>
          <p:cNvSpPr/>
          <p:nvPr/>
        </p:nvSpPr>
        <p:spPr>
          <a:xfrm>
            <a:off x="5588635" y="4749165"/>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2" name="矩形 61"/>
          <p:cNvSpPr/>
          <p:nvPr/>
        </p:nvSpPr>
        <p:spPr>
          <a:xfrm>
            <a:off x="5304790" y="375729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3" name="矩形 62"/>
          <p:cNvSpPr/>
          <p:nvPr/>
        </p:nvSpPr>
        <p:spPr>
          <a:xfrm>
            <a:off x="5592445" y="375729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4" name="矩形 63"/>
          <p:cNvSpPr/>
          <p:nvPr/>
        </p:nvSpPr>
        <p:spPr>
          <a:xfrm>
            <a:off x="5307965" y="475678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5" name="矩形 64"/>
          <p:cNvSpPr/>
          <p:nvPr/>
        </p:nvSpPr>
        <p:spPr>
          <a:xfrm>
            <a:off x="5595620" y="4756785"/>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66" name="文本框 65"/>
          <p:cNvSpPr txBox="1"/>
          <p:nvPr/>
        </p:nvSpPr>
        <p:spPr>
          <a:xfrm>
            <a:off x="4938395" y="4231005"/>
            <a:ext cx="340360"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64</a:t>
            </a:r>
          </a:p>
        </p:txBody>
      </p:sp>
      <p:sp>
        <p:nvSpPr>
          <p:cNvPr id="67" name="文本框 66"/>
          <p:cNvSpPr txBox="1"/>
          <p:nvPr/>
        </p:nvSpPr>
        <p:spPr>
          <a:xfrm>
            <a:off x="5379085" y="3475355"/>
            <a:ext cx="356235"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8</a:t>
            </a:r>
          </a:p>
        </p:txBody>
      </p:sp>
      <p:sp>
        <p:nvSpPr>
          <p:cNvPr id="68" name="矩形 67"/>
          <p:cNvSpPr/>
          <p:nvPr/>
        </p:nvSpPr>
        <p:spPr>
          <a:xfrm>
            <a:off x="4086860" y="301244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70" name="矩形 69"/>
          <p:cNvSpPr/>
          <p:nvPr/>
        </p:nvSpPr>
        <p:spPr>
          <a:xfrm>
            <a:off x="4827905" y="301244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cxnSp>
        <p:nvCxnSpPr>
          <p:cNvPr id="71" name="直接箭头连接符 70"/>
          <p:cNvCxnSpPr>
            <a:stCxn id="68" idx="3"/>
            <a:endCxn id="70" idx="1"/>
          </p:cNvCxnSpPr>
          <p:nvPr/>
        </p:nvCxnSpPr>
        <p:spPr>
          <a:xfrm>
            <a:off x="4374515" y="3148330"/>
            <a:ext cx="453390" cy="0"/>
          </a:xfrm>
          <a:prstGeom prst="straightConnector1">
            <a:avLst/>
          </a:prstGeom>
          <a:ln w="31750">
            <a:tailEnd type="stealth"/>
          </a:ln>
        </p:spPr>
        <p:style>
          <a:lnRef idx="2">
            <a:schemeClr val="accent1"/>
          </a:lnRef>
          <a:fillRef idx="0">
            <a:srgbClr val="FFFFFF"/>
          </a:fillRef>
          <a:effectRef idx="0">
            <a:srgbClr val="FFFFFF"/>
          </a:effectRef>
          <a:fontRef idx="minor">
            <a:schemeClr val="tx1"/>
          </a:fontRef>
        </p:style>
      </p:cxnSp>
      <p:sp>
        <p:nvSpPr>
          <p:cNvPr id="72" name="文本框 71"/>
          <p:cNvSpPr txBox="1"/>
          <p:nvPr/>
        </p:nvSpPr>
        <p:spPr>
          <a:xfrm>
            <a:off x="4364990" y="2903220"/>
            <a:ext cx="438150" cy="245110"/>
          </a:xfrm>
          <a:prstGeom prst="rect">
            <a:avLst/>
          </a:prstGeom>
          <a:noFill/>
        </p:spPr>
        <p:txBody>
          <a:bodyPr wrap="square" rtlCol="0">
            <a:spAutoFit/>
          </a:bodyPr>
          <a:lstStyle/>
          <a:p>
            <a:pPr algn="ctr"/>
            <a:r>
              <a:rPr lang="en-US" altLang="zh-CN" sz="1000" b="1">
                <a:latin typeface="字制区喜脉体" panose="02000603000000000000" pitchFamily="2" charset="-122"/>
                <a:ea typeface="字制区喜脉体" panose="02000603000000000000" pitchFamily="2" charset="-122"/>
              </a:rPr>
              <a:t>T</a:t>
            </a:r>
          </a:p>
        </p:txBody>
      </p:sp>
      <p:cxnSp>
        <p:nvCxnSpPr>
          <p:cNvPr id="73" name="直接箭头连接符 72"/>
          <p:cNvCxnSpPr>
            <a:endCxn id="68" idx="0"/>
          </p:cNvCxnSpPr>
          <p:nvPr/>
        </p:nvCxnSpPr>
        <p:spPr>
          <a:xfrm flipH="1">
            <a:off x="4231005" y="1244600"/>
            <a:ext cx="842645" cy="1767840"/>
          </a:xfrm>
          <a:prstGeom prst="straightConnector1">
            <a:avLst/>
          </a:prstGeom>
          <a:ln w="31750">
            <a:solidFill>
              <a:srgbClr val="FF0000"/>
            </a:solidFill>
            <a:tailEnd type="stealth"/>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a:off x="5073650" y="3218180"/>
            <a:ext cx="415925" cy="1681480"/>
          </a:xfrm>
          <a:prstGeom prst="straightConnector1">
            <a:avLst/>
          </a:prstGeom>
          <a:ln w="31750">
            <a:solidFill>
              <a:srgbClr val="FF0000"/>
            </a:solidFill>
            <a:tailEnd type="stealth"/>
          </a:ln>
        </p:spPr>
        <p:style>
          <a:lnRef idx="2">
            <a:schemeClr val="accent1"/>
          </a:lnRef>
          <a:fillRef idx="0">
            <a:srgbClr val="FFFFFF"/>
          </a:fillRef>
          <a:effectRef idx="0">
            <a:srgbClr val="FFFFFF"/>
          </a:effectRef>
          <a:fontRef idx="minor">
            <a:schemeClr val="tx1"/>
          </a:fontRef>
        </p:style>
      </p:cxnSp>
      <p:sp>
        <p:nvSpPr>
          <p:cNvPr id="75" name="矩形 74"/>
          <p:cNvSpPr/>
          <p:nvPr/>
        </p:nvSpPr>
        <p:spPr>
          <a:xfrm>
            <a:off x="5735320" y="1099185"/>
            <a:ext cx="1328420" cy="12807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76" name="矩形 75"/>
          <p:cNvSpPr/>
          <p:nvPr/>
        </p:nvSpPr>
        <p:spPr>
          <a:xfrm>
            <a:off x="6019800" y="1104900"/>
            <a:ext cx="751840"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77" name="矩形 76"/>
          <p:cNvSpPr/>
          <p:nvPr/>
        </p:nvSpPr>
        <p:spPr>
          <a:xfrm>
            <a:off x="5731510" y="110490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78" name="矩形 77"/>
          <p:cNvSpPr/>
          <p:nvPr/>
        </p:nvSpPr>
        <p:spPr>
          <a:xfrm>
            <a:off x="6776085" y="110490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79" name="矩形 78"/>
          <p:cNvSpPr/>
          <p:nvPr/>
        </p:nvSpPr>
        <p:spPr>
          <a:xfrm>
            <a:off x="6019800" y="1381760"/>
            <a:ext cx="751840"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80" name="矩形 79"/>
          <p:cNvSpPr/>
          <p:nvPr/>
        </p:nvSpPr>
        <p:spPr>
          <a:xfrm>
            <a:off x="5731510" y="138176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81" name="矩形 80"/>
          <p:cNvSpPr/>
          <p:nvPr/>
        </p:nvSpPr>
        <p:spPr>
          <a:xfrm>
            <a:off x="6776085" y="138176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82" name="矩形 81"/>
          <p:cNvSpPr/>
          <p:nvPr/>
        </p:nvSpPr>
        <p:spPr>
          <a:xfrm>
            <a:off x="5737860" y="111125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83" name="矩形 82"/>
          <p:cNvSpPr/>
          <p:nvPr/>
        </p:nvSpPr>
        <p:spPr>
          <a:xfrm>
            <a:off x="5737860" y="138811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84" name="矩形 83"/>
          <p:cNvSpPr/>
          <p:nvPr/>
        </p:nvSpPr>
        <p:spPr>
          <a:xfrm>
            <a:off x="6783070" y="111252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85" name="矩形 84"/>
          <p:cNvSpPr/>
          <p:nvPr/>
        </p:nvSpPr>
        <p:spPr>
          <a:xfrm>
            <a:off x="6783070" y="138938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86" name="文本框 85"/>
          <p:cNvSpPr txBox="1"/>
          <p:nvPr/>
        </p:nvSpPr>
        <p:spPr>
          <a:xfrm>
            <a:off x="6017895" y="853440"/>
            <a:ext cx="654685"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64</a:t>
            </a:r>
          </a:p>
        </p:txBody>
      </p:sp>
      <p:sp>
        <p:nvSpPr>
          <p:cNvPr id="87" name="文本框 86"/>
          <p:cNvSpPr txBox="1"/>
          <p:nvPr/>
        </p:nvSpPr>
        <p:spPr>
          <a:xfrm>
            <a:off x="6988175" y="1253490"/>
            <a:ext cx="356235"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8</a:t>
            </a:r>
          </a:p>
        </p:txBody>
      </p:sp>
      <p:sp>
        <p:nvSpPr>
          <p:cNvPr id="88" name="矩形 87"/>
          <p:cNvSpPr/>
          <p:nvPr/>
        </p:nvSpPr>
        <p:spPr>
          <a:xfrm>
            <a:off x="5737860" y="1104900"/>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89" name="矩形 88"/>
          <p:cNvSpPr/>
          <p:nvPr/>
        </p:nvSpPr>
        <p:spPr>
          <a:xfrm>
            <a:off x="6488430" y="1104900"/>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90" name="矩形 89"/>
          <p:cNvSpPr/>
          <p:nvPr/>
        </p:nvSpPr>
        <p:spPr>
          <a:xfrm>
            <a:off x="5737860" y="137985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91" name="矩形 90"/>
          <p:cNvSpPr/>
          <p:nvPr/>
        </p:nvSpPr>
        <p:spPr>
          <a:xfrm>
            <a:off x="6488430" y="1376680"/>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92" name="文本框 91"/>
          <p:cNvSpPr txBox="1"/>
          <p:nvPr/>
        </p:nvSpPr>
        <p:spPr>
          <a:xfrm>
            <a:off x="3722370" y="935990"/>
            <a:ext cx="654685" cy="245110"/>
          </a:xfrm>
          <a:prstGeom prst="rect">
            <a:avLst/>
          </a:prstGeom>
          <a:noFill/>
        </p:spPr>
        <p:txBody>
          <a:bodyPr wrap="square" rtlCol="0" anchor="t">
            <a:spAutoFit/>
          </a:bodyPr>
          <a:lstStyle/>
          <a:p>
            <a:pPr algn="ctr"/>
            <a:r>
              <a:rPr lang="en-US" altLang="zh-CN" sz="1000" b="1">
                <a:latin typeface="字制区喜脉体" panose="02000603000000000000" pitchFamily="2" charset="-122"/>
                <a:ea typeface="字制区喜脉体" panose="02000603000000000000" pitchFamily="2" charset="-122"/>
                <a:sym typeface="+mn-ea"/>
              </a:rPr>
              <a:t>4</a:t>
            </a:r>
          </a:p>
        </p:txBody>
      </p:sp>
      <p:sp>
        <p:nvSpPr>
          <p:cNvPr id="3" name="矩形 2"/>
          <p:cNvSpPr/>
          <p:nvPr/>
        </p:nvSpPr>
        <p:spPr>
          <a:xfrm>
            <a:off x="3385820" y="3757295"/>
            <a:ext cx="1328420" cy="12807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latin typeface="字制区喜脉体" panose="02000603000000000000" pitchFamily="2" charset="-122"/>
              <a:ea typeface="字制区喜脉体" panose="02000603000000000000" pitchFamily="2" charset="-122"/>
            </a:endParaRPr>
          </a:p>
        </p:txBody>
      </p:sp>
      <p:sp>
        <p:nvSpPr>
          <p:cNvPr id="9" name="矩形 8"/>
          <p:cNvSpPr/>
          <p:nvPr/>
        </p:nvSpPr>
        <p:spPr>
          <a:xfrm rot="5400000">
            <a:off x="3446145" y="4267200"/>
            <a:ext cx="751840" cy="28702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10" name="矩形 9"/>
          <p:cNvSpPr/>
          <p:nvPr/>
        </p:nvSpPr>
        <p:spPr>
          <a:xfrm>
            <a:off x="3388360" y="376301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11" name="矩形 10"/>
          <p:cNvSpPr/>
          <p:nvPr/>
        </p:nvSpPr>
        <p:spPr>
          <a:xfrm>
            <a:off x="3390900" y="476123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17" name="矩形 16"/>
          <p:cNvSpPr/>
          <p:nvPr/>
        </p:nvSpPr>
        <p:spPr>
          <a:xfrm rot="5400000">
            <a:off x="3169285" y="4254500"/>
            <a:ext cx="727075" cy="287655"/>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latin typeface="字制区喜脉体" panose="02000603000000000000" pitchFamily="2" charset="-122"/>
                <a:ea typeface="字制区喜脉体" panose="02000603000000000000" pitchFamily="2" charset="-122"/>
              </a:rPr>
              <a:t>...</a:t>
            </a:r>
          </a:p>
        </p:txBody>
      </p:sp>
      <p:sp>
        <p:nvSpPr>
          <p:cNvPr id="20" name="矩形 19"/>
          <p:cNvSpPr/>
          <p:nvPr/>
        </p:nvSpPr>
        <p:spPr>
          <a:xfrm>
            <a:off x="3676015" y="376301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1" name="矩形 20"/>
          <p:cNvSpPr/>
          <p:nvPr/>
        </p:nvSpPr>
        <p:spPr>
          <a:xfrm>
            <a:off x="3678555" y="4761230"/>
            <a:ext cx="287655" cy="271780"/>
          </a:xfrm>
          <a:prstGeom prst="rect">
            <a:avLst/>
          </a:prstGeom>
          <a:solidFill>
            <a:schemeClr val="accent4"/>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2" name="矩形 21"/>
          <p:cNvSpPr/>
          <p:nvPr/>
        </p:nvSpPr>
        <p:spPr>
          <a:xfrm>
            <a:off x="3394710" y="376936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3" name="矩形 22"/>
          <p:cNvSpPr/>
          <p:nvPr/>
        </p:nvSpPr>
        <p:spPr>
          <a:xfrm>
            <a:off x="3682365" y="376936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4" name="矩形 23"/>
          <p:cNvSpPr/>
          <p:nvPr/>
        </p:nvSpPr>
        <p:spPr>
          <a:xfrm>
            <a:off x="3397885" y="476885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5" name="矩形 24"/>
          <p:cNvSpPr/>
          <p:nvPr/>
        </p:nvSpPr>
        <p:spPr>
          <a:xfrm>
            <a:off x="3685540" y="4768850"/>
            <a:ext cx="80645" cy="79375"/>
          </a:xfrm>
          <a:prstGeom prst="rect">
            <a:avLst/>
          </a:prstGeom>
          <a:solidFill>
            <a:schemeClr val="accent3"/>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tLang="zh-CN" sz="900" b="1">
              <a:solidFill>
                <a:schemeClr val="tx1"/>
              </a:solidFill>
              <a:latin typeface="字制区喜脉体" panose="02000603000000000000" pitchFamily="2" charset="-122"/>
              <a:ea typeface="字制区喜脉体" panose="02000603000000000000" pitchFamily="2" charset="-122"/>
            </a:endParaRPr>
          </a:p>
        </p:txBody>
      </p:sp>
      <p:sp>
        <p:nvSpPr>
          <p:cNvPr id="2" name="矩形 1"/>
          <p:cNvSpPr/>
          <p:nvPr/>
        </p:nvSpPr>
        <p:spPr>
          <a:xfrm>
            <a:off x="3385820" y="377253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30" name="矩形 29"/>
          <p:cNvSpPr/>
          <p:nvPr/>
        </p:nvSpPr>
        <p:spPr>
          <a:xfrm>
            <a:off x="3394710" y="404431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31" name="矩形 30"/>
          <p:cNvSpPr/>
          <p:nvPr/>
        </p:nvSpPr>
        <p:spPr>
          <a:xfrm>
            <a:off x="3385820" y="4761865"/>
            <a:ext cx="575310" cy="76200"/>
          </a:xfrm>
          <a:prstGeom prst="rect">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700" b="1">
                <a:solidFill>
                  <a:schemeClr val="tx1"/>
                </a:solidFill>
                <a:latin typeface="字制区喜脉体" panose="02000603000000000000" pitchFamily="2" charset="-122"/>
                <a:ea typeface="字制区喜脉体" panose="02000603000000000000" pitchFamily="2" charset="-122"/>
              </a:rPr>
              <a:t>Sector</a:t>
            </a:r>
          </a:p>
        </p:txBody>
      </p:sp>
      <p:sp>
        <p:nvSpPr>
          <p:cNvPr id="28" name="文本框 27">
            <a:extLst>
              <a:ext uri="{FF2B5EF4-FFF2-40B4-BE49-F238E27FC236}">
                <a16:creationId xmlns:a16="http://schemas.microsoft.com/office/drawing/2014/main" id="{3F46C18F-2041-6223-1679-0E5CD90225C4}"/>
              </a:ext>
            </a:extLst>
          </p:cNvPr>
          <p:cNvSpPr txBox="1"/>
          <p:nvPr/>
        </p:nvSpPr>
        <p:spPr>
          <a:xfrm>
            <a:off x="7098665" y="6470650"/>
            <a:ext cx="4927872" cy="369332"/>
          </a:xfrm>
          <a:prstGeom prst="rect">
            <a:avLst/>
          </a:prstGeom>
          <a:noFill/>
        </p:spPr>
        <p:txBody>
          <a:bodyPr wrap="square">
            <a:spAutoFit/>
          </a:bodyPr>
          <a:lstStyle/>
          <a:p>
            <a:r>
              <a:rPr lang="en-US" altLang="zh-CN">
                <a:latin typeface="字制区喜脉体" panose="02000603000000000000" pitchFamily="2" charset="-122"/>
                <a:ea typeface="字制区喜脉体" panose="02000603000000000000" pitchFamily="2" charset="-122"/>
                <a:hlinkClick r:id="rId2"/>
              </a:rPr>
              <a:t>cuda</a:t>
            </a:r>
            <a:r>
              <a:rPr lang="zh-CN" altLang="en-US">
                <a:latin typeface="字制区喜脉体" panose="02000603000000000000" pitchFamily="2" charset="-122"/>
                <a:ea typeface="字制区喜脉体" panose="02000603000000000000" pitchFamily="2" charset="-122"/>
                <a:hlinkClick r:id="rId2"/>
              </a:rPr>
              <a:t>性能优化笔记</a:t>
            </a:r>
            <a:r>
              <a:rPr lang="en-US" altLang="zh-CN">
                <a:latin typeface="字制区喜脉体" panose="02000603000000000000" pitchFamily="2" charset="-122"/>
                <a:ea typeface="字制区喜脉体" panose="02000603000000000000" pitchFamily="2" charset="-122"/>
                <a:hlinkClick r:id="rId2"/>
              </a:rPr>
              <a:t>--Transpose</a:t>
            </a:r>
            <a:r>
              <a:rPr lang="zh-CN" altLang="en-US">
                <a:latin typeface="字制区喜脉体" panose="02000603000000000000" pitchFamily="2" charset="-122"/>
                <a:ea typeface="字制区喜脉体" panose="02000603000000000000" pitchFamily="2" charset="-122"/>
                <a:hlinkClick r:id="rId2"/>
              </a:rPr>
              <a:t>性能优化 </a:t>
            </a:r>
            <a:r>
              <a:rPr lang="en-US" altLang="zh-CN">
                <a:latin typeface="字制区喜脉体" panose="02000603000000000000" pitchFamily="2" charset="-122"/>
                <a:ea typeface="字制区喜脉体" panose="02000603000000000000" pitchFamily="2" charset="-122"/>
                <a:hlinkClick r:id="rId2"/>
              </a:rPr>
              <a:t>- </a:t>
            </a:r>
            <a:r>
              <a:rPr lang="zh-CN" altLang="en-US">
                <a:latin typeface="字制区喜脉体" panose="02000603000000000000" pitchFamily="2" charset="-122"/>
                <a:ea typeface="字制区喜脉体" panose="02000603000000000000" pitchFamily="2" charset="-122"/>
                <a:hlinkClick r:id="rId2"/>
              </a:rPr>
              <a:t>知乎</a:t>
            </a:r>
            <a:endParaRPr lang="zh-CN" altLang="en-US">
              <a:latin typeface="字制区喜脉体" panose="02000603000000000000" pitchFamily="2" charset="-122"/>
              <a:ea typeface="字制区喜脉体" panose="02000603000000000000" pitchFamily="2" charset="-122"/>
            </a:endParaRPr>
          </a:p>
        </p:txBody>
      </p:sp>
      <p:sp>
        <p:nvSpPr>
          <p:cNvPr id="32" name="文本框 31">
            <a:extLst>
              <a:ext uri="{FF2B5EF4-FFF2-40B4-BE49-F238E27FC236}">
                <a16:creationId xmlns:a16="http://schemas.microsoft.com/office/drawing/2014/main" id="{E131530F-8640-C405-22DE-CEE8AA2AC75D}"/>
              </a:ext>
            </a:extLst>
          </p:cNvPr>
          <p:cNvSpPr txBox="1"/>
          <p:nvPr/>
        </p:nvSpPr>
        <p:spPr>
          <a:xfrm>
            <a:off x="52251" y="-1567"/>
            <a:ext cx="4595314" cy="523220"/>
          </a:xfrm>
          <a:prstGeom prst="rect">
            <a:avLst/>
          </a:prstGeom>
          <a:noFill/>
        </p:spPr>
        <p:txBody>
          <a:bodyPr wrap="square">
            <a:spAutoFit/>
          </a:bodyPr>
          <a:lstStyle/>
          <a:p>
            <a:r>
              <a:rPr lang="en-US" altLang="zh-CN" sz="2800">
                <a:latin typeface="字制区喜脉体" panose="02000603000000000000" pitchFamily="2" charset="-122"/>
                <a:ea typeface="字制区喜脉体" panose="02000603000000000000" pitchFamily="2" charset="-122"/>
              </a:rPr>
              <a:t>Transpose_v2_float4</a:t>
            </a:r>
            <a:endParaRPr lang="zh-CN" altLang="en-US"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3991" y="1146844"/>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矩形 4"/>
          <p:cNvSpPr/>
          <p:nvPr/>
        </p:nvSpPr>
        <p:spPr>
          <a:xfrm>
            <a:off x="873991" y="136951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 name="矩形 5"/>
          <p:cNvSpPr/>
          <p:nvPr/>
        </p:nvSpPr>
        <p:spPr>
          <a:xfrm>
            <a:off x="873991" y="1591306"/>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矩形 6"/>
          <p:cNvSpPr/>
          <p:nvPr/>
        </p:nvSpPr>
        <p:spPr>
          <a:xfrm>
            <a:off x="873991" y="1813100"/>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矩形 7"/>
          <p:cNvSpPr/>
          <p:nvPr/>
        </p:nvSpPr>
        <p:spPr>
          <a:xfrm>
            <a:off x="873991" y="2035768"/>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矩形 8"/>
          <p:cNvSpPr/>
          <p:nvPr/>
        </p:nvSpPr>
        <p:spPr>
          <a:xfrm>
            <a:off x="873991" y="225756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矩形 9"/>
          <p:cNvSpPr/>
          <p:nvPr/>
        </p:nvSpPr>
        <p:spPr>
          <a:xfrm>
            <a:off x="873991" y="2785068"/>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p:cNvSpPr/>
          <p:nvPr/>
        </p:nvSpPr>
        <p:spPr>
          <a:xfrm>
            <a:off x="873991" y="3006862"/>
            <a:ext cx="444500" cy="21544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文本框 11"/>
          <p:cNvSpPr txBox="1"/>
          <p:nvPr/>
        </p:nvSpPr>
        <p:spPr>
          <a:xfrm>
            <a:off x="931141" y="2514433"/>
            <a:ext cx="44450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a:t>
            </a:r>
            <a:endParaRPr lang="zh-CN" altLang="en-US" sz="800" b="1">
              <a:latin typeface="Times New Roman" panose="02020603050405020304" pitchFamily="18" charset="0"/>
              <a:cs typeface="Times New Roman" panose="02020603050405020304" pitchFamily="18" charset="0"/>
            </a:endParaRPr>
          </a:p>
        </p:txBody>
      </p:sp>
      <p:sp>
        <p:nvSpPr>
          <p:cNvPr id="13" name="文本框 12"/>
          <p:cNvSpPr txBox="1"/>
          <p:nvPr/>
        </p:nvSpPr>
        <p:spPr>
          <a:xfrm>
            <a:off x="83532" y="2134451"/>
            <a:ext cx="675005" cy="246221"/>
          </a:xfrm>
          <a:prstGeom prst="rect">
            <a:avLst/>
          </a:prstGeom>
          <a:noFill/>
        </p:spPr>
        <p:txBody>
          <a:bodyPr wrap="square" rtlCol="0">
            <a:spAutoFit/>
          </a:bodyPr>
          <a:lstStyle/>
          <a:p>
            <a:r>
              <a:rPr lang="en-US" altLang="zh-CN" sz="1000" b="1">
                <a:latin typeface="Times New Roman" panose="02020603050405020304" pitchFamily="18" charset="0"/>
                <a:cs typeface="Times New Roman" panose="02020603050405020304" pitchFamily="18" charset="0"/>
              </a:rPr>
              <a:t>g_state</a:t>
            </a:r>
            <a:endParaRPr lang="zh-CN" altLang="en-US" sz="1000" b="1">
              <a:latin typeface="Times New Roman" panose="02020603050405020304" pitchFamily="18" charset="0"/>
              <a:cs typeface="Times New Roman" panose="02020603050405020304" pitchFamily="18" charset="0"/>
            </a:endParaRPr>
          </a:p>
        </p:txBody>
      </p:sp>
      <p:sp>
        <p:nvSpPr>
          <p:cNvPr id="14" name="矩形 13"/>
          <p:cNvSpPr/>
          <p:nvPr/>
        </p:nvSpPr>
        <p:spPr>
          <a:xfrm>
            <a:off x="2844887" y="1105989"/>
            <a:ext cx="839707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a:endCxn id="20" idx="1"/>
          </p:cNvCxnSpPr>
          <p:nvPr/>
        </p:nvCxnSpPr>
        <p:spPr>
          <a:xfrm flipV="1">
            <a:off x="1165514" y="1276814"/>
            <a:ext cx="1679575" cy="325120"/>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690817" y="1528980"/>
            <a:ext cx="88773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.mem_buffer</a:t>
            </a:r>
            <a:endParaRPr lang="zh-CN" altLang="en-US" sz="800" b="1">
              <a:latin typeface="Times New Roman" panose="02020603050405020304" pitchFamily="18" charset="0"/>
              <a:cs typeface="Times New Roman" panose="02020603050405020304" pitchFamily="18" charset="0"/>
            </a:endParaRPr>
          </a:p>
        </p:txBody>
      </p:sp>
      <p:sp>
        <p:nvSpPr>
          <p:cNvPr id="17" name="矩形 16"/>
          <p:cNvSpPr/>
          <p:nvPr/>
        </p:nvSpPr>
        <p:spPr>
          <a:xfrm>
            <a:off x="2854960" y="1841500"/>
            <a:ext cx="792226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2844800" y="2577465"/>
            <a:ext cx="790257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a:off x="2844800" y="3320415"/>
            <a:ext cx="834009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2844887" y="1131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1" name="矩形 20"/>
          <p:cNvSpPr/>
          <p:nvPr/>
        </p:nvSpPr>
        <p:spPr>
          <a:xfrm>
            <a:off x="3204297" y="1131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2" name="文本框 21"/>
          <p:cNvSpPr txBox="1"/>
          <p:nvPr/>
        </p:nvSpPr>
        <p:spPr>
          <a:xfrm>
            <a:off x="5734135" y="651904"/>
            <a:ext cx="1441450" cy="215444"/>
          </a:xfrm>
          <a:prstGeom prst="rect">
            <a:avLst/>
          </a:prstGeom>
          <a:noFill/>
        </p:spPr>
        <p:txBody>
          <a:bodyPr wrap="square" rtlCol="0">
            <a:spAutoFit/>
          </a:bodyPr>
          <a:lstStyle/>
          <a:p>
            <a:r>
              <a:rPr lang="en-US" altLang="zh-CN" sz="800" b="1">
                <a:latin typeface="Times New Roman" panose="02020603050405020304" pitchFamily="18" charset="0"/>
                <a:cs typeface="Times New Roman" panose="02020603050405020304" pitchFamily="18" charset="0"/>
              </a:rPr>
              <a:t>size: 1591920 Byte</a:t>
            </a:r>
            <a:endParaRPr lang="zh-CN" altLang="en-US" sz="800" b="1">
              <a:latin typeface="Times New Roman" panose="02020603050405020304" pitchFamily="18" charset="0"/>
              <a:cs typeface="Times New Roman" panose="02020603050405020304" pitchFamily="18" charset="0"/>
            </a:endParaRPr>
          </a:p>
        </p:txBody>
      </p:sp>
      <p:sp>
        <p:nvSpPr>
          <p:cNvPr id="23" name="矩形 22"/>
          <p:cNvSpPr/>
          <p:nvPr/>
        </p:nvSpPr>
        <p:spPr>
          <a:xfrm>
            <a:off x="2856951" y="293631"/>
            <a:ext cx="8142608"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矩形 23"/>
          <p:cNvSpPr/>
          <p:nvPr/>
        </p:nvSpPr>
        <p:spPr>
          <a:xfrm>
            <a:off x="2855046" y="31268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5" name="矩形 24"/>
          <p:cNvSpPr/>
          <p:nvPr/>
        </p:nvSpPr>
        <p:spPr>
          <a:xfrm>
            <a:off x="3214456" y="31268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6" name="矩形 25"/>
          <p:cNvSpPr/>
          <p:nvPr/>
        </p:nvSpPr>
        <p:spPr>
          <a:xfrm>
            <a:off x="3677373" y="320301"/>
            <a:ext cx="4069078" cy="290195"/>
          </a:xfrm>
          <a:prstGeom prst="rect">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a:p>
            <a:pPr algn="ctr"/>
            <a:r>
              <a:rPr lang="zh-CN" altLang="en-US" sz="900" b="1">
                <a:latin typeface="Consolas" panose="020B0609020204030204"/>
                <a:ea typeface="Consolas" panose="020B0609020204030204"/>
                <a:sym typeface="+mn-ea"/>
              </a:rPr>
              <a:t>1,590,</a:t>
            </a:r>
            <a:r>
              <a:rPr lang="en-US" altLang="zh-CN" sz="900" b="1">
                <a:latin typeface="Consolas" panose="020B0609020204030204"/>
                <a:ea typeface="Consolas" panose="020B0609020204030204"/>
                <a:sym typeface="+mn-ea"/>
              </a:rPr>
              <a:t>080</a:t>
            </a:r>
          </a:p>
        </p:txBody>
      </p:sp>
      <p:sp>
        <p:nvSpPr>
          <p:cNvPr id="27" name="矩形 26"/>
          <p:cNvSpPr/>
          <p:nvPr/>
        </p:nvSpPr>
        <p:spPr>
          <a:xfrm>
            <a:off x="7746451" y="311028"/>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28" name="矩形 27"/>
          <p:cNvSpPr/>
          <p:nvPr/>
        </p:nvSpPr>
        <p:spPr>
          <a:xfrm>
            <a:off x="8105861" y="311028"/>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29" name="矩形 28"/>
          <p:cNvSpPr/>
          <p:nvPr/>
        </p:nvSpPr>
        <p:spPr>
          <a:xfrm>
            <a:off x="8556712" y="32102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0" name="矩形 29"/>
          <p:cNvSpPr/>
          <p:nvPr/>
        </p:nvSpPr>
        <p:spPr>
          <a:xfrm>
            <a:off x="8916122" y="32102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1" name="矩形 30"/>
          <p:cNvSpPr/>
          <p:nvPr/>
        </p:nvSpPr>
        <p:spPr>
          <a:xfrm>
            <a:off x="9366973" y="321027"/>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2" name="矩形 31"/>
          <p:cNvSpPr/>
          <p:nvPr/>
        </p:nvSpPr>
        <p:spPr>
          <a:xfrm>
            <a:off x="9726383" y="321027"/>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3" name="矩形 32"/>
          <p:cNvSpPr/>
          <p:nvPr/>
        </p:nvSpPr>
        <p:spPr>
          <a:xfrm>
            <a:off x="10177234" y="326491"/>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4" name="矩形 33"/>
          <p:cNvSpPr/>
          <p:nvPr/>
        </p:nvSpPr>
        <p:spPr>
          <a:xfrm>
            <a:off x="10536644" y="326491"/>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cxnSp>
        <p:nvCxnSpPr>
          <p:cNvPr id="35" name="直接箭头连接符 34"/>
          <p:cNvCxnSpPr>
            <a:endCxn id="24" idx="1"/>
          </p:cNvCxnSpPr>
          <p:nvPr/>
        </p:nvCxnSpPr>
        <p:spPr>
          <a:xfrm flipV="1">
            <a:off x="1175990" y="458108"/>
            <a:ext cx="1678940" cy="1433195"/>
          </a:xfrm>
          <a:prstGeom prst="straightConnector1">
            <a:avLst/>
          </a:prstGeom>
          <a:ln w="31750">
            <a:tailEnd type="stealt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666751" y="1130279"/>
            <a:ext cx="1976668"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1" name="矩形 40"/>
          <p:cNvSpPr/>
          <p:nvPr/>
        </p:nvSpPr>
        <p:spPr>
          <a:xfrm>
            <a:off x="5631355" y="11282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2" name="矩形 41"/>
          <p:cNvSpPr/>
          <p:nvPr/>
        </p:nvSpPr>
        <p:spPr>
          <a:xfrm>
            <a:off x="5990765" y="11282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3" name="矩形 42"/>
          <p:cNvSpPr/>
          <p:nvPr/>
        </p:nvSpPr>
        <p:spPr>
          <a:xfrm>
            <a:off x="6460090" y="1134564"/>
            <a:ext cx="1610387"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4" name="矩形 43"/>
          <p:cNvSpPr/>
          <p:nvPr/>
        </p:nvSpPr>
        <p:spPr>
          <a:xfrm>
            <a:off x="8064823" y="1140856"/>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5" name="矩形 44"/>
          <p:cNvSpPr/>
          <p:nvPr/>
        </p:nvSpPr>
        <p:spPr>
          <a:xfrm>
            <a:off x="8424233" y="1140856"/>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6" name="矩形 45"/>
          <p:cNvSpPr/>
          <p:nvPr/>
        </p:nvSpPr>
        <p:spPr>
          <a:xfrm>
            <a:off x="8870017" y="1138920"/>
            <a:ext cx="939002"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47" name="矩形 46"/>
          <p:cNvSpPr/>
          <p:nvPr/>
        </p:nvSpPr>
        <p:spPr>
          <a:xfrm>
            <a:off x="9797417" y="113456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48" name="矩形 47"/>
          <p:cNvSpPr/>
          <p:nvPr/>
        </p:nvSpPr>
        <p:spPr>
          <a:xfrm>
            <a:off x="10156827" y="113456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49" name="矩形 48"/>
          <p:cNvSpPr/>
          <p:nvPr/>
        </p:nvSpPr>
        <p:spPr>
          <a:xfrm>
            <a:off x="10619742" y="1134563"/>
            <a:ext cx="62221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data</a:t>
            </a:r>
          </a:p>
        </p:txBody>
      </p:sp>
      <p:sp>
        <p:nvSpPr>
          <p:cNvPr id="56" name="矩形 55"/>
          <p:cNvSpPr/>
          <p:nvPr/>
        </p:nvSpPr>
        <p:spPr>
          <a:xfrm>
            <a:off x="285347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7" name="矩形 56"/>
          <p:cNvSpPr/>
          <p:nvPr/>
        </p:nvSpPr>
        <p:spPr>
          <a:xfrm>
            <a:off x="321288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9" name="矩形 58"/>
          <p:cNvSpPr/>
          <p:nvPr/>
        </p:nvSpPr>
        <p:spPr>
          <a:xfrm>
            <a:off x="367580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Input_image:</a:t>
            </a:r>
          </a:p>
          <a:p>
            <a:pPr algn="ctr"/>
            <a:r>
              <a:rPr lang="en-US" altLang="zh-CN" sz="900" b="1"/>
              <a:t>500*28*28*4</a:t>
            </a:r>
          </a:p>
        </p:txBody>
      </p:sp>
      <p:sp>
        <p:nvSpPr>
          <p:cNvPr id="2" name="矩形 1"/>
          <p:cNvSpPr/>
          <p:nvPr/>
        </p:nvSpPr>
        <p:spPr>
          <a:xfrm>
            <a:off x="549507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3" name="矩形 2"/>
          <p:cNvSpPr/>
          <p:nvPr/>
        </p:nvSpPr>
        <p:spPr>
          <a:xfrm>
            <a:off x="585448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36" name="矩形 35"/>
          <p:cNvSpPr/>
          <p:nvPr/>
        </p:nvSpPr>
        <p:spPr>
          <a:xfrm>
            <a:off x="631740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node(MUL_MAT):</a:t>
            </a:r>
          </a:p>
          <a:p>
            <a:pPr algn="ctr"/>
            <a:r>
              <a:rPr lang="en-US" altLang="zh-CN" sz="900" b="1"/>
              <a:t>500*500*4</a:t>
            </a:r>
          </a:p>
        </p:txBody>
      </p:sp>
      <p:sp>
        <p:nvSpPr>
          <p:cNvPr id="40" name="矩形 39"/>
          <p:cNvSpPr/>
          <p:nvPr/>
        </p:nvSpPr>
        <p:spPr>
          <a:xfrm>
            <a:off x="8139216" y="186624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1" name="矩形 50"/>
          <p:cNvSpPr/>
          <p:nvPr/>
        </p:nvSpPr>
        <p:spPr>
          <a:xfrm>
            <a:off x="8498626" y="186624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53" name="矩形 52"/>
          <p:cNvSpPr/>
          <p:nvPr/>
        </p:nvSpPr>
        <p:spPr>
          <a:xfrm>
            <a:off x="8961541" y="1866249"/>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node_grad(MUL_MAT):</a:t>
            </a:r>
          </a:p>
          <a:p>
            <a:pPr algn="ctr"/>
            <a:r>
              <a:rPr lang="en-US" altLang="zh-CN" sz="900" b="1"/>
              <a:t>500*500*4</a:t>
            </a:r>
          </a:p>
        </p:txBody>
      </p:sp>
      <p:sp>
        <p:nvSpPr>
          <p:cNvPr id="72" name="弧形 71"/>
          <p:cNvSpPr/>
          <p:nvPr/>
        </p:nvSpPr>
        <p:spPr>
          <a:xfrm>
            <a:off x="6200140" y="1686560"/>
            <a:ext cx="2298700" cy="502285"/>
          </a:xfrm>
          <a:prstGeom prst="arc">
            <a:avLst>
              <a:gd name="adj1" fmla="val 10698918"/>
              <a:gd name="adj2" fmla="val 0"/>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58" name="文本框 57"/>
          <p:cNvSpPr txBox="1"/>
          <p:nvPr/>
        </p:nvSpPr>
        <p:spPr>
          <a:xfrm>
            <a:off x="6923089" y="1453715"/>
            <a:ext cx="852573" cy="368300"/>
          </a:xfrm>
          <a:prstGeom prst="rect">
            <a:avLst/>
          </a:prstGeom>
          <a:noFill/>
        </p:spPr>
        <p:txBody>
          <a:bodyPr wrap="square" rtlCol="0">
            <a:spAutoFit/>
          </a:bodyPr>
          <a:lstStyle/>
          <a:p>
            <a:r>
              <a:rPr lang="en-US" altLang="zh-CN" b="1">
                <a:highlight>
                  <a:srgbClr val="FFFF00"/>
                </a:highlight>
              </a:rPr>
              <a:t>grad</a:t>
            </a:r>
          </a:p>
        </p:txBody>
      </p:sp>
      <p:sp>
        <p:nvSpPr>
          <p:cNvPr id="62" name="矩形 61"/>
          <p:cNvSpPr/>
          <p:nvPr/>
        </p:nvSpPr>
        <p:spPr>
          <a:xfrm>
            <a:off x="2844586"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3" name="矩形 62"/>
          <p:cNvSpPr/>
          <p:nvPr/>
        </p:nvSpPr>
        <p:spPr>
          <a:xfrm>
            <a:off x="3203996"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4" name="矩形 63"/>
          <p:cNvSpPr/>
          <p:nvPr/>
        </p:nvSpPr>
        <p:spPr>
          <a:xfrm>
            <a:off x="3666911"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node(ADD):</a:t>
            </a:r>
          </a:p>
          <a:p>
            <a:pPr algn="ctr"/>
            <a:r>
              <a:rPr lang="en-US" altLang="zh-CN" sz="900" b="1"/>
              <a:t>500*500*4</a:t>
            </a:r>
          </a:p>
        </p:txBody>
      </p:sp>
      <p:sp>
        <p:nvSpPr>
          <p:cNvPr id="65" name="矩形 64"/>
          <p:cNvSpPr/>
          <p:nvPr/>
        </p:nvSpPr>
        <p:spPr>
          <a:xfrm>
            <a:off x="5488726"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66" name="矩形 65"/>
          <p:cNvSpPr/>
          <p:nvPr/>
        </p:nvSpPr>
        <p:spPr>
          <a:xfrm>
            <a:off x="5848136"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67" name="矩形 66"/>
          <p:cNvSpPr/>
          <p:nvPr/>
        </p:nvSpPr>
        <p:spPr>
          <a:xfrm>
            <a:off x="6311051"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node_grad(ADD):</a:t>
            </a:r>
          </a:p>
          <a:p>
            <a:pPr algn="ctr"/>
            <a:r>
              <a:rPr lang="en-US" altLang="zh-CN" sz="900" b="1"/>
              <a:t>500*500*4</a:t>
            </a:r>
          </a:p>
        </p:txBody>
      </p:sp>
      <p:sp>
        <p:nvSpPr>
          <p:cNvPr id="68" name="弧形 67"/>
          <p:cNvSpPr/>
          <p:nvPr/>
        </p:nvSpPr>
        <p:spPr>
          <a:xfrm>
            <a:off x="3556000" y="2422525"/>
            <a:ext cx="2298700" cy="502285"/>
          </a:xfrm>
          <a:prstGeom prst="arc">
            <a:avLst>
              <a:gd name="adj1" fmla="val 10698918"/>
              <a:gd name="adj2" fmla="val 0"/>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69" name="文本框 68"/>
          <p:cNvSpPr txBox="1"/>
          <p:nvPr/>
        </p:nvSpPr>
        <p:spPr>
          <a:xfrm>
            <a:off x="4278949" y="2189680"/>
            <a:ext cx="852573" cy="368300"/>
          </a:xfrm>
          <a:prstGeom prst="rect">
            <a:avLst/>
          </a:prstGeom>
          <a:noFill/>
        </p:spPr>
        <p:txBody>
          <a:bodyPr wrap="square" rtlCol="0">
            <a:spAutoFit/>
          </a:bodyPr>
          <a:lstStyle/>
          <a:p>
            <a:r>
              <a:rPr lang="en-US" altLang="zh-CN" b="1">
                <a:highlight>
                  <a:srgbClr val="FFFF00"/>
                </a:highlight>
              </a:rPr>
              <a:t>grad</a:t>
            </a:r>
          </a:p>
        </p:txBody>
      </p:sp>
      <p:sp>
        <p:nvSpPr>
          <p:cNvPr id="70" name="矩形 69"/>
          <p:cNvSpPr/>
          <p:nvPr/>
        </p:nvSpPr>
        <p:spPr>
          <a:xfrm>
            <a:off x="8109371" y="260602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1" name="矩形 70"/>
          <p:cNvSpPr/>
          <p:nvPr/>
        </p:nvSpPr>
        <p:spPr>
          <a:xfrm>
            <a:off x="8468781" y="260602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3" name="矩形 72"/>
          <p:cNvSpPr/>
          <p:nvPr/>
        </p:nvSpPr>
        <p:spPr>
          <a:xfrm>
            <a:off x="8931696" y="260602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node(UNARG):</a:t>
            </a:r>
          </a:p>
          <a:p>
            <a:pPr algn="ctr"/>
            <a:r>
              <a:rPr lang="en-US" altLang="zh-CN" sz="900" b="1"/>
              <a:t>500*500*4</a:t>
            </a:r>
          </a:p>
        </p:txBody>
      </p:sp>
      <p:sp>
        <p:nvSpPr>
          <p:cNvPr id="74" name="矩形 73"/>
          <p:cNvSpPr/>
          <p:nvPr/>
        </p:nvSpPr>
        <p:spPr>
          <a:xfrm>
            <a:off x="2843951" y="333754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75" name="矩形 74"/>
          <p:cNvSpPr/>
          <p:nvPr/>
        </p:nvSpPr>
        <p:spPr>
          <a:xfrm>
            <a:off x="3203361" y="333754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76" name="矩形 75"/>
          <p:cNvSpPr/>
          <p:nvPr/>
        </p:nvSpPr>
        <p:spPr>
          <a:xfrm>
            <a:off x="3666276" y="3337544"/>
            <a:ext cx="1816100"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node_grad(</a:t>
            </a:r>
            <a:r>
              <a:rPr lang="en-US" altLang="zh-CN" sz="900" b="1">
                <a:sym typeface="+mn-ea"/>
              </a:rPr>
              <a:t>UNARG</a:t>
            </a:r>
            <a:r>
              <a:rPr lang="en-US" altLang="zh-CN" sz="900" b="1"/>
              <a:t>):</a:t>
            </a:r>
          </a:p>
          <a:p>
            <a:pPr algn="ctr"/>
            <a:r>
              <a:rPr lang="en-US" altLang="zh-CN" sz="900" b="1"/>
              <a:t>500*500*4</a:t>
            </a:r>
          </a:p>
        </p:txBody>
      </p:sp>
      <p:sp>
        <p:nvSpPr>
          <p:cNvPr id="78" name="文本框 77"/>
          <p:cNvSpPr txBox="1"/>
          <p:nvPr/>
        </p:nvSpPr>
        <p:spPr>
          <a:xfrm>
            <a:off x="4778059" y="2953585"/>
            <a:ext cx="852573" cy="368300"/>
          </a:xfrm>
          <a:prstGeom prst="rect">
            <a:avLst/>
          </a:prstGeom>
          <a:noFill/>
        </p:spPr>
        <p:txBody>
          <a:bodyPr wrap="square" rtlCol="0">
            <a:spAutoFit/>
          </a:bodyPr>
          <a:lstStyle/>
          <a:p>
            <a:r>
              <a:rPr lang="en-US" altLang="zh-CN" b="1">
                <a:highlight>
                  <a:srgbClr val="FFFF00"/>
                </a:highlight>
              </a:rPr>
              <a:t>grad</a:t>
            </a:r>
          </a:p>
        </p:txBody>
      </p:sp>
      <p:cxnSp>
        <p:nvCxnSpPr>
          <p:cNvPr id="79" name="直接箭头连接符 78"/>
          <p:cNvCxnSpPr>
            <a:endCxn id="75" idx="1"/>
          </p:cNvCxnSpPr>
          <p:nvPr/>
        </p:nvCxnSpPr>
        <p:spPr>
          <a:xfrm flipH="1">
            <a:off x="3203493" y="2746449"/>
            <a:ext cx="5666740" cy="73596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80" name="矩形 79"/>
          <p:cNvSpPr/>
          <p:nvPr/>
        </p:nvSpPr>
        <p:spPr>
          <a:xfrm>
            <a:off x="5495076"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1" name="矩形 80"/>
          <p:cNvSpPr/>
          <p:nvPr/>
        </p:nvSpPr>
        <p:spPr>
          <a:xfrm>
            <a:off x="5854486"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2" name="矩形 81"/>
          <p:cNvSpPr/>
          <p:nvPr/>
        </p:nvSpPr>
        <p:spPr>
          <a:xfrm>
            <a:off x="6317615" y="333883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node(MUL_MAT):</a:t>
            </a:r>
            <a:endParaRPr lang="en-US" altLang="zh-CN" sz="900" b="1"/>
          </a:p>
          <a:p>
            <a:pPr algn="ctr"/>
            <a:r>
              <a:rPr lang="en-US" altLang="zh-CN" sz="900" b="1"/>
              <a:t>500*10*4</a:t>
            </a:r>
          </a:p>
        </p:txBody>
      </p:sp>
      <p:sp>
        <p:nvSpPr>
          <p:cNvPr id="83" name="矩形 82"/>
          <p:cNvSpPr/>
          <p:nvPr/>
        </p:nvSpPr>
        <p:spPr>
          <a:xfrm>
            <a:off x="7386741"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4" name="矩形 83"/>
          <p:cNvSpPr/>
          <p:nvPr/>
        </p:nvSpPr>
        <p:spPr>
          <a:xfrm>
            <a:off x="7746151"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85" name="矩形 84"/>
          <p:cNvSpPr/>
          <p:nvPr/>
        </p:nvSpPr>
        <p:spPr>
          <a:xfrm>
            <a:off x="8209280" y="3338830"/>
            <a:ext cx="108521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n_g(MUL_MAT):</a:t>
            </a:r>
            <a:endParaRPr lang="en-US" altLang="zh-CN" sz="900" b="1"/>
          </a:p>
          <a:p>
            <a:pPr algn="ctr"/>
            <a:r>
              <a:rPr lang="en-US" altLang="zh-CN" sz="900" b="1"/>
              <a:t>500*10*4</a:t>
            </a:r>
          </a:p>
        </p:txBody>
      </p:sp>
      <p:sp>
        <p:nvSpPr>
          <p:cNvPr id="86" name="弧形 85"/>
          <p:cNvSpPr/>
          <p:nvPr/>
        </p:nvSpPr>
        <p:spPr>
          <a:xfrm>
            <a:off x="6200140" y="3165475"/>
            <a:ext cx="1546225"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7" name="文本框 86"/>
          <p:cNvSpPr txBox="1"/>
          <p:nvPr/>
        </p:nvSpPr>
        <p:spPr>
          <a:xfrm>
            <a:off x="6923089" y="2932630"/>
            <a:ext cx="852573" cy="368300"/>
          </a:xfrm>
          <a:prstGeom prst="rect">
            <a:avLst/>
          </a:prstGeom>
          <a:noFill/>
        </p:spPr>
        <p:txBody>
          <a:bodyPr wrap="square" rtlCol="0">
            <a:spAutoFit/>
          </a:bodyPr>
          <a:lstStyle/>
          <a:p>
            <a:r>
              <a:rPr lang="en-US" altLang="zh-CN" b="1">
                <a:highlight>
                  <a:srgbClr val="FFFF00"/>
                </a:highlight>
              </a:rPr>
              <a:t>grad</a:t>
            </a:r>
          </a:p>
        </p:txBody>
      </p:sp>
      <p:sp>
        <p:nvSpPr>
          <p:cNvPr id="88" name="矩形 87"/>
          <p:cNvSpPr/>
          <p:nvPr/>
        </p:nvSpPr>
        <p:spPr>
          <a:xfrm>
            <a:off x="9294281" y="333881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89" name="矩形 88"/>
          <p:cNvSpPr/>
          <p:nvPr/>
        </p:nvSpPr>
        <p:spPr>
          <a:xfrm>
            <a:off x="9653691" y="333881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90" name="矩形 89"/>
          <p:cNvSpPr/>
          <p:nvPr/>
        </p:nvSpPr>
        <p:spPr>
          <a:xfrm>
            <a:off x="10116820" y="333883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node(ADD):</a:t>
            </a:r>
            <a:endParaRPr lang="en-US" altLang="zh-CN" sz="900" b="1"/>
          </a:p>
          <a:p>
            <a:pPr algn="ctr"/>
            <a:r>
              <a:rPr lang="en-US" altLang="zh-CN" sz="900" b="1"/>
              <a:t>500*10*4</a:t>
            </a:r>
          </a:p>
        </p:txBody>
      </p:sp>
      <p:sp>
        <p:nvSpPr>
          <p:cNvPr id="97" name="矩形 96"/>
          <p:cNvSpPr/>
          <p:nvPr/>
        </p:nvSpPr>
        <p:spPr>
          <a:xfrm>
            <a:off x="2844165" y="4114800"/>
            <a:ext cx="7557135"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8" name="矩形 97"/>
          <p:cNvSpPr/>
          <p:nvPr/>
        </p:nvSpPr>
        <p:spPr>
          <a:xfrm>
            <a:off x="2843951" y="4128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99" name="矩形 98"/>
          <p:cNvSpPr/>
          <p:nvPr/>
        </p:nvSpPr>
        <p:spPr>
          <a:xfrm>
            <a:off x="3203361" y="4128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0" name="矩形 99"/>
          <p:cNvSpPr/>
          <p:nvPr/>
        </p:nvSpPr>
        <p:spPr>
          <a:xfrm>
            <a:off x="3666490" y="412877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node_grad(ADD):</a:t>
            </a:r>
            <a:endParaRPr lang="en-US" altLang="zh-CN" sz="900" b="1"/>
          </a:p>
          <a:p>
            <a:pPr algn="ctr"/>
            <a:r>
              <a:rPr lang="en-US" altLang="zh-CN" sz="900" b="1"/>
              <a:t>500*10*4</a:t>
            </a:r>
          </a:p>
        </p:txBody>
      </p:sp>
      <p:cxnSp>
        <p:nvCxnSpPr>
          <p:cNvPr id="101" name="直接箭头连接符 100"/>
          <p:cNvCxnSpPr/>
          <p:nvPr/>
        </p:nvCxnSpPr>
        <p:spPr>
          <a:xfrm flipH="1">
            <a:off x="3203493" y="3507179"/>
            <a:ext cx="6804660" cy="77279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02" name="文本框 101"/>
          <p:cNvSpPr txBox="1"/>
          <p:nvPr/>
        </p:nvSpPr>
        <p:spPr>
          <a:xfrm>
            <a:off x="4904424" y="3809565"/>
            <a:ext cx="852573" cy="368300"/>
          </a:xfrm>
          <a:prstGeom prst="rect">
            <a:avLst/>
          </a:prstGeom>
          <a:noFill/>
        </p:spPr>
        <p:txBody>
          <a:bodyPr wrap="square" rtlCol="0">
            <a:spAutoFit/>
          </a:bodyPr>
          <a:lstStyle/>
          <a:p>
            <a:r>
              <a:rPr lang="en-US" altLang="zh-CN" b="1">
                <a:highlight>
                  <a:srgbClr val="FFFF00"/>
                </a:highlight>
              </a:rPr>
              <a:t>grad</a:t>
            </a:r>
          </a:p>
        </p:txBody>
      </p:sp>
      <p:sp>
        <p:nvSpPr>
          <p:cNvPr id="103" name="矩形 102"/>
          <p:cNvSpPr/>
          <p:nvPr/>
        </p:nvSpPr>
        <p:spPr>
          <a:xfrm>
            <a:off x="4739426" y="4128754"/>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4" name="矩形 103"/>
          <p:cNvSpPr/>
          <p:nvPr/>
        </p:nvSpPr>
        <p:spPr>
          <a:xfrm>
            <a:off x="5098836" y="4128754"/>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5" name="矩形 104"/>
          <p:cNvSpPr/>
          <p:nvPr/>
        </p:nvSpPr>
        <p:spPr>
          <a:xfrm>
            <a:off x="5561965" y="4128770"/>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node(SM):</a:t>
            </a:r>
            <a:endParaRPr lang="en-US" altLang="zh-CN" sz="900" b="1"/>
          </a:p>
          <a:p>
            <a:pPr algn="ctr"/>
            <a:r>
              <a:rPr lang="en-US" altLang="zh-CN" sz="900" b="1"/>
              <a:t>500*10*4</a:t>
            </a:r>
          </a:p>
        </p:txBody>
      </p:sp>
      <p:sp>
        <p:nvSpPr>
          <p:cNvPr id="106" name="矩形 105"/>
          <p:cNvSpPr/>
          <p:nvPr/>
        </p:nvSpPr>
        <p:spPr>
          <a:xfrm>
            <a:off x="6630456" y="41509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07" name="矩形 106"/>
          <p:cNvSpPr/>
          <p:nvPr/>
        </p:nvSpPr>
        <p:spPr>
          <a:xfrm>
            <a:off x="6989866" y="41509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08" name="矩形 107"/>
          <p:cNvSpPr/>
          <p:nvPr/>
        </p:nvSpPr>
        <p:spPr>
          <a:xfrm>
            <a:off x="7452995" y="4150995"/>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node_grad(SM):</a:t>
            </a:r>
            <a:endParaRPr lang="en-US" altLang="zh-CN" sz="900" b="1"/>
          </a:p>
          <a:p>
            <a:pPr algn="ctr"/>
            <a:r>
              <a:rPr lang="en-US" altLang="zh-CN" sz="900" b="1"/>
              <a:t>500*10*4</a:t>
            </a:r>
          </a:p>
        </p:txBody>
      </p:sp>
      <p:sp>
        <p:nvSpPr>
          <p:cNvPr id="109" name="弧形 108"/>
          <p:cNvSpPr/>
          <p:nvPr/>
        </p:nvSpPr>
        <p:spPr>
          <a:xfrm>
            <a:off x="5443855" y="4044950"/>
            <a:ext cx="1546225"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0" name="文本框 109"/>
          <p:cNvSpPr txBox="1"/>
          <p:nvPr/>
        </p:nvSpPr>
        <p:spPr>
          <a:xfrm>
            <a:off x="6322379" y="3809565"/>
            <a:ext cx="852573" cy="368300"/>
          </a:xfrm>
          <a:prstGeom prst="rect">
            <a:avLst/>
          </a:prstGeom>
          <a:noFill/>
        </p:spPr>
        <p:txBody>
          <a:bodyPr wrap="square" rtlCol="0">
            <a:spAutoFit/>
          </a:bodyPr>
          <a:lstStyle/>
          <a:p>
            <a:r>
              <a:rPr lang="en-US" altLang="zh-CN" b="1">
                <a:highlight>
                  <a:srgbClr val="FFFF00"/>
                </a:highlight>
              </a:rPr>
              <a:t>grad</a:t>
            </a:r>
          </a:p>
        </p:txBody>
      </p:sp>
      <p:sp>
        <p:nvSpPr>
          <p:cNvPr id="111" name="矩形 110"/>
          <p:cNvSpPr/>
          <p:nvPr/>
        </p:nvSpPr>
        <p:spPr>
          <a:xfrm>
            <a:off x="8510691" y="41509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2" name="矩形 111"/>
          <p:cNvSpPr/>
          <p:nvPr/>
        </p:nvSpPr>
        <p:spPr>
          <a:xfrm>
            <a:off x="8870101" y="41509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3" name="矩形 112"/>
          <p:cNvSpPr/>
          <p:nvPr/>
        </p:nvSpPr>
        <p:spPr>
          <a:xfrm>
            <a:off x="9333230" y="4150995"/>
            <a:ext cx="106870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label:</a:t>
            </a:r>
            <a:endParaRPr lang="en-US" altLang="zh-CN" sz="900" b="1"/>
          </a:p>
          <a:p>
            <a:pPr algn="ctr"/>
            <a:r>
              <a:rPr lang="en-US" altLang="zh-CN" sz="900" b="1"/>
              <a:t>500*10*4</a:t>
            </a:r>
          </a:p>
        </p:txBody>
      </p:sp>
      <p:sp>
        <p:nvSpPr>
          <p:cNvPr id="114" name="矩形 113"/>
          <p:cNvSpPr/>
          <p:nvPr/>
        </p:nvSpPr>
        <p:spPr>
          <a:xfrm>
            <a:off x="2844165" y="4893945"/>
            <a:ext cx="328676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5" name="矩形 114"/>
          <p:cNvSpPr/>
          <p:nvPr/>
        </p:nvSpPr>
        <p:spPr>
          <a:xfrm>
            <a:off x="2843951" y="49256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6" name="矩形 115"/>
          <p:cNvSpPr/>
          <p:nvPr/>
        </p:nvSpPr>
        <p:spPr>
          <a:xfrm>
            <a:off x="3203361" y="49256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17" name="矩形 116"/>
          <p:cNvSpPr/>
          <p:nvPr/>
        </p:nvSpPr>
        <p:spPr>
          <a:xfrm>
            <a:off x="3666490" y="4925695"/>
            <a:ext cx="82105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node(LOSS):</a:t>
            </a:r>
            <a:endParaRPr lang="en-US" altLang="zh-CN" sz="900" b="1"/>
          </a:p>
          <a:p>
            <a:pPr algn="ctr"/>
            <a:r>
              <a:rPr lang="en-US" altLang="zh-CN" sz="900" b="1"/>
              <a:t>1*1*4</a:t>
            </a:r>
          </a:p>
        </p:txBody>
      </p:sp>
      <p:sp>
        <p:nvSpPr>
          <p:cNvPr id="118" name="矩形 117"/>
          <p:cNvSpPr/>
          <p:nvPr/>
        </p:nvSpPr>
        <p:spPr>
          <a:xfrm>
            <a:off x="4487331" y="4925679"/>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19" name="矩形 118"/>
          <p:cNvSpPr/>
          <p:nvPr/>
        </p:nvSpPr>
        <p:spPr>
          <a:xfrm>
            <a:off x="4846741" y="4925679"/>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t:</a:t>
            </a:r>
          </a:p>
          <a:p>
            <a:pPr algn="ctr"/>
            <a:r>
              <a:rPr lang="en-US" altLang="zh-CN" sz="900" b="1"/>
              <a:t>336</a:t>
            </a:r>
          </a:p>
        </p:txBody>
      </p:sp>
      <p:sp>
        <p:nvSpPr>
          <p:cNvPr id="120" name="矩形 119"/>
          <p:cNvSpPr/>
          <p:nvPr/>
        </p:nvSpPr>
        <p:spPr>
          <a:xfrm>
            <a:off x="5309870" y="4925695"/>
            <a:ext cx="821055" cy="290195"/>
          </a:xfrm>
          <a:prstGeom prst="rect">
            <a:avLst/>
          </a:prstGeom>
          <a:solidFill>
            <a:schemeClr val="accent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ym typeface="+mn-ea"/>
              </a:rPr>
              <a:t>n_g(LOSS):</a:t>
            </a:r>
            <a:endParaRPr lang="en-US" altLang="zh-CN" sz="900" b="1"/>
          </a:p>
          <a:p>
            <a:pPr algn="ctr"/>
            <a:r>
              <a:rPr lang="en-US" altLang="zh-CN" sz="900" b="1"/>
              <a:t>1*1*4</a:t>
            </a:r>
          </a:p>
        </p:txBody>
      </p:sp>
      <p:sp>
        <p:nvSpPr>
          <p:cNvPr id="121" name="弧形 120"/>
          <p:cNvSpPr/>
          <p:nvPr/>
        </p:nvSpPr>
        <p:spPr>
          <a:xfrm>
            <a:off x="3585210" y="4739005"/>
            <a:ext cx="1261110" cy="502285"/>
          </a:xfrm>
          <a:prstGeom prst="arc">
            <a:avLst>
              <a:gd name="adj1" fmla="val 10698918"/>
              <a:gd name="adj2" fmla="val 124561"/>
            </a:avLst>
          </a:prstGeom>
          <a:ln w="34925" cmpd="sng">
            <a:solidFill>
              <a:schemeClr val="accent2"/>
            </a:solidFill>
            <a:tailEnd type="stealt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22" name="文本框 121"/>
          <p:cNvSpPr txBox="1"/>
          <p:nvPr/>
        </p:nvSpPr>
        <p:spPr>
          <a:xfrm>
            <a:off x="3610929" y="4525845"/>
            <a:ext cx="852573" cy="368300"/>
          </a:xfrm>
          <a:prstGeom prst="rect">
            <a:avLst/>
          </a:prstGeom>
          <a:noFill/>
        </p:spPr>
        <p:txBody>
          <a:bodyPr wrap="square" rtlCol="0">
            <a:spAutoFit/>
          </a:bodyPr>
          <a:lstStyle/>
          <a:p>
            <a:r>
              <a:rPr lang="en-US" altLang="zh-CN" b="1">
                <a:highlight>
                  <a:srgbClr val="FFFF00"/>
                </a:highlight>
              </a:rPr>
              <a:t>grad</a:t>
            </a:r>
          </a:p>
        </p:txBody>
      </p:sp>
      <p:cxnSp>
        <p:nvCxnSpPr>
          <p:cNvPr id="123" name="直接箭头连接符 122"/>
          <p:cNvCxnSpPr>
            <a:endCxn id="21" idx="1"/>
          </p:cNvCxnSpPr>
          <p:nvPr/>
        </p:nvCxnSpPr>
        <p:spPr>
          <a:xfrm flipH="1">
            <a:off x="3204128" y="452194"/>
            <a:ext cx="5259070" cy="82486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4" name="直接箭头连接符 123"/>
          <p:cNvCxnSpPr/>
          <p:nvPr/>
        </p:nvCxnSpPr>
        <p:spPr>
          <a:xfrm flipH="1">
            <a:off x="5990508" y="494739"/>
            <a:ext cx="3266440" cy="78232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5" name="直接箭头连接符 124"/>
          <p:cNvCxnSpPr/>
          <p:nvPr/>
        </p:nvCxnSpPr>
        <p:spPr>
          <a:xfrm flipH="1">
            <a:off x="8424463" y="480134"/>
            <a:ext cx="1633220" cy="754380"/>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cxnSp>
        <p:nvCxnSpPr>
          <p:cNvPr id="126" name="直接箭头连接符 125"/>
          <p:cNvCxnSpPr/>
          <p:nvPr/>
        </p:nvCxnSpPr>
        <p:spPr>
          <a:xfrm flipH="1">
            <a:off x="10150393" y="464894"/>
            <a:ext cx="720090" cy="809625"/>
          </a:xfrm>
          <a:prstGeom prst="straightConnector1">
            <a:avLst/>
          </a:prstGeom>
          <a:ln w="28575" cmpd="sng">
            <a:solidFill>
              <a:schemeClr val="accent2"/>
            </a:solidFill>
            <a:prstDash val="solid"/>
            <a:tailEnd type="stealth" w="med" len="med"/>
          </a:ln>
        </p:spPr>
        <p:style>
          <a:lnRef idx="3">
            <a:schemeClr val="accent1"/>
          </a:lnRef>
          <a:fillRef idx="0">
            <a:srgbClr val="FFFFFF"/>
          </a:fillRef>
          <a:effectRef idx="0">
            <a:srgbClr val="FFFFFF"/>
          </a:effectRef>
          <a:fontRef idx="minor">
            <a:schemeClr val="tx1"/>
          </a:fontRef>
        </p:style>
      </p:cxnSp>
      <p:sp>
        <p:nvSpPr>
          <p:cNvPr id="128" name="矩形 127"/>
          <p:cNvSpPr/>
          <p:nvPr/>
        </p:nvSpPr>
        <p:spPr>
          <a:xfrm>
            <a:off x="2844165" y="5635625"/>
            <a:ext cx="864108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9" name="矩形 128"/>
          <p:cNvSpPr/>
          <p:nvPr/>
        </p:nvSpPr>
        <p:spPr>
          <a:xfrm>
            <a:off x="2844165" y="5647690"/>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130" name="矩形 129"/>
          <p:cNvSpPr/>
          <p:nvPr/>
        </p:nvSpPr>
        <p:spPr>
          <a:xfrm>
            <a:off x="3201670" y="5635625"/>
            <a:ext cx="462915" cy="290195"/>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cg:</a:t>
            </a:r>
          </a:p>
          <a:p>
            <a:pPr algn="ctr"/>
            <a:r>
              <a:rPr lang="en-US" altLang="zh-CN" sz="900" b="1"/>
              <a:t>72</a:t>
            </a:r>
          </a:p>
        </p:txBody>
      </p:sp>
      <p:sp>
        <p:nvSpPr>
          <p:cNvPr id="131" name="矩形 130"/>
          <p:cNvSpPr/>
          <p:nvPr/>
        </p:nvSpPr>
        <p:spPr>
          <a:xfrm>
            <a:off x="3671570" y="5682615"/>
            <a:ext cx="1579245" cy="243205"/>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nodes:</a:t>
            </a:r>
          </a:p>
          <a:p>
            <a:pPr algn="ctr"/>
            <a:r>
              <a:rPr lang="en-US" altLang="zh-CN" sz="900" b="1"/>
              <a:t>2048*8=16384</a:t>
            </a:r>
          </a:p>
        </p:txBody>
      </p:sp>
      <p:sp>
        <p:nvSpPr>
          <p:cNvPr id="132" name="矩形 131"/>
          <p:cNvSpPr/>
          <p:nvPr/>
        </p:nvSpPr>
        <p:spPr>
          <a:xfrm>
            <a:off x="5250815" y="5682615"/>
            <a:ext cx="1579245" cy="243205"/>
          </a:xfrm>
          <a:prstGeom prst="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leafs:</a:t>
            </a:r>
          </a:p>
          <a:p>
            <a:pPr algn="ctr"/>
            <a:r>
              <a:rPr lang="en-US" altLang="zh-CN" sz="900" b="1"/>
              <a:t>2048*8=16384</a:t>
            </a:r>
          </a:p>
        </p:txBody>
      </p:sp>
      <p:sp>
        <p:nvSpPr>
          <p:cNvPr id="133" name="矩形 132"/>
          <p:cNvSpPr/>
          <p:nvPr/>
        </p:nvSpPr>
        <p:spPr>
          <a:xfrm>
            <a:off x="6830060" y="5682615"/>
            <a:ext cx="2905125" cy="243205"/>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visitd_hash_set.keys:</a:t>
            </a:r>
          </a:p>
          <a:p>
            <a:pPr algn="ctr"/>
            <a:r>
              <a:rPr lang="en-US" altLang="zh-CN" sz="900" b="1">
                <a:solidFill>
                  <a:schemeClr val="tx1"/>
                </a:solidFill>
              </a:rPr>
              <a:t>4099*8=32792</a:t>
            </a:r>
          </a:p>
        </p:txBody>
      </p:sp>
      <p:sp>
        <p:nvSpPr>
          <p:cNvPr id="134" name="矩形 133"/>
          <p:cNvSpPr/>
          <p:nvPr/>
        </p:nvSpPr>
        <p:spPr>
          <a:xfrm>
            <a:off x="9735185" y="5682615"/>
            <a:ext cx="1750695" cy="243205"/>
          </a:xfrm>
          <a:prstGeom prst="rect">
            <a:avLst/>
          </a:prstGeom>
          <a:solidFill>
            <a:schemeClr val="accent2">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visitd_hash_set.used:</a:t>
            </a:r>
          </a:p>
          <a:p>
            <a:pPr algn="ctr"/>
            <a:r>
              <a:rPr lang="en-US" altLang="zh-CN" sz="900" b="1">
                <a:solidFill>
                  <a:schemeClr val="tx1"/>
                </a:solidFill>
              </a:rPr>
              <a:t>129*4=516</a:t>
            </a:r>
          </a:p>
        </p:txBody>
      </p:sp>
      <p:sp>
        <p:nvSpPr>
          <p:cNvPr id="38" name="矩形 37"/>
          <p:cNvSpPr/>
          <p:nvPr/>
        </p:nvSpPr>
        <p:spPr>
          <a:xfrm>
            <a:off x="2844165" y="6288405"/>
            <a:ext cx="6534150" cy="3473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p:cNvSpPr/>
          <p:nvPr/>
        </p:nvSpPr>
        <p:spPr>
          <a:xfrm>
            <a:off x="2842260" y="6315075"/>
            <a:ext cx="359410" cy="2901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o:</a:t>
            </a:r>
          </a:p>
          <a:p>
            <a:pPr algn="ctr"/>
            <a:r>
              <a:rPr lang="en-US" altLang="zh-CN" sz="900" b="1"/>
              <a:t>32</a:t>
            </a:r>
          </a:p>
        </p:txBody>
      </p:sp>
      <p:sp>
        <p:nvSpPr>
          <p:cNvPr id="50" name="矩形 49"/>
          <p:cNvSpPr/>
          <p:nvPr/>
        </p:nvSpPr>
        <p:spPr>
          <a:xfrm>
            <a:off x="3204210" y="6315075"/>
            <a:ext cx="1258570" cy="28956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solidFill>
                  <a:schemeClr val="tx1"/>
                </a:solidFill>
              </a:rPr>
              <a:t>cplan.work_data</a:t>
            </a:r>
          </a:p>
          <a:p>
            <a:pPr algn="ctr"/>
            <a:r>
              <a:rPr lang="en-US" altLang="zh-CN" sz="900" b="1">
                <a:solidFill>
                  <a:schemeClr val="tx1"/>
                </a:solidFill>
              </a:rPr>
              <a:t>1728</a:t>
            </a:r>
          </a:p>
        </p:txBody>
      </p:sp>
      <p:sp>
        <p:nvSpPr>
          <p:cNvPr id="52" name="矩形 51"/>
          <p:cNvSpPr/>
          <p:nvPr/>
        </p:nvSpPr>
        <p:spPr>
          <a:xfrm>
            <a:off x="9889490" y="6288405"/>
            <a:ext cx="462915" cy="316230"/>
          </a:xfrm>
          <a:prstGeom prst="rect">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b="1"/>
              <a:t>cplan</a:t>
            </a:r>
          </a:p>
        </p:txBody>
      </p:sp>
      <p:sp>
        <p:nvSpPr>
          <p:cNvPr id="54" name="文本框 53"/>
          <p:cNvSpPr txBox="1"/>
          <p:nvPr/>
        </p:nvSpPr>
        <p:spPr>
          <a:xfrm>
            <a:off x="9979025" y="6582410"/>
            <a:ext cx="422275" cy="275590"/>
          </a:xfrm>
          <a:prstGeom prst="rect">
            <a:avLst/>
          </a:prstGeom>
          <a:noFill/>
        </p:spPr>
        <p:txBody>
          <a:bodyPr wrap="square" rtlCol="0">
            <a:spAutoFit/>
          </a:bodyPr>
          <a:lstStyle/>
          <a:p>
            <a:r>
              <a:rPr lang="zh-CN" altLang="en-US" sz="1200" b="1">
                <a:latin typeface="Times New Roman" panose="02020603050405020304" pitchFamily="18" charset="0"/>
                <a:cs typeface="Times New Roman" panose="02020603050405020304" pitchFamily="18" charset="0"/>
              </a:rPr>
              <a:t>栈</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EEADB4-C89A-7CDC-E7B7-B3BF0EF26B36}"/>
              </a:ext>
            </a:extLst>
          </p:cNvPr>
          <p:cNvPicPr>
            <a:picLocks noChangeAspect="1"/>
          </p:cNvPicPr>
          <p:nvPr/>
        </p:nvPicPr>
        <p:blipFill>
          <a:blip r:embed="rId2"/>
          <a:stretch>
            <a:fillRect/>
          </a:stretch>
        </p:blipFill>
        <p:spPr>
          <a:xfrm>
            <a:off x="1436388" y="530347"/>
            <a:ext cx="3269324" cy="5797306"/>
          </a:xfrm>
          <a:prstGeom prst="rect">
            <a:avLst/>
          </a:prstGeom>
        </p:spPr>
      </p:pic>
      <p:sp>
        <p:nvSpPr>
          <p:cNvPr id="5" name="文本框 4">
            <a:extLst>
              <a:ext uri="{FF2B5EF4-FFF2-40B4-BE49-F238E27FC236}">
                <a16:creationId xmlns:a16="http://schemas.microsoft.com/office/drawing/2014/main" id="{F14FA6B3-9E17-512F-F53C-206D9B29D04D}"/>
              </a:ext>
            </a:extLst>
          </p:cNvPr>
          <p:cNvSpPr txBox="1"/>
          <p:nvPr/>
        </p:nvSpPr>
        <p:spPr>
          <a:xfrm>
            <a:off x="5044145" y="557775"/>
            <a:ext cx="5133209" cy="3785652"/>
          </a:xfrm>
          <a:prstGeom prst="rect">
            <a:avLst/>
          </a:prstGeom>
          <a:noFill/>
        </p:spPr>
        <p:txBody>
          <a:bodyPr wrap="square" rtlCol="0">
            <a:spAutoFit/>
          </a:bodyPr>
          <a:lstStyle/>
          <a:p>
            <a:r>
              <a:rPr lang="en-US" altLang="zh-CN" sz="8000">
                <a:latin typeface="字制区喜脉体" panose="02000603000000000000" pitchFamily="2" charset="-122"/>
                <a:ea typeface="字制区喜脉体" panose="02000603000000000000" pitchFamily="2" charset="-122"/>
              </a:rPr>
              <a:t>ncu</a:t>
            </a:r>
            <a:r>
              <a:rPr lang="zh-CN" altLang="en-US" sz="8000">
                <a:latin typeface="字制区喜脉体" panose="02000603000000000000" pitchFamily="2" charset="-122"/>
                <a:ea typeface="字制区喜脉体" panose="02000603000000000000" pitchFamily="2" charset="-122"/>
              </a:rPr>
              <a:t>与</a:t>
            </a:r>
            <a:r>
              <a:rPr lang="en-US" altLang="zh-CN" sz="8000">
                <a:latin typeface="字制区喜脉体" panose="02000603000000000000" pitchFamily="2" charset="-122"/>
                <a:ea typeface="字制区喜脉体" panose="02000603000000000000" pitchFamily="2" charset="-122"/>
              </a:rPr>
              <a:t>kernel</a:t>
            </a:r>
          </a:p>
          <a:p>
            <a:r>
              <a:rPr lang="zh-CN" altLang="en-US" sz="8000">
                <a:latin typeface="字制区喜脉体" panose="02000603000000000000" pitchFamily="2" charset="-122"/>
                <a:ea typeface="字制区喜脉体" panose="02000603000000000000" pitchFamily="2" charset="-122"/>
              </a:rPr>
              <a:t>调优指南</a:t>
            </a:r>
          </a:p>
        </p:txBody>
      </p:sp>
      <p:sp>
        <p:nvSpPr>
          <p:cNvPr id="6" name="文本框 5">
            <a:extLst>
              <a:ext uri="{FF2B5EF4-FFF2-40B4-BE49-F238E27FC236}">
                <a16:creationId xmlns:a16="http://schemas.microsoft.com/office/drawing/2014/main" id="{4DBA5854-E715-16B9-F206-5DDA7507F858}"/>
              </a:ext>
            </a:extLst>
          </p:cNvPr>
          <p:cNvSpPr txBox="1"/>
          <p:nvPr/>
        </p:nvSpPr>
        <p:spPr>
          <a:xfrm>
            <a:off x="4171932" y="4273731"/>
            <a:ext cx="6487359" cy="2308324"/>
          </a:xfrm>
          <a:prstGeom prst="rect">
            <a:avLst/>
          </a:prstGeom>
          <a:noFill/>
        </p:spPr>
        <p:txBody>
          <a:bodyPr wrap="square">
            <a:spAutoFit/>
          </a:bodyPr>
          <a:lstStyle/>
          <a:p>
            <a:pPr algn="ctr"/>
            <a:r>
              <a:rPr lang="en-US" altLang="zh-CN" sz="7200" b="1" i="0">
                <a:solidFill>
                  <a:srgbClr val="222226"/>
                </a:solidFill>
                <a:latin typeface="字制区喜脉体" panose="02000603000000000000" pitchFamily="2" charset="-122"/>
                <a:ea typeface="字制区喜脉体" panose="02000603000000000000" pitchFamily="2" charset="-122"/>
              </a:rPr>
              <a:t>Occupancy Calculator</a:t>
            </a:r>
            <a:endParaRPr lang="zh-CN" altLang="en-US" sz="7200" b="1">
              <a:latin typeface="字制区喜脉体" panose="02000603000000000000" pitchFamily="2" charset="-122"/>
              <a:ea typeface="字制区喜脉体" panose="02000603000000000000" pitchFamily="2" charset="-122"/>
            </a:endParaRPr>
          </a:p>
        </p:txBody>
      </p:sp>
    </p:spTree>
    <p:extLst>
      <p:ext uri="{BB962C8B-B14F-4D97-AF65-F5344CB8AC3E}">
        <p14:creationId xmlns:p14="http://schemas.microsoft.com/office/powerpoint/2010/main" val="1309649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50080" y="6027003"/>
            <a:ext cx="7741920" cy="830997"/>
          </a:xfrm>
          <a:prstGeom prst="rect">
            <a:avLst/>
          </a:prstGeom>
        </p:spPr>
        <p:txBody>
          <a:bodyPr wrap="square">
            <a:spAutoFit/>
          </a:bodyPr>
          <a:lstStyle/>
          <a:p>
            <a:r>
              <a:rPr lang="en-US" altLang="zh-CN" sz="1600">
                <a:latin typeface="字制区喜脉体" panose="02000603000000000000" pitchFamily="2" charset="-122"/>
                <a:ea typeface="字制区喜脉体" panose="02000603000000000000" pitchFamily="2" charset="-122"/>
                <a:hlinkClick r:id="rId2"/>
              </a:rPr>
              <a:t>CUDA Occupancy Calculator</a:t>
            </a:r>
            <a:r>
              <a:rPr lang="zh-CN" altLang="en-US" sz="1600">
                <a:latin typeface="字制区喜脉体" panose="02000603000000000000" pitchFamily="2" charset="-122"/>
                <a:ea typeface="字制区喜脉体" panose="02000603000000000000" pitchFamily="2" charset="-122"/>
                <a:hlinkClick r:id="rId2"/>
              </a:rPr>
              <a:t>占用率计算与显卡算力计算</a:t>
            </a:r>
            <a:r>
              <a:rPr lang="en-US" altLang="zh-CN" sz="1600">
                <a:latin typeface="字制区喜脉体" panose="02000603000000000000" pitchFamily="2" charset="-122"/>
                <a:ea typeface="字制区喜脉体" panose="02000603000000000000" pitchFamily="2" charset="-122"/>
                <a:hlinkClick r:id="rId2"/>
              </a:rPr>
              <a:t>_cuda</a:t>
            </a:r>
            <a:r>
              <a:rPr lang="zh-CN" altLang="en-US" sz="1600">
                <a:latin typeface="字制区喜脉体" panose="02000603000000000000" pitchFamily="2" charset="-122"/>
                <a:ea typeface="字制区喜脉体" panose="02000603000000000000" pitchFamily="2" charset="-122"/>
                <a:hlinkClick r:id="rId2"/>
              </a:rPr>
              <a:t>计算能力</a:t>
            </a:r>
            <a:r>
              <a:rPr lang="en-US" altLang="zh-CN" sz="1600">
                <a:latin typeface="字制区喜脉体" panose="02000603000000000000" pitchFamily="2" charset="-122"/>
                <a:ea typeface="字制区喜脉体" panose="02000603000000000000" pitchFamily="2" charset="-122"/>
                <a:hlinkClick r:id="rId2"/>
              </a:rPr>
              <a:t>7.5-CSDN</a:t>
            </a:r>
            <a:r>
              <a:rPr lang="zh-CN" altLang="en-US" sz="1600">
                <a:latin typeface="字制区喜脉体" panose="02000603000000000000" pitchFamily="2" charset="-122"/>
                <a:ea typeface="字制区喜脉体" panose="02000603000000000000" pitchFamily="2" charset="-122"/>
                <a:hlinkClick r:id="rId2"/>
              </a:rPr>
              <a:t>博客</a:t>
            </a:r>
          </a:p>
          <a:p>
            <a:r>
              <a:rPr lang="en-US" altLang="zh-CN" sz="1600">
                <a:latin typeface="字制区喜脉体" panose="02000603000000000000" pitchFamily="2" charset="-122"/>
                <a:ea typeface="字制区喜脉体" panose="02000603000000000000" pitchFamily="2" charset="-122"/>
                <a:hlinkClick r:id="rId3"/>
              </a:rPr>
              <a:t>GPU</a:t>
            </a:r>
            <a:r>
              <a:rPr lang="zh-CN" altLang="en-US" sz="1600">
                <a:latin typeface="字制区喜脉体" panose="02000603000000000000" pitchFamily="2" charset="-122"/>
                <a:ea typeface="字制区喜脉体" panose="02000603000000000000" pitchFamily="2" charset="-122"/>
                <a:hlinkClick r:id="rId3"/>
              </a:rPr>
              <a:t>基础：</a:t>
            </a:r>
            <a:r>
              <a:rPr lang="en-US" altLang="zh-CN" sz="1600">
                <a:latin typeface="字制区喜脉体" panose="02000603000000000000" pitchFamily="2" charset="-122"/>
                <a:ea typeface="字制区喜脉体" panose="02000603000000000000" pitchFamily="2" charset="-122"/>
                <a:hlinkClick r:id="rId3"/>
              </a:rPr>
              <a:t>Occupancy</a:t>
            </a:r>
            <a:r>
              <a:rPr lang="zh-CN" altLang="en-US" sz="1600">
                <a:latin typeface="字制区喜脉体" panose="02000603000000000000" pitchFamily="2" charset="-122"/>
                <a:ea typeface="字制区喜脉体" panose="02000603000000000000" pitchFamily="2" charset="-122"/>
                <a:hlinkClick r:id="rId3"/>
              </a:rPr>
              <a:t>、</a:t>
            </a:r>
            <a:r>
              <a:rPr lang="en-US" altLang="zh-CN" sz="1600">
                <a:latin typeface="字制区喜脉体" panose="02000603000000000000" pitchFamily="2" charset="-122"/>
                <a:ea typeface="字制区喜脉体" panose="02000603000000000000" pitchFamily="2" charset="-122"/>
                <a:hlinkClick r:id="rId3"/>
              </a:rPr>
              <a:t>wave and tail effect - </a:t>
            </a:r>
            <a:r>
              <a:rPr lang="zh-CN" altLang="en-US" sz="1600">
                <a:latin typeface="字制区喜脉体" panose="02000603000000000000" pitchFamily="2" charset="-122"/>
                <a:ea typeface="字制区喜脉体" panose="02000603000000000000" pitchFamily="2" charset="-122"/>
                <a:hlinkClick r:id="rId3"/>
              </a:rPr>
              <a:t>知乎</a:t>
            </a:r>
          </a:p>
          <a:p>
            <a:r>
              <a:rPr lang="en-US" altLang="zh-CN" sz="1600">
                <a:latin typeface="字制区喜脉体" panose="02000603000000000000" pitchFamily="2" charset="-122"/>
                <a:ea typeface="字制区喜脉体" panose="02000603000000000000" pitchFamily="2" charset="-122"/>
                <a:hlinkClick r:id="rId4"/>
              </a:rPr>
              <a:t>CUDA</a:t>
            </a:r>
            <a:r>
              <a:rPr lang="zh-CN" altLang="en-US" sz="1600">
                <a:latin typeface="字制区喜脉体" panose="02000603000000000000" pitchFamily="2" charset="-122"/>
                <a:ea typeface="字制区喜脉体" panose="02000603000000000000" pitchFamily="2" charset="-122"/>
                <a:hlinkClick r:id="rId4"/>
              </a:rPr>
              <a:t>中</a:t>
            </a:r>
            <a:r>
              <a:rPr lang="en-US" altLang="zh-CN" sz="1600">
                <a:latin typeface="字制区喜脉体" panose="02000603000000000000" pitchFamily="2" charset="-122"/>
                <a:ea typeface="字制区喜脉体" panose="02000603000000000000" pitchFamily="2" charset="-122"/>
                <a:hlinkClick r:id="rId4"/>
              </a:rPr>
              <a:t>Occupancy</a:t>
            </a:r>
            <a:r>
              <a:rPr lang="zh-CN" altLang="en-US" sz="1600">
                <a:latin typeface="字制区喜脉体" panose="02000603000000000000" pitchFamily="2" charset="-122"/>
                <a:ea typeface="字制区喜脉体" panose="02000603000000000000" pitchFamily="2" charset="-122"/>
                <a:hlinkClick r:id="rId4"/>
              </a:rPr>
              <a:t>相关知识</a:t>
            </a:r>
            <a:r>
              <a:rPr lang="en-US" altLang="zh-CN" sz="1600">
                <a:latin typeface="字制区喜脉体" panose="02000603000000000000" pitchFamily="2" charset="-122"/>
                <a:ea typeface="字制区喜脉体" panose="02000603000000000000" pitchFamily="2" charset="-122"/>
                <a:hlinkClick r:id="rId4"/>
              </a:rPr>
              <a:t>_cuda occupancy-CSDN</a:t>
            </a:r>
            <a:r>
              <a:rPr lang="zh-CN" altLang="en-US" sz="1600">
                <a:latin typeface="字制区喜脉体" panose="02000603000000000000" pitchFamily="2" charset="-122"/>
                <a:ea typeface="字制区喜脉体" panose="02000603000000000000" pitchFamily="2" charset="-122"/>
                <a:hlinkClick r:id="rId4"/>
              </a:rPr>
              <a:t>博客</a:t>
            </a:r>
          </a:p>
        </p:txBody>
      </p:sp>
      <p:sp>
        <p:nvSpPr>
          <p:cNvPr id="5" name="文本框 4"/>
          <p:cNvSpPr txBox="1"/>
          <p:nvPr/>
        </p:nvSpPr>
        <p:spPr>
          <a:xfrm>
            <a:off x="4450080" y="1184910"/>
            <a:ext cx="5655310" cy="1373505"/>
          </a:xfrm>
          <a:prstGeom prst="rect">
            <a:avLst/>
          </a:prstGeom>
        </p:spPr>
        <p:txBody>
          <a:bodyPr wrap="square">
            <a:spAutoFit/>
          </a:bodyPr>
          <a:lstStyle/>
          <a:p>
            <a:pPr marL="0" indent="0">
              <a:lnSpc>
                <a:spcPct val="100000"/>
              </a:lnSpc>
              <a:spcBef>
                <a:spcPts val="1200"/>
              </a:spcBef>
              <a:spcAft>
                <a:spcPts val="400"/>
              </a:spcAft>
            </a:pPr>
            <a:r>
              <a:rPr lang="en-US" altLang="zh-CN" sz="1600" b="0" i="0">
                <a:solidFill>
                  <a:srgbClr val="4F4F4F"/>
                </a:solidFill>
                <a:latin typeface="字制区喜脉体" panose="02000603000000000000" pitchFamily="2" charset="-122"/>
                <a:ea typeface="字制区喜脉体" panose="02000603000000000000" pitchFamily="2" charset="-122"/>
              </a:rPr>
              <a:t>occupancy</a:t>
            </a:r>
            <a:r>
              <a:rPr lang="zh-CN" altLang="en-US" sz="1600" b="0" i="0">
                <a:solidFill>
                  <a:srgbClr val="4F4F4F"/>
                </a:solidFill>
                <a:latin typeface="字制区喜脉体" panose="02000603000000000000" pitchFamily="2" charset="-122"/>
                <a:ea typeface="字制区喜脉体" panose="02000603000000000000" pitchFamily="2" charset="-122"/>
              </a:rPr>
              <a:t>初步理解</a:t>
            </a:r>
          </a:p>
          <a:p>
            <a:pPr marL="285750" indent="-285750">
              <a:lnSpc>
                <a:spcPct val="100000"/>
              </a:lnSpc>
              <a:spcBef>
                <a:spcPct val="0"/>
              </a:spcBef>
              <a:spcAft>
                <a:spcPts val="800"/>
              </a:spcAft>
              <a:buFont typeface="Arial" panose="020B0604020202020204" pitchFamily="34" charset="0"/>
              <a:buChar char="•"/>
            </a:pPr>
            <a:r>
              <a:rPr lang="en-US" altLang="zh-CN" sz="1600" b="0" i="0">
                <a:solidFill>
                  <a:srgbClr val="4D4D4D"/>
                </a:solidFill>
                <a:latin typeface="字制区喜脉体" panose="02000603000000000000" pitchFamily="2" charset="-122"/>
                <a:ea typeface="字制区喜脉体" panose="02000603000000000000" pitchFamily="2" charset="-122"/>
              </a:rPr>
              <a:t>occupancy</a:t>
            </a:r>
            <a:r>
              <a:rPr lang="zh-CN" altLang="en-US" sz="1600" b="0" i="0">
                <a:solidFill>
                  <a:srgbClr val="4D4D4D"/>
                </a:solidFill>
                <a:latin typeface="字制区喜脉体" panose="02000603000000000000" pitchFamily="2" charset="-122"/>
                <a:ea typeface="字制区喜脉体" panose="02000603000000000000" pitchFamily="2" charset="-122"/>
              </a:rPr>
              <a:t>中文</a:t>
            </a:r>
            <a:r>
              <a:rPr lang="zh-CN" altLang="en-US" sz="1600" b="0" i="0">
                <a:solidFill>
                  <a:srgbClr val="4EA1DB"/>
                </a:solidFill>
                <a:latin typeface="字制区喜脉体" panose="02000603000000000000" pitchFamily="2" charset="-122"/>
                <a:ea typeface="字制区喜脉体" panose="02000603000000000000" pitchFamily="2" charset="-122"/>
              </a:rPr>
              <a:t>翻译</a:t>
            </a:r>
            <a:r>
              <a:rPr lang="zh-CN" altLang="en-US" sz="1600" b="0" i="0">
                <a:solidFill>
                  <a:srgbClr val="4D4D4D"/>
                </a:solidFill>
                <a:latin typeface="字制区喜脉体" panose="02000603000000000000" pitchFamily="2" charset="-122"/>
                <a:ea typeface="字制区喜脉体" panose="02000603000000000000" pitchFamily="2" charset="-122"/>
              </a:rPr>
              <a:t>是占用率，一个</a:t>
            </a:r>
            <a:r>
              <a:rPr lang="en-US" altLang="zh-CN" sz="1600" b="0" i="0">
                <a:solidFill>
                  <a:srgbClr val="4D4D4D"/>
                </a:solidFill>
                <a:latin typeface="字制区喜脉体" panose="02000603000000000000" pitchFamily="2" charset="-122"/>
                <a:ea typeface="字制区喜脉体" panose="02000603000000000000" pitchFamily="2" charset="-122"/>
              </a:rPr>
              <a:t>SM</a:t>
            </a:r>
            <a:r>
              <a:rPr lang="zh-CN" altLang="en-US" sz="1600" b="0" i="0">
                <a:solidFill>
                  <a:srgbClr val="4D4D4D"/>
                </a:solidFill>
                <a:latin typeface="字制区喜脉体" panose="02000603000000000000" pitchFamily="2" charset="-122"/>
                <a:ea typeface="字制区喜脉体" panose="02000603000000000000" pitchFamily="2" charset="-122"/>
              </a:rPr>
              <a:t>中理论假如最大支持</a:t>
            </a:r>
            <a:r>
              <a:rPr lang="en-US" altLang="zh-CN" sz="1600" b="0" i="0">
                <a:solidFill>
                  <a:srgbClr val="4D4D4D"/>
                </a:solidFill>
                <a:latin typeface="字制区喜脉体" panose="02000603000000000000" pitchFamily="2" charset="-122"/>
                <a:ea typeface="字制区喜脉体" panose="02000603000000000000" pitchFamily="2" charset="-122"/>
              </a:rPr>
              <a:t>M</a:t>
            </a:r>
            <a:r>
              <a:rPr lang="zh-CN" altLang="en-US" sz="1600" b="0" i="0">
                <a:solidFill>
                  <a:srgbClr val="4D4D4D"/>
                </a:solidFill>
                <a:latin typeface="字制区喜脉体" panose="02000603000000000000" pitchFamily="2" charset="-122"/>
                <a:ea typeface="字制区喜脉体" panose="02000603000000000000" pitchFamily="2" charset="-122"/>
              </a:rPr>
              <a:t>个</a:t>
            </a:r>
            <a:r>
              <a:rPr lang="en-US" altLang="zh-CN" sz="1600" b="0" i="0">
                <a:solidFill>
                  <a:srgbClr val="4D4D4D"/>
                </a:solidFill>
                <a:latin typeface="字制区喜脉体" panose="02000603000000000000" pitchFamily="2" charset="-122"/>
                <a:ea typeface="字制区喜脉体" panose="02000603000000000000" pitchFamily="2" charset="-122"/>
              </a:rPr>
              <a:t>active </a:t>
            </a:r>
            <a:r>
              <a:rPr lang="en-US" altLang="zh-CN" sz="1600" b="0" i="0">
                <a:solidFill>
                  <a:srgbClr val="FC5531"/>
                </a:solidFill>
                <a:latin typeface="字制区喜脉体" panose="02000603000000000000" pitchFamily="2" charset="-122"/>
                <a:ea typeface="字制区喜脉体" panose="02000603000000000000" pitchFamily="2" charset="-122"/>
                <a:hlinkClick r:id="rId5"/>
              </a:rPr>
              <a:t>warp</a:t>
            </a:r>
            <a:r>
              <a:rPr lang="zh-CN" altLang="en-US" sz="1600" b="0" i="0">
                <a:solidFill>
                  <a:srgbClr val="4D4D4D"/>
                </a:solidFill>
                <a:latin typeface="字制区喜脉体" panose="02000603000000000000" pitchFamily="2" charset="-122"/>
                <a:ea typeface="字制区喜脉体" panose="02000603000000000000" pitchFamily="2" charset="-122"/>
              </a:rPr>
              <a:t>（这里不理解什么是</a:t>
            </a:r>
            <a:r>
              <a:rPr lang="en-US" altLang="zh-CN" sz="1600" b="0" i="0">
                <a:solidFill>
                  <a:srgbClr val="4D4D4D"/>
                </a:solidFill>
                <a:latin typeface="字制区喜脉体" panose="02000603000000000000" pitchFamily="2" charset="-122"/>
                <a:ea typeface="字制区喜脉体" panose="02000603000000000000" pitchFamily="2" charset="-122"/>
              </a:rPr>
              <a:t>active warp</a:t>
            </a:r>
            <a:r>
              <a:rPr lang="zh-CN" altLang="en-US" sz="1600" b="0" i="0">
                <a:solidFill>
                  <a:srgbClr val="4D4D4D"/>
                </a:solidFill>
                <a:latin typeface="字制区喜脉体" panose="02000603000000000000" pitchFamily="2" charset="-122"/>
                <a:ea typeface="字制区喜脉体" panose="02000603000000000000" pitchFamily="2" charset="-122"/>
              </a:rPr>
              <a:t>可以参考</a:t>
            </a:r>
            <a:r>
              <a:rPr lang="zh-CN" altLang="en-US" sz="1600" b="0" i="0">
                <a:solidFill>
                  <a:srgbClr val="4EA1DB"/>
                </a:solidFill>
                <a:latin typeface="字制区喜脉体" panose="02000603000000000000" pitchFamily="2" charset="-122"/>
                <a:ea typeface="字制区喜脉体" panose="02000603000000000000" pitchFamily="2" charset="-122"/>
                <a:hlinkClick r:id="rId6"/>
              </a:rPr>
              <a:t>这里</a:t>
            </a:r>
            <a:r>
              <a:rPr lang="zh-CN" altLang="en-US" sz="1600" b="0" i="0">
                <a:solidFill>
                  <a:srgbClr val="4D4D4D"/>
                </a:solidFill>
                <a:latin typeface="字制区喜脉体" panose="02000603000000000000" pitchFamily="2" charset="-122"/>
                <a:ea typeface="字制区喜脉体" panose="02000603000000000000" pitchFamily="2" charset="-122"/>
              </a:rPr>
              <a:t>）， 而实际上因为各种原因只能支持</a:t>
            </a:r>
            <a:r>
              <a:rPr lang="en-US" altLang="zh-CN" sz="1600" b="0" i="0">
                <a:solidFill>
                  <a:srgbClr val="4D4D4D"/>
                </a:solidFill>
                <a:latin typeface="字制区喜脉体" panose="02000603000000000000" pitchFamily="2" charset="-122"/>
                <a:ea typeface="字制区喜脉体" panose="02000603000000000000" pitchFamily="2" charset="-122"/>
              </a:rPr>
              <a:t>N</a:t>
            </a:r>
            <a:r>
              <a:rPr lang="zh-CN" altLang="en-US" sz="1600" b="0" i="0">
                <a:solidFill>
                  <a:srgbClr val="4D4D4D"/>
                </a:solidFill>
                <a:latin typeface="字制区喜脉体" panose="02000603000000000000" pitchFamily="2" charset="-122"/>
                <a:ea typeface="字制区喜脉体" panose="02000603000000000000" pitchFamily="2" charset="-122"/>
              </a:rPr>
              <a:t>个，这里</a:t>
            </a:r>
            <a:r>
              <a:rPr lang="en-US" altLang="zh-CN" sz="1600" b="0" i="0">
                <a:solidFill>
                  <a:srgbClr val="4D4D4D"/>
                </a:solidFill>
                <a:latin typeface="字制区喜脉体" panose="02000603000000000000" pitchFamily="2" charset="-122"/>
                <a:ea typeface="字制区喜脉体" panose="02000603000000000000" pitchFamily="2" charset="-122"/>
              </a:rPr>
              <a:t>N/M</a:t>
            </a:r>
            <a:r>
              <a:rPr lang="zh-CN" altLang="en-US" sz="1600" b="0" i="0">
                <a:solidFill>
                  <a:srgbClr val="4D4D4D"/>
                </a:solidFill>
                <a:latin typeface="字制区喜脉体" panose="02000603000000000000" pitchFamily="2" charset="-122"/>
                <a:ea typeface="字制区喜脉体" panose="02000603000000000000" pitchFamily="2" charset="-122"/>
              </a:rPr>
              <a:t>就是</a:t>
            </a:r>
            <a:r>
              <a:rPr lang="en-US" altLang="zh-CN" sz="1600" b="0" i="0">
                <a:solidFill>
                  <a:srgbClr val="4D4D4D"/>
                </a:solidFill>
                <a:latin typeface="字制区喜脉体" panose="02000603000000000000" pitchFamily="2" charset="-122"/>
                <a:ea typeface="字制区喜脉体" panose="02000603000000000000" pitchFamily="2" charset="-122"/>
              </a:rPr>
              <a:t>occupancy</a:t>
            </a:r>
            <a:r>
              <a:rPr lang="zh-CN" altLang="en-US" sz="1600" b="0" i="0">
                <a:solidFill>
                  <a:srgbClr val="4D4D4D"/>
                </a:solidFill>
                <a:latin typeface="字制区喜脉体" panose="02000603000000000000" pitchFamily="2" charset="-122"/>
                <a:ea typeface="字制区喜脉体" panose="02000603000000000000" pitchFamily="2" charset="-122"/>
              </a:rPr>
              <a:t>。</a:t>
            </a:r>
          </a:p>
        </p:txBody>
      </p:sp>
      <p:sp>
        <p:nvSpPr>
          <p:cNvPr id="6" name="文本框 5"/>
          <p:cNvSpPr txBox="1"/>
          <p:nvPr/>
        </p:nvSpPr>
        <p:spPr>
          <a:xfrm>
            <a:off x="4450080" y="3036570"/>
            <a:ext cx="5594985" cy="2086610"/>
          </a:xfrm>
          <a:prstGeom prst="rect">
            <a:avLst/>
          </a:prstGeom>
        </p:spPr>
        <p:txBody>
          <a:bodyPr wrap="square">
            <a:spAutoFit/>
          </a:bodyPr>
          <a:lstStyle/>
          <a:p>
            <a:pPr marL="0" indent="0" algn="l" fontAlgn="base">
              <a:lnSpc>
                <a:spcPct val="100000"/>
              </a:lnSpc>
              <a:spcBef>
                <a:spcPct val="0"/>
              </a:spcBef>
              <a:spcAft>
                <a:spcPct val="0"/>
              </a:spcAft>
              <a:buNone/>
            </a:pPr>
            <a:r>
              <a:rPr lang="en-US" altLang="zh-CN" sz="1600" b="0" i="0">
                <a:solidFill>
                  <a:srgbClr val="1A2029"/>
                </a:solidFill>
                <a:latin typeface="字制区喜脉体" panose="02000603000000000000" pitchFamily="2" charset="-122"/>
                <a:ea typeface="字制区喜脉体" panose="02000603000000000000" pitchFamily="2" charset="-122"/>
              </a:rPr>
              <a:t>Active Warp</a:t>
            </a:r>
            <a:r>
              <a:rPr lang="zh-CN" altLang="en-US" sz="1600" b="0" i="0">
                <a:solidFill>
                  <a:srgbClr val="1A2029"/>
                </a:solidFill>
                <a:latin typeface="字制区喜脉体" panose="02000603000000000000" pitchFamily="2" charset="-122"/>
                <a:ea typeface="字制区喜脉体" panose="02000603000000000000" pitchFamily="2" charset="-122"/>
              </a:rPr>
              <a:t>（活跃线程束）：</a:t>
            </a:r>
          </a:p>
          <a:p>
            <a:pPr marL="285750" lvl="1" indent="-285750" algn="l" fontAlgn="base">
              <a:lnSpc>
                <a:spcPct val="100000"/>
              </a:lnSpc>
              <a:spcBef>
                <a:spcPct val="0"/>
              </a:spcBef>
              <a:spcAft>
                <a:spcPct val="0"/>
              </a:spcAft>
              <a:buFont typeface="Arial" panose="020B0604020202020204" pitchFamily="34" charset="0"/>
              <a:buChar char="•"/>
            </a:pPr>
            <a:r>
              <a:rPr lang="zh-CN" altLang="en-US" sz="1600" b="0" i="0">
                <a:solidFill>
                  <a:srgbClr val="1A2029"/>
                </a:solidFill>
                <a:latin typeface="字制区喜脉体" panose="02000603000000000000" pitchFamily="2" charset="-122"/>
                <a:ea typeface="字制区喜脉体" panose="02000603000000000000" pitchFamily="2" charset="-122"/>
              </a:rPr>
              <a:t>在任何给定的时间点，</a:t>
            </a:r>
            <a:r>
              <a:rPr lang="en-US" altLang="zh-CN" sz="1600" b="0" i="0">
                <a:solidFill>
                  <a:srgbClr val="1A2029"/>
                </a:solidFill>
                <a:latin typeface="字制区喜脉体" panose="02000603000000000000" pitchFamily="2" charset="-122"/>
                <a:ea typeface="字制区喜脉体" panose="02000603000000000000" pitchFamily="2" charset="-122"/>
              </a:rPr>
              <a:t>GPU</a:t>
            </a:r>
            <a:r>
              <a:rPr lang="zh-CN" altLang="en-US" sz="1600" b="0" i="0">
                <a:solidFill>
                  <a:srgbClr val="1A2029"/>
                </a:solidFill>
                <a:latin typeface="字制区喜脉体" panose="02000603000000000000" pitchFamily="2" charset="-122"/>
                <a:ea typeface="字制区喜脉体" panose="02000603000000000000" pitchFamily="2" charset="-122"/>
              </a:rPr>
              <a:t>的</a:t>
            </a:r>
            <a:r>
              <a:rPr lang="en-US" altLang="zh-CN" sz="1600" b="0" i="0">
                <a:solidFill>
                  <a:srgbClr val="1A2029"/>
                </a:solidFill>
                <a:latin typeface="字制区喜脉体" panose="02000603000000000000" pitchFamily="2" charset="-122"/>
                <a:ea typeface="字制区喜脉体" panose="02000603000000000000" pitchFamily="2" charset="-122"/>
              </a:rPr>
              <a:t>SM</a:t>
            </a:r>
            <a:r>
              <a:rPr lang="zh-CN" altLang="en-US" sz="1600" b="0" i="0">
                <a:solidFill>
                  <a:srgbClr val="1A2029"/>
                </a:solidFill>
                <a:latin typeface="字制区喜脉体" panose="02000603000000000000" pitchFamily="2" charset="-122"/>
                <a:ea typeface="字制区喜脉体" panose="02000603000000000000" pitchFamily="2" charset="-122"/>
              </a:rPr>
              <a:t>（流处理器簇，</a:t>
            </a:r>
            <a:r>
              <a:rPr lang="en-US" altLang="zh-CN" sz="1600" b="0" i="0">
                <a:solidFill>
                  <a:srgbClr val="1A2029"/>
                </a:solidFill>
                <a:latin typeface="字制区喜脉体" panose="02000603000000000000" pitchFamily="2" charset="-122"/>
                <a:ea typeface="字制区喜脉体" panose="02000603000000000000" pitchFamily="2" charset="-122"/>
              </a:rPr>
              <a:t>Streaming Multiprocessors</a:t>
            </a:r>
            <a:r>
              <a:rPr lang="zh-CN" altLang="en-US" sz="1600" b="0" i="0">
                <a:solidFill>
                  <a:srgbClr val="1A2029"/>
                </a:solidFill>
                <a:latin typeface="字制区喜脉体" panose="02000603000000000000" pitchFamily="2" charset="-122"/>
                <a:ea typeface="字制区喜脉体" panose="02000603000000000000" pitchFamily="2" charset="-122"/>
              </a:rPr>
              <a:t>）可以同时处理多个</a:t>
            </a:r>
            <a:r>
              <a:rPr lang="en-US" altLang="zh-CN" sz="1600" b="0" i="0">
                <a:solidFill>
                  <a:srgbClr val="1A2029"/>
                </a:solidFill>
                <a:latin typeface="字制区喜脉体" panose="02000603000000000000" pitchFamily="2" charset="-122"/>
                <a:ea typeface="字制区喜脉体" panose="02000603000000000000" pitchFamily="2" charset="-122"/>
              </a:rPr>
              <a:t>warp</a:t>
            </a:r>
            <a:r>
              <a:rPr lang="zh-CN" altLang="en-US" sz="1600" b="0" i="0">
                <a:solidFill>
                  <a:srgbClr val="1A2029"/>
                </a:solidFill>
                <a:latin typeface="字制区喜脉体" panose="02000603000000000000" pitchFamily="2" charset="-122"/>
                <a:ea typeface="字制区喜脉体" panose="02000603000000000000" pitchFamily="2" charset="-122"/>
              </a:rPr>
              <a:t>。但是，由于资源限制（如执行单元、寄存器、共享内存等），并不是所有的</a:t>
            </a:r>
            <a:r>
              <a:rPr lang="en-US" altLang="zh-CN" sz="1600" b="0" i="0">
                <a:solidFill>
                  <a:srgbClr val="1A2029"/>
                </a:solidFill>
                <a:latin typeface="字制区喜脉体" panose="02000603000000000000" pitchFamily="2" charset="-122"/>
                <a:ea typeface="字制区喜脉体" panose="02000603000000000000" pitchFamily="2" charset="-122"/>
              </a:rPr>
              <a:t>warp</a:t>
            </a:r>
            <a:r>
              <a:rPr lang="zh-CN" altLang="en-US" sz="1600" b="0" i="0">
                <a:solidFill>
                  <a:srgbClr val="1A2029"/>
                </a:solidFill>
                <a:latin typeface="字制区喜脉体" panose="02000603000000000000" pitchFamily="2" charset="-122"/>
                <a:ea typeface="字制区喜脉体" panose="02000603000000000000" pitchFamily="2" charset="-122"/>
              </a:rPr>
              <a:t>都能同时活跃。</a:t>
            </a:r>
          </a:p>
          <a:p>
            <a:pPr marL="285750" lvl="1" indent="-285750" algn="l" fontAlgn="base">
              <a:lnSpc>
                <a:spcPct val="100000"/>
              </a:lnSpc>
              <a:spcBef>
                <a:spcPts val="200"/>
              </a:spcBef>
              <a:spcAft>
                <a:spcPct val="0"/>
              </a:spcAft>
              <a:buFont typeface="Arial" panose="020B0604020202020204" pitchFamily="34" charset="0"/>
              <a:buChar char="•"/>
            </a:pPr>
            <a:r>
              <a:rPr lang="en-US" altLang="zh-CN" sz="1600" b="0" i="0">
                <a:solidFill>
                  <a:srgbClr val="1A2029"/>
                </a:solidFill>
                <a:latin typeface="字制区喜脉体" panose="02000603000000000000" pitchFamily="2" charset="-122"/>
                <a:ea typeface="字制区喜脉体" panose="02000603000000000000" pitchFamily="2" charset="-122"/>
              </a:rPr>
              <a:t>Active warp</a:t>
            </a:r>
            <a:r>
              <a:rPr lang="zh-CN" altLang="en-US" sz="1600" b="0" i="0">
                <a:solidFill>
                  <a:srgbClr val="1A2029"/>
                </a:solidFill>
                <a:latin typeface="字制区喜脉体" panose="02000603000000000000" pitchFamily="2" charset="-122"/>
                <a:ea typeface="字制区喜脉体" panose="02000603000000000000" pitchFamily="2" charset="-122"/>
              </a:rPr>
              <a:t>指的是那些正在执行指令的</a:t>
            </a:r>
            <a:r>
              <a:rPr lang="en-US" altLang="zh-CN" sz="1600" b="0" i="0">
                <a:solidFill>
                  <a:srgbClr val="1A2029"/>
                </a:solidFill>
                <a:latin typeface="字制区喜脉体" panose="02000603000000000000" pitchFamily="2" charset="-122"/>
                <a:ea typeface="字制区喜脉体" panose="02000603000000000000" pitchFamily="2" charset="-122"/>
              </a:rPr>
              <a:t>warp</a:t>
            </a:r>
            <a:r>
              <a:rPr lang="zh-CN" altLang="en-US" sz="1600" b="0" i="0">
                <a:solidFill>
                  <a:srgbClr val="1A2029"/>
                </a:solidFill>
                <a:latin typeface="字制区喜脉体" panose="02000603000000000000" pitchFamily="2" charset="-122"/>
                <a:ea typeface="字制区喜脉体" panose="02000603000000000000" pitchFamily="2" charset="-122"/>
              </a:rPr>
              <a:t>。它们可能处于不同的执行阶段，比如正在执行计算任务、正在等待内存访问结果或正在执行控制流指令。</a:t>
            </a:r>
          </a:p>
        </p:txBody>
      </p:sp>
      <p:pic>
        <p:nvPicPr>
          <p:cNvPr id="7" name="图片 6"/>
          <p:cNvPicPr>
            <a:picLocks noChangeAspect="1"/>
          </p:cNvPicPr>
          <p:nvPr/>
        </p:nvPicPr>
        <p:blipFill>
          <a:blip r:embed="rId7"/>
          <a:stretch>
            <a:fillRect/>
          </a:stretch>
        </p:blipFill>
        <p:spPr>
          <a:xfrm>
            <a:off x="602616" y="730885"/>
            <a:ext cx="3739226" cy="521706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02615" y="730885"/>
            <a:ext cx="3512185" cy="4900295"/>
          </a:xfrm>
          <a:prstGeom prst="rect">
            <a:avLst/>
          </a:prstGeom>
        </p:spPr>
      </p:pic>
      <p:sp>
        <p:nvSpPr>
          <p:cNvPr id="5" name="文本框 4"/>
          <p:cNvSpPr txBox="1"/>
          <p:nvPr/>
        </p:nvSpPr>
        <p:spPr>
          <a:xfrm>
            <a:off x="4018280" y="897255"/>
            <a:ext cx="7840345" cy="4318000"/>
          </a:xfrm>
          <a:prstGeom prst="rect">
            <a:avLst/>
          </a:prstGeom>
        </p:spPr>
        <p:txBody>
          <a:bodyPr wrap="square">
            <a:spAutoFit/>
          </a:bodyPr>
          <a:lstStyle/>
          <a:p>
            <a:pPr marL="0" indent="0">
              <a:lnSpc>
                <a:spcPct val="100000"/>
              </a:lnSpc>
              <a:spcBef>
                <a:spcPts val="1200"/>
              </a:spcBef>
              <a:spcAft>
                <a:spcPts val="400"/>
              </a:spcAft>
            </a:pPr>
            <a:r>
              <a:rPr lang="zh-CN" altLang="en-US" sz="1600" b="0" i="0">
                <a:solidFill>
                  <a:srgbClr val="4D4D4D"/>
                </a:solidFill>
                <a:latin typeface="字制区喜脉体" panose="02000603000000000000" pitchFamily="2" charset="-122"/>
                <a:ea typeface="字制区喜脉体" panose="02000603000000000000" pitchFamily="2" charset="-122"/>
              </a:rPr>
              <a:t>以左侧图为例</a:t>
            </a:r>
          </a:p>
          <a:p>
            <a:pPr indent="0">
              <a:lnSpc>
                <a:spcPct val="100000"/>
              </a:lnSpc>
              <a:spcBef>
                <a:spcPts val="1200"/>
              </a:spcBef>
              <a:spcAft>
                <a:spcPts val="400"/>
              </a:spcAft>
              <a:buFont typeface="Arial" panose="020B0604020202020204" pitchFamily="34" charset="0"/>
              <a:buNone/>
            </a:pPr>
            <a:r>
              <a:rPr lang="zh-CN" altLang="en-US" sz="1600">
                <a:latin typeface="字制区喜脉体" panose="02000603000000000000" pitchFamily="2" charset="-122"/>
                <a:ea typeface="字制区喜脉体" panose="02000603000000000000" pitchFamily="2" charset="-122"/>
              </a:rPr>
              <a:t>可看出一个</a:t>
            </a:r>
            <a:r>
              <a:rPr lang="en-US" altLang="zh-CN" sz="1600">
                <a:latin typeface="字制区喜脉体" panose="02000603000000000000" pitchFamily="2" charset="-122"/>
                <a:ea typeface="字制区喜脉体" panose="02000603000000000000" pitchFamily="2" charset="-122"/>
              </a:rPr>
              <a:t>SM</a:t>
            </a:r>
            <a:r>
              <a:rPr lang="zh-CN" altLang="en-US" sz="1600">
                <a:latin typeface="字制区喜脉体" panose="02000603000000000000" pitchFamily="2" charset="-122"/>
                <a:ea typeface="字制区喜脉体" panose="02000603000000000000" pitchFamily="2" charset="-122"/>
              </a:rPr>
              <a:t>中有</a:t>
            </a:r>
            <a:r>
              <a:rPr lang="en-US" altLang="zh-CN" sz="1600">
                <a:latin typeface="字制区喜脉体" panose="02000603000000000000" pitchFamily="2" charset="-122"/>
                <a:ea typeface="字制区喜脉体" panose="02000603000000000000" pitchFamily="2" charset="-122"/>
              </a:rPr>
              <a:t>128</a:t>
            </a:r>
            <a:r>
              <a:rPr lang="zh-CN" altLang="en-US" sz="1600">
                <a:latin typeface="字制区喜脉体" panose="02000603000000000000" pitchFamily="2" charset="-122"/>
                <a:ea typeface="字制区喜脉体" panose="02000603000000000000" pitchFamily="2" charset="-122"/>
              </a:rPr>
              <a:t>个</a:t>
            </a:r>
            <a:r>
              <a:rPr lang="en-US" altLang="zh-CN" sz="1600">
                <a:latin typeface="字制区喜脉体" panose="02000603000000000000" pitchFamily="2" charset="-122"/>
                <a:ea typeface="字制区喜脉体" panose="02000603000000000000" pitchFamily="2" charset="-122"/>
              </a:rPr>
              <a:t>Core</a:t>
            </a:r>
            <a:r>
              <a:rPr lang="zh-CN" altLang="en-US" sz="1600">
                <a:latin typeface="字制区喜脉体" panose="02000603000000000000" pitchFamily="2" charset="-122"/>
                <a:ea typeface="字制区喜脉体" panose="02000603000000000000" pitchFamily="2" charset="-122"/>
              </a:rPr>
              <a:t>，所以至少是可以放下</a:t>
            </a:r>
            <a:r>
              <a:rPr lang="en-US" altLang="zh-CN" sz="1600">
                <a:latin typeface="字制区喜脉体" panose="02000603000000000000" pitchFamily="2" charset="-122"/>
                <a:ea typeface="字制区喜脉体" panose="02000603000000000000" pitchFamily="2" charset="-122"/>
              </a:rPr>
              <a:t>128</a:t>
            </a:r>
            <a:r>
              <a:rPr lang="zh-CN" altLang="en-US" sz="1600">
                <a:latin typeface="字制区喜脉体" panose="02000603000000000000" pitchFamily="2" charset="-122"/>
                <a:ea typeface="字制区喜脉体" panose="02000603000000000000" pitchFamily="2" charset="-122"/>
              </a:rPr>
              <a:t>个</a:t>
            </a:r>
            <a:r>
              <a:rPr lang="en-US" altLang="zh-CN" sz="1600">
                <a:latin typeface="字制区喜脉体" panose="02000603000000000000" pitchFamily="2" charset="-122"/>
                <a:ea typeface="字制区喜脉体" panose="02000603000000000000" pitchFamily="2" charset="-122"/>
              </a:rPr>
              <a:t>Thread</a:t>
            </a:r>
            <a:r>
              <a:rPr lang="zh-CN" altLang="en-US" sz="1600">
                <a:latin typeface="字制区喜脉体" panose="02000603000000000000" pitchFamily="2" charset="-122"/>
                <a:ea typeface="字制区喜脉体" panose="02000603000000000000" pitchFamily="2" charset="-122"/>
              </a:rPr>
              <a:t>（</a:t>
            </a:r>
            <a:r>
              <a:rPr lang="en-US" altLang="zh-CN" sz="1600">
                <a:latin typeface="字制区喜脉体" panose="02000603000000000000" pitchFamily="2" charset="-122"/>
                <a:ea typeface="字制区喜脉体" panose="02000603000000000000" pitchFamily="2" charset="-122"/>
              </a:rPr>
              <a:t>4</a:t>
            </a:r>
            <a:r>
              <a:rPr lang="zh-CN" altLang="en-US" sz="1600">
                <a:latin typeface="字制区喜脉体" panose="02000603000000000000" pitchFamily="2" charset="-122"/>
                <a:ea typeface="字制区喜脉体" panose="02000603000000000000" pitchFamily="2" charset="-122"/>
              </a:rPr>
              <a:t>个</a:t>
            </a:r>
            <a:r>
              <a:rPr lang="en-US" altLang="zh-CN" sz="1600">
                <a:latin typeface="字制区喜脉体" panose="02000603000000000000" pitchFamily="2" charset="-122"/>
                <a:ea typeface="字制区喜脉体" panose="02000603000000000000" pitchFamily="2" charset="-122"/>
              </a:rPr>
              <a:t>warp</a:t>
            </a:r>
            <a:r>
              <a:rPr lang="zh-CN" altLang="en-US" sz="1600">
                <a:latin typeface="字制区喜脉体" panose="02000603000000000000" pitchFamily="2" charset="-122"/>
                <a:ea typeface="字制区喜脉体" panose="02000603000000000000" pitchFamily="2" charset="-122"/>
              </a:rPr>
              <a:t>）为了隐藏延时，其实可以放进去更多</a:t>
            </a:r>
            <a:r>
              <a:rPr lang="en-US" altLang="zh-CN" sz="1600">
                <a:latin typeface="字制区喜脉体" panose="02000603000000000000" pitchFamily="2" charset="-122"/>
                <a:ea typeface="字制区喜脉体" panose="02000603000000000000" pitchFamily="2" charset="-122"/>
              </a:rPr>
              <a:t>warp</a:t>
            </a:r>
            <a:r>
              <a:rPr lang="zh-CN" altLang="en-US" sz="1600">
                <a:latin typeface="字制区喜脉体" panose="02000603000000000000" pitchFamily="2" charset="-122"/>
                <a:ea typeface="字制区喜脉体" panose="02000603000000000000" pitchFamily="2" charset="-122"/>
              </a:rPr>
              <a:t>（大于</a:t>
            </a:r>
            <a:r>
              <a:rPr lang="en-US" altLang="zh-CN" sz="1600">
                <a:latin typeface="字制区喜脉体" panose="02000603000000000000" pitchFamily="2" charset="-122"/>
                <a:ea typeface="字制区喜脉体" panose="02000603000000000000" pitchFamily="2" charset="-122"/>
              </a:rPr>
              <a:t>4</a:t>
            </a:r>
            <a:r>
              <a:rPr lang="zh-CN" altLang="en-US" sz="1600">
                <a:latin typeface="字制区喜脉体" panose="02000603000000000000" pitchFamily="2" charset="-122"/>
                <a:ea typeface="字制区喜脉体" panose="02000603000000000000" pitchFamily="2" charset="-122"/>
              </a:rPr>
              <a:t>个）</a:t>
            </a:r>
            <a:r>
              <a:rPr lang="zh-CN" altLang="en-US" sz="1600">
                <a:latin typeface="字制区喜脉体" panose="02000603000000000000" pitchFamily="2" charset="-122"/>
                <a:ea typeface="字制区喜脉体" panose="02000603000000000000" pitchFamily="2" charset="-122"/>
                <a:sym typeface="+mn-ea"/>
              </a:rPr>
              <a:t>根据显卡的架构不同，这个更多的</a:t>
            </a:r>
            <a:r>
              <a:rPr lang="en-US" altLang="zh-CN" sz="1600">
                <a:latin typeface="字制区喜脉体" panose="02000603000000000000" pitchFamily="2" charset="-122"/>
                <a:ea typeface="字制区喜脉体" panose="02000603000000000000" pitchFamily="2" charset="-122"/>
                <a:sym typeface="+mn-ea"/>
              </a:rPr>
              <a:t>warp</a:t>
            </a:r>
            <a:r>
              <a:rPr lang="zh-CN" altLang="en-US" sz="1600">
                <a:latin typeface="字制区喜脉体" panose="02000603000000000000" pitchFamily="2" charset="-122"/>
                <a:ea typeface="字制区喜脉体" panose="02000603000000000000" pitchFamily="2" charset="-122"/>
                <a:sym typeface="+mn-ea"/>
              </a:rPr>
              <a:t>仍然有一个</a:t>
            </a:r>
            <a:r>
              <a:rPr lang="zh-CN" altLang="en-US" sz="1600">
                <a:highlight>
                  <a:srgbClr val="FFFF00"/>
                </a:highlight>
                <a:latin typeface="字制区喜脉体" panose="02000603000000000000" pitchFamily="2" charset="-122"/>
                <a:ea typeface="字制区喜脉体" panose="02000603000000000000" pitchFamily="2" charset="-122"/>
                <a:sym typeface="+mn-ea"/>
              </a:rPr>
              <a:t>理论上限。</a:t>
            </a:r>
            <a:endParaRPr lang="zh-CN" altLang="en-US" sz="1600">
              <a:highlight>
                <a:srgbClr val="FFFF00"/>
              </a:highlight>
              <a:latin typeface="字制区喜脉体" panose="02000603000000000000" pitchFamily="2" charset="-122"/>
              <a:ea typeface="字制区喜脉体" panose="02000603000000000000" pitchFamily="2" charset="-122"/>
            </a:endParaRPr>
          </a:p>
          <a:p>
            <a:pPr indent="0">
              <a:lnSpc>
                <a:spcPct val="100000"/>
              </a:lnSpc>
              <a:spcBef>
                <a:spcPts val="1200"/>
              </a:spcBef>
              <a:spcAft>
                <a:spcPts val="400"/>
              </a:spcAft>
              <a:buFont typeface="Arial" panose="020B0604020202020204" pitchFamily="34" charset="0"/>
              <a:buNone/>
            </a:pPr>
            <a:r>
              <a:rPr lang="zh-CN" altLang="en-US" sz="1600">
                <a:latin typeface="字制区喜脉体" panose="02000603000000000000" pitchFamily="2" charset="-122"/>
                <a:ea typeface="字制区喜脉体" panose="02000603000000000000" pitchFamily="2" charset="-122"/>
                <a:sym typeface="+mn-ea"/>
              </a:rPr>
              <a:t>1.用户设置的block的大小会影响实际SM上可以容纳的warp数量</a:t>
            </a:r>
            <a:endParaRPr lang="zh-CN" altLang="en-US" sz="1600">
              <a:latin typeface="字制区喜脉体" panose="02000603000000000000" pitchFamily="2" charset="-122"/>
              <a:ea typeface="字制区喜脉体" panose="02000603000000000000" pitchFamily="2" charset="-122"/>
            </a:endParaRPr>
          </a:p>
          <a:p>
            <a:pPr indent="0">
              <a:lnSpc>
                <a:spcPct val="100000"/>
              </a:lnSpc>
              <a:spcBef>
                <a:spcPts val="1200"/>
              </a:spcBef>
              <a:spcAft>
                <a:spcPts val="400"/>
              </a:spcAft>
              <a:buFont typeface="Arial" panose="020B0604020202020204" pitchFamily="34" charset="0"/>
              <a:buNone/>
            </a:pPr>
            <a:r>
              <a:rPr lang="en-US" altLang="zh-CN" sz="1600">
                <a:latin typeface="字制区喜脉体" panose="02000603000000000000" pitchFamily="2" charset="-122"/>
                <a:ea typeface="字制区喜脉体" panose="02000603000000000000" pitchFamily="2" charset="-122"/>
                <a:sym typeface="+mn-ea"/>
              </a:rPr>
              <a:t>2.CUDA</a:t>
            </a:r>
            <a:r>
              <a:rPr lang="zh-CN" altLang="en-US" sz="1600">
                <a:latin typeface="字制区喜脉体" panose="02000603000000000000" pitchFamily="2" charset="-122"/>
                <a:ea typeface="字制区喜脉体" panose="02000603000000000000" pitchFamily="2" charset="-122"/>
                <a:sym typeface="+mn-ea"/>
              </a:rPr>
              <a:t>隐藏延迟的手段就是当一个</a:t>
            </a:r>
            <a:r>
              <a:rPr lang="en-US" altLang="zh-CN" sz="1600">
                <a:latin typeface="字制区喜脉体" panose="02000603000000000000" pitchFamily="2" charset="-122"/>
                <a:ea typeface="字制区喜脉体" panose="02000603000000000000" pitchFamily="2" charset="-122"/>
                <a:sym typeface="+mn-ea"/>
              </a:rPr>
              <a:t>warp</a:t>
            </a:r>
            <a:r>
              <a:rPr lang="zh-CN" altLang="en-US" sz="1600">
                <a:latin typeface="字制区喜脉体" panose="02000603000000000000" pitchFamily="2" charset="-122"/>
                <a:ea typeface="字制区喜脉体" panose="02000603000000000000" pitchFamily="2" charset="-122"/>
                <a:sym typeface="+mn-ea"/>
              </a:rPr>
              <a:t>处于等待状态的时候会</a:t>
            </a:r>
            <a:r>
              <a:rPr lang="zh-CN" altLang="en-US" sz="1600">
                <a:highlight>
                  <a:srgbClr val="FFFF00"/>
                </a:highlight>
                <a:latin typeface="字制区喜脉体" panose="02000603000000000000" pitchFamily="2" charset="-122"/>
                <a:ea typeface="字制区喜脉体" panose="02000603000000000000" pitchFamily="2" charset="-122"/>
                <a:sym typeface="+mn-ea"/>
              </a:rPr>
              <a:t>立刻</a:t>
            </a:r>
            <a:r>
              <a:rPr lang="zh-CN" altLang="en-US" sz="1600">
                <a:latin typeface="字制区喜脉体" panose="02000603000000000000" pitchFamily="2" charset="-122"/>
                <a:ea typeface="字制区喜脉体" panose="02000603000000000000" pitchFamily="2" charset="-122"/>
                <a:sym typeface="+mn-ea"/>
              </a:rPr>
              <a:t>切到下一个</a:t>
            </a:r>
            <a:r>
              <a:rPr lang="en-US" altLang="zh-CN" sz="1600">
                <a:latin typeface="字制区喜脉体" panose="02000603000000000000" pitchFamily="2" charset="-122"/>
                <a:ea typeface="字制区喜脉体" panose="02000603000000000000" pitchFamily="2" charset="-122"/>
                <a:sym typeface="+mn-ea"/>
              </a:rPr>
              <a:t>warp</a:t>
            </a:r>
            <a:r>
              <a:rPr lang="zh-CN" altLang="en-US" sz="1600">
                <a:latin typeface="字制区喜脉体" panose="02000603000000000000" pitchFamily="2" charset="-122"/>
                <a:ea typeface="字制区喜脉体" panose="02000603000000000000" pitchFamily="2" charset="-122"/>
                <a:sym typeface="+mn-ea"/>
              </a:rPr>
              <a:t>，而这个立刻就要求线程的切换要特别的迅速（</a:t>
            </a:r>
            <a:r>
              <a:rPr lang="en-US" altLang="zh-CN" sz="1600">
                <a:latin typeface="字制区喜脉体" panose="02000603000000000000" pitchFamily="2" charset="-122"/>
                <a:ea typeface="字制区喜脉体" panose="02000603000000000000" pitchFamily="2" charset="-122"/>
                <a:sym typeface="+mn-ea"/>
              </a:rPr>
              <a:t>0</a:t>
            </a:r>
            <a:r>
              <a:rPr lang="zh-CN" altLang="en-US" sz="1600">
                <a:latin typeface="字制区喜脉体" panose="02000603000000000000" pitchFamily="2" charset="-122"/>
                <a:ea typeface="字制区喜脉体" panose="02000603000000000000" pitchFamily="2" charset="-122"/>
                <a:sym typeface="+mn-ea"/>
              </a:rPr>
              <a:t>开销），这与</a:t>
            </a:r>
            <a:r>
              <a:rPr lang="en-US" altLang="zh-CN" sz="1600">
                <a:latin typeface="字制区喜脉体" panose="02000603000000000000" pitchFamily="2" charset="-122"/>
                <a:ea typeface="字制区喜脉体" panose="02000603000000000000" pitchFamily="2" charset="-122"/>
                <a:sym typeface="+mn-ea"/>
              </a:rPr>
              <a:t>CPU</a:t>
            </a:r>
            <a:r>
              <a:rPr lang="zh-CN" altLang="en-US" sz="1600">
                <a:latin typeface="字制区喜脉体" panose="02000603000000000000" pitchFamily="2" charset="-122"/>
                <a:ea typeface="字制区喜脉体" panose="02000603000000000000" pitchFamily="2" charset="-122"/>
                <a:sym typeface="+mn-ea"/>
              </a:rPr>
              <a:t>多线程有很大的区别，</a:t>
            </a:r>
            <a:r>
              <a:rPr lang="en-US" altLang="zh-CN" sz="1600">
                <a:latin typeface="字制区喜脉体" panose="02000603000000000000" pitchFamily="2" charset="-122"/>
                <a:ea typeface="字制区喜脉体" panose="02000603000000000000" pitchFamily="2" charset="-122"/>
                <a:sym typeface="+mn-ea"/>
              </a:rPr>
              <a:t>CPU</a:t>
            </a:r>
            <a:r>
              <a:rPr lang="zh-CN" altLang="en-US" sz="1600">
                <a:latin typeface="字制区喜脉体" panose="02000603000000000000" pitchFamily="2" charset="-122"/>
                <a:ea typeface="字制区喜脉体" panose="02000603000000000000" pitchFamily="2" charset="-122"/>
                <a:sym typeface="+mn-ea"/>
              </a:rPr>
              <a:t>在进行</a:t>
            </a:r>
            <a:r>
              <a:rPr lang="en-US" altLang="zh-CN" sz="1600">
                <a:latin typeface="字制区喜脉体" panose="02000603000000000000" pitchFamily="2" charset="-122"/>
                <a:ea typeface="字制区喜脉体" panose="02000603000000000000" pitchFamily="2" charset="-122"/>
                <a:sym typeface="+mn-ea"/>
              </a:rPr>
              <a:t>thread</a:t>
            </a:r>
            <a:r>
              <a:rPr lang="zh-CN" altLang="en-US" sz="1600">
                <a:latin typeface="字制区喜脉体" panose="02000603000000000000" pitchFamily="2" charset="-122"/>
                <a:ea typeface="字制区喜脉体" panose="02000603000000000000" pitchFamily="2" charset="-122"/>
                <a:sym typeface="+mn-ea"/>
              </a:rPr>
              <a:t>切换的时候，是有开销的（要保留每个</a:t>
            </a:r>
            <a:r>
              <a:rPr lang="en-US" altLang="zh-CN" sz="1600">
                <a:latin typeface="字制区喜脉体" panose="02000603000000000000" pitchFamily="2" charset="-122"/>
                <a:ea typeface="字制区喜脉体" panose="02000603000000000000" pitchFamily="2" charset="-122"/>
                <a:sym typeface="+mn-ea"/>
              </a:rPr>
              <a:t>thread</a:t>
            </a:r>
            <a:r>
              <a:rPr lang="zh-CN" altLang="en-US" sz="1600">
                <a:latin typeface="字制区喜脉体" panose="02000603000000000000" pitchFamily="2" charset="-122"/>
                <a:ea typeface="字制区喜脉体" panose="02000603000000000000" pitchFamily="2" charset="-122"/>
                <a:sym typeface="+mn-ea"/>
              </a:rPr>
              <a:t>的上下文），但是</a:t>
            </a:r>
            <a:r>
              <a:rPr lang="en-US" altLang="zh-CN" sz="1600">
                <a:latin typeface="字制区喜脉体" panose="02000603000000000000" pitchFamily="2" charset="-122"/>
                <a:ea typeface="字制区喜脉体" panose="02000603000000000000" pitchFamily="2" charset="-122"/>
                <a:sym typeface="+mn-ea"/>
              </a:rPr>
              <a:t>GPU</a:t>
            </a:r>
            <a:r>
              <a:rPr lang="zh-CN" altLang="en-US" sz="1600">
                <a:latin typeface="字制区喜脉体" panose="02000603000000000000" pitchFamily="2" charset="-122"/>
                <a:ea typeface="字制区喜脉体" panose="02000603000000000000" pitchFamily="2" charset="-122"/>
                <a:sym typeface="+mn-ea"/>
              </a:rPr>
              <a:t>不需要因为它有大量的寄存器，每个</a:t>
            </a:r>
            <a:r>
              <a:rPr lang="en-US" altLang="zh-CN" sz="1600">
                <a:latin typeface="字制区喜脉体" panose="02000603000000000000" pitchFamily="2" charset="-122"/>
                <a:ea typeface="字制区喜脉体" panose="02000603000000000000" pitchFamily="2" charset="-122"/>
                <a:sym typeface="+mn-ea"/>
              </a:rPr>
              <a:t>thread</a:t>
            </a:r>
            <a:r>
              <a:rPr lang="zh-CN" altLang="en-US" sz="1600">
                <a:latin typeface="字制区喜脉体" panose="02000603000000000000" pitchFamily="2" charset="-122"/>
                <a:ea typeface="字制区喜脉体" panose="02000603000000000000" pitchFamily="2" charset="-122"/>
                <a:sym typeface="+mn-ea"/>
              </a:rPr>
              <a:t>的寄存器数据都是自己用所以就没有切换上下文的需要，自然也可以做到</a:t>
            </a:r>
            <a:r>
              <a:rPr lang="en-US" altLang="zh-CN" sz="1600">
                <a:latin typeface="字制区喜脉体" panose="02000603000000000000" pitchFamily="2" charset="-122"/>
                <a:ea typeface="字制区喜脉体" panose="02000603000000000000" pitchFamily="2" charset="-122"/>
                <a:sym typeface="+mn-ea"/>
              </a:rPr>
              <a:t>0</a:t>
            </a:r>
            <a:r>
              <a:rPr lang="zh-CN" altLang="en-US" sz="1600">
                <a:latin typeface="字制区喜脉体" panose="02000603000000000000" pitchFamily="2" charset="-122"/>
                <a:ea typeface="字制区喜脉体" panose="02000603000000000000" pitchFamily="2" charset="-122"/>
                <a:sym typeface="+mn-ea"/>
              </a:rPr>
              <a:t>开销，而与此同时每个</a:t>
            </a:r>
            <a:r>
              <a:rPr lang="en-US" altLang="zh-CN" sz="1600">
                <a:latin typeface="字制区喜脉体" panose="02000603000000000000" pitchFamily="2" charset="-122"/>
                <a:ea typeface="字制区喜脉体" panose="02000603000000000000" pitchFamily="2" charset="-122"/>
                <a:sym typeface="+mn-ea"/>
              </a:rPr>
              <a:t>SM</a:t>
            </a:r>
            <a:r>
              <a:rPr lang="zh-CN" altLang="en-US" sz="1600">
                <a:latin typeface="字制区喜脉体" panose="02000603000000000000" pitchFamily="2" charset="-122"/>
                <a:ea typeface="字制区喜脉体" panose="02000603000000000000" pitchFamily="2" charset="-122"/>
                <a:sym typeface="+mn-ea"/>
              </a:rPr>
              <a:t>中的寄存器数量是有上限的所以寄存器也会成为能开启多少个</a:t>
            </a:r>
            <a:r>
              <a:rPr lang="en-US" altLang="zh-CN" sz="1600">
                <a:latin typeface="字制区喜脉体" panose="02000603000000000000" pitchFamily="2" charset="-122"/>
                <a:ea typeface="字制区喜脉体" panose="02000603000000000000" pitchFamily="2" charset="-122"/>
                <a:sym typeface="+mn-ea"/>
              </a:rPr>
              <a:t>warp</a:t>
            </a:r>
            <a:r>
              <a:rPr lang="zh-CN" altLang="en-US" sz="1600">
                <a:latin typeface="字制区喜脉体" panose="02000603000000000000" pitchFamily="2" charset="-122"/>
                <a:ea typeface="字制区喜脉体" panose="02000603000000000000" pitchFamily="2" charset="-122"/>
                <a:sym typeface="+mn-ea"/>
              </a:rPr>
              <a:t>的一个衡量指标</a:t>
            </a:r>
            <a:endParaRPr lang="zh-CN" altLang="en-US" sz="1600">
              <a:latin typeface="字制区喜脉体" panose="02000603000000000000" pitchFamily="2" charset="-122"/>
              <a:ea typeface="字制区喜脉体" panose="02000603000000000000" pitchFamily="2" charset="-122"/>
            </a:endParaRPr>
          </a:p>
          <a:p>
            <a:pPr indent="0">
              <a:lnSpc>
                <a:spcPct val="100000"/>
              </a:lnSpc>
              <a:spcBef>
                <a:spcPts val="1200"/>
              </a:spcBef>
              <a:spcAft>
                <a:spcPts val="400"/>
              </a:spcAft>
              <a:buFont typeface="Arial" panose="020B0604020202020204" pitchFamily="34" charset="0"/>
              <a:buNone/>
            </a:pPr>
            <a:r>
              <a:rPr lang="en-US" altLang="zh-CN" sz="1600">
                <a:latin typeface="字制区喜脉体" panose="02000603000000000000" pitchFamily="2" charset="-122"/>
                <a:ea typeface="字制区喜脉体" panose="02000603000000000000" pitchFamily="2" charset="-122"/>
                <a:sym typeface="+mn-ea"/>
              </a:rPr>
              <a:t>3.</a:t>
            </a:r>
            <a:r>
              <a:rPr lang="zh-CN" altLang="en-US" sz="1600">
                <a:latin typeface="字制区喜脉体" panose="02000603000000000000" pitchFamily="2" charset="-122"/>
                <a:ea typeface="字制区喜脉体" panose="02000603000000000000" pitchFamily="2" charset="-122"/>
                <a:sym typeface="+mn-ea"/>
              </a:rPr>
              <a:t>共享内存和寄存器类似，每个</a:t>
            </a:r>
            <a:r>
              <a:rPr lang="en-US" altLang="zh-CN" sz="1600">
                <a:latin typeface="字制区喜脉体" panose="02000603000000000000" pitchFamily="2" charset="-122"/>
                <a:ea typeface="字制区喜脉体" panose="02000603000000000000" pitchFamily="2" charset="-122"/>
                <a:sym typeface="+mn-ea"/>
              </a:rPr>
              <a:t>SM</a:t>
            </a:r>
            <a:r>
              <a:rPr lang="zh-CN" altLang="en-US" sz="1600">
                <a:latin typeface="字制区喜脉体" panose="02000603000000000000" pitchFamily="2" charset="-122"/>
                <a:ea typeface="字制区喜脉体" panose="02000603000000000000" pitchFamily="2" charset="-122"/>
                <a:sym typeface="+mn-ea"/>
              </a:rPr>
              <a:t>只有固定大小，所以也影响</a:t>
            </a:r>
            <a:r>
              <a:rPr lang="en-US" altLang="zh-CN" sz="1600">
                <a:latin typeface="字制区喜脉体" panose="02000603000000000000" pitchFamily="2" charset="-122"/>
                <a:ea typeface="字制区喜脉体" panose="02000603000000000000" pitchFamily="2" charset="-122"/>
                <a:sym typeface="+mn-ea"/>
              </a:rPr>
              <a:t>warp</a:t>
            </a:r>
            <a:r>
              <a:rPr lang="zh-CN" altLang="en-US" sz="1600">
                <a:latin typeface="字制区喜脉体" panose="02000603000000000000" pitchFamily="2" charset="-122"/>
                <a:ea typeface="字制区喜脉体" panose="02000603000000000000" pitchFamily="2" charset="-122"/>
                <a:sym typeface="+mn-ea"/>
              </a:rPr>
              <a:t>（</a:t>
            </a:r>
            <a:r>
              <a:rPr lang="en-US" altLang="zh-CN" sz="1600">
                <a:latin typeface="字制区喜脉体" panose="02000603000000000000" pitchFamily="2" charset="-122"/>
                <a:ea typeface="字制区喜脉体" panose="02000603000000000000" pitchFamily="2" charset="-122"/>
                <a:sym typeface="+mn-ea"/>
              </a:rPr>
              <a:t>block</a:t>
            </a:r>
            <a:r>
              <a:rPr lang="zh-CN" altLang="en-US" sz="1600">
                <a:latin typeface="字制区喜脉体" panose="02000603000000000000" pitchFamily="2" charset="-122"/>
                <a:ea typeface="字制区喜脉体" panose="02000603000000000000" pitchFamily="2" charset="-122"/>
                <a:sym typeface="+mn-ea"/>
              </a:rPr>
              <a:t>块）的数量。</a:t>
            </a:r>
            <a:endParaRPr lang="zh-CN" altLang="en-US" sz="1600">
              <a:latin typeface="字制区喜脉体" panose="02000603000000000000" pitchFamily="2" charset="-122"/>
              <a:ea typeface="字制区喜脉体" panose="02000603000000000000" pitchFamily="2" charset="-122"/>
            </a:endParaRPr>
          </a:p>
          <a:p>
            <a:pPr indent="0">
              <a:lnSpc>
                <a:spcPct val="100000"/>
              </a:lnSpc>
              <a:spcBef>
                <a:spcPts val="1200"/>
              </a:spcBef>
              <a:spcAft>
                <a:spcPts val="400"/>
              </a:spcAft>
              <a:buFont typeface="Arial" panose="020B0604020202020204" pitchFamily="34" charset="0"/>
              <a:buNone/>
            </a:pPr>
            <a:r>
              <a:rPr lang="en-US" altLang="zh-CN" sz="1600">
                <a:latin typeface="字制区喜脉体" panose="02000603000000000000" pitchFamily="2" charset="-122"/>
                <a:ea typeface="字制区喜脉体" panose="02000603000000000000" pitchFamily="2" charset="-122"/>
                <a:sym typeface="+mn-ea"/>
              </a:rPr>
              <a:t>123</a:t>
            </a:r>
            <a:r>
              <a:rPr lang="zh-CN" altLang="en-US" sz="1600">
                <a:latin typeface="字制区喜脉体" panose="02000603000000000000" pitchFamily="2" charset="-122"/>
                <a:ea typeface="字制区喜脉体" panose="02000603000000000000" pitchFamily="2" charset="-122"/>
                <a:sym typeface="+mn-ea"/>
              </a:rPr>
              <a:t>再结合木桶效应，取最小值就可以得到每个</a:t>
            </a:r>
            <a:r>
              <a:rPr lang="en-US" altLang="zh-CN" sz="1600">
                <a:latin typeface="字制区喜脉体" panose="02000603000000000000" pitchFamily="2" charset="-122"/>
                <a:ea typeface="字制区喜脉体" panose="02000603000000000000" pitchFamily="2" charset="-122"/>
                <a:sym typeface="+mn-ea"/>
              </a:rPr>
              <a:t>SM</a:t>
            </a:r>
            <a:r>
              <a:rPr lang="zh-CN" altLang="en-US" sz="1600">
                <a:latin typeface="字制区喜脉体" panose="02000603000000000000" pitchFamily="2" charset="-122"/>
                <a:ea typeface="字制区喜脉体" panose="02000603000000000000" pitchFamily="2" charset="-122"/>
                <a:sym typeface="+mn-ea"/>
              </a:rPr>
              <a:t>能容纳的</a:t>
            </a:r>
            <a:r>
              <a:rPr lang="en-US" altLang="zh-CN" sz="1600">
                <a:highlight>
                  <a:srgbClr val="FFFF00"/>
                </a:highlight>
                <a:latin typeface="字制区喜脉体" panose="02000603000000000000" pitchFamily="2" charset="-122"/>
                <a:ea typeface="字制区喜脉体" panose="02000603000000000000" pitchFamily="2" charset="-122"/>
                <a:sym typeface="+mn-ea"/>
              </a:rPr>
              <a:t>warp</a:t>
            </a:r>
            <a:r>
              <a:rPr lang="zh-CN" altLang="en-US" sz="1600">
                <a:highlight>
                  <a:srgbClr val="FFFF00"/>
                </a:highlight>
                <a:latin typeface="字制区喜脉体" panose="02000603000000000000" pitchFamily="2" charset="-122"/>
                <a:ea typeface="字制区喜脉体" panose="02000603000000000000" pitchFamily="2" charset="-122"/>
                <a:sym typeface="+mn-ea"/>
              </a:rPr>
              <a:t>数量</a:t>
            </a:r>
            <a:r>
              <a:rPr lang="zh-CN" altLang="en-US" sz="1600">
                <a:latin typeface="字制区喜脉体" panose="02000603000000000000" pitchFamily="2" charset="-122"/>
                <a:ea typeface="字制区喜脉体" panose="02000603000000000000" pitchFamily="2" charset="-122"/>
                <a:sym typeface="+mn-ea"/>
              </a:rPr>
              <a:t>。</a:t>
            </a:r>
            <a:endParaRPr lang="zh-CN" altLang="en-US" sz="1600" b="0" i="0">
              <a:solidFill>
                <a:srgbClr val="4D4D4D"/>
              </a:solidFill>
              <a:latin typeface="字制区喜脉体" panose="02000603000000000000" pitchFamily="2" charset="-122"/>
              <a:ea typeface="字制区喜脉体" panose="02000603000000000000" pitchFamily="2" charset="-122"/>
            </a:endParaRPr>
          </a:p>
        </p:txBody>
      </p:sp>
      <p:sp>
        <p:nvSpPr>
          <p:cNvPr id="8" name="矩形 7"/>
          <p:cNvSpPr/>
          <p:nvPr/>
        </p:nvSpPr>
        <p:spPr>
          <a:xfrm>
            <a:off x="4114800" y="1610360"/>
            <a:ext cx="3766457" cy="27241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7000" y="1045210"/>
            <a:ext cx="11938000" cy="4578350"/>
          </a:xfrm>
          <a:prstGeom prst="rect">
            <a:avLst/>
          </a:prstGeom>
        </p:spPr>
      </p:pic>
      <p:sp>
        <p:nvSpPr>
          <p:cNvPr id="2" name="文本框 1"/>
          <p:cNvSpPr txBox="1"/>
          <p:nvPr/>
        </p:nvSpPr>
        <p:spPr>
          <a:xfrm>
            <a:off x="304800" y="152400"/>
            <a:ext cx="7701915" cy="706755"/>
          </a:xfrm>
          <a:prstGeom prst="rect">
            <a:avLst/>
          </a:prstGeom>
          <a:noFill/>
        </p:spPr>
        <p:txBody>
          <a:bodyPr wrap="square" rtlCol="0" anchor="t">
            <a:spAutoFit/>
          </a:bodyPr>
          <a:lstStyle/>
          <a:p>
            <a:r>
              <a:rPr lang="en-US" altLang="zh-CN" sz="4000">
                <a:solidFill>
                  <a:srgbClr val="222226"/>
                </a:solidFill>
                <a:latin typeface="字制区喜脉体" panose="02000603000000000000" pitchFamily="2" charset="-122"/>
                <a:ea typeface="字制区喜脉体" panose="02000603000000000000" pitchFamily="2" charset="-122"/>
                <a:sym typeface="+mn-ea"/>
              </a:rPr>
              <a:t>CUDA Occupancy Calculator</a:t>
            </a:r>
          </a:p>
        </p:txBody>
      </p:sp>
      <p:sp>
        <p:nvSpPr>
          <p:cNvPr id="8" name="矩形 7"/>
          <p:cNvSpPr/>
          <p:nvPr/>
        </p:nvSpPr>
        <p:spPr>
          <a:xfrm>
            <a:off x="4636770" y="1098550"/>
            <a:ext cx="1508760" cy="55626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 name="文本框 2"/>
          <p:cNvSpPr txBox="1"/>
          <p:nvPr/>
        </p:nvSpPr>
        <p:spPr>
          <a:xfrm>
            <a:off x="6246495" y="1207770"/>
            <a:ext cx="796925" cy="337185"/>
          </a:xfrm>
          <a:prstGeom prst="rect">
            <a:avLst/>
          </a:prstGeom>
          <a:noFill/>
        </p:spPr>
        <p:txBody>
          <a:bodyPr wrap="square" rtlCol="0" anchor="t">
            <a:spAutoFit/>
          </a:bodyPr>
          <a:lstStyle/>
          <a:p>
            <a:r>
              <a:rPr lang="en-US" altLang="zh-CN" sz="1600" b="1">
                <a:solidFill>
                  <a:schemeClr val="bg1"/>
                </a:solidFill>
                <a:latin typeface="字制区喜脉体" panose="02000603000000000000" pitchFamily="2" charset="-122"/>
                <a:ea typeface="字制区喜脉体" panose="02000603000000000000" pitchFamily="2" charset="-122"/>
                <a:sym typeface="+mn-ea"/>
              </a:rPr>
              <a:t>input</a:t>
            </a:r>
          </a:p>
        </p:txBody>
      </p:sp>
      <p:sp>
        <p:nvSpPr>
          <p:cNvPr id="6" name="矩形 5"/>
          <p:cNvSpPr/>
          <p:nvPr/>
        </p:nvSpPr>
        <p:spPr>
          <a:xfrm>
            <a:off x="1734185" y="1098550"/>
            <a:ext cx="1455420" cy="55626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7" name="文本框 6"/>
          <p:cNvSpPr txBox="1"/>
          <p:nvPr/>
        </p:nvSpPr>
        <p:spPr>
          <a:xfrm>
            <a:off x="2449830" y="1602105"/>
            <a:ext cx="1020445" cy="337185"/>
          </a:xfrm>
          <a:prstGeom prst="rect">
            <a:avLst/>
          </a:prstGeom>
          <a:noFill/>
        </p:spPr>
        <p:txBody>
          <a:bodyPr wrap="square" rtlCol="0" anchor="t">
            <a:spAutoFit/>
          </a:bodyPr>
          <a:lstStyle/>
          <a:p>
            <a:r>
              <a:rPr lang="en-US" altLang="zh-CN" sz="1600" b="1">
                <a:solidFill>
                  <a:schemeClr val="bg1"/>
                </a:solidFill>
                <a:latin typeface="字制区喜脉体" panose="02000603000000000000" pitchFamily="2" charset="-122"/>
                <a:ea typeface="字制区喜脉体" panose="02000603000000000000" pitchFamily="2" charset="-122"/>
                <a:sym typeface="+mn-ea"/>
              </a:rPr>
              <a:t>setting</a:t>
            </a:r>
          </a:p>
        </p:txBody>
      </p:sp>
      <p:sp>
        <p:nvSpPr>
          <p:cNvPr id="9" name="矩形 8"/>
          <p:cNvSpPr/>
          <p:nvPr/>
        </p:nvSpPr>
        <p:spPr>
          <a:xfrm>
            <a:off x="6145530" y="2148205"/>
            <a:ext cx="5832475" cy="220281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文本框 9"/>
          <p:cNvSpPr txBox="1"/>
          <p:nvPr/>
        </p:nvSpPr>
        <p:spPr>
          <a:xfrm>
            <a:off x="8006715" y="4404995"/>
            <a:ext cx="2218690" cy="337185"/>
          </a:xfrm>
          <a:prstGeom prst="rect">
            <a:avLst/>
          </a:prstGeom>
          <a:noFill/>
        </p:spPr>
        <p:txBody>
          <a:bodyPr wrap="square" rtlCol="0" anchor="t">
            <a:spAutoFit/>
          </a:bodyPr>
          <a:lstStyle/>
          <a:p>
            <a:r>
              <a:rPr lang="en-US" altLang="zh-CN" sz="1600" b="1">
                <a:solidFill>
                  <a:schemeClr val="bg1"/>
                </a:solidFill>
                <a:latin typeface="字制区喜脉体" panose="02000603000000000000" pitchFamily="2" charset="-122"/>
                <a:ea typeface="字制区喜脉体" panose="02000603000000000000" pitchFamily="2" charset="-122"/>
                <a:sym typeface="+mn-ea"/>
              </a:rPr>
              <a:t>Physical Limit of GPU</a:t>
            </a:r>
          </a:p>
        </p:txBody>
      </p:sp>
      <p:sp>
        <p:nvSpPr>
          <p:cNvPr id="11" name="文本框 10"/>
          <p:cNvSpPr txBox="1"/>
          <p:nvPr/>
        </p:nvSpPr>
        <p:spPr>
          <a:xfrm>
            <a:off x="1629410" y="2342515"/>
            <a:ext cx="1664335" cy="783590"/>
          </a:xfrm>
          <a:prstGeom prst="rect">
            <a:avLst/>
          </a:prstGeom>
          <a:noFill/>
        </p:spPr>
        <p:txBody>
          <a:bodyPr wrap="square" rtlCol="0" anchor="t">
            <a:spAutoFit/>
          </a:bodyPr>
          <a:lstStyle/>
          <a:p>
            <a:r>
              <a:rPr lang="zh-CN" altLang="en-US" sz="900" b="1">
                <a:solidFill>
                  <a:schemeClr val="bg1"/>
                </a:solidFill>
                <a:latin typeface="字制区喜脉体" panose="02000603000000000000" pitchFamily="2" charset="-122"/>
                <a:ea typeface="字制区喜脉体" panose="02000603000000000000" pitchFamily="2" charset="-122"/>
                <a:sym typeface="+mn-ea"/>
              </a:rPr>
              <a:t>每一个</a:t>
            </a:r>
            <a:r>
              <a:rPr lang="en-US" altLang="zh-CN" sz="900" b="1">
                <a:solidFill>
                  <a:schemeClr val="bg1"/>
                </a:solidFill>
                <a:latin typeface="字制区喜脉体" panose="02000603000000000000" pitchFamily="2" charset="-122"/>
                <a:ea typeface="字制区喜脉体" panose="02000603000000000000" pitchFamily="2" charset="-122"/>
                <a:sym typeface="+mn-ea"/>
              </a:rPr>
              <a:t>SM</a:t>
            </a:r>
            <a:r>
              <a:rPr lang="zh-CN" altLang="en-US" sz="900" b="1">
                <a:solidFill>
                  <a:schemeClr val="bg1"/>
                </a:solidFill>
                <a:latin typeface="字制区喜脉体" panose="02000603000000000000" pitchFamily="2" charset="-122"/>
                <a:ea typeface="字制区喜脉体" panose="02000603000000000000" pitchFamily="2" charset="-122"/>
                <a:sym typeface="+mn-ea"/>
              </a:rPr>
              <a:t>中活跃的</a:t>
            </a:r>
            <a:r>
              <a:rPr lang="en-US" altLang="zh-CN" sz="900" b="1">
                <a:solidFill>
                  <a:schemeClr val="bg1"/>
                </a:solidFill>
                <a:latin typeface="字制区喜脉体" panose="02000603000000000000" pitchFamily="2" charset="-122"/>
                <a:ea typeface="字制区喜脉体" panose="02000603000000000000" pitchFamily="2" charset="-122"/>
                <a:sym typeface="+mn-ea"/>
              </a:rPr>
              <a:t>Threads</a:t>
            </a:r>
          </a:p>
          <a:p>
            <a:r>
              <a:rPr lang="zh-CN" altLang="en-US" sz="900" b="1">
                <a:solidFill>
                  <a:schemeClr val="bg1"/>
                </a:solidFill>
                <a:latin typeface="字制区喜脉体" panose="02000603000000000000" pitchFamily="2" charset="-122"/>
                <a:ea typeface="字制区喜脉体" panose="02000603000000000000" pitchFamily="2" charset="-122"/>
                <a:sym typeface="+mn-ea"/>
              </a:rPr>
              <a:t>每一个</a:t>
            </a:r>
            <a:r>
              <a:rPr lang="en-US" altLang="zh-CN" sz="900" b="1">
                <a:solidFill>
                  <a:schemeClr val="bg1"/>
                </a:solidFill>
                <a:latin typeface="字制区喜脉体" panose="02000603000000000000" pitchFamily="2" charset="-122"/>
                <a:ea typeface="字制区喜脉体" panose="02000603000000000000" pitchFamily="2" charset="-122"/>
                <a:sym typeface="+mn-ea"/>
              </a:rPr>
              <a:t>SM</a:t>
            </a:r>
            <a:r>
              <a:rPr lang="zh-CN" altLang="en-US" sz="900" b="1">
                <a:solidFill>
                  <a:schemeClr val="bg1"/>
                </a:solidFill>
                <a:latin typeface="字制区喜脉体" panose="02000603000000000000" pitchFamily="2" charset="-122"/>
                <a:ea typeface="字制区喜脉体" panose="02000603000000000000" pitchFamily="2" charset="-122"/>
                <a:sym typeface="+mn-ea"/>
              </a:rPr>
              <a:t>中活跃的</a:t>
            </a:r>
            <a:r>
              <a:rPr lang="en-US" altLang="zh-CN" sz="900" b="1">
                <a:solidFill>
                  <a:schemeClr val="bg1"/>
                </a:solidFill>
                <a:latin typeface="字制区喜脉体" panose="02000603000000000000" pitchFamily="2" charset="-122"/>
                <a:ea typeface="字制区喜脉体" panose="02000603000000000000" pitchFamily="2" charset="-122"/>
                <a:sym typeface="+mn-ea"/>
              </a:rPr>
              <a:t>Warps</a:t>
            </a:r>
          </a:p>
          <a:p>
            <a:r>
              <a:rPr lang="zh-CN" altLang="en-US" sz="900" b="1">
                <a:solidFill>
                  <a:schemeClr val="bg1"/>
                </a:solidFill>
                <a:latin typeface="字制区喜脉体" panose="02000603000000000000" pitchFamily="2" charset="-122"/>
                <a:ea typeface="字制区喜脉体" panose="02000603000000000000" pitchFamily="2" charset="-122"/>
                <a:sym typeface="+mn-ea"/>
              </a:rPr>
              <a:t>每一个</a:t>
            </a:r>
            <a:r>
              <a:rPr lang="en-US" altLang="zh-CN" sz="900" b="1">
                <a:solidFill>
                  <a:schemeClr val="bg1"/>
                </a:solidFill>
                <a:latin typeface="字制区喜脉体" panose="02000603000000000000" pitchFamily="2" charset="-122"/>
                <a:ea typeface="字制区喜脉体" panose="02000603000000000000" pitchFamily="2" charset="-122"/>
                <a:sym typeface="+mn-ea"/>
              </a:rPr>
              <a:t>SM</a:t>
            </a:r>
            <a:r>
              <a:rPr lang="zh-CN" altLang="en-US" sz="900" b="1">
                <a:solidFill>
                  <a:schemeClr val="bg1"/>
                </a:solidFill>
                <a:latin typeface="字制区喜脉体" panose="02000603000000000000" pitchFamily="2" charset="-122"/>
                <a:ea typeface="字制区喜脉体" panose="02000603000000000000" pitchFamily="2" charset="-122"/>
                <a:sym typeface="+mn-ea"/>
              </a:rPr>
              <a:t>中活跃的</a:t>
            </a:r>
            <a:r>
              <a:rPr lang="en-US" altLang="zh-CN" sz="900" b="1">
                <a:solidFill>
                  <a:schemeClr val="bg1"/>
                </a:solidFill>
                <a:latin typeface="字制区喜脉体" panose="02000603000000000000" pitchFamily="2" charset="-122"/>
                <a:ea typeface="字制区喜脉体" panose="02000603000000000000" pitchFamily="2" charset="-122"/>
                <a:sym typeface="+mn-ea"/>
              </a:rPr>
              <a:t>Blocks</a:t>
            </a:r>
          </a:p>
          <a:p>
            <a:r>
              <a:rPr lang="en-US" altLang="zh-CN" sz="900" b="1">
                <a:solidFill>
                  <a:schemeClr val="bg1"/>
                </a:solidFill>
                <a:latin typeface="字制区喜脉体" panose="02000603000000000000" pitchFamily="2" charset="-122"/>
                <a:ea typeface="字制区喜脉体" panose="02000603000000000000" pitchFamily="2" charset="-122"/>
                <a:sym typeface="+mn-ea"/>
              </a:rPr>
              <a:t>Occupancy</a:t>
            </a:r>
          </a:p>
          <a:p>
            <a:endParaRPr lang="en-US" altLang="zh-CN" sz="900" b="1">
              <a:solidFill>
                <a:schemeClr val="bg1"/>
              </a:solidFill>
              <a:latin typeface="字制区喜脉体" panose="02000603000000000000" pitchFamily="2" charset="-122"/>
              <a:ea typeface="字制区喜脉体" panose="02000603000000000000" pitchFamily="2" charset="-122"/>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94360" y="1085850"/>
            <a:ext cx="3981450" cy="2317750"/>
          </a:xfrm>
          <a:prstGeom prst="rect">
            <a:avLst/>
          </a:prstGeom>
        </p:spPr>
      </p:pic>
      <p:sp>
        <p:nvSpPr>
          <p:cNvPr id="8" name="矩形 7"/>
          <p:cNvSpPr/>
          <p:nvPr/>
        </p:nvSpPr>
        <p:spPr>
          <a:xfrm>
            <a:off x="554990" y="1584960"/>
            <a:ext cx="4052570" cy="37401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p:cNvSpPr txBox="1"/>
          <p:nvPr/>
        </p:nvSpPr>
        <p:spPr>
          <a:xfrm>
            <a:off x="4843145" y="1290955"/>
            <a:ext cx="6516370" cy="922020"/>
          </a:xfrm>
          <a:prstGeom prst="rect">
            <a:avLst/>
          </a:prstGeom>
          <a:noFill/>
        </p:spPr>
        <p:txBody>
          <a:bodyPr wrap="square" rtlCol="0">
            <a:spAutoFit/>
          </a:bodyPr>
          <a:lstStyle/>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Block</a:t>
            </a:r>
            <a:r>
              <a:rPr lang="zh-CN" altLang="en-US">
                <a:solidFill>
                  <a:schemeClr val="tx1"/>
                </a:solidFill>
                <a:latin typeface="字制区喜脉体" panose="02000603000000000000" pitchFamily="2" charset="-122"/>
                <a:ea typeface="字制区喜脉体" panose="02000603000000000000" pitchFamily="2" charset="-122"/>
              </a:rPr>
              <a:t>必须分配到一个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中</a:t>
            </a: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最多可放</a:t>
            </a:r>
            <a:r>
              <a:rPr lang="en-US" altLang="zh-CN">
                <a:solidFill>
                  <a:schemeClr val="tx1"/>
                </a:solidFill>
                <a:latin typeface="字制区喜脉体" panose="02000603000000000000" pitchFamily="2" charset="-122"/>
                <a:ea typeface="字制区喜脉体" panose="02000603000000000000" pitchFamily="2" charset="-122"/>
              </a:rPr>
              <a:t>48</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warp(</a:t>
            </a:r>
            <a:r>
              <a:rPr lang="en-US" altLang="zh-CN">
                <a:solidFill>
                  <a:schemeClr val="tx1"/>
                </a:solidFill>
                <a:latin typeface="字制区喜脉体" panose="02000603000000000000" pitchFamily="2" charset="-122"/>
                <a:ea typeface="字制区喜脉体" panose="02000603000000000000" pitchFamily="2" charset="-122"/>
                <a:sym typeface="+mn-ea"/>
              </a:rPr>
              <a:t>1536</a:t>
            </a:r>
            <a:r>
              <a:rPr lang="zh-CN" altLang="en-US">
                <a:solidFill>
                  <a:schemeClr val="tx1"/>
                </a:solidFill>
                <a:latin typeface="字制区喜脉体" panose="02000603000000000000" pitchFamily="2" charset="-122"/>
                <a:ea typeface="字制区喜脉体" panose="02000603000000000000" pitchFamily="2" charset="-122"/>
                <a:sym typeface="+mn-ea"/>
              </a:rPr>
              <a:t>个</a:t>
            </a:r>
            <a:r>
              <a:rPr lang="en-US" altLang="zh-CN">
                <a:solidFill>
                  <a:schemeClr val="tx1"/>
                </a:solidFill>
                <a:latin typeface="字制区喜脉体" panose="02000603000000000000" pitchFamily="2" charset="-122"/>
                <a:ea typeface="字制区喜脉体" panose="02000603000000000000" pitchFamily="2" charset="-122"/>
                <a:sym typeface="+mn-ea"/>
              </a:rPr>
              <a:t>thread</a:t>
            </a:r>
            <a:r>
              <a:rPr lang="en-US" altLang="zh-CN">
                <a:solidFill>
                  <a:schemeClr val="tx1"/>
                </a:solidFill>
                <a:latin typeface="字制区喜脉体" panose="02000603000000000000" pitchFamily="2" charset="-122"/>
                <a:ea typeface="字制区喜脉体" panose="02000603000000000000" pitchFamily="2" charset="-122"/>
              </a:rPr>
              <a:t>)</a:t>
            </a: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sym typeface="+mn-ea"/>
              </a:rPr>
              <a:t>每一个</a:t>
            </a:r>
            <a:r>
              <a:rPr lang="en-US" altLang="zh-CN">
                <a:solidFill>
                  <a:schemeClr val="tx1"/>
                </a:solidFill>
                <a:latin typeface="字制区喜脉体" panose="02000603000000000000" pitchFamily="2" charset="-122"/>
                <a:ea typeface="字制区喜脉体" panose="02000603000000000000" pitchFamily="2" charset="-122"/>
                <a:sym typeface="+mn-ea"/>
              </a:rPr>
              <a:t>SM</a:t>
            </a:r>
            <a:r>
              <a:rPr lang="zh-CN" altLang="en-US">
                <a:solidFill>
                  <a:schemeClr val="tx1"/>
                </a:solidFill>
                <a:latin typeface="字制区喜脉体" panose="02000603000000000000" pitchFamily="2" charset="-122"/>
                <a:ea typeface="字制区喜脉体" panose="02000603000000000000" pitchFamily="2" charset="-122"/>
                <a:sym typeface="+mn-ea"/>
              </a:rPr>
              <a:t>最多可放</a:t>
            </a:r>
            <a:r>
              <a:rPr lang="en-US" altLang="zh-CN">
                <a:solidFill>
                  <a:schemeClr val="tx1"/>
                </a:solidFill>
                <a:latin typeface="字制区喜脉体" panose="02000603000000000000" pitchFamily="2" charset="-122"/>
                <a:ea typeface="字制区喜脉体" panose="02000603000000000000" pitchFamily="2" charset="-122"/>
                <a:sym typeface="+mn-ea"/>
              </a:rPr>
              <a:t>24</a:t>
            </a:r>
            <a:r>
              <a:rPr lang="zh-CN" altLang="en-US">
                <a:solidFill>
                  <a:schemeClr val="tx1"/>
                </a:solidFill>
                <a:latin typeface="字制区喜脉体" panose="02000603000000000000" pitchFamily="2" charset="-122"/>
                <a:ea typeface="字制区喜脉体" panose="02000603000000000000" pitchFamily="2" charset="-122"/>
                <a:sym typeface="+mn-ea"/>
              </a:rPr>
              <a:t>个</a:t>
            </a:r>
            <a:r>
              <a:rPr lang="en-US" altLang="zh-CN">
                <a:solidFill>
                  <a:schemeClr val="tx1"/>
                </a:solidFill>
                <a:latin typeface="字制区喜脉体" panose="02000603000000000000" pitchFamily="2" charset="-122"/>
                <a:ea typeface="字制区喜脉体" panose="02000603000000000000" pitchFamily="2" charset="-122"/>
                <a:sym typeface="+mn-ea"/>
              </a:rPr>
              <a:t>Block</a:t>
            </a:r>
            <a:endParaRPr lang="en-US" altLang="zh-CN">
              <a:solidFill>
                <a:schemeClr val="tx1"/>
              </a:solidFill>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554990" y="3630295"/>
            <a:ext cx="10367010" cy="1476375"/>
          </a:xfrm>
          <a:prstGeom prst="rect">
            <a:avLst/>
          </a:prstGeom>
          <a:noFill/>
        </p:spPr>
        <p:txBody>
          <a:bodyPr wrap="square" rtlCol="0" anchor="t">
            <a:spAutoFit/>
          </a:bodyPr>
          <a:lstStyle/>
          <a:p>
            <a:pPr indent="0">
              <a:buFont typeface="Arial" panose="020B0604020202020204" pitchFamily="34" charset="0"/>
              <a:buNone/>
            </a:pPr>
            <a:r>
              <a:rPr lang="zh-CN" altLang="en-US">
                <a:solidFill>
                  <a:schemeClr val="tx1"/>
                </a:solidFill>
                <a:latin typeface="字制区喜脉体" panose="02000603000000000000" pitchFamily="2" charset="-122"/>
                <a:ea typeface="字制区喜脉体" panose="02000603000000000000" pitchFamily="2" charset="-122"/>
              </a:rPr>
              <a:t>假设需要计算的数据足够多，每个</a:t>
            </a:r>
            <a:r>
              <a:rPr lang="en-US" altLang="zh-CN">
                <a:solidFill>
                  <a:schemeClr val="tx1"/>
                </a:solidFill>
                <a:latin typeface="字制区喜脉体" panose="02000603000000000000" pitchFamily="2" charset="-122"/>
                <a:ea typeface="字制区喜脉体" panose="02000603000000000000" pitchFamily="2" charset="-122"/>
              </a:rPr>
              <a:t>thread</a:t>
            </a:r>
            <a:r>
              <a:rPr lang="zh-CN" altLang="en-US">
                <a:solidFill>
                  <a:schemeClr val="tx1"/>
                </a:solidFill>
                <a:latin typeface="字制区喜脉体" panose="02000603000000000000" pitchFamily="2" charset="-122"/>
                <a:ea typeface="字制区喜脉体" panose="02000603000000000000" pitchFamily="2" charset="-122"/>
              </a:rPr>
              <a:t>都只使用很少的</a:t>
            </a:r>
            <a:r>
              <a:rPr lang="en-US" altLang="zh-CN">
                <a:solidFill>
                  <a:schemeClr val="tx1"/>
                </a:solidFill>
                <a:latin typeface="字制区喜脉体" panose="02000603000000000000" pitchFamily="2" charset="-122"/>
                <a:ea typeface="字制区喜脉体" panose="02000603000000000000" pitchFamily="2" charset="-122"/>
              </a:rPr>
              <a:t>smem</a:t>
            </a:r>
            <a:r>
              <a:rPr lang="zh-CN" altLang="en-US">
                <a:solidFill>
                  <a:schemeClr val="tx1"/>
                </a:solidFill>
                <a:latin typeface="字制区喜脉体" panose="02000603000000000000" pitchFamily="2" charset="-122"/>
                <a:ea typeface="字制区喜脉体" panose="02000603000000000000" pitchFamily="2" charset="-122"/>
              </a:rPr>
              <a:t>和</a:t>
            </a:r>
            <a:r>
              <a:rPr lang="en-US" altLang="zh-CN">
                <a:solidFill>
                  <a:schemeClr val="tx1"/>
                </a:solidFill>
                <a:latin typeface="字制区喜脉体" panose="02000603000000000000" pitchFamily="2" charset="-122"/>
                <a:ea typeface="字制区喜脉体" panose="02000603000000000000" pitchFamily="2" charset="-122"/>
              </a:rPr>
              <a:t>register</a:t>
            </a:r>
            <a:r>
              <a:rPr lang="zh-CN" altLang="en-US">
                <a:solidFill>
                  <a:schemeClr val="tx1"/>
                </a:solidFill>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sym typeface="+mn-ea"/>
              </a:rPr>
              <a:t>设置的</a:t>
            </a:r>
            <a:r>
              <a:rPr lang="en-US" altLang="zh-CN">
                <a:latin typeface="字制区喜脉体" panose="02000603000000000000" pitchFamily="2" charset="-122"/>
                <a:ea typeface="字制区喜脉体" panose="02000603000000000000" pitchFamily="2" charset="-122"/>
                <a:sym typeface="+mn-ea"/>
              </a:rPr>
              <a:t>Block_Size</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(32,5)</a:t>
            </a:r>
            <a:endParaRPr lang="zh-CN" altLang="en-US">
              <a:solidFill>
                <a:schemeClr val="tx1"/>
              </a:solidFill>
              <a:latin typeface="字制区喜脉体" panose="02000603000000000000" pitchFamily="2" charset="-122"/>
              <a:ea typeface="字制区喜脉体" panose="02000603000000000000" pitchFamily="2" charset="-122"/>
            </a:endParaRPr>
          </a:p>
          <a:p>
            <a:pPr indent="0">
              <a:buFont typeface="Arial" panose="020B0604020202020204" pitchFamily="34" charset="0"/>
              <a:buNone/>
            </a:pPr>
            <a:endParaRPr lang="en-US" altLang="zh-CN">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sym typeface="+mn-ea"/>
              </a:rPr>
              <a:t>根据</a:t>
            </a:r>
            <a:r>
              <a:rPr lang="en-US" altLang="zh-CN">
                <a:latin typeface="字制区喜脉体" panose="02000603000000000000" pitchFamily="2" charset="-122"/>
                <a:ea typeface="字制区喜脉体" panose="02000603000000000000" pitchFamily="2" charset="-122"/>
                <a:sym typeface="+mn-ea"/>
              </a:rPr>
              <a:t>2</a:t>
            </a:r>
            <a:r>
              <a:rPr lang="zh-CN" altLang="en-US">
                <a:latin typeface="字制区喜脉体" panose="02000603000000000000" pitchFamily="2" charset="-122"/>
                <a:ea typeface="字制区喜脉体" panose="02000603000000000000" pitchFamily="2" charset="-122"/>
                <a:sym typeface="+mn-ea"/>
              </a:rPr>
              <a:t>可得最多能放</a:t>
            </a:r>
            <a:r>
              <a:rPr lang="en-US" altLang="zh-CN">
                <a:latin typeface="字制区喜脉体" panose="02000603000000000000" pitchFamily="2" charset="-122"/>
                <a:ea typeface="字制区喜脉体" panose="02000603000000000000" pitchFamily="2" charset="-122"/>
                <a:sym typeface="+mn-ea"/>
              </a:rPr>
              <a:t>48</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相当于</a:t>
            </a:r>
            <a:r>
              <a:rPr lang="en-US" altLang="zh-CN">
                <a:latin typeface="字制区喜脉体" panose="02000603000000000000" pitchFamily="2" charset="-122"/>
                <a:ea typeface="字制区喜脉体" panose="02000603000000000000" pitchFamily="2" charset="-122"/>
                <a:sym typeface="+mn-ea"/>
              </a:rPr>
              <a:t>9.6</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Block</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ltLang="zh-CN">
                <a:solidFill>
                  <a:schemeClr val="tx1"/>
                </a:solidFill>
                <a:latin typeface="字制区喜脉体" panose="02000603000000000000" pitchFamily="2" charset="-122"/>
                <a:ea typeface="字制区喜脉体" panose="02000603000000000000" pitchFamily="2" charset="-122"/>
              </a:rPr>
              <a:t>1</a:t>
            </a:r>
            <a:r>
              <a:rPr lang="zh-CN" altLang="en-US">
                <a:solidFill>
                  <a:schemeClr val="tx1"/>
                </a:solidFill>
                <a:latin typeface="字制区喜脉体" panose="02000603000000000000" pitchFamily="2" charset="-122"/>
                <a:ea typeface="字制区喜脉体" panose="02000603000000000000" pitchFamily="2" charset="-122"/>
              </a:rPr>
              <a:t>可得</a:t>
            </a:r>
            <a:r>
              <a:rPr lang="en-US" altLang="zh-CN">
                <a:solidFill>
                  <a:schemeClr val="tx1"/>
                </a:solidFill>
                <a:latin typeface="字制区喜脉体" panose="02000603000000000000" pitchFamily="2" charset="-122"/>
                <a:ea typeface="字制区喜脉体" panose="02000603000000000000" pitchFamily="2" charset="-122"/>
              </a:rPr>
              <a:t>0.6</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Block</a:t>
            </a:r>
            <a:r>
              <a:rPr lang="zh-CN" altLang="en-US">
                <a:solidFill>
                  <a:schemeClr val="tx1"/>
                </a:solidFill>
                <a:latin typeface="字制区喜脉体" panose="02000603000000000000" pitchFamily="2" charset="-122"/>
                <a:ea typeface="字制区喜脉体" panose="02000603000000000000" pitchFamily="2" charset="-122"/>
              </a:rPr>
              <a:t>是不能被分配到一个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上的，所以只能放</a:t>
            </a:r>
            <a:r>
              <a:rPr lang="en-US" altLang="zh-CN">
                <a:solidFill>
                  <a:schemeClr val="tx1"/>
                </a:solidFill>
                <a:latin typeface="字制区喜脉体" panose="02000603000000000000" pitchFamily="2" charset="-122"/>
                <a:ea typeface="字制区喜脉体" panose="02000603000000000000" pitchFamily="2" charset="-122"/>
              </a:rPr>
              <a:t>9</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Block</a:t>
            </a:r>
            <a:r>
              <a:rPr lang="zh-CN" altLang="en-US">
                <a:solidFill>
                  <a:schemeClr val="tx1"/>
                </a:solidFill>
                <a:latin typeface="字制区喜脉体" panose="02000603000000000000" pitchFamily="2" charset="-122"/>
                <a:ea typeface="字制区喜脉体" panose="02000603000000000000" pitchFamily="2" charset="-122"/>
              </a:rPr>
              <a:t>，相当于</a:t>
            </a:r>
            <a:r>
              <a:rPr lang="en-US" altLang="zh-CN">
                <a:solidFill>
                  <a:schemeClr val="tx1"/>
                </a:solidFill>
                <a:latin typeface="字制区喜脉体" panose="02000603000000000000" pitchFamily="2" charset="-122"/>
                <a:ea typeface="字制区喜脉体" panose="02000603000000000000" pitchFamily="2" charset="-122"/>
              </a:rPr>
              <a:t>45</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warp</a:t>
            </a:r>
            <a:r>
              <a:rPr lang="zh-CN" altLang="en-US">
                <a:solidFill>
                  <a:schemeClr val="tx1"/>
                </a:solidFill>
                <a:latin typeface="字制区喜脉体" panose="02000603000000000000" pitchFamily="2" charset="-122"/>
                <a:ea typeface="字制区喜脉体" panose="02000603000000000000" pitchFamily="2" charset="-122"/>
              </a:rPr>
              <a:t>，所以</a:t>
            </a:r>
            <a:r>
              <a:rPr lang="en-US" altLang="zh-CN">
                <a:solidFill>
                  <a:schemeClr val="tx1"/>
                </a:solidFill>
                <a:latin typeface="字制区喜脉体" panose="02000603000000000000" pitchFamily="2" charset="-122"/>
                <a:ea typeface="字制区喜脉体" panose="02000603000000000000" pitchFamily="2" charset="-122"/>
              </a:rPr>
              <a:t>occupany</a:t>
            </a:r>
            <a:r>
              <a:rPr lang="zh-CN" altLang="en-US">
                <a:solidFill>
                  <a:schemeClr val="tx1"/>
                </a:solidFill>
                <a:latin typeface="字制区喜脉体" panose="02000603000000000000" pitchFamily="2" charset="-122"/>
                <a:ea typeface="字制区喜脉体" panose="02000603000000000000" pitchFamily="2" charset="-122"/>
              </a:rPr>
              <a:t>为</a:t>
            </a:r>
            <a:r>
              <a:rPr lang="en-US" altLang="zh-CN">
                <a:solidFill>
                  <a:schemeClr val="tx1"/>
                </a:solidFill>
                <a:latin typeface="字制区喜脉体" panose="02000603000000000000" pitchFamily="2" charset="-122"/>
                <a:ea typeface="字制区喜脉体" panose="02000603000000000000" pitchFamily="2" charset="-122"/>
              </a:rPr>
              <a:t>0.9375=45/48</a:t>
            </a:r>
          </a:p>
        </p:txBody>
      </p:sp>
      <p:pic>
        <p:nvPicPr>
          <p:cNvPr id="3" name="图片 2"/>
          <p:cNvPicPr>
            <a:picLocks noChangeAspect="1"/>
          </p:cNvPicPr>
          <p:nvPr/>
        </p:nvPicPr>
        <p:blipFill>
          <a:blip r:embed="rId3"/>
          <a:stretch>
            <a:fillRect/>
          </a:stretch>
        </p:blipFill>
        <p:spPr>
          <a:xfrm>
            <a:off x="1205230" y="5378450"/>
            <a:ext cx="9065895" cy="1066800"/>
          </a:xfrm>
          <a:prstGeom prst="rect">
            <a:avLst/>
          </a:prstGeom>
        </p:spPr>
      </p:pic>
      <p:pic>
        <p:nvPicPr>
          <p:cNvPr id="4" name="图片 3"/>
          <p:cNvPicPr>
            <a:picLocks noChangeAspect="1"/>
          </p:cNvPicPr>
          <p:nvPr/>
        </p:nvPicPr>
        <p:blipFill>
          <a:blip r:embed="rId4"/>
          <a:stretch>
            <a:fillRect/>
          </a:stretch>
        </p:blipFill>
        <p:spPr>
          <a:xfrm>
            <a:off x="4050665" y="10121900"/>
            <a:ext cx="6604000" cy="838200"/>
          </a:xfrm>
          <a:prstGeom prst="rect">
            <a:avLst/>
          </a:prstGeom>
        </p:spPr>
      </p:pic>
      <p:sp>
        <p:nvSpPr>
          <p:cNvPr id="2" name="文本框 1"/>
          <p:cNvSpPr txBox="1"/>
          <p:nvPr/>
        </p:nvSpPr>
        <p:spPr>
          <a:xfrm>
            <a:off x="478790" y="340995"/>
            <a:ext cx="7519670" cy="583565"/>
          </a:xfrm>
          <a:prstGeom prst="rect">
            <a:avLst/>
          </a:prstGeom>
          <a:noFill/>
        </p:spPr>
        <p:txBody>
          <a:bodyPr wrap="square" rtlCol="0" anchor="t">
            <a:spAutoFit/>
          </a:bodyPr>
          <a:lstStyle/>
          <a:p>
            <a:r>
              <a:rPr lang="zh-CN" altLang="en-US" sz="3200" b="1">
                <a:latin typeface="字制区喜脉体" panose="02000603000000000000" pitchFamily="2" charset="-122"/>
                <a:ea typeface="字制区喜脉体" panose="02000603000000000000" pitchFamily="2" charset="-122"/>
                <a:sym typeface="+mn-ea"/>
              </a:rPr>
              <a:t>block</a:t>
            </a:r>
            <a:r>
              <a:rPr lang="en-US" altLang="zh-CN" sz="3200" b="1">
                <a:latin typeface="字制区喜脉体" panose="02000603000000000000" pitchFamily="2" charset="-122"/>
                <a:ea typeface="字制区喜脉体" panose="02000603000000000000" pitchFamily="2" charset="-122"/>
                <a:sym typeface="+mn-ea"/>
              </a:rPr>
              <a:t>_size</a:t>
            </a:r>
            <a:r>
              <a:rPr lang="zh-CN" altLang="en-US" sz="3200" b="1">
                <a:latin typeface="字制区喜脉体" panose="02000603000000000000" pitchFamily="2" charset="-122"/>
                <a:ea typeface="字制区喜脉体" panose="02000603000000000000" pitchFamily="2" charset="-122"/>
                <a:sym typeface="+mn-ea"/>
              </a:rPr>
              <a:t>对</a:t>
            </a:r>
            <a:r>
              <a:rPr lang="en-US" altLang="zh-CN" sz="3200" b="1">
                <a:latin typeface="字制区喜脉体" panose="02000603000000000000" pitchFamily="2" charset="-122"/>
                <a:ea typeface="字制区喜脉体" panose="02000603000000000000" pitchFamily="2" charset="-122"/>
                <a:sym typeface="+mn-ea"/>
              </a:rPr>
              <a:t>SM</a:t>
            </a:r>
            <a:r>
              <a:rPr lang="zh-CN" altLang="en-US" sz="3200" b="1">
                <a:latin typeface="字制区喜脉体" panose="02000603000000000000" pitchFamily="2" charset="-122"/>
                <a:ea typeface="字制区喜脉体" panose="02000603000000000000" pitchFamily="2" charset="-122"/>
                <a:sym typeface="+mn-ea"/>
              </a:rPr>
              <a:t>可启动</a:t>
            </a:r>
            <a:r>
              <a:rPr lang="en-US" altLang="zh-CN" sz="3200" b="1">
                <a:latin typeface="字制区喜脉体" panose="02000603000000000000" pitchFamily="2" charset="-122"/>
                <a:ea typeface="字制区喜脉体" panose="02000603000000000000" pitchFamily="2" charset="-122"/>
                <a:sym typeface="+mn-ea"/>
              </a:rPr>
              <a:t>warp</a:t>
            </a:r>
            <a:r>
              <a:rPr lang="zh-CN" altLang="en-US" sz="3200" b="1">
                <a:latin typeface="字制区喜脉体" panose="02000603000000000000" pitchFamily="2" charset="-122"/>
                <a:ea typeface="字制区喜脉体" panose="02000603000000000000" pitchFamily="2" charset="-122"/>
                <a:sym typeface="+mn-ea"/>
              </a:rPr>
              <a:t>数量的影响</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94360" y="1085850"/>
            <a:ext cx="3981450" cy="2317750"/>
          </a:xfrm>
          <a:prstGeom prst="rect">
            <a:avLst/>
          </a:prstGeom>
        </p:spPr>
      </p:pic>
      <p:sp>
        <p:nvSpPr>
          <p:cNvPr id="8" name="矩形 7"/>
          <p:cNvSpPr/>
          <p:nvPr/>
        </p:nvSpPr>
        <p:spPr>
          <a:xfrm>
            <a:off x="554990" y="1545590"/>
            <a:ext cx="4052570" cy="41338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p:cNvSpPr txBox="1"/>
          <p:nvPr/>
        </p:nvSpPr>
        <p:spPr>
          <a:xfrm>
            <a:off x="4843145" y="1290955"/>
            <a:ext cx="6516370" cy="922020"/>
          </a:xfrm>
          <a:prstGeom prst="rect">
            <a:avLst/>
          </a:prstGeom>
          <a:noFill/>
        </p:spPr>
        <p:txBody>
          <a:bodyPr wrap="square" rtlCol="0">
            <a:spAutoFit/>
          </a:bodyPr>
          <a:lstStyle/>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Block</a:t>
            </a:r>
            <a:r>
              <a:rPr lang="zh-CN" altLang="en-US">
                <a:solidFill>
                  <a:schemeClr val="tx1"/>
                </a:solidFill>
                <a:latin typeface="字制区喜脉体" panose="02000603000000000000" pitchFamily="2" charset="-122"/>
                <a:ea typeface="字制区喜脉体" panose="02000603000000000000" pitchFamily="2" charset="-122"/>
              </a:rPr>
              <a:t>必须分配到一个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中</a:t>
            </a: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最多可放</a:t>
            </a:r>
            <a:r>
              <a:rPr lang="en-US" altLang="zh-CN">
                <a:solidFill>
                  <a:schemeClr val="tx1"/>
                </a:solidFill>
                <a:latin typeface="字制区喜脉体" panose="02000603000000000000" pitchFamily="2" charset="-122"/>
                <a:ea typeface="字制区喜脉体" panose="02000603000000000000" pitchFamily="2" charset="-122"/>
              </a:rPr>
              <a:t>48</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warp(</a:t>
            </a:r>
            <a:r>
              <a:rPr lang="en-US" altLang="zh-CN">
                <a:solidFill>
                  <a:schemeClr val="tx1"/>
                </a:solidFill>
                <a:latin typeface="字制区喜脉体" panose="02000603000000000000" pitchFamily="2" charset="-122"/>
                <a:ea typeface="字制区喜脉体" panose="02000603000000000000" pitchFamily="2" charset="-122"/>
                <a:sym typeface="+mn-ea"/>
              </a:rPr>
              <a:t>1536</a:t>
            </a:r>
            <a:r>
              <a:rPr lang="zh-CN" altLang="en-US">
                <a:solidFill>
                  <a:schemeClr val="tx1"/>
                </a:solidFill>
                <a:latin typeface="字制区喜脉体" panose="02000603000000000000" pitchFamily="2" charset="-122"/>
                <a:ea typeface="字制区喜脉体" panose="02000603000000000000" pitchFamily="2" charset="-122"/>
                <a:sym typeface="+mn-ea"/>
              </a:rPr>
              <a:t>个</a:t>
            </a:r>
            <a:r>
              <a:rPr lang="en-US" altLang="zh-CN">
                <a:solidFill>
                  <a:schemeClr val="tx1"/>
                </a:solidFill>
                <a:latin typeface="字制区喜脉体" panose="02000603000000000000" pitchFamily="2" charset="-122"/>
                <a:ea typeface="字制区喜脉体" panose="02000603000000000000" pitchFamily="2" charset="-122"/>
                <a:sym typeface="+mn-ea"/>
              </a:rPr>
              <a:t>thread</a:t>
            </a:r>
            <a:r>
              <a:rPr lang="en-US" altLang="zh-CN">
                <a:solidFill>
                  <a:schemeClr val="tx1"/>
                </a:solidFill>
                <a:latin typeface="字制区喜脉体" panose="02000603000000000000" pitchFamily="2" charset="-122"/>
                <a:ea typeface="字制区喜脉体" panose="02000603000000000000" pitchFamily="2" charset="-122"/>
              </a:rPr>
              <a:t>)</a:t>
            </a: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sym typeface="+mn-ea"/>
              </a:rPr>
              <a:t>每一个</a:t>
            </a:r>
            <a:r>
              <a:rPr lang="en-US" altLang="zh-CN">
                <a:solidFill>
                  <a:schemeClr val="tx1"/>
                </a:solidFill>
                <a:latin typeface="字制区喜脉体" panose="02000603000000000000" pitchFamily="2" charset="-122"/>
                <a:ea typeface="字制区喜脉体" panose="02000603000000000000" pitchFamily="2" charset="-122"/>
                <a:sym typeface="+mn-ea"/>
              </a:rPr>
              <a:t>SM</a:t>
            </a:r>
            <a:r>
              <a:rPr lang="zh-CN" altLang="en-US">
                <a:solidFill>
                  <a:schemeClr val="tx1"/>
                </a:solidFill>
                <a:latin typeface="字制区喜脉体" panose="02000603000000000000" pitchFamily="2" charset="-122"/>
                <a:ea typeface="字制区喜脉体" panose="02000603000000000000" pitchFamily="2" charset="-122"/>
                <a:sym typeface="+mn-ea"/>
              </a:rPr>
              <a:t>最多可放</a:t>
            </a:r>
            <a:r>
              <a:rPr lang="en-US" altLang="zh-CN">
                <a:solidFill>
                  <a:schemeClr val="tx1"/>
                </a:solidFill>
                <a:latin typeface="字制区喜脉体" panose="02000603000000000000" pitchFamily="2" charset="-122"/>
                <a:ea typeface="字制区喜脉体" panose="02000603000000000000" pitchFamily="2" charset="-122"/>
                <a:sym typeface="+mn-ea"/>
              </a:rPr>
              <a:t>24</a:t>
            </a:r>
            <a:r>
              <a:rPr lang="zh-CN" altLang="en-US">
                <a:solidFill>
                  <a:schemeClr val="tx1"/>
                </a:solidFill>
                <a:latin typeface="字制区喜脉体" panose="02000603000000000000" pitchFamily="2" charset="-122"/>
                <a:ea typeface="字制区喜脉体" panose="02000603000000000000" pitchFamily="2" charset="-122"/>
                <a:sym typeface="+mn-ea"/>
              </a:rPr>
              <a:t>个</a:t>
            </a:r>
            <a:r>
              <a:rPr lang="en-US" altLang="zh-CN">
                <a:solidFill>
                  <a:schemeClr val="tx1"/>
                </a:solidFill>
                <a:latin typeface="字制区喜脉体" panose="02000603000000000000" pitchFamily="2" charset="-122"/>
                <a:ea typeface="字制区喜脉体" panose="02000603000000000000" pitchFamily="2" charset="-122"/>
                <a:sym typeface="+mn-ea"/>
              </a:rPr>
              <a:t>Block</a:t>
            </a:r>
            <a:endParaRPr lang="en-US" altLang="zh-CN">
              <a:solidFill>
                <a:schemeClr val="tx1"/>
              </a:solidFill>
              <a:latin typeface="字制区喜脉体" panose="02000603000000000000" pitchFamily="2" charset="-122"/>
              <a:ea typeface="字制区喜脉体" panose="02000603000000000000" pitchFamily="2" charset="-122"/>
            </a:endParaRPr>
          </a:p>
        </p:txBody>
      </p:sp>
      <p:sp>
        <p:nvSpPr>
          <p:cNvPr id="11" name="文本框 10"/>
          <p:cNvSpPr txBox="1"/>
          <p:nvPr/>
        </p:nvSpPr>
        <p:spPr>
          <a:xfrm>
            <a:off x="554990" y="3630295"/>
            <a:ext cx="10367010" cy="1476375"/>
          </a:xfrm>
          <a:prstGeom prst="rect">
            <a:avLst/>
          </a:prstGeom>
          <a:noFill/>
        </p:spPr>
        <p:txBody>
          <a:bodyPr wrap="square" rtlCol="0" anchor="t">
            <a:spAutoFit/>
          </a:bodyPr>
          <a:lstStyle/>
          <a:p>
            <a:pPr indent="0">
              <a:buFont typeface="Arial" panose="020B0604020202020204" pitchFamily="34" charset="0"/>
              <a:buNone/>
            </a:pPr>
            <a:r>
              <a:rPr lang="zh-CN" altLang="en-US">
                <a:solidFill>
                  <a:schemeClr val="tx1"/>
                </a:solidFill>
                <a:latin typeface="字制区喜脉体" panose="02000603000000000000" pitchFamily="2" charset="-122"/>
                <a:ea typeface="字制区喜脉体" panose="02000603000000000000" pitchFamily="2" charset="-122"/>
              </a:rPr>
              <a:t>假设需要计算的数据足够多，每个</a:t>
            </a:r>
            <a:r>
              <a:rPr lang="en-US" altLang="zh-CN">
                <a:solidFill>
                  <a:schemeClr val="tx1"/>
                </a:solidFill>
                <a:latin typeface="字制区喜脉体" panose="02000603000000000000" pitchFamily="2" charset="-122"/>
                <a:ea typeface="字制区喜脉体" panose="02000603000000000000" pitchFamily="2" charset="-122"/>
              </a:rPr>
              <a:t>thread</a:t>
            </a:r>
            <a:r>
              <a:rPr lang="zh-CN" altLang="en-US">
                <a:solidFill>
                  <a:schemeClr val="tx1"/>
                </a:solidFill>
                <a:latin typeface="字制区喜脉体" panose="02000603000000000000" pitchFamily="2" charset="-122"/>
                <a:ea typeface="字制区喜脉体" panose="02000603000000000000" pitchFamily="2" charset="-122"/>
              </a:rPr>
              <a:t>都只使用很少的</a:t>
            </a:r>
            <a:r>
              <a:rPr lang="en-US" altLang="zh-CN">
                <a:solidFill>
                  <a:schemeClr val="tx1"/>
                </a:solidFill>
                <a:latin typeface="字制区喜脉体" panose="02000603000000000000" pitchFamily="2" charset="-122"/>
                <a:ea typeface="字制区喜脉体" panose="02000603000000000000" pitchFamily="2" charset="-122"/>
              </a:rPr>
              <a:t>smem</a:t>
            </a:r>
            <a:r>
              <a:rPr lang="zh-CN" altLang="en-US">
                <a:solidFill>
                  <a:schemeClr val="tx1"/>
                </a:solidFill>
                <a:latin typeface="字制区喜脉体" panose="02000603000000000000" pitchFamily="2" charset="-122"/>
                <a:ea typeface="字制区喜脉体" panose="02000603000000000000" pitchFamily="2" charset="-122"/>
              </a:rPr>
              <a:t>和</a:t>
            </a:r>
            <a:r>
              <a:rPr lang="en-US" altLang="zh-CN">
                <a:solidFill>
                  <a:schemeClr val="tx1"/>
                </a:solidFill>
                <a:latin typeface="字制区喜脉体" panose="02000603000000000000" pitchFamily="2" charset="-122"/>
                <a:ea typeface="字制区喜脉体" panose="02000603000000000000" pitchFamily="2" charset="-122"/>
              </a:rPr>
              <a:t>register</a:t>
            </a:r>
            <a:r>
              <a:rPr lang="zh-CN" altLang="en-US">
                <a:solidFill>
                  <a:schemeClr val="tx1"/>
                </a:solidFill>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sym typeface="+mn-ea"/>
              </a:rPr>
              <a:t>设置的</a:t>
            </a:r>
            <a:r>
              <a:rPr lang="en-US" altLang="zh-CN">
                <a:latin typeface="字制区喜脉体" panose="02000603000000000000" pitchFamily="2" charset="-122"/>
                <a:ea typeface="字制区喜脉体" panose="02000603000000000000" pitchFamily="2" charset="-122"/>
                <a:sym typeface="+mn-ea"/>
              </a:rPr>
              <a:t>Block_Size</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(32)</a:t>
            </a:r>
            <a:endParaRPr lang="zh-CN" altLang="en-US">
              <a:solidFill>
                <a:schemeClr val="tx1"/>
              </a:solidFill>
              <a:latin typeface="字制区喜脉体" panose="02000603000000000000" pitchFamily="2" charset="-122"/>
              <a:ea typeface="字制区喜脉体" panose="02000603000000000000" pitchFamily="2" charset="-122"/>
            </a:endParaRPr>
          </a:p>
          <a:p>
            <a:pPr indent="0">
              <a:buFont typeface="Arial" panose="020B0604020202020204" pitchFamily="34" charset="0"/>
              <a:buNone/>
            </a:pPr>
            <a:endParaRPr lang="en-US" altLang="zh-CN">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sym typeface="+mn-ea"/>
              </a:rPr>
              <a:t>根据</a:t>
            </a:r>
            <a:r>
              <a:rPr lang="en-US" altLang="zh-CN">
                <a:latin typeface="字制区喜脉体" panose="02000603000000000000" pitchFamily="2" charset="-122"/>
                <a:ea typeface="字制区喜脉体" panose="02000603000000000000" pitchFamily="2" charset="-122"/>
                <a:sym typeface="+mn-ea"/>
              </a:rPr>
              <a:t>2</a:t>
            </a:r>
            <a:r>
              <a:rPr lang="zh-CN" altLang="en-US">
                <a:latin typeface="字制区喜脉体" panose="02000603000000000000" pitchFamily="2" charset="-122"/>
                <a:ea typeface="字制区喜脉体" panose="02000603000000000000" pitchFamily="2" charset="-122"/>
                <a:sym typeface="+mn-ea"/>
              </a:rPr>
              <a:t>可得最多能放</a:t>
            </a:r>
            <a:r>
              <a:rPr lang="en-US" altLang="zh-CN">
                <a:latin typeface="字制区喜脉体" panose="02000603000000000000" pitchFamily="2" charset="-122"/>
                <a:ea typeface="字制区喜脉体" panose="02000603000000000000" pitchFamily="2" charset="-122"/>
                <a:sym typeface="+mn-ea"/>
              </a:rPr>
              <a:t>48</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相当于</a:t>
            </a:r>
            <a:r>
              <a:rPr lang="en-US" altLang="zh-CN">
                <a:latin typeface="字制区喜脉体" panose="02000603000000000000" pitchFamily="2" charset="-122"/>
                <a:ea typeface="字制区喜脉体" panose="02000603000000000000" pitchFamily="2" charset="-122"/>
                <a:sym typeface="+mn-ea"/>
              </a:rPr>
              <a:t>48</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Block</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ltLang="zh-CN">
                <a:solidFill>
                  <a:schemeClr val="tx1"/>
                </a:solidFill>
                <a:latin typeface="字制区喜脉体" panose="02000603000000000000" pitchFamily="2" charset="-122"/>
                <a:ea typeface="字制区喜脉体" panose="02000603000000000000" pitchFamily="2" charset="-122"/>
              </a:rPr>
              <a:t>3</a:t>
            </a:r>
            <a:r>
              <a:rPr lang="zh-CN" altLang="en-US">
                <a:solidFill>
                  <a:schemeClr val="tx1"/>
                </a:solidFill>
                <a:latin typeface="字制区喜脉体" panose="02000603000000000000" pitchFamily="2" charset="-122"/>
                <a:ea typeface="字制区喜脉体" panose="02000603000000000000" pitchFamily="2" charset="-122"/>
              </a:rPr>
              <a:t>可得</a:t>
            </a:r>
            <a:r>
              <a:rPr lang="en-US" altLang="zh-CN">
                <a:latin typeface="字制区喜脉体" panose="02000603000000000000" pitchFamily="2" charset="-122"/>
                <a:ea typeface="字制区喜脉体" panose="02000603000000000000" pitchFamily="2" charset="-122"/>
                <a:sym typeface="+mn-ea"/>
              </a:rPr>
              <a:t>SM</a:t>
            </a:r>
            <a:r>
              <a:rPr lang="zh-CN" altLang="en-US">
                <a:latin typeface="字制区喜脉体" panose="02000603000000000000" pitchFamily="2" charset="-122"/>
                <a:ea typeface="字制区喜脉体" panose="02000603000000000000" pitchFamily="2" charset="-122"/>
                <a:sym typeface="+mn-ea"/>
              </a:rPr>
              <a:t>最多可放</a:t>
            </a:r>
            <a:r>
              <a:rPr lang="en-US" altLang="zh-CN">
                <a:latin typeface="字制区喜脉体" panose="02000603000000000000" pitchFamily="2" charset="-122"/>
                <a:ea typeface="字制区喜脉体" panose="02000603000000000000" pitchFamily="2" charset="-122"/>
                <a:sym typeface="+mn-ea"/>
              </a:rPr>
              <a:t>24</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Block</a:t>
            </a:r>
            <a:r>
              <a:rPr lang="zh-CN" altLang="en-US">
                <a:solidFill>
                  <a:schemeClr val="tx1"/>
                </a:solidFill>
                <a:latin typeface="字制区喜脉体" panose="02000603000000000000" pitchFamily="2" charset="-122"/>
                <a:ea typeface="字制区喜脉体" panose="02000603000000000000" pitchFamily="2" charset="-122"/>
              </a:rPr>
              <a:t>，所以只能放</a:t>
            </a:r>
            <a:r>
              <a:rPr lang="en-US" altLang="zh-CN">
                <a:solidFill>
                  <a:schemeClr val="tx1"/>
                </a:solidFill>
                <a:latin typeface="字制区喜脉体" panose="02000603000000000000" pitchFamily="2" charset="-122"/>
                <a:ea typeface="字制区喜脉体" panose="02000603000000000000" pitchFamily="2" charset="-122"/>
              </a:rPr>
              <a:t>24</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warp</a:t>
            </a:r>
            <a:endParaRPr lang="zh-CN" altLang="en-US">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en-US" altLang="zh-CN">
                <a:solidFill>
                  <a:schemeClr val="tx1"/>
                </a:solidFill>
                <a:latin typeface="字制区喜脉体" panose="02000603000000000000" pitchFamily="2" charset="-122"/>
                <a:ea typeface="字制区喜脉体" panose="02000603000000000000" pitchFamily="2" charset="-122"/>
              </a:rPr>
              <a:t>occupany</a:t>
            </a:r>
            <a:r>
              <a:rPr lang="zh-CN" altLang="en-US">
                <a:solidFill>
                  <a:schemeClr val="tx1"/>
                </a:solidFill>
                <a:latin typeface="字制区喜脉体" panose="02000603000000000000" pitchFamily="2" charset="-122"/>
                <a:ea typeface="字制区喜脉体" panose="02000603000000000000" pitchFamily="2" charset="-122"/>
              </a:rPr>
              <a:t>为</a:t>
            </a:r>
            <a:r>
              <a:rPr lang="en-US" altLang="zh-CN">
                <a:solidFill>
                  <a:schemeClr val="tx1"/>
                </a:solidFill>
                <a:latin typeface="字制区喜脉体" panose="02000603000000000000" pitchFamily="2" charset="-122"/>
                <a:ea typeface="字制区喜脉体" panose="02000603000000000000" pitchFamily="2" charset="-122"/>
              </a:rPr>
              <a:t>0.5=24/48</a:t>
            </a:r>
          </a:p>
        </p:txBody>
      </p:sp>
      <p:pic>
        <p:nvPicPr>
          <p:cNvPr id="4" name="图片 3"/>
          <p:cNvPicPr>
            <a:picLocks noChangeAspect="1"/>
          </p:cNvPicPr>
          <p:nvPr/>
        </p:nvPicPr>
        <p:blipFill>
          <a:blip r:embed="rId3"/>
          <a:stretch>
            <a:fillRect/>
          </a:stretch>
        </p:blipFill>
        <p:spPr>
          <a:xfrm>
            <a:off x="4050665" y="10121900"/>
            <a:ext cx="6604000" cy="838200"/>
          </a:xfrm>
          <a:prstGeom prst="rect">
            <a:avLst/>
          </a:prstGeom>
        </p:spPr>
      </p:pic>
      <p:sp>
        <p:nvSpPr>
          <p:cNvPr id="2" name="文本框 1"/>
          <p:cNvSpPr txBox="1"/>
          <p:nvPr/>
        </p:nvSpPr>
        <p:spPr>
          <a:xfrm>
            <a:off x="478790" y="340995"/>
            <a:ext cx="7519670" cy="583565"/>
          </a:xfrm>
          <a:prstGeom prst="rect">
            <a:avLst/>
          </a:prstGeom>
          <a:noFill/>
        </p:spPr>
        <p:txBody>
          <a:bodyPr wrap="square" rtlCol="0" anchor="t">
            <a:spAutoFit/>
          </a:bodyPr>
          <a:lstStyle/>
          <a:p>
            <a:r>
              <a:rPr lang="zh-CN" altLang="en-US" sz="3200" b="1">
                <a:latin typeface="字制区喜脉体" panose="02000603000000000000" pitchFamily="2" charset="-122"/>
                <a:ea typeface="字制区喜脉体" panose="02000603000000000000" pitchFamily="2" charset="-122"/>
                <a:sym typeface="+mn-ea"/>
              </a:rPr>
              <a:t>block</a:t>
            </a:r>
            <a:r>
              <a:rPr lang="en-US" altLang="zh-CN" sz="3200" b="1">
                <a:latin typeface="字制区喜脉体" panose="02000603000000000000" pitchFamily="2" charset="-122"/>
                <a:ea typeface="字制区喜脉体" panose="02000603000000000000" pitchFamily="2" charset="-122"/>
                <a:sym typeface="+mn-ea"/>
              </a:rPr>
              <a:t>_size</a:t>
            </a:r>
            <a:r>
              <a:rPr lang="zh-CN" altLang="en-US" sz="3200" b="1">
                <a:latin typeface="字制区喜脉体" panose="02000603000000000000" pitchFamily="2" charset="-122"/>
                <a:ea typeface="字制区喜脉体" panose="02000603000000000000" pitchFamily="2" charset="-122"/>
                <a:sym typeface="+mn-ea"/>
              </a:rPr>
              <a:t>对</a:t>
            </a:r>
            <a:r>
              <a:rPr lang="en-US" altLang="zh-CN" sz="3200" b="1">
                <a:latin typeface="字制区喜脉体" panose="02000603000000000000" pitchFamily="2" charset="-122"/>
                <a:ea typeface="字制区喜脉体" panose="02000603000000000000" pitchFamily="2" charset="-122"/>
                <a:sym typeface="+mn-ea"/>
              </a:rPr>
              <a:t>SM</a:t>
            </a:r>
            <a:r>
              <a:rPr lang="zh-CN" altLang="en-US" sz="3200" b="1">
                <a:latin typeface="字制区喜脉体" panose="02000603000000000000" pitchFamily="2" charset="-122"/>
                <a:ea typeface="字制区喜脉体" panose="02000603000000000000" pitchFamily="2" charset="-122"/>
                <a:sym typeface="+mn-ea"/>
              </a:rPr>
              <a:t>可启动</a:t>
            </a:r>
            <a:r>
              <a:rPr lang="en-US" altLang="zh-CN" sz="3200" b="1">
                <a:latin typeface="字制区喜脉体" panose="02000603000000000000" pitchFamily="2" charset="-122"/>
                <a:ea typeface="字制区喜脉体" panose="02000603000000000000" pitchFamily="2" charset="-122"/>
                <a:sym typeface="+mn-ea"/>
              </a:rPr>
              <a:t>warp</a:t>
            </a:r>
            <a:r>
              <a:rPr lang="zh-CN" altLang="en-US" sz="3200" b="1">
                <a:latin typeface="字制区喜脉体" panose="02000603000000000000" pitchFamily="2" charset="-122"/>
                <a:ea typeface="字制区喜脉体" panose="02000603000000000000" pitchFamily="2" charset="-122"/>
                <a:sym typeface="+mn-ea"/>
              </a:rPr>
              <a:t>数量的影响</a:t>
            </a:r>
          </a:p>
        </p:txBody>
      </p:sp>
      <p:pic>
        <p:nvPicPr>
          <p:cNvPr id="3" name="图片 2"/>
          <p:cNvPicPr>
            <a:picLocks noChangeAspect="1"/>
          </p:cNvPicPr>
          <p:nvPr/>
        </p:nvPicPr>
        <p:blipFill>
          <a:blip r:embed="rId4"/>
          <a:stretch>
            <a:fillRect/>
          </a:stretch>
        </p:blipFill>
        <p:spPr>
          <a:xfrm>
            <a:off x="1276985" y="5055870"/>
            <a:ext cx="8367395" cy="1125220"/>
          </a:xfrm>
          <a:prstGeom prst="rect">
            <a:avLst/>
          </a:prstGeom>
        </p:spPr>
      </p:pic>
      <p:sp>
        <p:nvSpPr>
          <p:cNvPr id="6" name="矩形 5"/>
          <p:cNvSpPr/>
          <p:nvPr/>
        </p:nvSpPr>
        <p:spPr>
          <a:xfrm>
            <a:off x="1449705" y="5476240"/>
            <a:ext cx="8136255" cy="22479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6735" y="1038860"/>
            <a:ext cx="3981450" cy="2317750"/>
          </a:xfrm>
          <a:prstGeom prst="rect">
            <a:avLst/>
          </a:prstGeom>
        </p:spPr>
      </p:pic>
      <p:sp>
        <p:nvSpPr>
          <p:cNvPr id="8" name="矩形 7"/>
          <p:cNvSpPr/>
          <p:nvPr/>
        </p:nvSpPr>
        <p:spPr>
          <a:xfrm>
            <a:off x="546735" y="2006600"/>
            <a:ext cx="3981450" cy="2762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p:cNvSpPr txBox="1"/>
          <p:nvPr/>
        </p:nvSpPr>
        <p:spPr>
          <a:xfrm>
            <a:off x="4589145" y="1170940"/>
            <a:ext cx="5919470" cy="2031325"/>
          </a:xfrm>
          <a:prstGeom prst="rect">
            <a:avLst/>
          </a:prstGeom>
          <a:noFill/>
        </p:spPr>
        <p:txBody>
          <a:bodyPr wrap="square" rtlCol="0">
            <a:spAutoFit/>
          </a:bodyPr>
          <a:lstStyle/>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有</a:t>
            </a:r>
            <a:r>
              <a:rPr lang="en-US" altLang="zh-CN">
                <a:solidFill>
                  <a:schemeClr val="tx1"/>
                </a:solidFill>
                <a:latin typeface="字制区喜脉体" panose="02000603000000000000" pitchFamily="2" charset="-122"/>
                <a:ea typeface="字制区喜脉体" panose="02000603000000000000" pitchFamily="2" charset="-122"/>
              </a:rPr>
              <a:t>65536</a:t>
            </a:r>
            <a:r>
              <a:rPr lang="zh-CN" altLang="en-US">
                <a:solidFill>
                  <a:schemeClr val="tx1"/>
                </a:solidFill>
                <a:latin typeface="字制区喜脉体" panose="02000603000000000000" pitchFamily="2" charset="-122"/>
                <a:ea typeface="字制区喜脉体" panose="02000603000000000000" pitchFamily="2" charset="-122"/>
              </a:rPr>
              <a:t>个寄存器</a:t>
            </a: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寄存器的分配单元大小是</a:t>
            </a:r>
            <a:r>
              <a:rPr lang="en-US" altLang="zh-CN">
                <a:solidFill>
                  <a:schemeClr val="tx1"/>
                </a:solidFill>
                <a:latin typeface="字制区喜脉体" panose="02000603000000000000" pitchFamily="2" charset="-122"/>
                <a:ea typeface="字制区喜脉体" panose="02000603000000000000" pitchFamily="2" charset="-122"/>
              </a:rPr>
              <a:t>256</a:t>
            </a:r>
            <a:r>
              <a:rPr lang="zh-CN" altLang="en-US">
                <a:solidFill>
                  <a:schemeClr val="tx1"/>
                </a:solidFill>
                <a:latin typeface="字制区喜脉体" panose="02000603000000000000" pitchFamily="2" charset="-122"/>
                <a:ea typeface="字制区喜脉体" panose="02000603000000000000" pitchFamily="2" charset="-122"/>
              </a:rPr>
              <a:t>个</a:t>
            </a:r>
            <a:endParaRPr lang="en-US" altLang="zh-CN">
              <a:solidFill>
                <a:schemeClr val="tx1"/>
              </a:solidFill>
              <a:latin typeface="字制区喜脉体" panose="02000603000000000000" pitchFamily="2" charset="-122"/>
              <a:ea typeface="字制区喜脉体" panose="02000603000000000000" pitchFamily="2" charset="-122"/>
            </a:endParaRP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寄存器的分割粒度是</a:t>
            </a:r>
            <a:r>
              <a:rPr lang="en-US" altLang="zh-CN">
                <a:solidFill>
                  <a:schemeClr val="tx1"/>
                </a:solidFill>
                <a:latin typeface="字制区喜脉体" panose="02000603000000000000" pitchFamily="2" charset="-122"/>
                <a:ea typeface="字制区喜脉体" panose="02000603000000000000" pitchFamily="2" charset="-122"/>
              </a:rPr>
              <a:t>warp</a:t>
            </a:r>
          </a:p>
          <a:p>
            <a:pPr marL="342900" indent="-342900">
              <a:buFont typeface="Arial" panose="020B0604020202020204" pitchFamily="34" charset="0"/>
              <a:buAutoNum type="arabicPeriod"/>
            </a:pP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的分配粒度是</a:t>
            </a:r>
            <a:r>
              <a:rPr lang="en-US" altLang="zh-CN">
                <a:latin typeface="字制区喜脉体" panose="02000603000000000000" pitchFamily="2" charset="-122"/>
                <a:ea typeface="字制区喜脉体" panose="02000603000000000000" pitchFamily="2" charset="-122"/>
                <a:sym typeface="+mn-ea"/>
              </a:rPr>
              <a:t>4</a:t>
            </a:r>
            <a:r>
              <a:rPr lang="zh-CN" altLang="en-US">
                <a:latin typeface="字制区喜脉体" panose="02000603000000000000" pitchFamily="2" charset="-122"/>
                <a:ea typeface="字制区喜脉体" panose="02000603000000000000" pitchFamily="2" charset="-122"/>
                <a:sym typeface="+mn-ea"/>
              </a:rPr>
              <a:t>（如果</a:t>
            </a:r>
            <a:r>
              <a:rPr lang="en-US" altLang="zh-CN">
                <a:latin typeface="字制区喜脉体" panose="02000603000000000000" pitchFamily="2" charset="-122"/>
                <a:ea typeface="字制区喜脉体" panose="02000603000000000000" pitchFamily="2" charset="-122"/>
                <a:sym typeface="+mn-ea"/>
              </a:rPr>
              <a:t> warp Allocation Granularity </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 4</a:t>
            </a:r>
            <a:r>
              <a:rPr lang="zh-CN" altLang="en-US">
                <a:latin typeface="字制区喜脉体" panose="02000603000000000000" pitchFamily="2" charset="-122"/>
                <a:ea typeface="字制区喜脉体" panose="02000603000000000000" pitchFamily="2" charset="-122"/>
                <a:sym typeface="+mn-ea"/>
              </a:rPr>
              <a:t>，那么即使一个内核配置只需要</a:t>
            </a:r>
            <a:r>
              <a:rPr lang="en-US" altLang="zh-CN">
                <a:latin typeface="字制区喜脉体" panose="02000603000000000000" pitchFamily="2" charset="-122"/>
                <a:ea typeface="字制区喜脉体" panose="02000603000000000000" pitchFamily="2" charset="-122"/>
                <a:sym typeface="+mn-ea"/>
              </a:rPr>
              <a:t> 3 </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 warp </a:t>
            </a:r>
            <a:r>
              <a:rPr lang="zh-CN" altLang="en-US">
                <a:latin typeface="字制区喜脉体" panose="02000603000000000000" pitchFamily="2" charset="-122"/>
                <a:ea typeface="字制区喜脉体" panose="02000603000000000000" pitchFamily="2" charset="-122"/>
                <a:sym typeface="+mn-ea"/>
              </a:rPr>
              <a:t>的寄存器资源，硬件也会按照</a:t>
            </a:r>
            <a:r>
              <a:rPr lang="en-US" altLang="zh-CN">
                <a:latin typeface="字制区喜脉体" panose="02000603000000000000" pitchFamily="2" charset="-122"/>
                <a:ea typeface="字制区喜脉体" panose="02000603000000000000" pitchFamily="2" charset="-122"/>
                <a:sym typeface="+mn-ea"/>
              </a:rPr>
              <a:t> 4 </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 warp </a:t>
            </a:r>
            <a:r>
              <a:rPr lang="zh-CN" altLang="en-US">
                <a:latin typeface="字制区喜脉体" panose="02000603000000000000" pitchFamily="2" charset="-122"/>
                <a:ea typeface="字制区喜脉体" panose="02000603000000000000" pitchFamily="2" charset="-122"/>
                <a:sym typeface="+mn-ea"/>
              </a:rPr>
              <a:t>来分配寄存器资源）</a:t>
            </a:r>
            <a:endParaRPr lang="en-US" altLang="zh-CN">
              <a:solidFill>
                <a:schemeClr val="tx1"/>
              </a:solidFill>
              <a:latin typeface="字制区喜脉体" panose="02000603000000000000" pitchFamily="2" charset="-122"/>
              <a:ea typeface="字制区喜脉体" panose="02000603000000000000" pitchFamily="2" charset="-122"/>
            </a:endParaRPr>
          </a:p>
        </p:txBody>
      </p:sp>
      <p:sp>
        <p:nvSpPr>
          <p:cNvPr id="5" name="矩形 4"/>
          <p:cNvSpPr/>
          <p:nvPr/>
        </p:nvSpPr>
        <p:spPr>
          <a:xfrm>
            <a:off x="546735" y="2647950"/>
            <a:ext cx="3981450" cy="2762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p:cNvSpPr/>
          <p:nvPr/>
        </p:nvSpPr>
        <p:spPr>
          <a:xfrm>
            <a:off x="546735" y="3016250"/>
            <a:ext cx="3981450" cy="17589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3" name="矩形 2"/>
          <p:cNvSpPr/>
          <p:nvPr/>
        </p:nvSpPr>
        <p:spPr>
          <a:xfrm>
            <a:off x="1379220" y="8467090"/>
            <a:ext cx="5693410" cy="1365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文本框 3"/>
          <p:cNvSpPr txBox="1"/>
          <p:nvPr/>
        </p:nvSpPr>
        <p:spPr>
          <a:xfrm>
            <a:off x="478790" y="340995"/>
            <a:ext cx="7519670" cy="583565"/>
          </a:xfrm>
          <a:prstGeom prst="rect">
            <a:avLst/>
          </a:prstGeom>
          <a:noFill/>
        </p:spPr>
        <p:txBody>
          <a:bodyPr wrap="square" rtlCol="0" anchor="t">
            <a:spAutoFit/>
          </a:bodyPr>
          <a:lstStyle/>
          <a:p>
            <a:r>
              <a:rPr lang="en-US" sz="3200" b="1">
                <a:latin typeface="字制区喜脉体" panose="02000603000000000000" pitchFamily="2" charset="-122"/>
                <a:ea typeface="字制区喜脉体" panose="02000603000000000000" pitchFamily="2" charset="-122"/>
                <a:sym typeface="+mn-ea"/>
              </a:rPr>
              <a:t>Register</a:t>
            </a:r>
            <a:r>
              <a:rPr lang="zh-CN" altLang="en-US" sz="3200" b="1">
                <a:latin typeface="字制区喜脉体" panose="02000603000000000000" pitchFamily="2" charset="-122"/>
                <a:ea typeface="字制区喜脉体" panose="02000603000000000000" pitchFamily="2" charset="-122"/>
                <a:sym typeface="+mn-ea"/>
              </a:rPr>
              <a:t>对</a:t>
            </a:r>
            <a:r>
              <a:rPr lang="en-US" altLang="zh-CN" sz="3200" b="1">
                <a:latin typeface="字制区喜脉体" panose="02000603000000000000" pitchFamily="2" charset="-122"/>
                <a:ea typeface="字制区喜脉体" panose="02000603000000000000" pitchFamily="2" charset="-122"/>
                <a:sym typeface="+mn-ea"/>
              </a:rPr>
              <a:t>SM</a:t>
            </a:r>
            <a:r>
              <a:rPr lang="zh-CN" altLang="en-US" sz="3200" b="1">
                <a:latin typeface="字制区喜脉体" panose="02000603000000000000" pitchFamily="2" charset="-122"/>
                <a:ea typeface="字制区喜脉体" panose="02000603000000000000" pitchFamily="2" charset="-122"/>
                <a:sym typeface="+mn-ea"/>
              </a:rPr>
              <a:t>可启动</a:t>
            </a:r>
            <a:r>
              <a:rPr lang="en-US" altLang="zh-CN" sz="3200" b="1">
                <a:latin typeface="字制区喜脉体" panose="02000603000000000000" pitchFamily="2" charset="-122"/>
                <a:ea typeface="字制区喜脉体" panose="02000603000000000000" pitchFamily="2" charset="-122"/>
                <a:sym typeface="+mn-ea"/>
              </a:rPr>
              <a:t>warp</a:t>
            </a:r>
            <a:r>
              <a:rPr lang="zh-CN" altLang="en-US" sz="3200" b="1">
                <a:latin typeface="字制区喜脉体" panose="02000603000000000000" pitchFamily="2" charset="-122"/>
                <a:ea typeface="字制区喜脉体" panose="02000603000000000000" pitchFamily="2" charset="-122"/>
                <a:sym typeface="+mn-ea"/>
              </a:rPr>
              <a:t>数量的影响</a:t>
            </a:r>
          </a:p>
        </p:txBody>
      </p:sp>
      <p:sp>
        <p:nvSpPr>
          <p:cNvPr id="11" name="文本框 10"/>
          <p:cNvSpPr txBox="1"/>
          <p:nvPr/>
        </p:nvSpPr>
        <p:spPr>
          <a:xfrm>
            <a:off x="554990" y="3630295"/>
            <a:ext cx="11636375" cy="2031325"/>
          </a:xfrm>
          <a:prstGeom prst="rect">
            <a:avLst/>
          </a:prstGeom>
          <a:noFill/>
        </p:spPr>
        <p:txBody>
          <a:bodyPr wrap="square" rtlCol="0" anchor="t">
            <a:spAutoFit/>
          </a:bodyPr>
          <a:lstStyle/>
          <a:p>
            <a:pPr indent="0">
              <a:buFont typeface="Arial" panose="020B0604020202020204" pitchFamily="34" charset="0"/>
              <a:buNone/>
            </a:pPr>
            <a:r>
              <a:rPr lang="zh-CN" altLang="en-US">
                <a:solidFill>
                  <a:schemeClr val="tx1"/>
                </a:solidFill>
                <a:latin typeface="字制区喜脉体" panose="02000603000000000000" pitchFamily="2" charset="-122"/>
                <a:ea typeface="字制区喜脉体" panose="02000603000000000000" pitchFamily="2" charset="-122"/>
              </a:rPr>
              <a:t>假设需要计算的数据足够多，每个线程需要</a:t>
            </a:r>
            <a:r>
              <a:rPr lang="en-US" altLang="zh-CN">
                <a:solidFill>
                  <a:schemeClr val="tx1"/>
                </a:solidFill>
                <a:latin typeface="字制区喜脉体" panose="02000603000000000000" pitchFamily="2" charset="-122"/>
                <a:ea typeface="字制区喜脉体" panose="02000603000000000000" pitchFamily="2" charset="-122"/>
              </a:rPr>
              <a:t>51</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register</a:t>
            </a:r>
            <a:r>
              <a:rPr lang="zh-CN" altLang="en-US">
                <a:solidFill>
                  <a:schemeClr val="tx1"/>
                </a:solidFill>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sym typeface="+mn-ea"/>
              </a:rPr>
              <a:t>设置的</a:t>
            </a:r>
            <a:r>
              <a:rPr lang="en-US" altLang="zh-CN">
                <a:latin typeface="字制区喜脉体" panose="02000603000000000000" pitchFamily="2" charset="-122"/>
                <a:ea typeface="字制区喜脉体" panose="02000603000000000000" pitchFamily="2" charset="-122"/>
                <a:sym typeface="+mn-ea"/>
              </a:rPr>
              <a:t>Block_Size</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(128)</a:t>
            </a:r>
            <a:endParaRPr lang="zh-CN" altLang="en-US">
              <a:solidFill>
                <a:schemeClr val="tx1"/>
              </a:solidFill>
              <a:latin typeface="字制区喜脉体" panose="02000603000000000000" pitchFamily="2" charset="-122"/>
              <a:ea typeface="字制区喜脉体" panose="02000603000000000000" pitchFamily="2" charset="-122"/>
            </a:endParaRPr>
          </a:p>
          <a:p>
            <a:pPr indent="0">
              <a:buFont typeface="Arial" panose="020B0604020202020204" pitchFamily="34" charset="0"/>
              <a:buNone/>
            </a:pPr>
            <a:endParaRPr lang="en-US" altLang="zh-CN">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sym typeface="+mn-ea"/>
              </a:rPr>
              <a:t>根据</a:t>
            </a:r>
            <a:r>
              <a:rPr lang="en-US" altLang="zh-CN">
                <a:latin typeface="字制区喜脉体" panose="02000603000000000000" pitchFamily="2" charset="-122"/>
                <a:ea typeface="字制区喜脉体" panose="02000603000000000000" pitchFamily="2" charset="-122"/>
                <a:sym typeface="+mn-ea"/>
              </a:rPr>
              <a:t>3</a:t>
            </a:r>
            <a:r>
              <a:rPr lang="zh-CN" altLang="en-US">
                <a:latin typeface="字制区喜脉体" panose="02000603000000000000" pitchFamily="2" charset="-122"/>
                <a:ea typeface="字制区喜脉体" panose="02000603000000000000" pitchFamily="2" charset="-122"/>
                <a:sym typeface="+mn-ea"/>
              </a:rPr>
              <a:t>，每个</a:t>
            </a:r>
            <a:r>
              <a:rPr lang="en-US" altLang="zh-CN">
                <a:latin typeface="字制区喜脉体" panose="02000603000000000000" pitchFamily="2" charset="-122"/>
                <a:ea typeface="字制区喜脉体" panose="02000603000000000000" pitchFamily="2" charset="-122"/>
                <a:sym typeface="+mn-ea"/>
              </a:rPr>
              <a:t>thread 51 reg</a:t>
            </a:r>
            <a:r>
              <a:rPr lang="zh-CN" altLang="en-US">
                <a:latin typeface="字制区喜脉体" panose="02000603000000000000" pitchFamily="2" charset="-122"/>
                <a:ea typeface="字制区喜脉体" panose="02000603000000000000" pitchFamily="2" charset="-122"/>
                <a:sym typeface="+mn-ea"/>
              </a:rPr>
              <a:t>，所以每个</a:t>
            </a: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需要</a:t>
            </a:r>
            <a:r>
              <a:rPr lang="en-US" altLang="zh-CN">
                <a:latin typeface="字制区喜脉体" panose="02000603000000000000" pitchFamily="2" charset="-122"/>
                <a:ea typeface="字制区喜脉体" panose="02000603000000000000" pitchFamily="2" charset="-122"/>
                <a:sym typeface="+mn-ea"/>
              </a:rPr>
              <a:t>51*32=1632</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reg </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solidFill>
                  <a:schemeClr val="tx1"/>
                </a:solidFill>
                <a:latin typeface="字制区喜脉体" panose="02000603000000000000" pitchFamily="2" charset="-122"/>
                <a:ea typeface="字制区喜脉体" panose="02000603000000000000" pitchFamily="2" charset="-122"/>
              </a:rPr>
              <a:t>2</a:t>
            </a:r>
            <a:r>
              <a:rPr lang="zh-CN" altLang="en-US">
                <a:solidFill>
                  <a:schemeClr val="tx1"/>
                </a:solidFill>
                <a:latin typeface="字制区喜脉体" panose="02000603000000000000" pitchFamily="2" charset="-122"/>
                <a:ea typeface="字制区喜脉体" panose="02000603000000000000" pitchFamily="2" charset="-122"/>
              </a:rPr>
              <a:t>，</a:t>
            </a:r>
            <a:r>
              <a:rPr lang="en-US" altLang="zh-CN">
                <a:solidFill>
                  <a:schemeClr val="tx1"/>
                </a:solidFill>
                <a:latin typeface="字制区喜脉体" panose="02000603000000000000" pitchFamily="2" charset="-122"/>
                <a:ea typeface="字制区喜脉体" panose="02000603000000000000" pitchFamily="2" charset="-122"/>
              </a:rPr>
              <a:t>1632</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a:t>
            </a:r>
            <a:r>
              <a:rPr lang="zh-CN" altLang="en-US">
                <a:solidFill>
                  <a:schemeClr val="tx1"/>
                </a:solidFill>
                <a:latin typeface="字制区喜脉体" panose="02000603000000000000" pitchFamily="2" charset="-122"/>
                <a:ea typeface="字制区喜脉体" panose="02000603000000000000" pitchFamily="2" charset="-122"/>
              </a:rPr>
              <a:t>，需要按照</a:t>
            </a:r>
            <a:r>
              <a:rPr lang="en-US" altLang="zh-CN">
                <a:solidFill>
                  <a:schemeClr val="tx1"/>
                </a:solidFill>
                <a:latin typeface="字制区喜脉体" panose="02000603000000000000" pitchFamily="2" charset="-122"/>
                <a:ea typeface="字制区喜脉体" panose="02000603000000000000" pitchFamily="2" charset="-122"/>
              </a:rPr>
              <a:t>256</a:t>
            </a:r>
            <a:r>
              <a:rPr lang="zh-CN" altLang="en-US">
                <a:solidFill>
                  <a:schemeClr val="tx1"/>
                </a:solidFill>
                <a:latin typeface="字制区喜脉体" panose="02000603000000000000" pitchFamily="2" charset="-122"/>
                <a:ea typeface="字制区喜脉体" panose="02000603000000000000" pitchFamily="2" charset="-122"/>
              </a:rPr>
              <a:t>粒度分配，</a:t>
            </a:r>
            <a:r>
              <a:rPr lang="en-US" altLang="zh-CN">
                <a:solidFill>
                  <a:schemeClr val="tx1"/>
                </a:solidFill>
                <a:latin typeface="字制区喜脉体" panose="02000603000000000000" pitchFamily="2" charset="-122"/>
                <a:ea typeface="字制区喜脉体" panose="02000603000000000000" pitchFamily="2" charset="-122"/>
              </a:rPr>
              <a:t>1632/256=6.375→7*256=1792</a:t>
            </a:r>
            <a:r>
              <a:rPr lang="zh-CN" altLang="en-US">
                <a:solidFill>
                  <a:schemeClr val="tx1"/>
                </a:solidFill>
                <a:latin typeface="字制区喜脉体" panose="02000603000000000000" pitchFamily="2" charset="-122"/>
                <a:ea typeface="字制区喜脉体" panose="02000603000000000000" pitchFamily="2" charset="-122"/>
              </a:rPr>
              <a:t>，所以</a:t>
            </a:r>
            <a:r>
              <a:rPr lang="zh-CN" altLang="en-US">
                <a:latin typeface="字制区喜脉体" panose="02000603000000000000" pitchFamily="2" charset="-122"/>
                <a:ea typeface="字制区喜脉体" panose="02000603000000000000" pitchFamily="2" charset="-122"/>
                <a:sym typeface="+mn-ea"/>
              </a:rPr>
              <a:t>每个</a:t>
            </a:r>
            <a:r>
              <a:rPr lang="en-US" altLang="zh-CN">
                <a:solidFill>
                  <a:schemeClr val="tx1"/>
                </a:solidFill>
                <a:latin typeface="字制区喜脉体" panose="02000603000000000000" pitchFamily="2" charset="-122"/>
                <a:ea typeface="字制区喜脉体" panose="02000603000000000000" pitchFamily="2" charset="-122"/>
              </a:rPr>
              <a:t>warp</a:t>
            </a:r>
            <a:r>
              <a:rPr lang="zh-CN" altLang="en-US">
                <a:solidFill>
                  <a:schemeClr val="tx1"/>
                </a:solidFill>
                <a:latin typeface="字制区喜脉体" panose="02000603000000000000" pitchFamily="2" charset="-122"/>
                <a:ea typeface="字制区喜脉体" panose="02000603000000000000" pitchFamily="2" charset="-122"/>
              </a:rPr>
              <a:t>实际需要</a:t>
            </a:r>
            <a:r>
              <a:rPr lang="en-US" altLang="zh-CN">
                <a:solidFill>
                  <a:schemeClr val="tx1"/>
                </a:solidFill>
                <a:latin typeface="字制区喜脉体" panose="02000603000000000000" pitchFamily="2" charset="-122"/>
                <a:ea typeface="字制区喜脉体" panose="02000603000000000000" pitchFamily="2" charset="-122"/>
              </a:rPr>
              <a:t>1792</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ltLang="zh-CN">
                <a:solidFill>
                  <a:schemeClr val="tx1"/>
                </a:solidFill>
                <a:latin typeface="字制区喜脉体" panose="02000603000000000000" pitchFamily="2" charset="-122"/>
                <a:ea typeface="字制区喜脉体" panose="02000603000000000000" pitchFamily="2" charset="-122"/>
              </a:rPr>
              <a:t>1</a:t>
            </a:r>
            <a:r>
              <a:rPr lang="zh-CN" altLang="en-US">
                <a:solidFill>
                  <a:schemeClr val="tx1"/>
                </a:solidFill>
                <a:latin typeface="字制区喜脉体" panose="02000603000000000000" pitchFamily="2" charset="-122"/>
                <a:ea typeface="字制区喜脉体" panose="02000603000000000000" pitchFamily="2" charset="-122"/>
              </a:rPr>
              <a:t>，</a:t>
            </a:r>
            <a:r>
              <a:rPr lang="en-US" altLang="zh-CN">
                <a:solidFill>
                  <a:schemeClr val="tx1"/>
                </a:solidFill>
                <a:latin typeface="字制区喜脉体" panose="02000603000000000000" pitchFamily="2" charset="-122"/>
                <a:ea typeface="字制区喜脉体" panose="02000603000000000000" pitchFamily="2" charset="-122"/>
              </a:rPr>
              <a:t>65536</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a:t>
            </a:r>
            <a:r>
              <a:rPr lang="zh-CN" altLang="en-US">
                <a:solidFill>
                  <a:schemeClr val="tx1"/>
                </a:solidFill>
                <a:latin typeface="字制区喜脉体" panose="02000603000000000000" pitchFamily="2" charset="-122"/>
                <a:ea typeface="字制区喜脉体" panose="02000603000000000000" pitchFamily="2" charset="-122"/>
              </a:rPr>
              <a:t>，每个</a:t>
            </a:r>
            <a:r>
              <a:rPr lang="en-US" altLang="zh-CN">
                <a:solidFill>
                  <a:schemeClr val="tx1"/>
                </a:solidFill>
                <a:latin typeface="字制区喜脉体" panose="02000603000000000000" pitchFamily="2" charset="-122"/>
                <a:ea typeface="字制区喜脉体" panose="02000603000000000000" pitchFamily="2" charset="-122"/>
              </a:rPr>
              <a:t>warp</a:t>
            </a:r>
            <a:r>
              <a:rPr lang="zh-CN" altLang="en-US">
                <a:solidFill>
                  <a:schemeClr val="tx1"/>
                </a:solidFill>
                <a:latin typeface="字制区喜脉体" panose="02000603000000000000" pitchFamily="2" charset="-122"/>
                <a:ea typeface="字制区喜脉体" panose="02000603000000000000" pitchFamily="2" charset="-122"/>
              </a:rPr>
              <a:t>需要</a:t>
            </a:r>
            <a:r>
              <a:rPr lang="en-US" altLang="zh-CN">
                <a:solidFill>
                  <a:schemeClr val="tx1"/>
                </a:solidFill>
                <a:latin typeface="字制区喜脉体" panose="02000603000000000000" pitchFamily="2" charset="-122"/>
                <a:ea typeface="字制区喜脉体" panose="02000603000000000000" pitchFamily="2" charset="-122"/>
              </a:rPr>
              <a:t>1792</a:t>
            </a:r>
            <a:r>
              <a:rPr lang="zh-CN" altLang="en-US">
                <a:solidFill>
                  <a:schemeClr val="tx1"/>
                </a:solidFill>
                <a:latin typeface="字制区喜脉体" panose="02000603000000000000" pitchFamily="2" charset="-122"/>
                <a:ea typeface="字制区喜脉体" panose="02000603000000000000" pitchFamily="2" charset="-122"/>
              </a:rPr>
              <a:t>，所以</a:t>
            </a:r>
            <a:r>
              <a:rPr lang="en-US" altLang="zh-CN">
                <a:solidFill>
                  <a:schemeClr val="tx1"/>
                </a:solidFill>
                <a:latin typeface="字制区喜脉体" panose="02000603000000000000" pitchFamily="2" charset="-122"/>
                <a:ea typeface="字制区喜脉体" panose="02000603000000000000" pitchFamily="2" charset="-122"/>
              </a:rPr>
              <a:t>65536/1792=36.57→36</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warp</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sym typeface="+mn-ea"/>
              </a:rPr>
              <a:t>occupancy=36/48=0.75</a:t>
            </a:r>
            <a:endParaRPr lang="en-US" altLang="zh-CN">
              <a:solidFill>
                <a:schemeClr val="tx1"/>
              </a:solidFill>
              <a:latin typeface="字制区喜脉体" panose="02000603000000000000" pitchFamily="2" charset="-122"/>
              <a:ea typeface="字制区喜脉体" panose="02000603000000000000" pitchFamily="2" charset="-122"/>
            </a:endParaRPr>
          </a:p>
        </p:txBody>
      </p:sp>
      <p:pic>
        <p:nvPicPr>
          <p:cNvPr id="10" name="图片 9"/>
          <p:cNvPicPr>
            <a:picLocks noChangeAspect="1"/>
          </p:cNvPicPr>
          <p:nvPr/>
        </p:nvPicPr>
        <p:blipFill>
          <a:blip r:embed="rId3"/>
          <a:stretch>
            <a:fillRect/>
          </a:stretch>
        </p:blipFill>
        <p:spPr>
          <a:xfrm>
            <a:off x="1693636" y="5661620"/>
            <a:ext cx="7436485" cy="100901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46735" y="1038860"/>
            <a:ext cx="3981450" cy="2317750"/>
          </a:xfrm>
          <a:prstGeom prst="rect">
            <a:avLst/>
          </a:prstGeom>
        </p:spPr>
      </p:pic>
      <p:sp>
        <p:nvSpPr>
          <p:cNvPr id="8" name="矩形 7"/>
          <p:cNvSpPr/>
          <p:nvPr/>
        </p:nvSpPr>
        <p:spPr>
          <a:xfrm>
            <a:off x="546735" y="2006600"/>
            <a:ext cx="3981450" cy="2762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9" name="文本框 8"/>
          <p:cNvSpPr txBox="1"/>
          <p:nvPr/>
        </p:nvSpPr>
        <p:spPr>
          <a:xfrm>
            <a:off x="4589145" y="1170940"/>
            <a:ext cx="5919470" cy="2031325"/>
          </a:xfrm>
          <a:prstGeom prst="rect">
            <a:avLst/>
          </a:prstGeom>
          <a:noFill/>
        </p:spPr>
        <p:txBody>
          <a:bodyPr wrap="square" rtlCol="0">
            <a:spAutoFit/>
          </a:bodyPr>
          <a:lstStyle/>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有</a:t>
            </a:r>
            <a:r>
              <a:rPr lang="en-US" altLang="zh-CN">
                <a:solidFill>
                  <a:schemeClr val="tx1"/>
                </a:solidFill>
                <a:latin typeface="字制区喜脉体" panose="02000603000000000000" pitchFamily="2" charset="-122"/>
                <a:ea typeface="字制区喜脉体" panose="02000603000000000000" pitchFamily="2" charset="-122"/>
              </a:rPr>
              <a:t>65536</a:t>
            </a:r>
            <a:r>
              <a:rPr lang="zh-CN" altLang="en-US">
                <a:solidFill>
                  <a:schemeClr val="tx1"/>
                </a:solidFill>
                <a:latin typeface="字制区喜脉体" panose="02000603000000000000" pitchFamily="2" charset="-122"/>
                <a:ea typeface="字制区喜脉体" panose="02000603000000000000" pitchFamily="2" charset="-122"/>
              </a:rPr>
              <a:t>个寄存器</a:t>
            </a: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寄存器的分配单元大小是</a:t>
            </a:r>
            <a:r>
              <a:rPr lang="en-US" altLang="zh-CN">
                <a:solidFill>
                  <a:schemeClr val="tx1"/>
                </a:solidFill>
                <a:latin typeface="字制区喜脉体" panose="02000603000000000000" pitchFamily="2" charset="-122"/>
                <a:ea typeface="字制区喜脉体" panose="02000603000000000000" pitchFamily="2" charset="-122"/>
              </a:rPr>
              <a:t>256</a:t>
            </a:r>
            <a:r>
              <a:rPr lang="zh-CN" altLang="en-US">
                <a:solidFill>
                  <a:schemeClr val="tx1"/>
                </a:solidFill>
                <a:latin typeface="字制区喜脉体" panose="02000603000000000000" pitchFamily="2" charset="-122"/>
                <a:ea typeface="字制区喜脉体" panose="02000603000000000000" pitchFamily="2" charset="-122"/>
              </a:rPr>
              <a:t>个</a:t>
            </a:r>
            <a:endParaRPr lang="en-US" altLang="zh-CN">
              <a:solidFill>
                <a:schemeClr val="tx1"/>
              </a:solidFill>
              <a:latin typeface="字制区喜脉体" panose="02000603000000000000" pitchFamily="2" charset="-122"/>
              <a:ea typeface="字制区喜脉体" panose="02000603000000000000" pitchFamily="2" charset="-122"/>
            </a:endParaRP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寄存器的分割粒度是</a:t>
            </a:r>
            <a:r>
              <a:rPr lang="en-US" altLang="zh-CN">
                <a:solidFill>
                  <a:schemeClr val="tx1"/>
                </a:solidFill>
                <a:latin typeface="字制区喜脉体" panose="02000603000000000000" pitchFamily="2" charset="-122"/>
                <a:ea typeface="字制区喜脉体" panose="02000603000000000000" pitchFamily="2" charset="-122"/>
              </a:rPr>
              <a:t>warp</a:t>
            </a:r>
          </a:p>
          <a:p>
            <a:pPr marL="342900" indent="-342900">
              <a:buFont typeface="Arial" panose="020B0604020202020204" pitchFamily="34" charset="0"/>
              <a:buAutoNum type="arabicPeriod"/>
            </a:pP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的分配粒度是</a:t>
            </a:r>
            <a:r>
              <a:rPr lang="en-US" altLang="zh-CN">
                <a:latin typeface="字制区喜脉体" panose="02000603000000000000" pitchFamily="2" charset="-122"/>
                <a:ea typeface="字制区喜脉体" panose="02000603000000000000" pitchFamily="2" charset="-122"/>
                <a:sym typeface="+mn-ea"/>
              </a:rPr>
              <a:t>4</a:t>
            </a:r>
            <a:r>
              <a:rPr lang="zh-CN" altLang="en-US">
                <a:latin typeface="字制区喜脉体" panose="02000603000000000000" pitchFamily="2" charset="-122"/>
                <a:ea typeface="字制区喜脉体" panose="02000603000000000000" pitchFamily="2" charset="-122"/>
                <a:sym typeface="+mn-ea"/>
              </a:rPr>
              <a:t>（如果</a:t>
            </a:r>
            <a:r>
              <a:rPr lang="en-US" altLang="zh-CN">
                <a:latin typeface="字制区喜脉体" panose="02000603000000000000" pitchFamily="2" charset="-122"/>
                <a:ea typeface="字制区喜脉体" panose="02000603000000000000" pitchFamily="2" charset="-122"/>
                <a:sym typeface="+mn-ea"/>
              </a:rPr>
              <a:t> warp Allocation Granularity </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 4</a:t>
            </a:r>
            <a:r>
              <a:rPr lang="zh-CN" altLang="en-US">
                <a:latin typeface="字制区喜脉体" panose="02000603000000000000" pitchFamily="2" charset="-122"/>
                <a:ea typeface="字制区喜脉体" panose="02000603000000000000" pitchFamily="2" charset="-122"/>
                <a:sym typeface="+mn-ea"/>
              </a:rPr>
              <a:t>，那么即使一个内核配置只需要</a:t>
            </a:r>
            <a:r>
              <a:rPr lang="en-US" altLang="zh-CN">
                <a:latin typeface="字制区喜脉体" panose="02000603000000000000" pitchFamily="2" charset="-122"/>
                <a:ea typeface="字制区喜脉体" panose="02000603000000000000" pitchFamily="2" charset="-122"/>
                <a:sym typeface="+mn-ea"/>
              </a:rPr>
              <a:t> 3 </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 warp </a:t>
            </a:r>
            <a:r>
              <a:rPr lang="zh-CN" altLang="en-US">
                <a:latin typeface="字制区喜脉体" panose="02000603000000000000" pitchFamily="2" charset="-122"/>
                <a:ea typeface="字制区喜脉体" panose="02000603000000000000" pitchFamily="2" charset="-122"/>
                <a:sym typeface="+mn-ea"/>
              </a:rPr>
              <a:t>的寄存器资源，硬件也会按照</a:t>
            </a:r>
            <a:r>
              <a:rPr lang="en-US" altLang="zh-CN">
                <a:latin typeface="字制区喜脉体" panose="02000603000000000000" pitchFamily="2" charset="-122"/>
                <a:ea typeface="字制区喜脉体" panose="02000603000000000000" pitchFamily="2" charset="-122"/>
                <a:sym typeface="+mn-ea"/>
              </a:rPr>
              <a:t> 4 </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 warp </a:t>
            </a:r>
            <a:r>
              <a:rPr lang="zh-CN" altLang="en-US">
                <a:latin typeface="字制区喜脉体" panose="02000603000000000000" pitchFamily="2" charset="-122"/>
                <a:ea typeface="字制区喜脉体" panose="02000603000000000000" pitchFamily="2" charset="-122"/>
                <a:sym typeface="+mn-ea"/>
              </a:rPr>
              <a:t>来分配寄存器资源）</a:t>
            </a:r>
            <a:endParaRPr lang="en-US" altLang="zh-CN">
              <a:solidFill>
                <a:schemeClr val="tx1"/>
              </a:solidFill>
              <a:latin typeface="字制区喜脉体" panose="02000603000000000000" pitchFamily="2" charset="-122"/>
              <a:ea typeface="字制区喜脉体" panose="02000603000000000000" pitchFamily="2" charset="-122"/>
            </a:endParaRPr>
          </a:p>
        </p:txBody>
      </p:sp>
      <p:sp>
        <p:nvSpPr>
          <p:cNvPr id="5" name="矩形 4"/>
          <p:cNvSpPr/>
          <p:nvPr/>
        </p:nvSpPr>
        <p:spPr>
          <a:xfrm>
            <a:off x="546735" y="2647950"/>
            <a:ext cx="3981450" cy="2762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2" name="矩形 11"/>
          <p:cNvSpPr/>
          <p:nvPr/>
        </p:nvSpPr>
        <p:spPr>
          <a:xfrm>
            <a:off x="546735" y="3016250"/>
            <a:ext cx="3981450" cy="17589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4" name="文本框 3"/>
          <p:cNvSpPr txBox="1"/>
          <p:nvPr/>
        </p:nvSpPr>
        <p:spPr>
          <a:xfrm>
            <a:off x="478790" y="340995"/>
            <a:ext cx="7519670" cy="583565"/>
          </a:xfrm>
          <a:prstGeom prst="rect">
            <a:avLst/>
          </a:prstGeom>
          <a:noFill/>
        </p:spPr>
        <p:txBody>
          <a:bodyPr wrap="square" rtlCol="0" anchor="t">
            <a:spAutoFit/>
          </a:bodyPr>
          <a:lstStyle/>
          <a:p>
            <a:r>
              <a:rPr lang="en-US" sz="3200" b="1">
                <a:latin typeface="字制区喜脉体" panose="02000603000000000000" pitchFamily="2" charset="-122"/>
                <a:ea typeface="字制区喜脉体" panose="02000603000000000000" pitchFamily="2" charset="-122"/>
                <a:sym typeface="+mn-ea"/>
              </a:rPr>
              <a:t>Register</a:t>
            </a:r>
            <a:r>
              <a:rPr lang="zh-CN" altLang="en-US" sz="3200" b="1">
                <a:latin typeface="字制区喜脉体" panose="02000603000000000000" pitchFamily="2" charset="-122"/>
                <a:ea typeface="字制区喜脉体" panose="02000603000000000000" pitchFamily="2" charset="-122"/>
                <a:sym typeface="+mn-ea"/>
              </a:rPr>
              <a:t>对</a:t>
            </a:r>
            <a:r>
              <a:rPr lang="en-US" altLang="zh-CN" sz="3200" b="1">
                <a:latin typeface="字制区喜脉体" panose="02000603000000000000" pitchFamily="2" charset="-122"/>
                <a:ea typeface="字制区喜脉体" panose="02000603000000000000" pitchFamily="2" charset="-122"/>
                <a:sym typeface="+mn-ea"/>
              </a:rPr>
              <a:t>SM</a:t>
            </a:r>
            <a:r>
              <a:rPr lang="zh-CN" altLang="en-US" sz="3200" b="1">
                <a:latin typeface="字制区喜脉体" panose="02000603000000000000" pitchFamily="2" charset="-122"/>
                <a:ea typeface="字制区喜脉体" panose="02000603000000000000" pitchFamily="2" charset="-122"/>
                <a:sym typeface="+mn-ea"/>
              </a:rPr>
              <a:t>可启动</a:t>
            </a:r>
            <a:r>
              <a:rPr lang="en-US" altLang="zh-CN" sz="3200" b="1">
                <a:latin typeface="字制区喜脉体" panose="02000603000000000000" pitchFamily="2" charset="-122"/>
                <a:ea typeface="字制区喜脉体" panose="02000603000000000000" pitchFamily="2" charset="-122"/>
                <a:sym typeface="+mn-ea"/>
              </a:rPr>
              <a:t>warp</a:t>
            </a:r>
            <a:r>
              <a:rPr lang="zh-CN" altLang="en-US" sz="3200" b="1">
                <a:latin typeface="字制区喜脉体" panose="02000603000000000000" pitchFamily="2" charset="-122"/>
                <a:ea typeface="字制区喜脉体" panose="02000603000000000000" pitchFamily="2" charset="-122"/>
                <a:sym typeface="+mn-ea"/>
              </a:rPr>
              <a:t>数量的影响</a:t>
            </a:r>
          </a:p>
        </p:txBody>
      </p:sp>
      <p:sp>
        <p:nvSpPr>
          <p:cNvPr id="2" name="文本框 1"/>
          <p:cNvSpPr txBox="1"/>
          <p:nvPr/>
        </p:nvSpPr>
        <p:spPr>
          <a:xfrm>
            <a:off x="216217" y="3302182"/>
            <a:ext cx="12017375" cy="2585323"/>
          </a:xfrm>
          <a:prstGeom prst="rect">
            <a:avLst/>
          </a:prstGeom>
          <a:noFill/>
        </p:spPr>
        <p:txBody>
          <a:bodyPr wrap="square" rtlCol="0" anchor="t">
            <a:spAutoFit/>
          </a:bodyPr>
          <a:lstStyle/>
          <a:p>
            <a:pPr indent="0">
              <a:buFont typeface="Arial" panose="020B0604020202020204" pitchFamily="34" charset="0"/>
              <a:buNone/>
            </a:pPr>
            <a:r>
              <a:rPr lang="zh-CN" altLang="en-US">
                <a:solidFill>
                  <a:schemeClr val="tx1"/>
                </a:solidFill>
                <a:latin typeface="字制区喜脉体" panose="02000603000000000000" pitchFamily="2" charset="-122"/>
                <a:ea typeface="字制区喜脉体" panose="02000603000000000000" pitchFamily="2" charset="-122"/>
              </a:rPr>
              <a:t>假设需要计算的数据足够多，每个线程需要</a:t>
            </a:r>
            <a:r>
              <a:rPr lang="en-US" altLang="zh-CN">
                <a:solidFill>
                  <a:schemeClr val="tx1"/>
                </a:solidFill>
                <a:latin typeface="字制区喜脉体" panose="02000603000000000000" pitchFamily="2" charset="-122"/>
                <a:ea typeface="字制区喜脉体" panose="02000603000000000000" pitchFamily="2" charset="-122"/>
              </a:rPr>
              <a:t>90</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register</a:t>
            </a:r>
            <a:r>
              <a:rPr lang="zh-CN" altLang="en-US">
                <a:solidFill>
                  <a:schemeClr val="tx1"/>
                </a:solidFill>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sym typeface="+mn-ea"/>
              </a:rPr>
              <a:t>设置的</a:t>
            </a:r>
            <a:r>
              <a:rPr lang="en-US" altLang="zh-CN">
                <a:latin typeface="字制区喜脉体" panose="02000603000000000000" pitchFamily="2" charset="-122"/>
                <a:ea typeface="字制区喜脉体" panose="02000603000000000000" pitchFamily="2" charset="-122"/>
                <a:sym typeface="+mn-ea"/>
              </a:rPr>
              <a:t>Block_Size</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(128)</a:t>
            </a:r>
            <a:endParaRPr lang="zh-CN" altLang="en-US">
              <a:solidFill>
                <a:schemeClr val="tx1"/>
              </a:solidFill>
              <a:latin typeface="字制区喜脉体" panose="02000603000000000000" pitchFamily="2" charset="-122"/>
              <a:ea typeface="字制区喜脉体" panose="02000603000000000000" pitchFamily="2" charset="-122"/>
            </a:endParaRPr>
          </a:p>
          <a:p>
            <a:pPr indent="0">
              <a:buFont typeface="Arial" panose="020B0604020202020204" pitchFamily="34" charset="0"/>
              <a:buNone/>
            </a:pPr>
            <a:endParaRPr lang="en-US" altLang="zh-CN">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sym typeface="+mn-ea"/>
              </a:rPr>
              <a:t>根据</a:t>
            </a:r>
            <a:r>
              <a:rPr lang="en-US" altLang="zh-CN">
                <a:latin typeface="字制区喜脉体" panose="02000603000000000000" pitchFamily="2" charset="-122"/>
                <a:ea typeface="字制区喜脉体" panose="02000603000000000000" pitchFamily="2" charset="-122"/>
                <a:sym typeface="+mn-ea"/>
              </a:rPr>
              <a:t>3</a:t>
            </a:r>
            <a:r>
              <a:rPr lang="zh-CN" altLang="en-US">
                <a:latin typeface="字制区喜脉体" panose="02000603000000000000" pitchFamily="2" charset="-122"/>
                <a:ea typeface="字制区喜脉体" panose="02000603000000000000" pitchFamily="2" charset="-122"/>
                <a:sym typeface="+mn-ea"/>
              </a:rPr>
              <a:t>，每个</a:t>
            </a:r>
            <a:r>
              <a:rPr lang="en-US" altLang="zh-CN">
                <a:latin typeface="字制区喜脉体" panose="02000603000000000000" pitchFamily="2" charset="-122"/>
                <a:ea typeface="字制区喜脉体" panose="02000603000000000000" pitchFamily="2" charset="-122"/>
                <a:sym typeface="+mn-ea"/>
              </a:rPr>
              <a:t>thread 90 reg</a:t>
            </a:r>
            <a:r>
              <a:rPr lang="zh-CN" altLang="en-US">
                <a:latin typeface="字制区喜脉体" panose="02000603000000000000" pitchFamily="2" charset="-122"/>
                <a:ea typeface="字制区喜脉体" panose="02000603000000000000" pitchFamily="2" charset="-122"/>
                <a:sym typeface="+mn-ea"/>
              </a:rPr>
              <a:t>，所以每个</a:t>
            </a: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需要</a:t>
            </a:r>
            <a:r>
              <a:rPr lang="en-US" altLang="zh-CN">
                <a:latin typeface="字制区喜脉体" panose="02000603000000000000" pitchFamily="2" charset="-122"/>
                <a:ea typeface="字制区喜脉体" panose="02000603000000000000" pitchFamily="2" charset="-122"/>
                <a:sym typeface="+mn-ea"/>
              </a:rPr>
              <a:t>90*32=2880</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reg </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solidFill>
                  <a:schemeClr val="tx1"/>
                </a:solidFill>
                <a:latin typeface="字制区喜脉体" panose="02000603000000000000" pitchFamily="2" charset="-122"/>
                <a:ea typeface="字制区喜脉体" panose="02000603000000000000" pitchFamily="2" charset="-122"/>
              </a:rPr>
              <a:t>2</a:t>
            </a:r>
            <a:r>
              <a:rPr lang="zh-CN" altLang="en-US">
                <a:solidFill>
                  <a:schemeClr val="tx1"/>
                </a:solidFill>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sym typeface="+mn-ea"/>
              </a:rPr>
              <a:t>2880</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a:t>
            </a:r>
            <a:r>
              <a:rPr lang="zh-CN" altLang="en-US">
                <a:solidFill>
                  <a:schemeClr val="tx1"/>
                </a:solidFill>
                <a:latin typeface="字制区喜脉体" panose="02000603000000000000" pitchFamily="2" charset="-122"/>
                <a:ea typeface="字制区喜脉体" panose="02000603000000000000" pitchFamily="2" charset="-122"/>
              </a:rPr>
              <a:t>，需要按照</a:t>
            </a:r>
            <a:r>
              <a:rPr lang="en-US" altLang="zh-CN">
                <a:solidFill>
                  <a:schemeClr val="tx1"/>
                </a:solidFill>
                <a:latin typeface="字制区喜脉体" panose="02000603000000000000" pitchFamily="2" charset="-122"/>
                <a:ea typeface="字制区喜脉体" panose="02000603000000000000" pitchFamily="2" charset="-122"/>
              </a:rPr>
              <a:t>256</a:t>
            </a:r>
            <a:r>
              <a:rPr lang="zh-CN" altLang="en-US">
                <a:solidFill>
                  <a:schemeClr val="tx1"/>
                </a:solidFill>
                <a:latin typeface="字制区喜脉体" panose="02000603000000000000" pitchFamily="2" charset="-122"/>
                <a:ea typeface="字制区喜脉体" panose="02000603000000000000" pitchFamily="2" charset="-122"/>
              </a:rPr>
              <a:t>粒度分配，</a:t>
            </a:r>
            <a:r>
              <a:rPr lang="en-US" altLang="zh-CN">
                <a:latin typeface="字制区喜脉体" panose="02000603000000000000" pitchFamily="2" charset="-122"/>
                <a:ea typeface="字制区喜脉体" panose="02000603000000000000" pitchFamily="2" charset="-122"/>
                <a:sym typeface="+mn-ea"/>
              </a:rPr>
              <a:t>2880</a:t>
            </a:r>
            <a:r>
              <a:rPr lang="en-US" altLang="zh-CN">
                <a:solidFill>
                  <a:schemeClr val="tx1"/>
                </a:solidFill>
                <a:latin typeface="字制区喜脉体" panose="02000603000000000000" pitchFamily="2" charset="-122"/>
                <a:ea typeface="字制区喜脉体" panose="02000603000000000000" pitchFamily="2" charset="-122"/>
              </a:rPr>
              <a:t>/256=11.25→12*256=3072</a:t>
            </a:r>
            <a:r>
              <a:rPr lang="zh-CN" altLang="en-US">
                <a:solidFill>
                  <a:schemeClr val="tx1"/>
                </a:solidFill>
                <a:latin typeface="字制区喜脉体" panose="02000603000000000000" pitchFamily="2" charset="-122"/>
                <a:ea typeface="字制区喜脉体" panose="02000603000000000000" pitchFamily="2" charset="-122"/>
              </a:rPr>
              <a:t>，所以每个</a:t>
            </a:r>
            <a:r>
              <a:rPr lang="en-US" altLang="zh-CN">
                <a:solidFill>
                  <a:schemeClr val="tx1"/>
                </a:solidFill>
                <a:latin typeface="字制区喜脉体" panose="02000603000000000000" pitchFamily="2" charset="-122"/>
                <a:ea typeface="字制区喜脉体" panose="02000603000000000000" pitchFamily="2" charset="-122"/>
              </a:rPr>
              <a:t>warp</a:t>
            </a:r>
            <a:r>
              <a:rPr lang="zh-CN" altLang="en-US">
                <a:solidFill>
                  <a:schemeClr val="tx1"/>
                </a:solidFill>
                <a:latin typeface="字制区喜脉体" panose="02000603000000000000" pitchFamily="2" charset="-122"/>
                <a:ea typeface="字制区喜脉体" panose="02000603000000000000" pitchFamily="2" charset="-122"/>
              </a:rPr>
              <a:t>实际需要</a:t>
            </a:r>
            <a:r>
              <a:rPr lang="en-US" altLang="zh-CN">
                <a:latin typeface="字制区喜脉体" panose="02000603000000000000" pitchFamily="2" charset="-122"/>
                <a:ea typeface="字制区喜脉体" panose="02000603000000000000" pitchFamily="2" charset="-122"/>
                <a:sym typeface="+mn-ea"/>
              </a:rPr>
              <a:t>3072</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ltLang="zh-CN">
                <a:solidFill>
                  <a:schemeClr val="tx1"/>
                </a:solidFill>
                <a:latin typeface="字制区喜脉体" panose="02000603000000000000" pitchFamily="2" charset="-122"/>
                <a:ea typeface="字制区喜脉体" panose="02000603000000000000" pitchFamily="2" charset="-122"/>
              </a:rPr>
              <a:t>1</a:t>
            </a:r>
            <a:r>
              <a:rPr lang="zh-CN" altLang="en-US">
                <a:solidFill>
                  <a:schemeClr val="tx1"/>
                </a:solidFill>
                <a:latin typeface="字制区喜脉体" panose="02000603000000000000" pitchFamily="2" charset="-122"/>
                <a:ea typeface="字制区喜脉体" panose="02000603000000000000" pitchFamily="2" charset="-122"/>
              </a:rPr>
              <a:t>，</a:t>
            </a:r>
            <a:r>
              <a:rPr lang="en-US" altLang="zh-CN">
                <a:solidFill>
                  <a:schemeClr val="tx1"/>
                </a:solidFill>
                <a:latin typeface="字制区喜脉体" panose="02000603000000000000" pitchFamily="2" charset="-122"/>
                <a:ea typeface="字制区喜脉体" panose="02000603000000000000" pitchFamily="2" charset="-122"/>
              </a:rPr>
              <a:t>65536</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reg</a:t>
            </a:r>
            <a:r>
              <a:rPr lang="zh-CN" altLang="en-US">
                <a:solidFill>
                  <a:schemeClr val="tx1"/>
                </a:solidFill>
                <a:latin typeface="字制区喜脉体" panose="02000603000000000000" pitchFamily="2" charset="-122"/>
                <a:ea typeface="字制区喜脉体" panose="02000603000000000000" pitchFamily="2" charset="-122"/>
              </a:rPr>
              <a:t>，每个</a:t>
            </a:r>
            <a:r>
              <a:rPr lang="en-US" altLang="zh-CN">
                <a:solidFill>
                  <a:schemeClr val="tx1"/>
                </a:solidFill>
                <a:latin typeface="字制区喜脉体" panose="02000603000000000000" pitchFamily="2" charset="-122"/>
                <a:ea typeface="字制区喜脉体" panose="02000603000000000000" pitchFamily="2" charset="-122"/>
              </a:rPr>
              <a:t>warp</a:t>
            </a:r>
            <a:r>
              <a:rPr lang="zh-CN" altLang="en-US">
                <a:solidFill>
                  <a:schemeClr val="tx1"/>
                </a:solidFill>
                <a:latin typeface="字制区喜脉体" panose="02000603000000000000" pitchFamily="2" charset="-122"/>
                <a:ea typeface="字制区喜脉体" panose="02000603000000000000" pitchFamily="2" charset="-122"/>
              </a:rPr>
              <a:t>需要</a:t>
            </a:r>
            <a:r>
              <a:rPr lang="en-US" altLang="zh-CN">
                <a:solidFill>
                  <a:schemeClr val="tx1"/>
                </a:solidFill>
                <a:latin typeface="字制区喜脉体" panose="02000603000000000000" pitchFamily="2" charset="-122"/>
                <a:ea typeface="字制区喜脉体" panose="02000603000000000000" pitchFamily="2" charset="-122"/>
              </a:rPr>
              <a:t>3072</a:t>
            </a:r>
            <a:r>
              <a:rPr lang="zh-CN" altLang="en-US">
                <a:solidFill>
                  <a:schemeClr val="tx1"/>
                </a:solidFill>
                <a:latin typeface="字制区喜脉体" panose="02000603000000000000" pitchFamily="2" charset="-122"/>
                <a:ea typeface="字制区喜脉体" panose="02000603000000000000" pitchFamily="2" charset="-122"/>
              </a:rPr>
              <a:t>，所以</a:t>
            </a:r>
            <a:r>
              <a:rPr lang="en-US" altLang="zh-CN">
                <a:solidFill>
                  <a:schemeClr val="tx1"/>
                </a:solidFill>
                <a:latin typeface="字制区喜脉体" panose="02000603000000000000" pitchFamily="2" charset="-122"/>
                <a:ea typeface="字制区喜脉体" panose="02000603000000000000" pitchFamily="2" charset="-122"/>
              </a:rPr>
              <a:t>65536/3072=</a:t>
            </a:r>
            <a:r>
              <a:rPr lang="en-US" altLang="zh-CN">
                <a:latin typeface="字制区喜脉体" panose="02000603000000000000" pitchFamily="2" charset="-122"/>
                <a:ea typeface="字制区喜脉体" panose="02000603000000000000" pitchFamily="2" charset="-122"/>
                <a:sym typeface="+mn-ea"/>
              </a:rPr>
              <a:t>21.3333</a:t>
            </a:r>
            <a:r>
              <a:rPr lang="en-US" altLang="zh-CN">
                <a:solidFill>
                  <a:schemeClr val="tx1"/>
                </a:solidFill>
                <a:latin typeface="字制区喜脉体" panose="02000603000000000000" pitchFamily="2" charset="-122"/>
                <a:ea typeface="字制区喜脉体" panose="02000603000000000000" pitchFamily="2" charset="-122"/>
              </a:rPr>
              <a:t>→21</a:t>
            </a:r>
            <a:r>
              <a:rPr lang="zh-CN" altLang="en-US">
                <a:solidFill>
                  <a:schemeClr val="tx1"/>
                </a:solidFill>
                <a:latin typeface="字制区喜脉体" panose="02000603000000000000" pitchFamily="2" charset="-122"/>
                <a:ea typeface="字制区喜脉体" panose="02000603000000000000" pitchFamily="2" charset="-122"/>
              </a:rPr>
              <a:t>个</a:t>
            </a:r>
            <a:r>
              <a:rPr lang="en-US" altLang="zh-CN">
                <a:solidFill>
                  <a:schemeClr val="tx1"/>
                </a:solidFill>
                <a:latin typeface="字制区喜脉体" panose="02000603000000000000" pitchFamily="2" charset="-122"/>
                <a:ea typeface="字制区喜脉体" panose="02000603000000000000" pitchFamily="2" charset="-122"/>
              </a:rPr>
              <a:t>warp</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ltLang="zh-CN">
                <a:solidFill>
                  <a:schemeClr val="tx1"/>
                </a:solidFill>
                <a:latin typeface="字制区喜脉体" panose="02000603000000000000" pitchFamily="2" charset="-122"/>
                <a:ea typeface="字制区喜脉体" panose="02000603000000000000" pitchFamily="2" charset="-122"/>
              </a:rPr>
              <a:t>4</a:t>
            </a:r>
            <a:r>
              <a:rPr lang="zh-CN" altLang="en-US">
                <a:solidFill>
                  <a:schemeClr val="tx1"/>
                </a:solidFill>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sym typeface="+mn-ea"/>
              </a:rPr>
              <a:t>需要按照</a:t>
            </a:r>
            <a:r>
              <a:rPr lang="en-US" altLang="zh-CN">
                <a:latin typeface="字制区喜脉体" panose="02000603000000000000" pitchFamily="2" charset="-122"/>
                <a:ea typeface="字制区喜脉体" panose="02000603000000000000" pitchFamily="2" charset="-122"/>
                <a:sym typeface="+mn-ea"/>
              </a:rPr>
              <a:t>4</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warp</a:t>
            </a:r>
            <a:r>
              <a:rPr lang="zh-CN" altLang="en-US">
                <a:latin typeface="字制区喜脉体" panose="02000603000000000000" pitchFamily="2" charset="-122"/>
                <a:ea typeface="字制区喜脉体" panose="02000603000000000000" pitchFamily="2" charset="-122"/>
                <a:sym typeface="+mn-ea"/>
              </a:rPr>
              <a:t>来分配，但是分配</a:t>
            </a:r>
            <a:r>
              <a:rPr lang="en-US" altLang="zh-CN">
                <a:latin typeface="字制区喜脉体" panose="02000603000000000000" pitchFamily="2" charset="-122"/>
                <a:ea typeface="字制区喜脉体" panose="02000603000000000000" pitchFamily="2" charset="-122"/>
                <a:sym typeface="+mn-ea"/>
              </a:rPr>
              <a:t>24</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reg</a:t>
            </a:r>
            <a:r>
              <a:rPr lang="zh-CN" altLang="en-US">
                <a:latin typeface="字制区喜脉体" panose="02000603000000000000" pitchFamily="2" charset="-122"/>
                <a:ea typeface="字制区喜脉体" panose="02000603000000000000" pitchFamily="2" charset="-122"/>
                <a:sym typeface="+mn-ea"/>
              </a:rPr>
              <a:t>资源不够，所以只能分配</a:t>
            </a:r>
            <a:r>
              <a:rPr lang="en-US" altLang="zh-CN">
                <a:latin typeface="字制区喜脉体" panose="02000603000000000000" pitchFamily="2" charset="-122"/>
                <a:ea typeface="字制区喜脉体" panose="02000603000000000000" pitchFamily="2" charset="-122"/>
                <a:sym typeface="+mn-ea"/>
              </a:rPr>
              <a:t>20</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warp</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sym typeface="+mn-ea"/>
              </a:rPr>
              <a:t>occupancy=20/48=0.41666</a:t>
            </a:r>
          </a:p>
          <a:p>
            <a:pPr marL="285750" indent="-285750">
              <a:buFont typeface="Arial" panose="020B0604020202020204" pitchFamily="34" charset="0"/>
              <a:buChar char="•"/>
            </a:pPr>
            <a:endParaRPr lang="en-US" altLang="zh-CN">
              <a:latin typeface="字制区喜脉体" panose="02000603000000000000" pitchFamily="2" charset="-122"/>
              <a:ea typeface="字制区喜脉体" panose="02000603000000000000" pitchFamily="2" charset="-122"/>
              <a:sym typeface="+mn-ea"/>
            </a:endParaRPr>
          </a:p>
        </p:txBody>
      </p:sp>
      <p:pic>
        <p:nvPicPr>
          <p:cNvPr id="14" name="图片 13"/>
          <p:cNvPicPr>
            <a:picLocks noChangeAspect="1"/>
          </p:cNvPicPr>
          <p:nvPr/>
        </p:nvPicPr>
        <p:blipFill>
          <a:blip r:embed="rId3"/>
          <a:stretch>
            <a:fillRect/>
          </a:stretch>
        </p:blipFill>
        <p:spPr>
          <a:xfrm>
            <a:off x="1535430" y="5568262"/>
            <a:ext cx="8644890" cy="113606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8790" y="340995"/>
            <a:ext cx="7519670" cy="583565"/>
          </a:xfrm>
          <a:prstGeom prst="rect">
            <a:avLst/>
          </a:prstGeom>
          <a:noFill/>
        </p:spPr>
        <p:txBody>
          <a:bodyPr wrap="square" rtlCol="0" anchor="t">
            <a:spAutoFit/>
          </a:bodyPr>
          <a:lstStyle/>
          <a:p>
            <a:r>
              <a:rPr lang="en-US" sz="3200" b="1">
                <a:latin typeface="字制区喜脉体" panose="02000603000000000000" pitchFamily="2" charset="-122"/>
                <a:ea typeface="字制区喜脉体" panose="02000603000000000000" pitchFamily="2" charset="-122"/>
                <a:sym typeface="+mn-ea"/>
              </a:rPr>
              <a:t>smem</a:t>
            </a:r>
            <a:r>
              <a:rPr lang="zh-CN" altLang="en-US" sz="3200" b="1">
                <a:latin typeface="字制区喜脉体" panose="02000603000000000000" pitchFamily="2" charset="-122"/>
                <a:ea typeface="字制区喜脉体" panose="02000603000000000000" pitchFamily="2" charset="-122"/>
                <a:sym typeface="+mn-ea"/>
              </a:rPr>
              <a:t>对</a:t>
            </a:r>
            <a:r>
              <a:rPr lang="en-US" altLang="zh-CN" sz="3200" b="1">
                <a:latin typeface="字制区喜脉体" panose="02000603000000000000" pitchFamily="2" charset="-122"/>
                <a:ea typeface="字制区喜脉体" panose="02000603000000000000" pitchFamily="2" charset="-122"/>
                <a:sym typeface="+mn-ea"/>
              </a:rPr>
              <a:t>SM</a:t>
            </a:r>
            <a:r>
              <a:rPr lang="zh-CN" altLang="en-US" sz="3200" b="1">
                <a:latin typeface="字制区喜脉体" panose="02000603000000000000" pitchFamily="2" charset="-122"/>
                <a:ea typeface="字制区喜脉体" panose="02000603000000000000" pitchFamily="2" charset="-122"/>
                <a:sym typeface="+mn-ea"/>
              </a:rPr>
              <a:t>可启动</a:t>
            </a:r>
            <a:r>
              <a:rPr lang="en-US" altLang="zh-CN" sz="3200" b="1">
                <a:latin typeface="字制区喜脉体" panose="02000603000000000000" pitchFamily="2" charset="-122"/>
                <a:ea typeface="字制区喜脉体" panose="02000603000000000000" pitchFamily="2" charset="-122"/>
                <a:sym typeface="+mn-ea"/>
              </a:rPr>
              <a:t>warp</a:t>
            </a:r>
            <a:r>
              <a:rPr lang="zh-CN" altLang="en-US" sz="3200" b="1">
                <a:latin typeface="字制区喜脉体" panose="02000603000000000000" pitchFamily="2" charset="-122"/>
                <a:ea typeface="字制区喜脉体" panose="02000603000000000000" pitchFamily="2" charset="-122"/>
                <a:sym typeface="+mn-ea"/>
              </a:rPr>
              <a:t>数量的影响</a:t>
            </a:r>
          </a:p>
        </p:txBody>
      </p:sp>
      <p:sp>
        <p:nvSpPr>
          <p:cNvPr id="2" name="文本框 1"/>
          <p:cNvSpPr txBox="1"/>
          <p:nvPr/>
        </p:nvSpPr>
        <p:spPr>
          <a:xfrm>
            <a:off x="173990" y="3630295"/>
            <a:ext cx="12017375" cy="2031325"/>
          </a:xfrm>
          <a:prstGeom prst="rect">
            <a:avLst/>
          </a:prstGeom>
          <a:noFill/>
        </p:spPr>
        <p:txBody>
          <a:bodyPr wrap="square" rtlCol="0" anchor="t">
            <a:spAutoFit/>
          </a:bodyPr>
          <a:lstStyle/>
          <a:p>
            <a:pPr indent="0">
              <a:buFont typeface="Arial" panose="020B0604020202020204" pitchFamily="34" charset="0"/>
              <a:buNone/>
            </a:pPr>
            <a:r>
              <a:rPr lang="zh-CN" altLang="en-US">
                <a:solidFill>
                  <a:schemeClr val="tx1"/>
                </a:solidFill>
                <a:latin typeface="字制区喜脉体" panose="02000603000000000000" pitchFamily="2" charset="-122"/>
                <a:ea typeface="字制区喜脉体" panose="02000603000000000000" pitchFamily="2" charset="-122"/>
              </a:rPr>
              <a:t>假设需要计算的数据足够多，每个线程需要</a:t>
            </a:r>
            <a:r>
              <a:rPr lang="en-US" altLang="zh-CN">
                <a:solidFill>
                  <a:schemeClr val="tx1"/>
                </a:solidFill>
                <a:latin typeface="字制区喜脉体" panose="02000603000000000000" pitchFamily="2" charset="-122"/>
                <a:ea typeface="字制区喜脉体" panose="02000603000000000000" pitchFamily="2" charset="-122"/>
              </a:rPr>
              <a:t>5000Byte smem</a:t>
            </a:r>
            <a:r>
              <a:rPr lang="zh-CN" altLang="en-US">
                <a:solidFill>
                  <a:schemeClr val="tx1"/>
                </a:solidFill>
                <a:latin typeface="字制区喜脉体" panose="02000603000000000000" pitchFamily="2" charset="-122"/>
                <a:ea typeface="字制区喜脉体" panose="02000603000000000000" pitchFamily="2" charset="-122"/>
              </a:rPr>
              <a:t>，</a:t>
            </a:r>
            <a:r>
              <a:rPr lang="zh-CN" altLang="en-US">
                <a:latin typeface="字制区喜脉体" panose="02000603000000000000" pitchFamily="2" charset="-122"/>
                <a:ea typeface="字制区喜脉体" panose="02000603000000000000" pitchFamily="2" charset="-122"/>
                <a:sym typeface="+mn-ea"/>
              </a:rPr>
              <a:t>设置的</a:t>
            </a:r>
            <a:r>
              <a:rPr lang="en-US" altLang="zh-CN">
                <a:latin typeface="字制区喜脉体" panose="02000603000000000000" pitchFamily="2" charset="-122"/>
                <a:ea typeface="字制区喜脉体" panose="02000603000000000000" pitchFamily="2" charset="-122"/>
                <a:sym typeface="+mn-ea"/>
              </a:rPr>
              <a:t>Block_Size</a:t>
            </a:r>
            <a:r>
              <a:rPr lang="zh-CN" altLang="en-US">
                <a:latin typeface="字制区喜脉体" panose="02000603000000000000" pitchFamily="2" charset="-122"/>
                <a:ea typeface="字制区喜脉体" panose="02000603000000000000" pitchFamily="2" charset="-122"/>
                <a:sym typeface="+mn-ea"/>
              </a:rPr>
              <a:t>为</a:t>
            </a:r>
            <a:r>
              <a:rPr lang="en-US" altLang="zh-CN">
                <a:latin typeface="字制区喜脉体" panose="02000603000000000000" pitchFamily="2" charset="-122"/>
                <a:ea typeface="字制区喜脉体" panose="02000603000000000000" pitchFamily="2" charset="-122"/>
                <a:sym typeface="+mn-ea"/>
              </a:rPr>
              <a:t>(128)</a:t>
            </a:r>
            <a:endParaRPr lang="zh-CN" altLang="en-US">
              <a:solidFill>
                <a:schemeClr val="tx1"/>
              </a:solidFill>
              <a:latin typeface="字制区喜脉体" panose="02000603000000000000" pitchFamily="2" charset="-122"/>
              <a:ea typeface="字制区喜脉体" panose="02000603000000000000" pitchFamily="2" charset="-122"/>
            </a:endParaRPr>
          </a:p>
          <a:p>
            <a:pPr indent="0">
              <a:buFont typeface="Arial" panose="020B0604020202020204" pitchFamily="34" charset="0"/>
              <a:buNone/>
            </a:pPr>
            <a:endParaRPr lang="en-US" altLang="zh-CN">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sym typeface="+mn-ea"/>
              </a:rPr>
              <a:t>根据</a:t>
            </a:r>
            <a:r>
              <a:rPr lang="en-US" altLang="zh-CN">
                <a:latin typeface="字制区喜脉体" panose="02000603000000000000" pitchFamily="2" charset="-122"/>
                <a:ea typeface="字制区喜脉体" panose="02000603000000000000" pitchFamily="2" charset="-122"/>
                <a:sym typeface="+mn-ea"/>
              </a:rPr>
              <a:t>3</a:t>
            </a:r>
            <a:r>
              <a:rPr lang="zh-CN" altLang="en-US">
                <a:latin typeface="字制区喜脉体" panose="02000603000000000000" pitchFamily="2" charset="-122"/>
                <a:ea typeface="字制区喜脉体" panose="02000603000000000000" pitchFamily="2" charset="-122"/>
                <a:sym typeface="+mn-ea"/>
              </a:rPr>
              <a:t>，每个</a:t>
            </a:r>
            <a:r>
              <a:rPr lang="en-US" altLang="zh-CN">
                <a:latin typeface="字制区喜脉体" panose="02000603000000000000" pitchFamily="2" charset="-122"/>
                <a:ea typeface="字制区喜脉体" panose="02000603000000000000" pitchFamily="2" charset="-122"/>
                <a:sym typeface="+mn-ea"/>
              </a:rPr>
              <a:t>Block</a:t>
            </a:r>
            <a:r>
              <a:rPr lang="zh-CN" altLang="en-US">
                <a:latin typeface="字制区喜脉体" panose="02000603000000000000" pitchFamily="2" charset="-122"/>
                <a:ea typeface="字制区喜脉体" panose="02000603000000000000" pitchFamily="2" charset="-122"/>
                <a:sym typeface="+mn-ea"/>
              </a:rPr>
              <a:t>需要</a:t>
            </a:r>
            <a:r>
              <a:rPr lang="en-US" altLang="zh-CN">
                <a:latin typeface="字制区喜脉体" panose="02000603000000000000" pitchFamily="2" charset="-122"/>
                <a:ea typeface="字制区喜脉体" panose="02000603000000000000" pitchFamily="2" charset="-122"/>
                <a:sym typeface="+mn-ea"/>
              </a:rPr>
              <a:t>1024+5000=6024Byte smem</a:t>
            </a:r>
          </a:p>
          <a:p>
            <a:pPr marL="285750" indent="-285750">
              <a:buFont typeface="Arial" panose="020B0604020202020204" pitchFamily="34" charset="0"/>
              <a:buChar char="•"/>
            </a:pPr>
            <a:r>
              <a:rPr lang="zh-CN" altLang="en-US">
                <a:solidFill>
                  <a:schemeClr val="tx1"/>
                </a:solidFill>
                <a:latin typeface="字制区喜脉体" panose="02000603000000000000" pitchFamily="2" charset="-122"/>
                <a:ea typeface="字制区喜脉体" panose="02000603000000000000" pitchFamily="2" charset="-122"/>
              </a:rPr>
              <a:t>根据</a:t>
            </a:r>
            <a:r>
              <a:rPr lang="en-US">
                <a:solidFill>
                  <a:schemeClr val="tx1"/>
                </a:solidFill>
                <a:latin typeface="字制区喜脉体" panose="02000603000000000000" pitchFamily="2" charset="-122"/>
                <a:ea typeface="字制区喜脉体" panose="02000603000000000000" pitchFamily="2" charset="-122"/>
              </a:rPr>
              <a:t>2</a:t>
            </a:r>
            <a:r>
              <a:rPr lang="zh-CN" altLang="en-US">
                <a:solidFill>
                  <a:schemeClr val="tx1"/>
                </a:solidFill>
                <a:latin typeface="字制区喜脉体" panose="02000603000000000000" pitchFamily="2" charset="-122"/>
                <a:ea typeface="字制区喜脉体" panose="02000603000000000000" pitchFamily="2" charset="-122"/>
              </a:rPr>
              <a:t>，</a:t>
            </a:r>
            <a:r>
              <a:rPr lang="en-US" altLang="zh-CN">
                <a:latin typeface="字制区喜脉体" panose="02000603000000000000" pitchFamily="2" charset="-122"/>
                <a:ea typeface="字制区喜脉体" panose="02000603000000000000" pitchFamily="2" charset="-122"/>
                <a:sym typeface="+mn-ea"/>
              </a:rPr>
              <a:t>6024Byte</a:t>
            </a:r>
            <a:r>
              <a:rPr lang="zh-CN" altLang="en-US">
                <a:solidFill>
                  <a:schemeClr val="tx1"/>
                </a:solidFill>
                <a:latin typeface="字制区喜脉体" panose="02000603000000000000" pitchFamily="2" charset="-122"/>
                <a:ea typeface="字制区喜脉体" panose="02000603000000000000" pitchFamily="2" charset="-122"/>
              </a:rPr>
              <a:t>，需要按照</a:t>
            </a:r>
            <a:r>
              <a:rPr lang="en-US" altLang="zh-CN">
                <a:solidFill>
                  <a:schemeClr val="tx1"/>
                </a:solidFill>
                <a:latin typeface="字制区喜脉体" panose="02000603000000000000" pitchFamily="2" charset="-122"/>
                <a:ea typeface="字制区喜脉体" panose="02000603000000000000" pitchFamily="2" charset="-122"/>
              </a:rPr>
              <a:t>128Byte</a:t>
            </a:r>
            <a:r>
              <a:rPr lang="zh-CN" altLang="en-US">
                <a:solidFill>
                  <a:schemeClr val="tx1"/>
                </a:solidFill>
                <a:latin typeface="字制区喜脉体" panose="02000603000000000000" pitchFamily="2" charset="-122"/>
                <a:ea typeface="字制区喜脉体" panose="02000603000000000000" pitchFamily="2" charset="-122"/>
              </a:rPr>
              <a:t>粒度分配，</a:t>
            </a:r>
            <a:r>
              <a:rPr lang="en-US" altLang="zh-CN">
                <a:latin typeface="字制区喜脉体" panose="02000603000000000000" pitchFamily="2" charset="-122"/>
                <a:ea typeface="字制区喜脉体" panose="02000603000000000000" pitchFamily="2" charset="-122"/>
                <a:sym typeface="+mn-ea"/>
              </a:rPr>
              <a:t>6024/128=</a:t>
            </a:r>
            <a:r>
              <a:rPr lang="en-US" altLang="zh-CN">
                <a:solidFill>
                  <a:schemeClr val="tx1"/>
                </a:solidFill>
                <a:latin typeface="字制区喜脉体" panose="02000603000000000000" pitchFamily="2" charset="-122"/>
                <a:ea typeface="字制区喜脉体" panose="02000603000000000000" pitchFamily="2" charset="-122"/>
              </a:rPr>
              <a:t>47.06→48*128=6144</a:t>
            </a:r>
            <a:r>
              <a:rPr lang="zh-CN" altLang="en-US">
                <a:solidFill>
                  <a:schemeClr val="tx1"/>
                </a:solidFill>
                <a:latin typeface="字制区喜脉体" panose="02000603000000000000" pitchFamily="2" charset="-122"/>
                <a:ea typeface="字制区喜脉体" panose="02000603000000000000" pitchFamily="2" charset="-122"/>
              </a:rPr>
              <a:t>，所以每个</a:t>
            </a:r>
            <a:r>
              <a:rPr lang="en-US" altLang="zh-CN">
                <a:solidFill>
                  <a:schemeClr val="tx1"/>
                </a:solidFill>
                <a:latin typeface="字制区喜脉体" panose="02000603000000000000" pitchFamily="2" charset="-122"/>
                <a:ea typeface="字制区喜脉体" panose="02000603000000000000" pitchFamily="2" charset="-122"/>
              </a:rPr>
              <a:t>Block</a:t>
            </a:r>
            <a:r>
              <a:rPr lang="zh-CN" altLang="en-US">
                <a:solidFill>
                  <a:schemeClr val="tx1"/>
                </a:solidFill>
                <a:latin typeface="字制区喜脉体" panose="02000603000000000000" pitchFamily="2" charset="-122"/>
                <a:ea typeface="字制区喜脉体" panose="02000603000000000000" pitchFamily="2" charset="-122"/>
              </a:rPr>
              <a:t>实际需要</a:t>
            </a:r>
            <a:r>
              <a:rPr lang="en-US" altLang="zh-CN">
                <a:latin typeface="字制区喜脉体" panose="02000603000000000000" pitchFamily="2" charset="-122"/>
                <a:ea typeface="字制区喜脉体" panose="02000603000000000000" pitchFamily="2" charset="-122"/>
                <a:sym typeface="+mn-ea"/>
              </a:rPr>
              <a:t>6144Byte</a:t>
            </a:r>
            <a:endParaRPr lang="en-US" altLang="zh-CN">
              <a:solidFill>
                <a:schemeClr val="tx1"/>
              </a:solidFill>
              <a:latin typeface="字制区喜脉体" panose="02000603000000000000" pitchFamily="2" charset="-122"/>
              <a:ea typeface="字制区喜脉体" panose="02000603000000000000" pitchFamily="2" charset="-122"/>
            </a:endParaRPr>
          </a:p>
          <a:p>
            <a:pPr marL="285750" indent="-285750">
              <a:buFont typeface="Arial" panose="020B0604020202020204" pitchFamily="34" charset="0"/>
              <a:buChar char="•"/>
            </a:pPr>
            <a:r>
              <a:rPr lang="zh-CN" altLang="en-US">
                <a:latin typeface="字制区喜脉体" panose="02000603000000000000" pitchFamily="2" charset="-122"/>
                <a:ea typeface="字制区喜脉体" panose="02000603000000000000" pitchFamily="2" charset="-122"/>
                <a:sym typeface="+mn-ea"/>
              </a:rPr>
              <a:t>根据</a:t>
            </a:r>
            <a:r>
              <a:rPr lang="en-US" altLang="zh-CN">
                <a:latin typeface="字制区喜脉体" panose="02000603000000000000" pitchFamily="2" charset="-122"/>
                <a:ea typeface="字制区喜脉体" panose="02000603000000000000" pitchFamily="2" charset="-122"/>
                <a:sym typeface="+mn-ea"/>
              </a:rPr>
              <a:t>4</a:t>
            </a:r>
            <a:r>
              <a:rPr lang="zh-CN" altLang="en-US">
                <a:latin typeface="字制区喜脉体" panose="02000603000000000000" pitchFamily="2" charset="-122"/>
                <a:ea typeface="字制区喜脉体" panose="02000603000000000000" pitchFamily="2" charset="-122"/>
                <a:sym typeface="+mn-ea"/>
              </a:rPr>
              <a:t>，一共</a:t>
            </a:r>
            <a:r>
              <a:rPr lang="en-US" altLang="zh-CN">
                <a:latin typeface="字制区喜脉体" panose="02000603000000000000" pitchFamily="2" charset="-122"/>
                <a:ea typeface="字制区喜脉体" panose="02000603000000000000" pitchFamily="2" charset="-122"/>
                <a:sym typeface="+mn-ea"/>
              </a:rPr>
              <a:t>32768Byte</a:t>
            </a:r>
            <a:r>
              <a:rPr lang="zh-CN" altLang="en-US">
                <a:latin typeface="字制区喜脉体" panose="02000603000000000000" pitchFamily="2" charset="-122"/>
                <a:ea typeface="字制区喜脉体" panose="02000603000000000000" pitchFamily="2" charset="-122"/>
                <a:sym typeface="+mn-ea"/>
              </a:rPr>
              <a:t>，</a:t>
            </a:r>
            <a:r>
              <a:rPr lang="en-US" altLang="zh-CN">
                <a:latin typeface="字制区喜脉体" panose="02000603000000000000" pitchFamily="2" charset="-122"/>
                <a:ea typeface="字制区喜脉体" panose="02000603000000000000" pitchFamily="2" charset="-122"/>
                <a:sym typeface="+mn-ea"/>
              </a:rPr>
              <a:t>32768/6144=5.33</a:t>
            </a:r>
            <a:r>
              <a:rPr lang="zh-CN" altLang="en-US">
                <a:latin typeface="字制区喜脉体" panose="02000603000000000000" pitchFamily="2" charset="-122"/>
                <a:ea typeface="字制区喜脉体" panose="02000603000000000000" pitchFamily="2" charset="-122"/>
                <a:sym typeface="+mn-ea"/>
              </a:rPr>
              <a:t>，所以只能分配</a:t>
            </a:r>
            <a:r>
              <a:rPr lang="en-US" altLang="zh-CN">
                <a:latin typeface="字制区喜脉体" panose="02000603000000000000" pitchFamily="2" charset="-122"/>
                <a:ea typeface="字制区喜脉体" panose="02000603000000000000" pitchFamily="2" charset="-122"/>
                <a:sym typeface="+mn-ea"/>
              </a:rPr>
              <a:t>5</a:t>
            </a:r>
            <a:r>
              <a:rPr lang="zh-CN" altLang="en-US">
                <a:latin typeface="字制区喜脉体" panose="02000603000000000000" pitchFamily="2" charset="-122"/>
                <a:ea typeface="字制区喜脉体" panose="02000603000000000000" pitchFamily="2" charset="-122"/>
                <a:sym typeface="+mn-ea"/>
              </a:rPr>
              <a:t>个</a:t>
            </a:r>
            <a:r>
              <a:rPr lang="en-US" altLang="zh-CN">
                <a:latin typeface="字制区喜脉体" panose="02000603000000000000" pitchFamily="2" charset="-122"/>
                <a:ea typeface="字制区喜脉体" panose="02000603000000000000" pitchFamily="2" charset="-122"/>
                <a:sym typeface="+mn-ea"/>
              </a:rPr>
              <a:t>Block</a:t>
            </a:r>
          </a:p>
          <a:p>
            <a:pPr marL="285750" indent="-285750">
              <a:buFont typeface="Arial" panose="020B0604020202020204" pitchFamily="34" charset="0"/>
              <a:buChar char="•"/>
            </a:pPr>
            <a:r>
              <a:rPr lang="en-US" altLang="zh-CN">
                <a:latin typeface="字制区喜脉体" panose="02000603000000000000" pitchFamily="2" charset="-122"/>
                <a:ea typeface="字制区喜脉体" panose="02000603000000000000" pitchFamily="2" charset="-122"/>
                <a:sym typeface="+mn-ea"/>
              </a:rPr>
              <a:t>occupancy=(5*4)/48=0.41666</a:t>
            </a:r>
          </a:p>
        </p:txBody>
      </p:sp>
      <p:pic>
        <p:nvPicPr>
          <p:cNvPr id="3" name="图片 2"/>
          <p:cNvPicPr>
            <a:picLocks noChangeAspect="1"/>
          </p:cNvPicPr>
          <p:nvPr/>
        </p:nvPicPr>
        <p:blipFill>
          <a:blip r:embed="rId3"/>
          <a:stretch>
            <a:fillRect/>
          </a:stretch>
        </p:blipFill>
        <p:spPr>
          <a:xfrm>
            <a:off x="616585" y="1025525"/>
            <a:ext cx="3981450" cy="2317750"/>
          </a:xfrm>
          <a:prstGeom prst="rect">
            <a:avLst/>
          </a:prstGeom>
        </p:spPr>
      </p:pic>
      <p:sp>
        <p:nvSpPr>
          <p:cNvPr id="6" name="矩形 5"/>
          <p:cNvSpPr/>
          <p:nvPr/>
        </p:nvSpPr>
        <p:spPr>
          <a:xfrm>
            <a:off x="616585" y="2385060"/>
            <a:ext cx="3981450" cy="25654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0" name="矩形 9"/>
          <p:cNvSpPr/>
          <p:nvPr/>
        </p:nvSpPr>
        <p:spPr>
          <a:xfrm>
            <a:off x="616585" y="2889885"/>
            <a:ext cx="3981450" cy="14160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1" name="矩形 10"/>
          <p:cNvSpPr/>
          <p:nvPr/>
        </p:nvSpPr>
        <p:spPr>
          <a:xfrm>
            <a:off x="616585" y="3144520"/>
            <a:ext cx="3981450" cy="14160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字制区喜脉体" panose="02000603000000000000" pitchFamily="2" charset="-122"/>
              <a:ea typeface="字制区喜脉体" panose="02000603000000000000" pitchFamily="2" charset="-122"/>
            </a:endParaRPr>
          </a:p>
        </p:txBody>
      </p:sp>
      <p:sp>
        <p:nvSpPr>
          <p:cNvPr id="13" name="文本框 12"/>
          <p:cNvSpPr txBox="1"/>
          <p:nvPr/>
        </p:nvSpPr>
        <p:spPr>
          <a:xfrm>
            <a:off x="4834890" y="1071880"/>
            <a:ext cx="4259580" cy="1198880"/>
          </a:xfrm>
          <a:prstGeom prst="rect">
            <a:avLst/>
          </a:prstGeom>
          <a:noFill/>
        </p:spPr>
        <p:txBody>
          <a:bodyPr wrap="square" rtlCol="0">
            <a:spAutoFit/>
          </a:bodyPr>
          <a:lstStyle/>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每一个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有</a:t>
            </a:r>
            <a:r>
              <a:rPr lang="en-US" altLang="zh-CN">
                <a:solidFill>
                  <a:schemeClr val="tx1"/>
                </a:solidFill>
                <a:latin typeface="字制区喜脉体" panose="02000603000000000000" pitchFamily="2" charset="-122"/>
                <a:ea typeface="字制区喜脉体" panose="02000603000000000000" pitchFamily="2" charset="-122"/>
              </a:rPr>
              <a:t>16384Byte smem</a:t>
            </a:r>
            <a:endParaRPr lang="zh-CN" altLang="en-US">
              <a:solidFill>
                <a:schemeClr val="tx1"/>
              </a:solidFill>
              <a:latin typeface="字制区喜脉体" panose="02000603000000000000" pitchFamily="2" charset="-122"/>
              <a:ea typeface="字制区喜脉体" panose="02000603000000000000" pitchFamily="2" charset="-122"/>
            </a:endParaRPr>
          </a:p>
          <a:p>
            <a:pPr marL="342900" indent="-342900">
              <a:buFont typeface="Arial" panose="020B0604020202020204" pitchFamily="34" charset="0"/>
              <a:buAutoNum type="arabicPeriod"/>
            </a:pPr>
            <a:r>
              <a:rPr lang="en-US" altLang="zh-CN">
                <a:latin typeface="字制区喜脉体" panose="02000603000000000000" pitchFamily="2" charset="-122"/>
                <a:ea typeface="字制区喜脉体" panose="02000603000000000000" pitchFamily="2" charset="-122"/>
                <a:sym typeface="+mn-ea"/>
              </a:rPr>
              <a:t>smem</a:t>
            </a:r>
            <a:r>
              <a:rPr lang="zh-CN" altLang="en-US">
                <a:solidFill>
                  <a:schemeClr val="tx1"/>
                </a:solidFill>
                <a:latin typeface="字制区喜脉体" panose="02000603000000000000" pitchFamily="2" charset="-122"/>
                <a:ea typeface="字制区喜脉体" panose="02000603000000000000" pitchFamily="2" charset="-122"/>
              </a:rPr>
              <a:t>的分配单元大小是</a:t>
            </a:r>
            <a:r>
              <a:rPr lang="en-US">
                <a:solidFill>
                  <a:schemeClr val="tx1"/>
                </a:solidFill>
                <a:latin typeface="字制区喜脉体" panose="02000603000000000000" pitchFamily="2" charset="-122"/>
                <a:ea typeface="字制区喜脉体" panose="02000603000000000000" pitchFamily="2" charset="-122"/>
              </a:rPr>
              <a:t>128Byte</a:t>
            </a:r>
            <a:endParaRPr lang="en-US" altLang="zh-CN">
              <a:solidFill>
                <a:schemeClr val="tx1"/>
              </a:solidFill>
              <a:latin typeface="字制区喜脉体" panose="02000603000000000000" pitchFamily="2" charset="-122"/>
              <a:ea typeface="字制区喜脉体" panose="02000603000000000000" pitchFamily="2" charset="-122"/>
            </a:endParaRPr>
          </a:p>
          <a:p>
            <a:pPr marL="342900" indent="-342900">
              <a:buFont typeface="Arial" panose="020B0604020202020204" pitchFamily="34" charset="0"/>
              <a:buAutoNum type="arabicPeriod"/>
            </a:pPr>
            <a:r>
              <a:rPr lang="zh-CN" altLang="en-US">
                <a:solidFill>
                  <a:schemeClr val="tx1"/>
                </a:solidFill>
                <a:latin typeface="字制区喜脉体" panose="02000603000000000000" pitchFamily="2" charset="-122"/>
                <a:ea typeface="字制区喜脉体" panose="02000603000000000000" pitchFamily="2" charset="-122"/>
              </a:rPr>
              <a:t>每个</a:t>
            </a:r>
            <a:r>
              <a:rPr lang="en-US" altLang="zh-CN">
                <a:solidFill>
                  <a:schemeClr val="tx1"/>
                </a:solidFill>
                <a:latin typeface="字制区喜脉体" panose="02000603000000000000" pitchFamily="2" charset="-122"/>
                <a:ea typeface="字制区喜脉体" panose="02000603000000000000" pitchFamily="2" charset="-122"/>
              </a:rPr>
              <a:t>SM</a:t>
            </a:r>
            <a:r>
              <a:rPr lang="zh-CN" altLang="en-US">
                <a:solidFill>
                  <a:schemeClr val="tx1"/>
                </a:solidFill>
                <a:latin typeface="字制区喜脉体" panose="02000603000000000000" pitchFamily="2" charset="-122"/>
                <a:ea typeface="字制区喜脉体" panose="02000603000000000000" pitchFamily="2" charset="-122"/>
              </a:rPr>
              <a:t>都必须分配</a:t>
            </a:r>
            <a:r>
              <a:rPr lang="en-US" altLang="zh-CN">
                <a:solidFill>
                  <a:schemeClr val="tx1"/>
                </a:solidFill>
                <a:latin typeface="字制区喜脉体" panose="02000603000000000000" pitchFamily="2" charset="-122"/>
                <a:ea typeface="字制区喜脉体" panose="02000603000000000000" pitchFamily="2" charset="-122"/>
              </a:rPr>
              <a:t>1024Byte smem</a:t>
            </a:r>
          </a:p>
          <a:p>
            <a:pPr marL="342900" indent="-342900">
              <a:buFont typeface="Arial" panose="020B0604020202020204" pitchFamily="34" charset="0"/>
              <a:buAutoNum type="arabicPeriod"/>
            </a:pPr>
            <a:r>
              <a:rPr lang="en-US" altLang="zh-CN">
                <a:solidFill>
                  <a:schemeClr val="tx1"/>
                </a:solidFill>
                <a:latin typeface="字制区喜脉体" panose="02000603000000000000" pitchFamily="2" charset="-122"/>
                <a:ea typeface="字制区喜脉体" panose="02000603000000000000" pitchFamily="2" charset="-122"/>
              </a:rPr>
              <a:t>smem</a:t>
            </a:r>
            <a:r>
              <a:rPr lang="zh-CN" altLang="en-US">
                <a:solidFill>
                  <a:schemeClr val="tx1"/>
                </a:solidFill>
                <a:latin typeface="字制区喜脉体" panose="02000603000000000000" pitchFamily="2" charset="-122"/>
                <a:ea typeface="字制区喜脉体" panose="02000603000000000000" pitchFamily="2" charset="-122"/>
              </a:rPr>
              <a:t>配置的大小为</a:t>
            </a:r>
            <a:r>
              <a:rPr lang="en-US" altLang="zh-CN">
                <a:solidFill>
                  <a:schemeClr val="tx1"/>
                </a:solidFill>
                <a:latin typeface="字制区喜脉体" panose="02000603000000000000" pitchFamily="2" charset="-122"/>
                <a:ea typeface="字制区喜脉体" panose="02000603000000000000" pitchFamily="2" charset="-122"/>
              </a:rPr>
              <a:t>32768Byte</a:t>
            </a:r>
          </a:p>
        </p:txBody>
      </p:sp>
      <p:pic>
        <p:nvPicPr>
          <p:cNvPr id="9" name="图片 8"/>
          <p:cNvPicPr>
            <a:picLocks noChangeAspect="1"/>
          </p:cNvPicPr>
          <p:nvPr/>
        </p:nvPicPr>
        <p:blipFill>
          <a:blip r:embed="rId4"/>
          <a:stretch>
            <a:fillRect/>
          </a:stretch>
        </p:blipFill>
        <p:spPr>
          <a:xfrm>
            <a:off x="4834890" y="2270760"/>
            <a:ext cx="6965950" cy="863600"/>
          </a:xfrm>
          <a:prstGeom prst="rect">
            <a:avLst/>
          </a:prstGeom>
        </p:spPr>
      </p:pic>
      <p:pic>
        <p:nvPicPr>
          <p:cNvPr id="12" name="图片 11"/>
          <p:cNvPicPr>
            <a:picLocks noChangeAspect="1"/>
          </p:cNvPicPr>
          <p:nvPr/>
        </p:nvPicPr>
        <p:blipFill>
          <a:blip r:embed="rId5"/>
          <a:stretch>
            <a:fillRect/>
          </a:stretch>
        </p:blipFill>
        <p:spPr>
          <a:xfrm>
            <a:off x="1790065" y="5554345"/>
            <a:ext cx="8611870" cy="98933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31825" y="2768600"/>
            <a:ext cx="10928350" cy="1320800"/>
          </a:xfrm>
          <a:prstGeom prst="rect">
            <a:avLst/>
          </a:prstGeom>
        </p:spPr>
      </p:pic>
      <p:sp>
        <p:nvSpPr>
          <p:cNvPr id="5" name="文本框 4"/>
          <p:cNvSpPr txBox="1"/>
          <p:nvPr/>
        </p:nvSpPr>
        <p:spPr>
          <a:xfrm>
            <a:off x="516890" y="1692275"/>
            <a:ext cx="11115675" cy="1076325"/>
          </a:xfrm>
          <a:prstGeom prst="rect">
            <a:avLst/>
          </a:prstGeom>
        </p:spPr>
        <p:txBody>
          <a:bodyPr wrap="square">
            <a:spAutoFit/>
          </a:bodyPr>
          <a:lstStyle/>
          <a:p>
            <a:pPr marL="0" indent="0"/>
            <a:r>
              <a:rPr lang="zh-CN" altLang="en-US" sz="1600" b="1" i="0">
                <a:highlight>
                  <a:srgbClr val="FFFF00"/>
                </a:highlight>
                <a:latin typeface="字制区喜脉体" panose="02000603000000000000" pitchFamily="2" charset="-122"/>
                <a:ea typeface="字制区喜脉体" panose="02000603000000000000" pitchFamily="2" charset="-122"/>
              </a:rPr>
              <a:t>占用率是指每个多处理器上活跃线程束的数量与可能的最大活跃线程束数量之比。另一种看待占用率的方式是，将其视为硬件处理线程束的能力中正在被积极使用的那部分所占的百分比。然而，较高的占用率并不总是能带来更高的性能，不过，较低的占用率总会降低隐藏延迟的能力，进而导致整体性能下降。在执行过程中，理论占用率和实际达到的占用率之间存在较大差异，通常意味着工作负载高度不均衡。</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58.55,&quot;left&quot;:35.05,&quot;top&quot;:60.95,&quot;width&quot;:426.2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141.85,&quot;left&quot;:320.5263779527559,&quot;top&quot;:308.65,&quot;width&quot;:607.7736220472441}"/>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314.0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314.0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314.0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314.0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6.3,&quot;left&quot;:35.05,&quot;top&quot;:60.95,&quot;width&quot;:288.86141732283465}"/>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98.15,&quot;left&quot;:60.25,&quot;top&quot;:221.3,&quot;width&quot;:27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21436</Words>
  <Application>Microsoft Office PowerPoint</Application>
  <PresentationFormat>宽屏</PresentationFormat>
  <Paragraphs>4053</Paragraphs>
  <Slides>256</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256</vt:i4>
      </vt:variant>
    </vt:vector>
  </HeadingPairs>
  <TitlesOfParts>
    <vt:vector size="267" baseType="lpstr">
      <vt:lpstr>-apple-system</vt:lpstr>
      <vt:lpstr>Charter</vt:lpstr>
      <vt:lpstr>等线</vt:lpstr>
      <vt:lpstr>等线 Light</vt:lpstr>
      <vt:lpstr>飞波正点体</vt:lpstr>
      <vt:lpstr>字制区喜脉体</vt:lpstr>
      <vt:lpstr>Arial</vt:lpstr>
      <vt:lpstr>Cambria Math</vt:lpstr>
      <vt:lpstr>Consolas</vt:lpstr>
      <vt:lpstr>Times New Roman</vt:lpstr>
      <vt:lpstr>Office 主题​​</vt:lpstr>
      <vt:lpstr>宇宙安全声明</vt:lpstr>
      <vt:lpstr>付费通知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宇宙安全声明</vt:lpstr>
      <vt:lpstr>PowerPoint 演示文稿</vt:lpstr>
      <vt:lpstr>PowerPoint 演示文稿</vt:lpstr>
      <vt:lpstr>Reduce_v0_global_memory</vt:lpstr>
      <vt:lpstr>Reduce_v1_shared_memory</vt:lpstr>
      <vt:lpstr>Reduce_v2_no_divergence_branch</vt:lpstr>
      <vt:lpstr>Reduce_v3_no_bank_conflict</vt:lpstr>
      <vt:lpstr>Reduce_v3_no_bank_conflict</vt:lpstr>
      <vt:lpstr>Reduce_v3_no_bank_conflict</vt:lpstr>
      <vt:lpstr>Reduce_v4_add_during_load</vt:lpstr>
      <vt:lpstr>Reduce_v4_add_during_load</vt:lpstr>
      <vt:lpstr>Reduce_v5_unroll_last_warp</vt:lpstr>
      <vt:lpstr>Reduce_v5_unroll_last_warp</vt:lpstr>
      <vt:lpstr>Reduce_v6_completely_unroll</vt:lpstr>
      <vt:lpstr>Reduce_v7_multi_add</vt:lpstr>
      <vt:lpstr>Reduce_v8_shuffle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使用VSCode调试CUDA（win不支持）</vt:lpstr>
      <vt:lpstr>GPU基础数据查询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宇宙安全声明</vt:lpstr>
      <vt:lpstr>付费通知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恺临 洪</dc:creator>
  <cp:lastModifiedBy>恺临 洪</cp:lastModifiedBy>
  <cp:revision>9</cp:revision>
  <dcterms:created xsi:type="dcterms:W3CDTF">2025-04-01T00:15:12Z</dcterms:created>
  <dcterms:modified xsi:type="dcterms:W3CDTF">2025-04-26T00:20:56Z</dcterms:modified>
</cp:coreProperties>
</file>